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sldIdLst>
    <p:sldId id="270" r:id="rId2"/>
    <p:sldId id="276" r:id="rId3"/>
    <p:sldId id="277" r:id="rId4"/>
    <p:sldId id="271" r:id="rId5"/>
    <p:sldId id="293" r:id="rId6"/>
    <p:sldId id="297" r:id="rId7"/>
    <p:sldId id="298" r:id="rId8"/>
    <p:sldId id="299" r:id="rId9"/>
    <p:sldId id="313" r:id="rId10"/>
    <p:sldId id="314" r:id="rId11"/>
    <p:sldId id="301" r:id="rId12"/>
    <p:sldId id="302" r:id="rId13"/>
    <p:sldId id="303" r:id="rId14"/>
    <p:sldId id="304" r:id="rId15"/>
    <p:sldId id="306" r:id="rId16"/>
    <p:sldId id="307" r:id="rId17"/>
    <p:sldId id="308" r:id="rId18"/>
    <p:sldId id="309" r:id="rId19"/>
    <p:sldId id="281" r:id="rId20"/>
    <p:sldId id="283" r:id="rId21"/>
    <p:sldId id="287" r:id="rId22"/>
    <p:sldId id="275" r:id="rId23"/>
    <p:sldId id="317" r:id="rId24"/>
    <p:sldId id="291" r:id="rId25"/>
    <p:sldId id="268" r:id="rId26"/>
    <p:sldId id="269" r:id="rId27"/>
    <p:sldId id="265" r:id="rId28"/>
    <p:sldId id="259" r:id="rId29"/>
    <p:sldId id="266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 varScale="1">
        <p:scale>
          <a:sx n="47" d="100"/>
          <a:sy n="47" d="100"/>
        </p:scale>
        <p:origin x="-11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18E748-EF54-4CB2-AA2C-B2B72F8334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AB655E-BFD3-461D-AC8E-7A1FB8C7DC40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3276600"/>
            <a:ext cx="5029200" cy="5181600"/>
          </a:xfrm>
          <a:ln/>
        </p:spPr>
        <p:txBody>
          <a:bodyPr lIns="90477" tIns="44444" rIns="90477" bIns="44444"/>
          <a:lstStyle/>
          <a:p>
            <a:endParaRPr lang="en-US"/>
          </a:p>
        </p:txBody>
      </p:sp>
      <p:sp>
        <p:nvSpPr>
          <p:cNvPr id="348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14525" y="692150"/>
            <a:ext cx="3030538" cy="2273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2599E1-59DA-469B-B369-E4C75BCACDBD}" type="slidenum">
              <a:rPr lang="en-US"/>
              <a:pPr/>
              <a:t>12</a:t>
            </a:fld>
            <a:endParaRPr lang="en-US"/>
          </a:p>
        </p:txBody>
      </p:sp>
      <p:sp>
        <p:nvSpPr>
          <p:cNvPr id="7628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</p:spPr>
        <p:txBody>
          <a:bodyPr lIns="90483" tIns="44448" rIns="90483" bIns="44448"/>
          <a:lstStyle/>
          <a:p>
            <a:r>
              <a:rPr lang="en-US" dirty="0"/>
              <a:t>Emphasize that Table A-2 gives the area (probability) </a:t>
            </a:r>
            <a:r>
              <a:rPr lang="en-US" u="sng" dirty="0"/>
              <a:t>from the mean (=0) to the z-score only</a:t>
            </a:r>
            <a:r>
              <a:rPr lang="en-US" dirty="0"/>
              <a:t>.  Students will need to be reminded of this often in the initial stages of this topic. </a:t>
            </a:r>
          </a:p>
        </p:txBody>
      </p:sp>
      <p:sp>
        <p:nvSpPr>
          <p:cNvPr id="7628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648" y="690941"/>
            <a:ext cx="4484192" cy="341690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6BC252-7482-4B5F-9FEF-FBCF3A2E80B7}" type="slidenum">
              <a:rPr lang="en-US"/>
              <a:pPr/>
              <a:t>14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</p:spPr>
        <p:txBody>
          <a:bodyPr lIns="90483" tIns="44448" rIns="90483" bIns="44448"/>
          <a:lstStyle/>
          <a:p>
            <a:r>
              <a:rPr lang="en-US" dirty="0"/>
              <a:t>These percentages will be verified by the concepts learned in Chapter 5. </a:t>
            </a:r>
          </a:p>
          <a:p>
            <a:r>
              <a:rPr lang="en-US" dirty="0"/>
              <a:t>Emphasize the Empirical Rule is appropriate for data that is in a BELL-SHAPED distribution.</a:t>
            </a:r>
          </a:p>
        </p:txBody>
      </p:sp>
      <p:sp>
        <p:nvSpPr>
          <p:cNvPr id="2283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648" y="690941"/>
            <a:ext cx="4484192" cy="341690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7ECF40-1F48-431F-B119-72B7F98E7245}" type="slidenum">
              <a:rPr lang="en-US"/>
              <a:pPr/>
              <a:t>18</a:t>
            </a:fld>
            <a:endParaRPr lang="en-US"/>
          </a:p>
        </p:txBody>
      </p:sp>
      <p:sp>
        <p:nvSpPr>
          <p:cNvPr id="772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</p:spPr>
        <p:txBody>
          <a:bodyPr lIns="90483" tIns="44448" rIns="90483" bIns="44448"/>
          <a:lstStyle/>
          <a:p>
            <a:r>
              <a:rPr lang="en-US"/>
              <a:t>Practice finding some areas (probabilities) for various z scores. </a:t>
            </a:r>
          </a:p>
          <a:p>
            <a:r>
              <a:rPr lang="en-US"/>
              <a:t>Again remind students that these areas will be from the mean to the particular z score.  Drawing the correct graph and shaded area is very helpful in learning this concept. </a:t>
            </a:r>
          </a:p>
        </p:txBody>
      </p:sp>
      <p:sp>
        <p:nvSpPr>
          <p:cNvPr id="7720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648" y="690941"/>
            <a:ext cx="4484192" cy="341690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C5C2F9-2254-4D91-9C1E-AF39088A9252}" type="slidenum">
              <a:rPr lang="en-US"/>
              <a:pPr/>
              <a:t>20</a:t>
            </a:fld>
            <a:endParaRPr lang="en-US"/>
          </a:p>
        </p:txBody>
      </p:sp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891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1F7DF7F4-25D0-45B5-98A8-5A77F33CA6E4}" type="slidenum">
              <a:rPr lang="en-US" sz="1200">
                <a:latin typeface="Arial" charset="0"/>
                <a:cs typeface="Arial" charset="0"/>
              </a:rPr>
              <a:pPr algn="r" eaLnBrk="1" hangingPunct="1"/>
              <a:t>20</a:t>
            </a:fld>
            <a:endParaRPr lang="en-US" sz="12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FB1CC9-BB59-4027-8419-971B1192F11B}" type="slidenum">
              <a:rPr lang="en-US"/>
              <a:pPr/>
              <a:t>24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ln/>
        </p:spPr>
        <p:txBody>
          <a:bodyPr lIns="90483" tIns="44448" rIns="90483" bIns="44448"/>
          <a:lstStyle/>
          <a:p>
            <a:endParaRPr lang="en-US"/>
          </a:p>
        </p:txBody>
      </p:sp>
      <p:sp>
        <p:nvSpPr>
          <p:cNvPr id="2447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0563"/>
            <a:ext cx="4554538" cy="34178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B16A9-8BBE-438E-AE6F-B9DCD65DA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C073F-2872-4C8E-8E85-6E522E5D71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3606F-7FD6-4E2C-BEC6-C3AAD17D6C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9ACFB9A-3B0A-4CD8-A370-C5235529CF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F7C02-8046-444C-9C92-31D7FF8C37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A86F2-0833-4F05-BDCD-711EA9AE0D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CED17-67FF-406D-BF71-CC0AC9FB45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DB272-7ED8-4686-8B10-EF65258F73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FF9D3-9C4C-4CB9-A40B-04EE51B02F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6FD49-549E-45D6-A9BF-EB5B1E6D4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B2DC0-737A-4AF6-9A13-14207013D4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038B4-6378-4F34-9141-F886EA8E1A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D6C239-EB52-4DF3-939A-830F227A206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Introduction to Statistical Inference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  <a:p>
            <a:endParaRPr lang="en-GB"/>
          </a:p>
          <a:p>
            <a:pPr algn="ctr">
              <a:buFontTx/>
              <a:buNone/>
            </a:pPr>
            <a:r>
              <a:rPr lang="en-GB"/>
              <a:t>By</a:t>
            </a:r>
          </a:p>
          <a:p>
            <a:pPr algn="ctr"/>
            <a:endParaRPr lang="en-GB"/>
          </a:p>
          <a:p>
            <a:pPr algn="ctr">
              <a:buFontTx/>
              <a:buNone/>
            </a:pPr>
            <a:r>
              <a:rPr lang="en-GB"/>
              <a:t>Erastus K Njeru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 anchorCtr="1"/>
          <a:lstStyle/>
          <a:p>
            <a:pPr algn="l" eaLnBrk="1" hangingPunct="1"/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Standardizing the Normal Distribution</a:t>
            </a:r>
          </a:p>
        </p:txBody>
      </p:sp>
      <p:graphicFrame>
        <p:nvGraphicFramePr>
          <p:cNvPr id="33795" name="Object 3">
            <a:hlinkClick r:id="" action="ppaction://ole?verb=0"/>
          </p:cNvPr>
          <p:cNvGraphicFramePr>
            <a:graphicFrameLocks/>
          </p:cNvGraphicFramePr>
          <p:nvPr>
            <p:ph idx="4294967295"/>
          </p:nvPr>
        </p:nvGraphicFramePr>
        <p:xfrm>
          <a:off x="269875" y="3376613"/>
          <a:ext cx="3937000" cy="2544762"/>
        </p:xfrm>
        <a:graphic>
          <a:graphicData uri="http://schemas.openxmlformats.org/presentationml/2006/ole">
            <p:oleObj spid="_x0000_s55298" name="VISIO" r:id="rId4" imgW="3587400" imgH="2322360" progId="">
              <p:embed/>
            </p:oleObj>
          </a:graphicData>
        </a:graphic>
      </p:graphicFrame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182563" y="2573338"/>
            <a:ext cx="28924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chemeClr val="tx2"/>
                </a:solidFill>
                <a:latin typeface="Arial" pitchFamily="34" charset="0"/>
              </a:rPr>
              <a:t>Normal </a:t>
            </a:r>
            <a:br>
              <a:rPr lang="en-US" b="1">
                <a:solidFill>
                  <a:schemeClr val="tx2"/>
                </a:solidFill>
                <a:latin typeface="Arial" pitchFamily="34" charset="0"/>
              </a:rPr>
            </a:br>
            <a:r>
              <a:rPr lang="en-US" b="1">
                <a:solidFill>
                  <a:schemeClr val="tx2"/>
                </a:solidFill>
                <a:latin typeface="Arial" pitchFamily="34" charset="0"/>
              </a:rPr>
              <a:t>Distribution</a:t>
            </a:r>
          </a:p>
        </p:txBody>
      </p:sp>
      <p:graphicFrame>
        <p:nvGraphicFramePr>
          <p:cNvPr id="33798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5167312" y="3357562"/>
          <a:ext cx="3976688" cy="2544762"/>
        </p:xfrm>
        <a:graphic>
          <a:graphicData uri="http://schemas.openxmlformats.org/presentationml/2006/ole">
            <p:oleObj spid="_x0000_s55299" name="VISIO" r:id="rId5" imgW="3624120" imgH="2322360" progId="">
              <p:embed/>
            </p:oleObj>
          </a:graphicData>
        </a:graphic>
      </p:graphicFrame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897188" y="3371850"/>
            <a:ext cx="2743200" cy="1258888"/>
            <a:chOff x="1825" y="2124"/>
            <a:chExt cx="1728" cy="793"/>
          </a:xfrm>
        </p:grpSpPr>
        <p:sp>
          <p:nvSpPr>
            <p:cNvPr id="33800" name="Freeform 7"/>
            <p:cNvSpPr>
              <a:spLocks/>
            </p:cNvSpPr>
            <p:nvPr/>
          </p:nvSpPr>
          <p:spPr bwMode="auto">
            <a:xfrm>
              <a:off x="1827" y="2158"/>
              <a:ext cx="1726" cy="759"/>
            </a:xfrm>
            <a:custGeom>
              <a:avLst/>
              <a:gdLst>
                <a:gd name="T0" fmla="*/ 0 w 1726"/>
                <a:gd name="T1" fmla="*/ 386 h 759"/>
                <a:gd name="T2" fmla="*/ 86 w 1726"/>
                <a:gd name="T3" fmla="*/ 282 h 759"/>
                <a:gd name="T4" fmla="*/ 151 w 1726"/>
                <a:gd name="T5" fmla="*/ 227 h 759"/>
                <a:gd name="T6" fmla="*/ 224 w 1726"/>
                <a:gd name="T7" fmla="*/ 175 h 759"/>
                <a:gd name="T8" fmla="*/ 304 w 1726"/>
                <a:gd name="T9" fmla="*/ 134 h 759"/>
                <a:gd name="T10" fmla="*/ 394 w 1726"/>
                <a:gd name="T11" fmla="*/ 93 h 759"/>
                <a:gd name="T12" fmla="*/ 502 w 1726"/>
                <a:gd name="T13" fmla="*/ 57 h 759"/>
                <a:gd name="T14" fmla="*/ 646 w 1726"/>
                <a:gd name="T15" fmla="*/ 20 h 759"/>
                <a:gd name="T16" fmla="*/ 778 w 1726"/>
                <a:gd name="T17" fmla="*/ 6 h 759"/>
                <a:gd name="T18" fmla="*/ 896 w 1726"/>
                <a:gd name="T19" fmla="*/ 2 h 759"/>
                <a:gd name="T20" fmla="*/ 1021 w 1726"/>
                <a:gd name="T21" fmla="*/ 14 h 759"/>
                <a:gd name="T22" fmla="*/ 1132 w 1726"/>
                <a:gd name="T23" fmla="*/ 36 h 759"/>
                <a:gd name="T24" fmla="*/ 1236 w 1726"/>
                <a:gd name="T25" fmla="*/ 79 h 759"/>
                <a:gd name="T26" fmla="*/ 1342 w 1726"/>
                <a:gd name="T27" fmla="*/ 147 h 759"/>
                <a:gd name="T28" fmla="*/ 1426 w 1726"/>
                <a:gd name="T29" fmla="*/ 225 h 759"/>
                <a:gd name="T30" fmla="*/ 1472 w 1726"/>
                <a:gd name="T31" fmla="*/ 277 h 759"/>
                <a:gd name="T32" fmla="*/ 1594 w 1726"/>
                <a:gd name="T33" fmla="*/ 94 h 759"/>
                <a:gd name="T34" fmla="*/ 1596 w 1726"/>
                <a:gd name="T35" fmla="*/ 197 h 759"/>
                <a:gd name="T36" fmla="*/ 1605 w 1726"/>
                <a:gd name="T37" fmla="*/ 300 h 759"/>
                <a:gd name="T38" fmla="*/ 1624 w 1726"/>
                <a:gd name="T39" fmla="*/ 398 h 759"/>
                <a:gd name="T40" fmla="*/ 1651 w 1726"/>
                <a:gd name="T41" fmla="*/ 499 h 759"/>
                <a:gd name="T42" fmla="*/ 1706 w 1726"/>
                <a:gd name="T43" fmla="*/ 627 h 759"/>
                <a:gd name="T44" fmla="*/ 1685 w 1726"/>
                <a:gd name="T45" fmla="*/ 685 h 759"/>
                <a:gd name="T46" fmla="*/ 1601 w 1726"/>
                <a:gd name="T47" fmla="*/ 667 h 759"/>
                <a:gd name="T48" fmla="*/ 1534 w 1726"/>
                <a:gd name="T49" fmla="*/ 664 h 759"/>
                <a:gd name="T50" fmla="*/ 1469 w 1726"/>
                <a:gd name="T51" fmla="*/ 671 h 759"/>
                <a:gd name="T52" fmla="*/ 1403 w 1726"/>
                <a:gd name="T53" fmla="*/ 690 h 759"/>
                <a:gd name="T54" fmla="*/ 1330 w 1726"/>
                <a:gd name="T55" fmla="*/ 723 h 759"/>
                <a:gd name="T56" fmla="*/ 1259 w 1726"/>
                <a:gd name="T57" fmla="*/ 687 h 759"/>
                <a:gd name="T58" fmla="*/ 1345 w 1726"/>
                <a:gd name="T59" fmla="*/ 482 h 759"/>
                <a:gd name="T60" fmla="*/ 1237 w 1726"/>
                <a:gd name="T61" fmla="*/ 396 h 759"/>
                <a:gd name="T62" fmla="*/ 1131 w 1726"/>
                <a:gd name="T63" fmla="*/ 328 h 759"/>
                <a:gd name="T64" fmla="*/ 1036 w 1726"/>
                <a:gd name="T65" fmla="*/ 277 h 759"/>
                <a:gd name="T66" fmla="*/ 921 w 1726"/>
                <a:gd name="T67" fmla="*/ 232 h 759"/>
                <a:gd name="T68" fmla="*/ 811 w 1726"/>
                <a:gd name="T69" fmla="*/ 209 h 759"/>
                <a:gd name="T70" fmla="*/ 707 w 1726"/>
                <a:gd name="T71" fmla="*/ 195 h 759"/>
                <a:gd name="T72" fmla="*/ 587 w 1726"/>
                <a:gd name="T73" fmla="*/ 201 h 759"/>
                <a:gd name="T74" fmla="*/ 470 w 1726"/>
                <a:gd name="T75" fmla="*/ 211 h 759"/>
                <a:gd name="T76" fmla="*/ 334 w 1726"/>
                <a:gd name="T77" fmla="*/ 232 h 759"/>
                <a:gd name="T78" fmla="*/ 231 w 1726"/>
                <a:gd name="T79" fmla="*/ 266 h 759"/>
                <a:gd name="T80" fmla="*/ 158 w 1726"/>
                <a:gd name="T81" fmla="*/ 301 h 759"/>
                <a:gd name="T82" fmla="*/ 97 w 1726"/>
                <a:gd name="T83" fmla="*/ 343 h 75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726"/>
                <a:gd name="T127" fmla="*/ 0 h 759"/>
                <a:gd name="T128" fmla="*/ 1726 w 1726"/>
                <a:gd name="T129" fmla="*/ 759 h 75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726" h="759">
                  <a:moveTo>
                    <a:pt x="7" y="425"/>
                  </a:moveTo>
                  <a:lnTo>
                    <a:pt x="0" y="386"/>
                  </a:lnTo>
                  <a:lnTo>
                    <a:pt x="52" y="320"/>
                  </a:lnTo>
                  <a:lnTo>
                    <a:pt x="86" y="282"/>
                  </a:lnTo>
                  <a:lnTo>
                    <a:pt x="122" y="255"/>
                  </a:lnTo>
                  <a:lnTo>
                    <a:pt x="151" y="227"/>
                  </a:lnTo>
                  <a:lnTo>
                    <a:pt x="190" y="200"/>
                  </a:lnTo>
                  <a:lnTo>
                    <a:pt x="224" y="175"/>
                  </a:lnTo>
                  <a:lnTo>
                    <a:pt x="269" y="153"/>
                  </a:lnTo>
                  <a:lnTo>
                    <a:pt x="304" y="134"/>
                  </a:lnTo>
                  <a:lnTo>
                    <a:pt x="341" y="113"/>
                  </a:lnTo>
                  <a:lnTo>
                    <a:pt x="394" y="93"/>
                  </a:lnTo>
                  <a:lnTo>
                    <a:pt x="443" y="75"/>
                  </a:lnTo>
                  <a:lnTo>
                    <a:pt x="502" y="57"/>
                  </a:lnTo>
                  <a:lnTo>
                    <a:pt x="581" y="34"/>
                  </a:lnTo>
                  <a:lnTo>
                    <a:pt x="646" y="20"/>
                  </a:lnTo>
                  <a:lnTo>
                    <a:pt x="700" y="14"/>
                  </a:lnTo>
                  <a:lnTo>
                    <a:pt x="778" y="6"/>
                  </a:lnTo>
                  <a:lnTo>
                    <a:pt x="837" y="0"/>
                  </a:lnTo>
                  <a:lnTo>
                    <a:pt x="896" y="2"/>
                  </a:lnTo>
                  <a:lnTo>
                    <a:pt x="958" y="4"/>
                  </a:lnTo>
                  <a:lnTo>
                    <a:pt x="1021" y="14"/>
                  </a:lnTo>
                  <a:lnTo>
                    <a:pt x="1076" y="22"/>
                  </a:lnTo>
                  <a:lnTo>
                    <a:pt x="1132" y="36"/>
                  </a:lnTo>
                  <a:lnTo>
                    <a:pt x="1185" y="57"/>
                  </a:lnTo>
                  <a:lnTo>
                    <a:pt x="1236" y="79"/>
                  </a:lnTo>
                  <a:lnTo>
                    <a:pt x="1290" y="108"/>
                  </a:lnTo>
                  <a:lnTo>
                    <a:pt x="1342" y="147"/>
                  </a:lnTo>
                  <a:lnTo>
                    <a:pt x="1382" y="181"/>
                  </a:lnTo>
                  <a:lnTo>
                    <a:pt x="1426" y="225"/>
                  </a:lnTo>
                  <a:lnTo>
                    <a:pt x="1457" y="258"/>
                  </a:lnTo>
                  <a:lnTo>
                    <a:pt x="1472" y="277"/>
                  </a:lnTo>
                  <a:lnTo>
                    <a:pt x="1582" y="46"/>
                  </a:lnTo>
                  <a:lnTo>
                    <a:pt x="1594" y="94"/>
                  </a:lnTo>
                  <a:lnTo>
                    <a:pt x="1594" y="147"/>
                  </a:lnTo>
                  <a:lnTo>
                    <a:pt x="1596" y="197"/>
                  </a:lnTo>
                  <a:lnTo>
                    <a:pt x="1600" y="247"/>
                  </a:lnTo>
                  <a:lnTo>
                    <a:pt x="1605" y="300"/>
                  </a:lnTo>
                  <a:lnTo>
                    <a:pt x="1615" y="354"/>
                  </a:lnTo>
                  <a:lnTo>
                    <a:pt x="1624" y="398"/>
                  </a:lnTo>
                  <a:lnTo>
                    <a:pt x="1637" y="450"/>
                  </a:lnTo>
                  <a:lnTo>
                    <a:pt x="1651" y="499"/>
                  </a:lnTo>
                  <a:lnTo>
                    <a:pt x="1671" y="561"/>
                  </a:lnTo>
                  <a:lnTo>
                    <a:pt x="1706" y="627"/>
                  </a:lnTo>
                  <a:lnTo>
                    <a:pt x="1725" y="698"/>
                  </a:lnTo>
                  <a:lnTo>
                    <a:pt x="1685" y="685"/>
                  </a:lnTo>
                  <a:lnTo>
                    <a:pt x="1646" y="676"/>
                  </a:lnTo>
                  <a:lnTo>
                    <a:pt x="1601" y="667"/>
                  </a:lnTo>
                  <a:lnTo>
                    <a:pt x="1559" y="663"/>
                  </a:lnTo>
                  <a:lnTo>
                    <a:pt x="1534" y="664"/>
                  </a:lnTo>
                  <a:lnTo>
                    <a:pt x="1507" y="666"/>
                  </a:lnTo>
                  <a:lnTo>
                    <a:pt x="1469" y="671"/>
                  </a:lnTo>
                  <a:lnTo>
                    <a:pt x="1434" y="681"/>
                  </a:lnTo>
                  <a:lnTo>
                    <a:pt x="1403" y="690"/>
                  </a:lnTo>
                  <a:lnTo>
                    <a:pt x="1367" y="707"/>
                  </a:lnTo>
                  <a:lnTo>
                    <a:pt x="1330" y="723"/>
                  </a:lnTo>
                  <a:lnTo>
                    <a:pt x="1277" y="758"/>
                  </a:lnTo>
                  <a:lnTo>
                    <a:pt x="1259" y="687"/>
                  </a:lnTo>
                  <a:lnTo>
                    <a:pt x="1362" y="500"/>
                  </a:lnTo>
                  <a:lnTo>
                    <a:pt x="1345" y="482"/>
                  </a:lnTo>
                  <a:lnTo>
                    <a:pt x="1286" y="434"/>
                  </a:lnTo>
                  <a:lnTo>
                    <a:pt x="1237" y="396"/>
                  </a:lnTo>
                  <a:lnTo>
                    <a:pt x="1172" y="350"/>
                  </a:lnTo>
                  <a:lnTo>
                    <a:pt x="1131" y="328"/>
                  </a:lnTo>
                  <a:lnTo>
                    <a:pt x="1092" y="305"/>
                  </a:lnTo>
                  <a:lnTo>
                    <a:pt x="1036" y="277"/>
                  </a:lnTo>
                  <a:lnTo>
                    <a:pt x="982" y="251"/>
                  </a:lnTo>
                  <a:lnTo>
                    <a:pt x="921" y="232"/>
                  </a:lnTo>
                  <a:lnTo>
                    <a:pt x="868" y="219"/>
                  </a:lnTo>
                  <a:lnTo>
                    <a:pt x="811" y="209"/>
                  </a:lnTo>
                  <a:lnTo>
                    <a:pt x="753" y="197"/>
                  </a:lnTo>
                  <a:lnTo>
                    <a:pt x="707" y="195"/>
                  </a:lnTo>
                  <a:lnTo>
                    <a:pt x="647" y="196"/>
                  </a:lnTo>
                  <a:lnTo>
                    <a:pt x="587" y="201"/>
                  </a:lnTo>
                  <a:lnTo>
                    <a:pt x="531" y="204"/>
                  </a:lnTo>
                  <a:lnTo>
                    <a:pt x="470" y="211"/>
                  </a:lnTo>
                  <a:lnTo>
                    <a:pt x="401" y="222"/>
                  </a:lnTo>
                  <a:lnTo>
                    <a:pt x="334" y="232"/>
                  </a:lnTo>
                  <a:lnTo>
                    <a:pt x="273" y="254"/>
                  </a:lnTo>
                  <a:lnTo>
                    <a:pt x="231" y="266"/>
                  </a:lnTo>
                  <a:lnTo>
                    <a:pt x="189" y="284"/>
                  </a:lnTo>
                  <a:lnTo>
                    <a:pt x="158" y="301"/>
                  </a:lnTo>
                  <a:lnTo>
                    <a:pt x="126" y="322"/>
                  </a:lnTo>
                  <a:lnTo>
                    <a:pt x="97" y="343"/>
                  </a:lnTo>
                  <a:lnTo>
                    <a:pt x="7" y="425"/>
                  </a:lnTo>
                </a:path>
              </a:pathLst>
            </a:custGeom>
            <a:solidFill>
              <a:schemeClr val="folHlink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1800">
                <a:latin typeface="Verdana" pitchFamily="34" charset="0"/>
              </a:endParaRPr>
            </a:p>
          </p:txBody>
        </p:sp>
        <p:sp>
          <p:nvSpPr>
            <p:cNvPr id="33801" name="Freeform 8"/>
            <p:cNvSpPr>
              <a:spLocks/>
            </p:cNvSpPr>
            <p:nvPr/>
          </p:nvSpPr>
          <p:spPr bwMode="auto">
            <a:xfrm>
              <a:off x="1825" y="2124"/>
              <a:ext cx="1708" cy="718"/>
            </a:xfrm>
            <a:custGeom>
              <a:avLst/>
              <a:gdLst>
                <a:gd name="T0" fmla="*/ 57 w 1708"/>
                <a:gd name="T1" fmla="*/ 326 h 718"/>
                <a:gd name="T2" fmla="*/ 117 w 1708"/>
                <a:gd name="T3" fmla="*/ 264 h 718"/>
                <a:gd name="T4" fmla="*/ 183 w 1708"/>
                <a:gd name="T5" fmla="*/ 210 h 718"/>
                <a:gd name="T6" fmla="*/ 263 w 1708"/>
                <a:gd name="T7" fmla="*/ 156 h 718"/>
                <a:gd name="T8" fmla="*/ 336 w 1708"/>
                <a:gd name="T9" fmla="*/ 117 h 718"/>
                <a:gd name="T10" fmla="*/ 438 w 1708"/>
                <a:gd name="T11" fmla="*/ 79 h 718"/>
                <a:gd name="T12" fmla="*/ 575 w 1708"/>
                <a:gd name="T13" fmla="*/ 37 h 718"/>
                <a:gd name="T14" fmla="*/ 694 w 1708"/>
                <a:gd name="T15" fmla="*/ 16 h 718"/>
                <a:gd name="T16" fmla="*/ 831 w 1708"/>
                <a:gd name="T17" fmla="*/ 0 h 718"/>
                <a:gd name="T18" fmla="*/ 951 w 1708"/>
                <a:gd name="T19" fmla="*/ 2 h 718"/>
                <a:gd name="T20" fmla="*/ 1069 w 1708"/>
                <a:gd name="T21" fmla="*/ 17 h 718"/>
                <a:gd name="T22" fmla="*/ 1176 w 1708"/>
                <a:gd name="T23" fmla="*/ 49 h 718"/>
                <a:gd name="T24" fmla="*/ 1280 w 1708"/>
                <a:gd name="T25" fmla="*/ 96 h 718"/>
                <a:gd name="T26" fmla="*/ 1371 w 1708"/>
                <a:gd name="T27" fmla="*/ 164 h 718"/>
                <a:gd name="T28" fmla="*/ 1445 w 1708"/>
                <a:gd name="T29" fmla="*/ 236 h 718"/>
                <a:gd name="T30" fmla="*/ 1583 w 1708"/>
                <a:gd name="T31" fmla="*/ 78 h 718"/>
                <a:gd name="T32" fmla="*/ 1583 w 1708"/>
                <a:gd name="T33" fmla="*/ 176 h 718"/>
                <a:gd name="T34" fmla="*/ 1592 w 1708"/>
                <a:gd name="T35" fmla="*/ 274 h 718"/>
                <a:gd name="T36" fmla="*/ 1609 w 1708"/>
                <a:gd name="T37" fmla="*/ 368 h 718"/>
                <a:gd name="T38" fmla="*/ 1635 w 1708"/>
                <a:gd name="T39" fmla="*/ 464 h 718"/>
                <a:gd name="T40" fmla="*/ 1674 w 1708"/>
                <a:gd name="T41" fmla="*/ 576 h 718"/>
                <a:gd name="T42" fmla="*/ 1707 w 1708"/>
                <a:gd name="T43" fmla="*/ 656 h 718"/>
                <a:gd name="T44" fmla="*/ 1628 w 1708"/>
                <a:gd name="T45" fmla="*/ 634 h 718"/>
                <a:gd name="T46" fmla="*/ 1542 w 1708"/>
                <a:gd name="T47" fmla="*/ 623 h 718"/>
                <a:gd name="T48" fmla="*/ 1491 w 1708"/>
                <a:gd name="T49" fmla="*/ 626 h 718"/>
                <a:gd name="T50" fmla="*/ 1417 w 1708"/>
                <a:gd name="T51" fmla="*/ 641 h 718"/>
                <a:gd name="T52" fmla="*/ 1350 w 1708"/>
                <a:gd name="T53" fmla="*/ 668 h 718"/>
                <a:gd name="T54" fmla="*/ 1260 w 1708"/>
                <a:gd name="T55" fmla="*/ 717 h 718"/>
                <a:gd name="T56" fmla="*/ 1332 w 1708"/>
                <a:gd name="T57" fmla="*/ 453 h 718"/>
                <a:gd name="T58" fmla="*/ 1224 w 1708"/>
                <a:gd name="T59" fmla="*/ 372 h 718"/>
                <a:gd name="T60" fmla="*/ 1119 w 1708"/>
                <a:gd name="T61" fmla="*/ 308 h 718"/>
                <a:gd name="T62" fmla="*/ 1026 w 1708"/>
                <a:gd name="T63" fmla="*/ 261 h 718"/>
                <a:gd name="T64" fmla="*/ 911 w 1708"/>
                <a:gd name="T65" fmla="*/ 220 h 718"/>
                <a:gd name="T66" fmla="*/ 802 w 1708"/>
                <a:gd name="T67" fmla="*/ 200 h 718"/>
                <a:gd name="T68" fmla="*/ 699 w 1708"/>
                <a:gd name="T69" fmla="*/ 189 h 718"/>
                <a:gd name="T70" fmla="*/ 579 w 1708"/>
                <a:gd name="T71" fmla="*/ 196 h 718"/>
                <a:gd name="T72" fmla="*/ 462 w 1708"/>
                <a:gd name="T73" fmla="*/ 208 h 718"/>
                <a:gd name="T74" fmla="*/ 327 w 1708"/>
                <a:gd name="T75" fmla="*/ 230 h 718"/>
                <a:gd name="T76" fmla="*/ 224 w 1708"/>
                <a:gd name="T77" fmla="*/ 263 h 718"/>
                <a:gd name="T78" fmla="*/ 148 w 1708"/>
                <a:gd name="T79" fmla="*/ 299 h 718"/>
                <a:gd name="T80" fmla="*/ 91 w 1708"/>
                <a:gd name="T81" fmla="*/ 340 h 71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08"/>
                <a:gd name="T124" fmla="*/ 0 h 718"/>
                <a:gd name="T125" fmla="*/ 1708 w 1708"/>
                <a:gd name="T126" fmla="*/ 718 h 71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08" h="718">
                  <a:moveTo>
                    <a:pt x="0" y="421"/>
                  </a:moveTo>
                  <a:lnTo>
                    <a:pt x="57" y="326"/>
                  </a:lnTo>
                  <a:lnTo>
                    <a:pt x="84" y="296"/>
                  </a:lnTo>
                  <a:lnTo>
                    <a:pt x="117" y="264"/>
                  </a:lnTo>
                  <a:lnTo>
                    <a:pt x="146" y="239"/>
                  </a:lnTo>
                  <a:lnTo>
                    <a:pt x="183" y="210"/>
                  </a:lnTo>
                  <a:lnTo>
                    <a:pt x="219" y="183"/>
                  </a:lnTo>
                  <a:lnTo>
                    <a:pt x="263" y="156"/>
                  </a:lnTo>
                  <a:lnTo>
                    <a:pt x="299" y="137"/>
                  </a:lnTo>
                  <a:lnTo>
                    <a:pt x="336" y="117"/>
                  </a:lnTo>
                  <a:lnTo>
                    <a:pt x="388" y="95"/>
                  </a:lnTo>
                  <a:lnTo>
                    <a:pt x="438" y="79"/>
                  </a:lnTo>
                  <a:lnTo>
                    <a:pt x="496" y="61"/>
                  </a:lnTo>
                  <a:lnTo>
                    <a:pt x="575" y="37"/>
                  </a:lnTo>
                  <a:lnTo>
                    <a:pt x="640" y="23"/>
                  </a:lnTo>
                  <a:lnTo>
                    <a:pt x="694" y="16"/>
                  </a:lnTo>
                  <a:lnTo>
                    <a:pt x="771" y="6"/>
                  </a:lnTo>
                  <a:lnTo>
                    <a:pt x="831" y="0"/>
                  </a:lnTo>
                  <a:lnTo>
                    <a:pt x="889" y="1"/>
                  </a:lnTo>
                  <a:lnTo>
                    <a:pt x="951" y="2"/>
                  </a:lnTo>
                  <a:lnTo>
                    <a:pt x="1013" y="10"/>
                  </a:lnTo>
                  <a:lnTo>
                    <a:pt x="1069" y="17"/>
                  </a:lnTo>
                  <a:lnTo>
                    <a:pt x="1124" y="30"/>
                  </a:lnTo>
                  <a:lnTo>
                    <a:pt x="1176" y="49"/>
                  </a:lnTo>
                  <a:lnTo>
                    <a:pt x="1228" y="69"/>
                  </a:lnTo>
                  <a:lnTo>
                    <a:pt x="1280" y="96"/>
                  </a:lnTo>
                  <a:lnTo>
                    <a:pt x="1332" y="132"/>
                  </a:lnTo>
                  <a:lnTo>
                    <a:pt x="1371" y="164"/>
                  </a:lnTo>
                  <a:lnTo>
                    <a:pt x="1414" y="205"/>
                  </a:lnTo>
                  <a:lnTo>
                    <a:pt x="1445" y="236"/>
                  </a:lnTo>
                  <a:lnTo>
                    <a:pt x="1488" y="281"/>
                  </a:lnTo>
                  <a:lnTo>
                    <a:pt x="1583" y="78"/>
                  </a:lnTo>
                  <a:lnTo>
                    <a:pt x="1582" y="129"/>
                  </a:lnTo>
                  <a:lnTo>
                    <a:pt x="1583" y="176"/>
                  </a:lnTo>
                  <a:lnTo>
                    <a:pt x="1587" y="224"/>
                  </a:lnTo>
                  <a:lnTo>
                    <a:pt x="1592" y="274"/>
                  </a:lnTo>
                  <a:lnTo>
                    <a:pt x="1601" y="326"/>
                  </a:lnTo>
                  <a:lnTo>
                    <a:pt x="1609" y="368"/>
                  </a:lnTo>
                  <a:lnTo>
                    <a:pt x="1622" y="417"/>
                  </a:lnTo>
                  <a:lnTo>
                    <a:pt x="1635" y="464"/>
                  </a:lnTo>
                  <a:lnTo>
                    <a:pt x="1655" y="523"/>
                  </a:lnTo>
                  <a:lnTo>
                    <a:pt x="1674" y="576"/>
                  </a:lnTo>
                  <a:lnTo>
                    <a:pt x="1689" y="611"/>
                  </a:lnTo>
                  <a:lnTo>
                    <a:pt x="1707" y="656"/>
                  </a:lnTo>
                  <a:lnTo>
                    <a:pt x="1668" y="643"/>
                  </a:lnTo>
                  <a:lnTo>
                    <a:pt x="1628" y="634"/>
                  </a:lnTo>
                  <a:lnTo>
                    <a:pt x="1583" y="626"/>
                  </a:lnTo>
                  <a:lnTo>
                    <a:pt x="1542" y="623"/>
                  </a:lnTo>
                  <a:lnTo>
                    <a:pt x="1516" y="623"/>
                  </a:lnTo>
                  <a:lnTo>
                    <a:pt x="1491" y="626"/>
                  </a:lnTo>
                  <a:lnTo>
                    <a:pt x="1452" y="632"/>
                  </a:lnTo>
                  <a:lnTo>
                    <a:pt x="1417" y="641"/>
                  </a:lnTo>
                  <a:lnTo>
                    <a:pt x="1386" y="650"/>
                  </a:lnTo>
                  <a:lnTo>
                    <a:pt x="1350" y="668"/>
                  </a:lnTo>
                  <a:lnTo>
                    <a:pt x="1313" y="684"/>
                  </a:lnTo>
                  <a:lnTo>
                    <a:pt x="1260" y="717"/>
                  </a:lnTo>
                  <a:lnTo>
                    <a:pt x="1381" y="493"/>
                  </a:lnTo>
                  <a:lnTo>
                    <a:pt x="1332" y="453"/>
                  </a:lnTo>
                  <a:lnTo>
                    <a:pt x="1274" y="408"/>
                  </a:lnTo>
                  <a:lnTo>
                    <a:pt x="1224" y="372"/>
                  </a:lnTo>
                  <a:lnTo>
                    <a:pt x="1160" y="330"/>
                  </a:lnTo>
                  <a:lnTo>
                    <a:pt x="1119" y="308"/>
                  </a:lnTo>
                  <a:lnTo>
                    <a:pt x="1081" y="287"/>
                  </a:lnTo>
                  <a:lnTo>
                    <a:pt x="1026" y="261"/>
                  </a:lnTo>
                  <a:lnTo>
                    <a:pt x="972" y="238"/>
                  </a:lnTo>
                  <a:lnTo>
                    <a:pt x="911" y="220"/>
                  </a:lnTo>
                  <a:lnTo>
                    <a:pt x="859" y="209"/>
                  </a:lnTo>
                  <a:lnTo>
                    <a:pt x="802" y="200"/>
                  </a:lnTo>
                  <a:lnTo>
                    <a:pt x="744" y="190"/>
                  </a:lnTo>
                  <a:lnTo>
                    <a:pt x="699" y="189"/>
                  </a:lnTo>
                  <a:lnTo>
                    <a:pt x="640" y="191"/>
                  </a:lnTo>
                  <a:lnTo>
                    <a:pt x="579" y="196"/>
                  </a:lnTo>
                  <a:lnTo>
                    <a:pt x="523" y="200"/>
                  </a:lnTo>
                  <a:lnTo>
                    <a:pt x="462" y="208"/>
                  </a:lnTo>
                  <a:lnTo>
                    <a:pt x="393" y="218"/>
                  </a:lnTo>
                  <a:lnTo>
                    <a:pt x="327" y="230"/>
                  </a:lnTo>
                  <a:lnTo>
                    <a:pt x="267" y="252"/>
                  </a:lnTo>
                  <a:lnTo>
                    <a:pt x="224" y="263"/>
                  </a:lnTo>
                  <a:lnTo>
                    <a:pt x="182" y="281"/>
                  </a:lnTo>
                  <a:lnTo>
                    <a:pt x="148" y="299"/>
                  </a:lnTo>
                  <a:lnTo>
                    <a:pt x="117" y="317"/>
                  </a:lnTo>
                  <a:lnTo>
                    <a:pt x="91" y="340"/>
                  </a:lnTo>
                  <a:lnTo>
                    <a:pt x="0" y="421"/>
                  </a:lnTo>
                </a:path>
              </a:pathLst>
            </a:custGeom>
            <a:solidFill>
              <a:schemeClr val="folHlink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1800">
                <a:latin typeface="Verdana" pitchFamily="34" charset="0"/>
              </a:endParaRPr>
            </a:p>
          </p:txBody>
        </p:sp>
      </p:grpSp>
      <p:graphicFrame>
        <p:nvGraphicFramePr>
          <p:cNvPr id="33802" name="Object 10">
            <a:hlinkClick r:id="" action="ppaction://ole?verb=0"/>
          </p:cNvPr>
          <p:cNvGraphicFramePr>
            <a:graphicFrameLocks/>
          </p:cNvGraphicFramePr>
          <p:nvPr/>
        </p:nvGraphicFramePr>
        <p:xfrm>
          <a:off x="3446463" y="1944688"/>
          <a:ext cx="1804987" cy="928687"/>
        </p:xfrm>
        <a:graphic>
          <a:graphicData uri="http://schemas.openxmlformats.org/presentationml/2006/ole">
            <p:oleObj spid="_x0000_s55300" name="MathType Equation" r:id="rId6" imgW="1814400" imgH="938160" progId="Equation">
              <p:embed/>
            </p:oleObj>
          </a:graphicData>
        </a:graphic>
      </p:graphicFrame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5868988" y="2573338"/>
            <a:ext cx="30448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b="1">
                <a:solidFill>
                  <a:schemeClr val="tx2"/>
                </a:solidFill>
                <a:latin typeface="Arial" pitchFamily="34" charset="0"/>
              </a:rPr>
              <a:t>Standardized Normal Distribution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580313" cy="704850"/>
          </a:xfrm>
        </p:spPr>
        <p:txBody>
          <a:bodyPr/>
          <a:lstStyle/>
          <a:p>
            <a:r>
              <a:rPr lang="en-US" sz="4600" b="1">
                <a:solidFill>
                  <a:srgbClr val="FF020E"/>
                </a:solidFill>
              </a:rPr>
              <a:t>Standard Scores</a:t>
            </a:r>
            <a:endParaRPr lang="en-US" sz="3400" b="1"/>
          </a:p>
        </p:txBody>
      </p:sp>
      <p:sp>
        <p:nvSpPr>
          <p:cNvPr id="768003" name="Rectangle 3"/>
          <p:cNvSpPr>
            <a:spLocks noChangeArrowheads="1"/>
          </p:cNvSpPr>
          <p:nvPr/>
        </p:nvSpPr>
        <p:spPr bwMode="auto">
          <a:xfrm>
            <a:off x="990600" y="1600200"/>
            <a:ext cx="6708775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 convert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any value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to a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-score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68004" name="Object 4"/>
          <p:cNvGraphicFramePr>
            <a:graphicFrameLocks noChangeAspect="1"/>
          </p:cNvGraphicFramePr>
          <p:nvPr/>
        </p:nvGraphicFramePr>
        <p:xfrm>
          <a:off x="1543050" y="2641600"/>
          <a:ext cx="5851525" cy="1181100"/>
        </p:xfrm>
        <a:graphic>
          <a:graphicData uri="http://schemas.openxmlformats.org/presentationml/2006/ole">
            <p:oleObj spid="_x0000_s51202" name="Equation" r:id="rId3" imgW="1930320" imgH="393480" progId="Equation.3">
              <p:embed/>
            </p:oleObj>
          </a:graphicData>
        </a:graphic>
      </p:graphicFrame>
      <p:sp>
        <p:nvSpPr>
          <p:cNvPr id="768005" name="Text Box 5"/>
          <p:cNvSpPr txBox="1">
            <a:spLocks noChangeArrowheads="1"/>
          </p:cNvSpPr>
          <p:nvPr/>
        </p:nvSpPr>
        <p:spPr bwMode="auto">
          <a:xfrm>
            <a:off x="533400" y="4338638"/>
            <a:ext cx="8432800" cy="18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800">
                <a:solidFill>
                  <a:srgbClr val="FF020E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800" i="1">
                <a:solidFill>
                  <a:srgbClr val="FF020E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800">
                <a:solidFill>
                  <a:srgbClr val="FF020E"/>
                </a:solidFill>
                <a:latin typeface="Times New Roman" pitchFamily="18" charset="0"/>
                <a:cs typeface="Times New Roman" pitchFamily="18" charset="0"/>
              </a:rPr>
              <a:t>-score measures the number of standard deviations that a value falls from the mean.</a:t>
            </a:r>
            <a:endParaRPr lang="en-US" sz="3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609600"/>
            <a:ext cx="90170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 b="1">
                <a:latin typeface="Arial" charset="0"/>
              </a:rPr>
              <a:t>Standard Normal Distribution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067800" cy="4864100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 sz="3400" b="1">
                <a:latin typeface="Arial" charset="0"/>
              </a:rPr>
              <a:t>                      µ = 0         </a:t>
            </a:r>
            <a:r>
              <a:rPr lang="en-US" sz="3400" b="1">
                <a:latin typeface="Symbol" pitchFamily="18" charset="2"/>
              </a:rPr>
              <a:t></a:t>
            </a:r>
            <a:r>
              <a:rPr lang="en-US" sz="3400" b="1">
                <a:latin typeface="Arial" charset="0"/>
              </a:rPr>
              <a:t> = 1</a:t>
            </a:r>
          </a:p>
        </p:txBody>
      </p:sp>
      <p:sp>
        <p:nvSpPr>
          <p:cNvPr id="761860" name="Freeform 4"/>
          <p:cNvSpPr>
            <a:spLocks/>
          </p:cNvSpPr>
          <p:nvPr/>
        </p:nvSpPr>
        <p:spPr bwMode="auto">
          <a:xfrm>
            <a:off x="4557713" y="2862263"/>
            <a:ext cx="1052512" cy="2201862"/>
          </a:xfrm>
          <a:custGeom>
            <a:avLst/>
            <a:gdLst/>
            <a:ahLst/>
            <a:cxnLst>
              <a:cxn ang="0">
                <a:pos x="662" y="693"/>
              </a:cxn>
              <a:cxn ang="0">
                <a:pos x="662" y="1386"/>
              </a:cxn>
              <a:cxn ang="0">
                <a:pos x="0" y="1386"/>
              </a:cxn>
              <a:cxn ang="0">
                <a:pos x="11" y="1386"/>
              </a:cxn>
              <a:cxn ang="0">
                <a:pos x="0" y="0"/>
              </a:cxn>
              <a:cxn ang="0">
                <a:pos x="199" y="0"/>
              </a:cxn>
              <a:cxn ang="0">
                <a:pos x="331" y="87"/>
              </a:cxn>
              <a:cxn ang="0">
                <a:pos x="662" y="693"/>
              </a:cxn>
            </a:cxnLst>
            <a:rect l="0" t="0" r="r" b="b"/>
            <a:pathLst>
              <a:path w="663" h="1387">
                <a:moveTo>
                  <a:pt x="662" y="693"/>
                </a:moveTo>
                <a:lnTo>
                  <a:pt x="662" y="1386"/>
                </a:lnTo>
                <a:lnTo>
                  <a:pt x="0" y="1386"/>
                </a:lnTo>
                <a:lnTo>
                  <a:pt x="11" y="1386"/>
                </a:lnTo>
                <a:lnTo>
                  <a:pt x="0" y="0"/>
                </a:lnTo>
                <a:lnTo>
                  <a:pt x="199" y="0"/>
                </a:lnTo>
                <a:lnTo>
                  <a:pt x="331" y="87"/>
                </a:lnTo>
                <a:lnTo>
                  <a:pt x="662" y="693"/>
                </a:lnTo>
              </a:path>
            </a:pathLst>
          </a:custGeom>
          <a:solidFill>
            <a:srgbClr val="C1CEFF"/>
          </a:solidFill>
          <a:ln w="12700" cap="rnd" cmpd="sng">
            <a:solidFill>
              <a:srgbClr val="C1CE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1861" name="Line 5"/>
          <p:cNvSpPr>
            <a:spLocks noChangeShapeType="1"/>
          </p:cNvSpPr>
          <p:nvPr/>
        </p:nvSpPr>
        <p:spPr bwMode="auto">
          <a:xfrm flipV="1">
            <a:off x="5600700" y="3937000"/>
            <a:ext cx="0" cy="1136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350963" y="2819400"/>
            <a:ext cx="6486525" cy="2117725"/>
            <a:chOff x="851" y="1776"/>
            <a:chExt cx="4086" cy="1334"/>
          </a:xfrm>
        </p:grpSpPr>
        <p:sp>
          <p:nvSpPr>
            <p:cNvPr id="761863" name="Freeform 7"/>
            <p:cNvSpPr>
              <a:spLocks/>
            </p:cNvSpPr>
            <p:nvPr/>
          </p:nvSpPr>
          <p:spPr bwMode="auto">
            <a:xfrm>
              <a:off x="851" y="1776"/>
              <a:ext cx="2040" cy="1334"/>
            </a:xfrm>
            <a:custGeom>
              <a:avLst/>
              <a:gdLst/>
              <a:ahLst/>
              <a:cxnLst>
                <a:cxn ang="0">
                  <a:pos x="0" y="1326"/>
                </a:cxn>
                <a:cxn ang="0">
                  <a:pos x="155" y="1333"/>
                </a:cxn>
                <a:cxn ang="0">
                  <a:pos x="387" y="1306"/>
                </a:cxn>
                <a:cxn ang="0">
                  <a:pos x="647" y="1240"/>
                </a:cxn>
                <a:cxn ang="0">
                  <a:pos x="816" y="1173"/>
                </a:cxn>
                <a:cxn ang="0">
                  <a:pos x="963" y="1100"/>
                </a:cxn>
                <a:cxn ang="0">
                  <a:pos x="1104" y="1013"/>
                </a:cxn>
                <a:cxn ang="0">
                  <a:pos x="1216" y="920"/>
                </a:cxn>
                <a:cxn ang="0">
                  <a:pos x="1308" y="826"/>
                </a:cxn>
                <a:cxn ang="0">
                  <a:pos x="1385" y="726"/>
                </a:cxn>
                <a:cxn ang="0">
                  <a:pos x="1441" y="627"/>
                </a:cxn>
                <a:cxn ang="0">
                  <a:pos x="1519" y="513"/>
                </a:cxn>
                <a:cxn ang="0">
                  <a:pos x="1589" y="387"/>
                </a:cxn>
                <a:cxn ang="0">
                  <a:pos x="1645" y="273"/>
                </a:cxn>
                <a:cxn ang="0">
                  <a:pos x="1716" y="173"/>
                </a:cxn>
                <a:cxn ang="0">
                  <a:pos x="1793" y="87"/>
                </a:cxn>
                <a:cxn ang="0">
                  <a:pos x="1898" y="20"/>
                </a:cxn>
                <a:cxn ang="0">
                  <a:pos x="2039" y="0"/>
                </a:cxn>
              </a:cxnLst>
              <a:rect l="0" t="0" r="r" b="b"/>
              <a:pathLst>
                <a:path w="2040" h="1334">
                  <a:moveTo>
                    <a:pt x="0" y="1326"/>
                  </a:moveTo>
                  <a:lnTo>
                    <a:pt x="155" y="1333"/>
                  </a:lnTo>
                  <a:lnTo>
                    <a:pt x="387" y="1306"/>
                  </a:lnTo>
                  <a:lnTo>
                    <a:pt x="647" y="1240"/>
                  </a:lnTo>
                  <a:lnTo>
                    <a:pt x="816" y="1173"/>
                  </a:lnTo>
                  <a:lnTo>
                    <a:pt x="963" y="1100"/>
                  </a:lnTo>
                  <a:lnTo>
                    <a:pt x="1104" y="1013"/>
                  </a:lnTo>
                  <a:lnTo>
                    <a:pt x="1216" y="920"/>
                  </a:lnTo>
                  <a:lnTo>
                    <a:pt x="1308" y="826"/>
                  </a:lnTo>
                  <a:lnTo>
                    <a:pt x="1385" y="726"/>
                  </a:lnTo>
                  <a:lnTo>
                    <a:pt x="1441" y="627"/>
                  </a:lnTo>
                  <a:lnTo>
                    <a:pt x="1519" y="513"/>
                  </a:lnTo>
                  <a:lnTo>
                    <a:pt x="1589" y="387"/>
                  </a:lnTo>
                  <a:lnTo>
                    <a:pt x="1645" y="273"/>
                  </a:lnTo>
                  <a:lnTo>
                    <a:pt x="1716" y="173"/>
                  </a:lnTo>
                  <a:lnTo>
                    <a:pt x="1793" y="87"/>
                  </a:lnTo>
                  <a:lnTo>
                    <a:pt x="1898" y="20"/>
                  </a:lnTo>
                  <a:lnTo>
                    <a:pt x="2039" y="0"/>
                  </a:lnTo>
                </a:path>
              </a:pathLst>
            </a:custGeom>
            <a:noFill/>
            <a:ln w="76200" cap="rnd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1864" name="Freeform 8"/>
            <p:cNvSpPr>
              <a:spLocks/>
            </p:cNvSpPr>
            <p:nvPr/>
          </p:nvSpPr>
          <p:spPr bwMode="auto">
            <a:xfrm>
              <a:off x="2898" y="1776"/>
              <a:ext cx="2039" cy="1334"/>
            </a:xfrm>
            <a:custGeom>
              <a:avLst/>
              <a:gdLst/>
              <a:ahLst/>
              <a:cxnLst>
                <a:cxn ang="0">
                  <a:pos x="2038" y="1326"/>
                </a:cxn>
                <a:cxn ang="0">
                  <a:pos x="1883" y="1333"/>
                </a:cxn>
                <a:cxn ang="0">
                  <a:pos x="1651" y="1306"/>
                </a:cxn>
                <a:cxn ang="0">
                  <a:pos x="1391" y="1240"/>
                </a:cxn>
                <a:cxn ang="0">
                  <a:pos x="1223" y="1173"/>
                </a:cxn>
                <a:cxn ang="0">
                  <a:pos x="1082" y="1100"/>
                </a:cxn>
                <a:cxn ang="0">
                  <a:pos x="935" y="1013"/>
                </a:cxn>
                <a:cxn ang="0">
                  <a:pos x="822" y="920"/>
                </a:cxn>
                <a:cxn ang="0">
                  <a:pos x="731" y="826"/>
                </a:cxn>
                <a:cxn ang="0">
                  <a:pos x="654" y="726"/>
                </a:cxn>
                <a:cxn ang="0">
                  <a:pos x="597" y="627"/>
                </a:cxn>
                <a:cxn ang="0">
                  <a:pos x="520" y="513"/>
                </a:cxn>
                <a:cxn ang="0">
                  <a:pos x="457" y="387"/>
                </a:cxn>
                <a:cxn ang="0">
                  <a:pos x="394" y="273"/>
                </a:cxn>
                <a:cxn ang="0">
                  <a:pos x="323" y="173"/>
                </a:cxn>
                <a:cxn ang="0">
                  <a:pos x="246" y="87"/>
                </a:cxn>
                <a:cxn ang="0">
                  <a:pos x="141" y="20"/>
                </a:cxn>
                <a:cxn ang="0">
                  <a:pos x="0" y="0"/>
                </a:cxn>
              </a:cxnLst>
              <a:rect l="0" t="0" r="r" b="b"/>
              <a:pathLst>
                <a:path w="2039" h="1334">
                  <a:moveTo>
                    <a:pt x="2038" y="1326"/>
                  </a:moveTo>
                  <a:lnTo>
                    <a:pt x="1883" y="1333"/>
                  </a:lnTo>
                  <a:lnTo>
                    <a:pt x="1651" y="1306"/>
                  </a:lnTo>
                  <a:lnTo>
                    <a:pt x="1391" y="1240"/>
                  </a:lnTo>
                  <a:lnTo>
                    <a:pt x="1223" y="1173"/>
                  </a:lnTo>
                  <a:lnTo>
                    <a:pt x="1082" y="1100"/>
                  </a:lnTo>
                  <a:lnTo>
                    <a:pt x="935" y="1013"/>
                  </a:lnTo>
                  <a:lnTo>
                    <a:pt x="822" y="920"/>
                  </a:lnTo>
                  <a:lnTo>
                    <a:pt x="731" y="826"/>
                  </a:lnTo>
                  <a:lnTo>
                    <a:pt x="654" y="726"/>
                  </a:lnTo>
                  <a:lnTo>
                    <a:pt x="597" y="627"/>
                  </a:lnTo>
                  <a:lnTo>
                    <a:pt x="520" y="513"/>
                  </a:lnTo>
                  <a:lnTo>
                    <a:pt x="457" y="387"/>
                  </a:lnTo>
                  <a:lnTo>
                    <a:pt x="394" y="273"/>
                  </a:lnTo>
                  <a:lnTo>
                    <a:pt x="323" y="173"/>
                  </a:lnTo>
                  <a:lnTo>
                    <a:pt x="246" y="87"/>
                  </a:lnTo>
                  <a:lnTo>
                    <a:pt x="141" y="20"/>
                  </a:lnTo>
                  <a:lnTo>
                    <a:pt x="0" y="0"/>
                  </a:lnTo>
                </a:path>
              </a:pathLst>
            </a:custGeom>
            <a:noFill/>
            <a:ln w="76200" cap="rnd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1865" name="Line 9"/>
          <p:cNvSpPr>
            <a:spLocks noChangeShapeType="1"/>
          </p:cNvSpPr>
          <p:nvPr/>
        </p:nvSpPr>
        <p:spPr bwMode="auto">
          <a:xfrm>
            <a:off x="1301750" y="5062538"/>
            <a:ext cx="6616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1866" name="Rectangle 10"/>
          <p:cNvSpPr>
            <a:spLocks noChangeArrowheads="1"/>
          </p:cNvSpPr>
          <p:nvPr/>
        </p:nvSpPr>
        <p:spPr bwMode="auto">
          <a:xfrm>
            <a:off x="4376738" y="5092700"/>
            <a:ext cx="2714625" cy="527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>
                <a:latin typeface="Arial" charset="0"/>
                <a:cs typeface="Times New Roman" pitchFamily="18" charset="0"/>
              </a:rPr>
              <a:t>0         </a:t>
            </a: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b="1">
                <a:latin typeface="Arial" charset="0"/>
                <a:cs typeface="Times New Roman" pitchFamily="18" charset="0"/>
              </a:rPr>
              <a:t>          </a:t>
            </a:r>
          </a:p>
        </p:txBody>
      </p:sp>
      <p:sp>
        <p:nvSpPr>
          <p:cNvPr id="761867" name="Line 11"/>
          <p:cNvSpPr>
            <a:spLocks noChangeShapeType="1"/>
          </p:cNvSpPr>
          <p:nvPr/>
        </p:nvSpPr>
        <p:spPr bwMode="auto">
          <a:xfrm>
            <a:off x="4557713" y="2868613"/>
            <a:ext cx="0" cy="2187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1868" name="Rectangle 12"/>
          <p:cNvSpPr>
            <a:spLocks noChangeArrowheads="1"/>
          </p:cNvSpPr>
          <p:nvPr/>
        </p:nvSpPr>
        <p:spPr bwMode="auto">
          <a:xfrm>
            <a:off x="5367338" y="6083300"/>
            <a:ext cx="2714625" cy="527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>
                <a:latin typeface="Arial" charset="0"/>
                <a:cs typeface="Times New Roman" pitchFamily="18" charset="0"/>
              </a:rPr>
              <a:t> </a:t>
            </a: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800" b="1">
                <a:latin typeface="Arial" charset="0"/>
                <a:cs typeface="Times New Roman" pitchFamily="18" charset="0"/>
              </a:rPr>
              <a:t>          </a:t>
            </a:r>
          </a:p>
        </p:txBody>
      </p:sp>
      <p:sp>
        <p:nvSpPr>
          <p:cNvPr id="761869" name="Line 13"/>
          <p:cNvSpPr>
            <a:spLocks noChangeShapeType="1"/>
          </p:cNvSpPr>
          <p:nvPr/>
        </p:nvSpPr>
        <p:spPr bwMode="auto">
          <a:xfrm>
            <a:off x="5657850" y="5594350"/>
            <a:ext cx="0" cy="5461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Z- Score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an </a:t>
            </a:r>
            <a:r>
              <a:rPr lang="en-US" dirty="0" err="1"/>
              <a:t>obs</a:t>
            </a:r>
            <a:r>
              <a:rPr lang="en-US" dirty="0"/>
              <a:t> ht is 165cm, mean is 160cm and SD is 5cm, then Z is +1</a:t>
            </a:r>
          </a:p>
          <a:p>
            <a:pPr>
              <a:lnSpc>
                <a:spcPct val="90000"/>
              </a:lnSpc>
            </a:pPr>
            <a:r>
              <a:rPr lang="en-US" dirty="0"/>
              <a:t>Then </a:t>
            </a:r>
            <a:r>
              <a:rPr lang="en-US" dirty="0" err="1"/>
              <a:t>obs</a:t>
            </a:r>
            <a:r>
              <a:rPr lang="en-US" dirty="0"/>
              <a:t> above +1Sd is 16% (as per the normal curve)</a:t>
            </a:r>
          </a:p>
          <a:p>
            <a:pPr>
              <a:lnSpc>
                <a:spcPct val="90000"/>
              </a:lnSpc>
            </a:pPr>
            <a:r>
              <a:rPr lang="en-US" dirty="0"/>
              <a:t>Thus probability of having ht above 165cm is </a:t>
            </a:r>
            <a:r>
              <a:rPr lang="en-US" dirty="0" smtClean="0"/>
              <a:t>0.16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Z tabulated in </a:t>
            </a:r>
            <a:r>
              <a:rPr lang="en-US" dirty="0" err="1"/>
              <a:t>bks</a:t>
            </a:r>
            <a:r>
              <a:rPr lang="en-US" dirty="0"/>
              <a:t> as “Table of Unit Normal Distribution” (Normal Probability Integral)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77900" y="3327400"/>
            <a:ext cx="7380288" cy="2541588"/>
            <a:chOff x="616" y="2096"/>
            <a:chExt cx="4649" cy="1601"/>
          </a:xfrm>
        </p:grpSpPr>
        <p:sp>
          <p:nvSpPr>
            <p:cNvPr id="227331" name="Freeform 3"/>
            <p:cNvSpPr>
              <a:spLocks/>
            </p:cNvSpPr>
            <p:nvPr/>
          </p:nvSpPr>
          <p:spPr bwMode="auto">
            <a:xfrm>
              <a:off x="616" y="2096"/>
              <a:ext cx="2321" cy="1601"/>
            </a:xfrm>
            <a:custGeom>
              <a:avLst/>
              <a:gdLst/>
              <a:ahLst/>
              <a:cxnLst>
                <a:cxn ang="0">
                  <a:pos x="0" y="1592"/>
                </a:cxn>
                <a:cxn ang="0">
                  <a:pos x="176" y="1600"/>
                </a:cxn>
                <a:cxn ang="0">
                  <a:pos x="440" y="1568"/>
                </a:cxn>
                <a:cxn ang="0">
                  <a:pos x="736" y="1488"/>
                </a:cxn>
                <a:cxn ang="0">
                  <a:pos x="928" y="1408"/>
                </a:cxn>
                <a:cxn ang="0">
                  <a:pos x="1096" y="1320"/>
                </a:cxn>
                <a:cxn ang="0">
                  <a:pos x="1256" y="1216"/>
                </a:cxn>
                <a:cxn ang="0">
                  <a:pos x="1384" y="1104"/>
                </a:cxn>
                <a:cxn ang="0">
                  <a:pos x="1488" y="992"/>
                </a:cxn>
                <a:cxn ang="0">
                  <a:pos x="1576" y="872"/>
                </a:cxn>
                <a:cxn ang="0">
                  <a:pos x="1640" y="752"/>
                </a:cxn>
                <a:cxn ang="0">
                  <a:pos x="1728" y="616"/>
                </a:cxn>
                <a:cxn ang="0">
                  <a:pos x="1808" y="464"/>
                </a:cxn>
                <a:cxn ang="0">
                  <a:pos x="1872" y="328"/>
                </a:cxn>
                <a:cxn ang="0">
                  <a:pos x="1952" y="208"/>
                </a:cxn>
                <a:cxn ang="0">
                  <a:pos x="2040" y="104"/>
                </a:cxn>
                <a:cxn ang="0">
                  <a:pos x="2160" y="24"/>
                </a:cxn>
                <a:cxn ang="0">
                  <a:pos x="2320" y="0"/>
                </a:cxn>
              </a:cxnLst>
              <a:rect l="0" t="0" r="r" b="b"/>
              <a:pathLst>
                <a:path w="2321" h="1601">
                  <a:moveTo>
                    <a:pt x="0" y="1592"/>
                  </a:moveTo>
                  <a:lnTo>
                    <a:pt x="176" y="1600"/>
                  </a:lnTo>
                  <a:lnTo>
                    <a:pt x="440" y="1568"/>
                  </a:lnTo>
                  <a:lnTo>
                    <a:pt x="736" y="1488"/>
                  </a:lnTo>
                  <a:lnTo>
                    <a:pt x="928" y="1408"/>
                  </a:lnTo>
                  <a:lnTo>
                    <a:pt x="1096" y="1320"/>
                  </a:lnTo>
                  <a:lnTo>
                    <a:pt x="1256" y="1216"/>
                  </a:lnTo>
                  <a:lnTo>
                    <a:pt x="1384" y="1104"/>
                  </a:lnTo>
                  <a:lnTo>
                    <a:pt x="1488" y="992"/>
                  </a:lnTo>
                  <a:lnTo>
                    <a:pt x="1576" y="872"/>
                  </a:lnTo>
                  <a:lnTo>
                    <a:pt x="1640" y="752"/>
                  </a:lnTo>
                  <a:lnTo>
                    <a:pt x="1728" y="616"/>
                  </a:lnTo>
                  <a:lnTo>
                    <a:pt x="1808" y="464"/>
                  </a:lnTo>
                  <a:lnTo>
                    <a:pt x="1872" y="328"/>
                  </a:lnTo>
                  <a:lnTo>
                    <a:pt x="1952" y="208"/>
                  </a:lnTo>
                  <a:lnTo>
                    <a:pt x="2040" y="104"/>
                  </a:lnTo>
                  <a:lnTo>
                    <a:pt x="2160" y="24"/>
                  </a:lnTo>
                  <a:lnTo>
                    <a:pt x="2320" y="0"/>
                  </a:lnTo>
                </a:path>
              </a:pathLst>
            </a:custGeom>
            <a:noFill/>
            <a:ln w="76200" cap="rnd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7332" name="Freeform 4"/>
            <p:cNvSpPr>
              <a:spLocks/>
            </p:cNvSpPr>
            <p:nvPr/>
          </p:nvSpPr>
          <p:spPr bwMode="auto">
            <a:xfrm>
              <a:off x="2944" y="2096"/>
              <a:ext cx="2321" cy="1601"/>
            </a:xfrm>
            <a:custGeom>
              <a:avLst/>
              <a:gdLst/>
              <a:ahLst/>
              <a:cxnLst>
                <a:cxn ang="0">
                  <a:pos x="2320" y="1592"/>
                </a:cxn>
                <a:cxn ang="0">
                  <a:pos x="2144" y="1600"/>
                </a:cxn>
                <a:cxn ang="0">
                  <a:pos x="1880" y="1568"/>
                </a:cxn>
                <a:cxn ang="0">
                  <a:pos x="1584" y="1488"/>
                </a:cxn>
                <a:cxn ang="0">
                  <a:pos x="1392" y="1408"/>
                </a:cxn>
                <a:cxn ang="0">
                  <a:pos x="1232" y="1320"/>
                </a:cxn>
                <a:cxn ang="0">
                  <a:pos x="1064" y="1216"/>
                </a:cxn>
                <a:cxn ang="0">
                  <a:pos x="936" y="1104"/>
                </a:cxn>
                <a:cxn ang="0">
                  <a:pos x="832" y="992"/>
                </a:cxn>
                <a:cxn ang="0">
                  <a:pos x="744" y="872"/>
                </a:cxn>
                <a:cxn ang="0">
                  <a:pos x="680" y="752"/>
                </a:cxn>
                <a:cxn ang="0">
                  <a:pos x="592" y="616"/>
                </a:cxn>
                <a:cxn ang="0">
                  <a:pos x="520" y="464"/>
                </a:cxn>
                <a:cxn ang="0">
                  <a:pos x="448" y="328"/>
                </a:cxn>
                <a:cxn ang="0">
                  <a:pos x="368" y="208"/>
                </a:cxn>
                <a:cxn ang="0">
                  <a:pos x="280" y="104"/>
                </a:cxn>
                <a:cxn ang="0">
                  <a:pos x="160" y="24"/>
                </a:cxn>
                <a:cxn ang="0">
                  <a:pos x="0" y="0"/>
                </a:cxn>
              </a:cxnLst>
              <a:rect l="0" t="0" r="r" b="b"/>
              <a:pathLst>
                <a:path w="2321" h="1601">
                  <a:moveTo>
                    <a:pt x="2320" y="1592"/>
                  </a:moveTo>
                  <a:lnTo>
                    <a:pt x="2144" y="1600"/>
                  </a:lnTo>
                  <a:lnTo>
                    <a:pt x="1880" y="1568"/>
                  </a:lnTo>
                  <a:lnTo>
                    <a:pt x="1584" y="1488"/>
                  </a:lnTo>
                  <a:lnTo>
                    <a:pt x="1392" y="1408"/>
                  </a:lnTo>
                  <a:lnTo>
                    <a:pt x="1232" y="1320"/>
                  </a:lnTo>
                  <a:lnTo>
                    <a:pt x="1064" y="1216"/>
                  </a:lnTo>
                  <a:lnTo>
                    <a:pt x="936" y="1104"/>
                  </a:lnTo>
                  <a:lnTo>
                    <a:pt x="832" y="992"/>
                  </a:lnTo>
                  <a:lnTo>
                    <a:pt x="744" y="872"/>
                  </a:lnTo>
                  <a:lnTo>
                    <a:pt x="680" y="752"/>
                  </a:lnTo>
                  <a:lnTo>
                    <a:pt x="592" y="616"/>
                  </a:lnTo>
                  <a:lnTo>
                    <a:pt x="520" y="464"/>
                  </a:lnTo>
                  <a:lnTo>
                    <a:pt x="448" y="328"/>
                  </a:lnTo>
                  <a:lnTo>
                    <a:pt x="368" y="208"/>
                  </a:lnTo>
                  <a:lnTo>
                    <a:pt x="280" y="104"/>
                  </a:lnTo>
                  <a:lnTo>
                    <a:pt x="160" y="24"/>
                  </a:lnTo>
                  <a:lnTo>
                    <a:pt x="0" y="0"/>
                  </a:lnTo>
                </a:path>
              </a:pathLst>
            </a:custGeom>
            <a:noFill/>
            <a:ln w="76200" cap="rnd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7333" name="Line 5"/>
          <p:cNvSpPr>
            <a:spLocks noChangeShapeType="1"/>
          </p:cNvSpPr>
          <p:nvPr/>
        </p:nvSpPr>
        <p:spPr bwMode="auto">
          <a:xfrm>
            <a:off x="4648200" y="3359150"/>
            <a:ext cx="0" cy="257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34" name="Line 6"/>
          <p:cNvSpPr>
            <a:spLocks noChangeShapeType="1"/>
          </p:cNvSpPr>
          <p:nvPr/>
        </p:nvSpPr>
        <p:spPr bwMode="auto">
          <a:xfrm>
            <a:off x="234950" y="5943600"/>
            <a:ext cx="8674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35" name="Rectangle 7"/>
          <p:cNvSpPr>
            <a:spLocks noChangeArrowheads="1"/>
          </p:cNvSpPr>
          <p:nvPr/>
        </p:nvSpPr>
        <p:spPr bwMode="auto">
          <a:xfrm>
            <a:off x="600075" y="5984875"/>
            <a:ext cx="931863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>
                <a:latin typeface="Arial" charset="0"/>
                <a:cs typeface="Times New Roman" pitchFamily="18" charset="0"/>
              </a:rPr>
              <a:t> - </a:t>
            </a:r>
            <a:r>
              <a:rPr lang="en-US" sz="2000" b="1">
                <a:latin typeface="Arial" charset="0"/>
                <a:cs typeface="Times New Roman" pitchFamily="18" charset="0"/>
              </a:rPr>
              <a:t>3s</a:t>
            </a:r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1971675" y="5984875"/>
            <a:ext cx="931863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>
                <a:latin typeface="Arial" charset="0"/>
                <a:cs typeface="Times New Roman" pitchFamily="18" charset="0"/>
              </a:rPr>
              <a:t> - </a:t>
            </a:r>
            <a:r>
              <a:rPr lang="en-US" sz="2000" b="1">
                <a:latin typeface="Arial" charset="0"/>
                <a:cs typeface="Times New Roman" pitchFamily="18" charset="0"/>
              </a:rPr>
              <a:t>2s</a:t>
            </a:r>
          </a:p>
        </p:txBody>
      </p:sp>
      <p:sp>
        <p:nvSpPr>
          <p:cNvPr id="227337" name="Rectangle 9"/>
          <p:cNvSpPr>
            <a:spLocks noChangeArrowheads="1"/>
          </p:cNvSpPr>
          <p:nvPr/>
        </p:nvSpPr>
        <p:spPr bwMode="auto">
          <a:xfrm>
            <a:off x="3336925" y="5984875"/>
            <a:ext cx="790575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>
                <a:latin typeface="Arial" charset="0"/>
                <a:cs typeface="Times New Roman" pitchFamily="18" charset="0"/>
              </a:rPr>
              <a:t> - </a:t>
            </a:r>
            <a:r>
              <a:rPr lang="en-US" sz="2000" b="1">
                <a:latin typeface="Arial" charset="0"/>
                <a:cs typeface="Times New Roman" pitchFamily="18" charset="0"/>
              </a:rPr>
              <a:t>s</a:t>
            </a:r>
          </a:p>
        </p:txBody>
      </p:sp>
      <p:sp>
        <p:nvSpPr>
          <p:cNvPr id="227338" name="Rectangle 10"/>
          <p:cNvSpPr>
            <a:spLocks noChangeArrowheads="1"/>
          </p:cNvSpPr>
          <p:nvPr/>
        </p:nvSpPr>
        <p:spPr bwMode="auto">
          <a:xfrm>
            <a:off x="4506913" y="5984875"/>
            <a:ext cx="43180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>
                <a:latin typeface="Arial" charset="0"/>
                <a:cs typeface="Times New Roman" pitchFamily="18" charset="0"/>
              </a:rPr>
              <a:t> </a:t>
            </a:r>
          </a:p>
        </p:txBody>
      </p:sp>
      <p:sp>
        <p:nvSpPr>
          <p:cNvPr id="227339" name="Rectangle 11"/>
          <p:cNvSpPr>
            <a:spLocks noChangeArrowheads="1"/>
          </p:cNvSpPr>
          <p:nvPr/>
        </p:nvSpPr>
        <p:spPr bwMode="auto">
          <a:xfrm>
            <a:off x="6284913" y="5984875"/>
            <a:ext cx="99060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>
                <a:latin typeface="Arial" charset="0"/>
                <a:cs typeface="Times New Roman" pitchFamily="18" charset="0"/>
              </a:rPr>
              <a:t> </a:t>
            </a:r>
            <a:r>
              <a:rPr lang="en-US" sz="2400" b="1">
                <a:latin typeface="Arial" charset="0"/>
                <a:cs typeface="Times New Roman" pitchFamily="18" charset="0"/>
              </a:rPr>
              <a:t>+</a:t>
            </a:r>
            <a:r>
              <a:rPr lang="en-US" sz="2800" b="1">
                <a:latin typeface="Arial" charset="0"/>
                <a:cs typeface="Times New Roman" pitchFamily="18" charset="0"/>
              </a:rPr>
              <a:t> </a:t>
            </a:r>
            <a:r>
              <a:rPr lang="en-US" sz="2000" b="1">
                <a:latin typeface="Arial" charset="0"/>
                <a:cs typeface="Times New Roman" pitchFamily="18" charset="0"/>
              </a:rPr>
              <a:t>2s</a:t>
            </a:r>
          </a:p>
        </p:txBody>
      </p:sp>
      <p:sp>
        <p:nvSpPr>
          <p:cNvPr id="227340" name="Rectangle 12"/>
          <p:cNvSpPr>
            <a:spLocks noChangeArrowheads="1"/>
          </p:cNvSpPr>
          <p:nvPr/>
        </p:nvSpPr>
        <p:spPr bwMode="auto">
          <a:xfrm>
            <a:off x="7732713" y="5984875"/>
            <a:ext cx="99060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>
                <a:latin typeface="Arial" charset="0"/>
                <a:cs typeface="Times New Roman" pitchFamily="18" charset="0"/>
              </a:rPr>
              <a:t> </a:t>
            </a:r>
            <a:r>
              <a:rPr lang="en-US" sz="2400" b="1">
                <a:latin typeface="Arial" charset="0"/>
                <a:cs typeface="Times New Roman" pitchFamily="18" charset="0"/>
              </a:rPr>
              <a:t>+</a:t>
            </a:r>
            <a:r>
              <a:rPr lang="en-US" sz="2800" b="1">
                <a:latin typeface="Arial" charset="0"/>
                <a:cs typeface="Times New Roman" pitchFamily="18" charset="0"/>
              </a:rPr>
              <a:t> </a:t>
            </a:r>
            <a:r>
              <a:rPr lang="en-US" sz="2000" b="1">
                <a:latin typeface="Arial" charset="0"/>
                <a:cs typeface="Times New Roman" pitchFamily="18" charset="0"/>
              </a:rPr>
              <a:t>3s</a:t>
            </a:r>
          </a:p>
        </p:txBody>
      </p:sp>
      <p:sp>
        <p:nvSpPr>
          <p:cNvPr id="227341" name="Rectangle 13"/>
          <p:cNvSpPr>
            <a:spLocks noChangeArrowheads="1"/>
          </p:cNvSpPr>
          <p:nvPr/>
        </p:nvSpPr>
        <p:spPr bwMode="auto">
          <a:xfrm>
            <a:off x="5213350" y="5984875"/>
            <a:ext cx="849313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>
                <a:latin typeface="Arial" charset="0"/>
                <a:cs typeface="Times New Roman" pitchFamily="18" charset="0"/>
              </a:rPr>
              <a:t> </a:t>
            </a:r>
            <a:r>
              <a:rPr lang="en-US" sz="2400" b="1">
                <a:latin typeface="Arial" charset="0"/>
                <a:cs typeface="Times New Roman" pitchFamily="18" charset="0"/>
              </a:rPr>
              <a:t>+</a:t>
            </a:r>
            <a:r>
              <a:rPr lang="en-US" sz="2800" b="1">
                <a:latin typeface="Arial" charset="0"/>
                <a:cs typeface="Times New Roman" pitchFamily="18" charset="0"/>
              </a:rPr>
              <a:t> </a:t>
            </a:r>
            <a:r>
              <a:rPr lang="en-US" sz="2000" b="1">
                <a:latin typeface="Arial" charset="0"/>
                <a:cs typeface="Times New Roman" pitchFamily="18" charset="0"/>
              </a:rPr>
              <a:t>s</a:t>
            </a:r>
          </a:p>
        </p:txBody>
      </p:sp>
      <p:sp>
        <p:nvSpPr>
          <p:cNvPr id="227342" name="Line 14"/>
          <p:cNvSpPr>
            <a:spLocks noChangeShapeType="1"/>
          </p:cNvSpPr>
          <p:nvPr/>
        </p:nvSpPr>
        <p:spPr bwMode="auto">
          <a:xfrm>
            <a:off x="698500" y="6134100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43" name="Line 15"/>
          <p:cNvSpPr>
            <a:spLocks noChangeShapeType="1"/>
          </p:cNvSpPr>
          <p:nvPr/>
        </p:nvSpPr>
        <p:spPr bwMode="auto">
          <a:xfrm>
            <a:off x="2070100" y="6134100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44" name="Line 16"/>
          <p:cNvSpPr>
            <a:spLocks noChangeShapeType="1"/>
          </p:cNvSpPr>
          <p:nvPr/>
        </p:nvSpPr>
        <p:spPr bwMode="auto">
          <a:xfrm>
            <a:off x="3460750" y="6134100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45" name="Line 17"/>
          <p:cNvSpPr>
            <a:spLocks noChangeShapeType="1"/>
          </p:cNvSpPr>
          <p:nvPr/>
        </p:nvSpPr>
        <p:spPr bwMode="auto">
          <a:xfrm>
            <a:off x="4641850" y="6134100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46" name="Rectangle 18"/>
          <p:cNvSpPr>
            <a:spLocks noChangeArrowheads="1"/>
          </p:cNvSpPr>
          <p:nvPr/>
        </p:nvSpPr>
        <p:spPr bwMode="auto">
          <a:xfrm>
            <a:off x="3695700" y="2547938"/>
            <a:ext cx="1901825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>
                <a:latin typeface="Arial" charset="0"/>
                <a:cs typeface="Times New Roman" pitchFamily="18" charset="0"/>
              </a:rPr>
              <a:t>68% within</a:t>
            </a:r>
          </a:p>
          <a:p>
            <a:pPr algn="ctr">
              <a:lnSpc>
                <a:spcPct val="90000"/>
              </a:lnSpc>
            </a:pPr>
            <a:r>
              <a:rPr lang="en-US" sz="1400" b="1">
                <a:latin typeface="Arial" charset="0"/>
                <a:cs typeface="Times New Roman" pitchFamily="18" charset="0"/>
              </a:rPr>
              <a:t>1 standard deviation</a:t>
            </a:r>
          </a:p>
        </p:txBody>
      </p:sp>
      <p:sp>
        <p:nvSpPr>
          <p:cNvPr id="227347" name="Rectangle 19"/>
          <p:cNvSpPr>
            <a:spLocks noChangeArrowheads="1"/>
          </p:cNvSpPr>
          <p:nvPr/>
        </p:nvSpPr>
        <p:spPr bwMode="auto">
          <a:xfrm>
            <a:off x="3895725" y="4508500"/>
            <a:ext cx="587375" cy="309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>
                <a:latin typeface="Arial" charset="0"/>
                <a:cs typeface="Times New Roman" pitchFamily="18" charset="0"/>
              </a:rPr>
              <a:t>34%</a:t>
            </a:r>
          </a:p>
        </p:txBody>
      </p:sp>
      <p:sp>
        <p:nvSpPr>
          <p:cNvPr id="227348" name="Rectangle 20"/>
          <p:cNvSpPr>
            <a:spLocks noChangeArrowheads="1"/>
          </p:cNvSpPr>
          <p:nvPr/>
        </p:nvSpPr>
        <p:spPr bwMode="auto">
          <a:xfrm>
            <a:off x="4733925" y="4508500"/>
            <a:ext cx="587375" cy="309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>
                <a:latin typeface="Arial" charset="0"/>
                <a:cs typeface="Times New Roman" pitchFamily="18" charset="0"/>
              </a:rPr>
              <a:t>34%</a:t>
            </a:r>
          </a:p>
        </p:txBody>
      </p:sp>
      <p:sp>
        <p:nvSpPr>
          <p:cNvPr id="227349" name="Line 21"/>
          <p:cNvSpPr>
            <a:spLocks noChangeShapeType="1"/>
          </p:cNvSpPr>
          <p:nvPr/>
        </p:nvSpPr>
        <p:spPr bwMode="auto">
          <a:xfrm flipV="1">
            <a:off x="3429000" y="2660650"/>
            <a:ext cx="0" cy="336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50" name="Line 22"/>
          <p:cNvSpPr>
            <a:spLocks noChangeShapeType="1"/>
          </p:cNvSpPr>
          <p:nvPr/>
        </p:nvSpPr>
        <p:spPr bwMode="auto">
          <a:xfrm flipV="1">
            <a:off x="5791200" y="2660650"/>
            <a:ext cx="0" cy="336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51" name="Rectangle 23"/>
          <p:cNvSpPr>
            <a:spLocks noChangeArrowheads="1"/>
          </p:cNvSpPr>
          <p:nvPr/>
        </p:nvSpPr>
        <p:spPr bwMode="auto">
          <a:xfrm>
            <a:off x="3722688" y="1785938"/>
            <a:ext cx="200025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>
                <a:latin typeface="Arial" charset="0"/>
                <a:cs typeface="Times New Roman" pitchFamily="18" charset="0"/>
              </a:rPr>
              <a:t>95% within </a:t>
            </a:r>
          </a:p>
          <a:p>
            <a:pPr algn="ctr">
              <a:lnSpc>
                <a:spcPct val="90000"/>
              </a:lnSpc>
            </a:pPr>
            <a:r>
              <a:rPr lang="en-US" sz="1400" b="1">
                <a:latin typeface="Arial" charset="0"/>
                <a:cs typeface="Times New Roman" pitchFamily="18" charset="0"/>
              </a:rPr>
              <a:t>2 standard deviations</a:t>
            </a:r>
          </a:p>
        </p:txBody>
      </p:sp>
      <p:sp>
        <p:nvSpPr>
          <p:cNvPr id="227352" name="Line 24"/>
          <p:cNvSpPr>
            <a:spLocks noChangeShapeType="1"/>
          </p:cNvSpPr>
          <p:nvPr/>
        </p:nvSpPr>
        <p:spPr bwMode="auto">
          <a:xfrm flipV="1">
            <a:off x="2286000" y="1974850"/>
            <a:ext cx="0" cy="405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53" name="Line 25"/>
          <p:cNvSpPr>
            <a:spLocks noChangeShapeType="1"/>
          </p:cNvSpPr>
          <p:nvPr/>
        </p:nvSpPr>
        <p:spPr bwMode="auto">
          <a:xfrm flipV="1">
            <a:off x="6934200" y="1974850"/>
            <a:ext cx="0" cy="405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54" name="Line 26"/>
          <p:cNvSpPr>
            <a:spLocks noChangeShapeType="1"/>
          </p:cNvSpPr>
          <p:nvPr/>
        </p:nvSpPr>
        <p:spPr bwMode="auto">
          <a:xfrm flipV="1">
            <a:off x="1143000" y="1289050"/>
            <a:ext cx="0" cy="4737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55" name="Line 27"/>
          <p:cNvSpPr>
            <a:spLocks noChangeShapeType="1"/>
          </p:cNvSpPr>
          <p:nvPr/>
        </p:nvSpPr>
        <p:spPr bwMode="auto">
          <a:xfrm flipV="1">
            <a:off x="8077200" y="1289050"/>
            <a:ext cx="0" cy="4737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56" name="Rectangle 28"/>
          <p:cNvSpPr>
            <a:spLocks noChangeArrowheads="1"/>
          </p:cNvSpPr>
          <p:nvPr/>
        </p:nvSpPr>
        <p:spPr bwMode="auto">
          <a:xfrm>
            <a:off x="2173288" y="1100138"/>
            <a:ext cx="5100637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>
                <a:latin typeface="Arial" charset="0"/>
                <a:cs typeface="Times New Roman" pitchFamily="18" charset="0"/>
              </a:rPr>
              <a:t>99.7% of data are within 3 standard deviations of the mean</a:t>
            </a:r>
          </a:p>
          <a:p>
            <a:pPr algn="ctr" eaLnBrk="1" hangingPunct="1">
              <a:lnSpc>
                <a:spcPct val="90000"/>
              </a:lnSpc>
            </a:pPr>
            <a:endParaRPr lang="en-US" sz="1400" b="1">
              <a:latin typeface="Arial" charset="0"/>
              <a:cs typeface="Times New Roman" pitchFamily="18" charset="0"/>
            </a:endParaRP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361950" y="5118100"/>
            <a:ext cx="644525" cy="666750"/>
            <a:chOff x="228" y="3224"/>
            <a:chExt cx="406" cy="420"/>
          </a:xfrm>
        </p:grpSpPr>
        <p:sp>
          <p:nvSpPr>
            <p:cNvPr id="227358" name="Rectangle 30"/>
            <p:cNvSpPr>
              <a:spLocks noChangeArrowheads="1"/>
            </p:cNvSpPr>
            <p:nvPr/>
          </p:nvSpPr>
          <p:spPr bwMode="auto">
            <a:xfrm>
              <a:off x="228" y="3224"/>
              <a:ext cx="406" cy="19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b="1">
                  <a:latin typeface="Arial" charset="0"/>
                  <a:cs typeface="Times New Roman" pitchFamily="18" charset="0"/>
                </a:rPr>
                <a:t>0.1%</a:t>
              </a:r>
            </a:p>
          </p:txBody>
        </p:sp>
        <p:sp>
          <p:nvSpPr>
            <p:cNvPr id="227359" name="Line 31"/>
            <p:cNvSpPr>
              <a:spLocks noChangeShapeType="1"/>
            </p:cNvSpPr>
            <p:nvPr/>
          </p:nvSpPr>
          <p:spPr bwMode="auto">
            <a:xfrm>
              <a:off x="484" y="3412"/>
              <a:ext cx="136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7360" name="Rectangle 32"/>
          <p:cNvSpPr>
            <a:spLocks noChangeArrowheads="1"/>
          </p:cNvSpPr>
          <p:nvPr/>
        </p:nvSpPr>
        <p:spPr bwMode="auto">
          <a:xfrm>
            <a:off x="8286750" y="5194300"/>
            <a:ext cx="644525" cy="309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>
                <a:latin typeface="Arial" charset="0"/>
                <a:cs typeface="Times New Roman" pitchFamily="18" charset="0"/>
              </a:rPr>
              <a:t>0.1%</a:t>
            </a:r>
          </a:p>
        </p:txBody>
      </p:sp>
      <p:sp>
        <p:nvSpPr>
          <p:cNvPr id="227361" name="Line 33"/>
          <p:cNvSpPr>
            <a:spLocks noChangeShapeType="1"/>
          </p:cNvSpPr>
          <p:nvPr/>
        </p:nvSpPr>
        <p:spPr bwMode="auto">
          <a:xfrm flipH="1">
            <a:off x="8147050" y="5492750"/>
            <a:ext cx="24130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62" name="Rectangle 34"/>
          <p:cNvSpPr>
            <a:spLocks noChangeArrowheads="1"/>
          </p:cNvSpPr>
          <p:nvPr/>
        </p:nvSpPr>
        <p:spPr bwMode="auto">
          <a:xfrm>
            <a:off x="1428750" y="4889500"/>
            <a:ext cx="644525" cy="309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>
                <a:latin typeface="Arial" charset="0"/>
                <a:cs typeface="Times New Roman" pitchFamily="18" charset="0"/>
              </a:rPr>
              <a:t>2.4%</a:t>
            </a:r>
          </a:p>
        </p:txBody>
      </p:sp>
      <p:sp>
        <p:nvSpPr>
          <p:cNvPr id="227363" name="Line 35"/>
          <p:cNvSpPr>
            <a:spLocks noChangeShapeType="1"/>
          </p:cNvSpPr>
          <p:nvPr/>
        </p:nvSpPr>
        <p:spPr bwMode="auto">
          <a:xfrm>
            <a:off x="1758950" y="5264150"/>
            <a:ext cx="36830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64" name="Line 36"/>
          <p:cNvSpPr>
            <a:spLocks noChangeShapeType="1"/>
          </p:cNvSpPr>
          <p:nvPr/>
        </p:nvSpPr>
        <p:spPr bwMode="auto">
          <a:xfrm flipH="1">
            <a:off x="7080250" y="5264150"/>
            <a:ext cx="39370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65" name="Rectangle 37"/>
          <p:cNvSpPr>
            <a:spLocks noChangeArrowheads="1"/>
          </p:cNvSpPr>
          <p:nvPr/>
        </p:nvSpPr>
        <p:spPr bwMode="auto">
          <a:xfrm>
            <a:off x="7296150" y="4889500"/>
            <a:ext cx="644525" cy="309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>
                <a:latin typeface="Arial" charset="0"/>
                <a:cs typeface="Times New Roman" pitchFamily="18" charset="0"/>
              </a:rPr>
              <a:t>2.4%</a:t>
            </a:r>
          </a:p>
        </p:txBody>
      </p:sp>
      <p:sp>
        <p:nvSpPr>
          <p:cNvPr id="227366" name="Rectangle 38"/>
          <p:cNvSpPr>
            <a:spLocks noChangeArrowheads="1"/>
          </p:cNvSpPr>
          <p:nvPr/>
        </p:nvSpPr>
        <p:spPr bwMode="auto">
          <a:xfrm>
            <a:off x="2516188" y="5575300"/>
            <a:ext cx="757237" cy="309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>
                <a:latin typeface="Arial" charset="0"/>
                <a:cs typeface="Times New Roman" pitchFamily="18" charset="0"/>
              </a:rPr>
              <a:t>13.5%</a:t>
            </a:r>
          </a:p>
        </p:txBody>
      </p:sp>
      <p:sp>
        <p:nvSpPr>
          <p:cNvPr id="227367" name="Rectangle 39"/>
          <p:cNvSpPr>
            <a:spLocks noChangeArrowheads="1"/>
          </p:cNvSpPr>
          <p:nvPr/>
        </p:nvSpPr>
        <p:spPr bwMode="auto">
          <a:xfrm>
            <a:off x="6021388" y="5575300"/>
            <a:ext cx="757237" cy="309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>
                <a:latin typeface="Arial" charset="0"/>
                <a:cs typeface="Times New Roman" pitchFamily="18" charset="0"/>
              </a:rPr>
              <a:t>13.5%</a:t>
            </a:r>
          </a:p>
        </p:txBody>
      </p:sp>
      <p:sp>
        <p:nvSpPr>
          <p:cNvPr id="227368" name="Line 40"/>
          <p:cNvSpPr>
            <a:spLocks noChangeShapeType="1"/>
          </p:cNvSpPr>
          <p:nvPr/>
        </p:nvSpPr>
        <p:spPr bwMode="auto">
          <a:xfrm>
            <a:off x="4648200" y="5873750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69" name="Line 41"/>
          <p:cNvSpPr>
            <a:spLocks noChangeShapeType="1"/>
          </p:cNvSpPr>
          <p:nvPr/>
        </p:nvSpPr>
        <p:spPr bwMode="auto">
          <a:xfrm>
            <a:off x="5327650" y="6134100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70" name="Line 42"/>
          <p:cNvSpPr>
            <a:spLocks noChangeShapeType="1"/>
          </p:cNvSpPr>
          <p:nvPr/>
        </p:nvSpPr>
        <p:spPr bwMode="auto">
          <a:xfrm>
            <a:off x="6413500" y="6134100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71" name="Line 43"/>
          <p:cNvSpPr>
            <a:spLocks noChangeShapeType="1"/>
          </p:cNvSpPr>
          <p:nvPr/>
        </p:nvSpPr>
        <p:spPr bwMode="auto">
          <a:xfrm>
            <a:off x="7861300" y="6134100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72" name="Line 44"/>
          <p:cNvSpPr>
            <a:spLocks noChangeShapeType="1"/>
          </p:cNvSpPr>
          <p:nvPr/>
        </p:nvSpPr>
        <p:spPr bwMode="auto">
          <a:xfrm flipH="1">
            <a:off x="3429000" y="2667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73" name="Line 45"/>
          <p:cNvSpPr>
            <a:spLocks noChangeShapeType="1"/>
          </p:cNvSpPr>
          <p:nvPr/>
        </p:nvSpPr>
        <p:spPr bwMode="auto">
          <a:xfrm>
            <a:off x="5181600" y="2667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74" name="Line 46"/>
          <p:cNvSpPr>
            <a:spLocks noChangeShapeType="1"/>
          </p:cNvSpPr>
          <p:nvPr/>
        </p:nvSpPr>
        <p:spPr bwMode="auto">
          <a:xfrm flipH="1">
            <a:off x="2286000" y="19812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75" name="Line 47"/>
          <p:cNvSpPr>
            <a:spLocks noChangeShapeType="1"/>
          </p:cNvSpPr>
          <p:nvPr/>
        </p:nvSpPr>
        <p:spPr bwMode="auto">
          <a:xfrm>
            <a:off x="5181600" y="1981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76" name="Line 48"/>
          <p:cNvSpPr>
            <a:spLocks noChangeShapeType="1"/>
          </p:cNvSpPr>
          <p:nvPr/>
        </p:nvSpPr>
        <p:spPr bwMode="auto">
          <a:xfrm flipH="1">
            <a:off x="1143000" y="12954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77" name="Line 49"/>
          <p:cNvSpPr>
            <a:spLocks noChangeShapeType="1"/>
          </p:cNvSpPr>
          <p:nvPr/>
        </p:nvSpPr>
        <p:spPr bwMode="auto">
          <a:xfrm>
            <a:off x="7239000" y="12954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78" name="Rectangle 50"/>
          <p:cNvSpPr>
            <a:spLocks noChangeArrowheads="1"/>
          </p:cNvSpPr>
          <p:nvPr/>
        </p:nvSpPr>
        <p:spPr bwMode="auto">
          <a:xfrm>
            <a:off x="128588" y="0"/>
            <a:ext cx="9007475" cy="1085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000" b="1">
                <a:solidFill>
                  <a:srgbClr val="00279F"/>
                </a:solidFill>
                <a:latin typeface="Arial" charset="0"/>
                <a:cs typeface="Times New Roman" pitchFamily="18" charset="0"/>
              </a:rPr>
              <a:t>The Empirical Rule</a:t>
            </a:r>
          </a:p>
          <a:p>
            <a:pPr algn="ctr">
              <a:lnSpc>
                <a:spcPct val="105000"/>
              </a:lnSpc>
            </a:pPr>
            <a:r>
              <a:rPr lang="en-US" sz="2800" b="1">
                <a:latin typeface="Arial" charset="0"/>
                <a:cs typeface="Times New Roman" pitchFamily="18" charset="0"/>
              </a:rPr>
              <a:t>Standard Normal Distribution:</a:t>
            </a:r>
            <a:r>
              <a:rPr lang="en-US" sz="2800" b="1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µ</a:t>
            </a:r>
            <a:r>
              <a:rPr lang="en-US" sz="2800" b="1">
                <a:latin typeface="Arial" charset="0"/>
                <a:cs typeface="Times New Roman" pitchFamily="18" charset="0"/>
              </a:rPr>
              <a:t> = 0 and </a:t>
            </a:r>
            <a:r>
              <a:rPr lang="en-US" sz="2800" b="1">
                <a:latin typeface="Symbol" pitchFamily="18" charset="2"/>
                <a:cs typeface="Times New Roman" pitchFamily="18" charset="0"/>
              </a:rPr>
              <a:t></a:t>
            </a:r>
            <a:r>
              <a:rPr lang="en-US" sz="2800" b="1">
                <a:latin typeface="Arial" charset="0"/>
                <a:cs typeface="Times New Roman" pitchFamily="18" charset="0"/>
              </a:rPr>
              <a:t> =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432800" cy="704850"/>
          </a:xfrm>
        </p:spPr>
        <p:txBody>
          <a:bodyPr/>
          <a:lstStyle/>
          <a:p>
            <a:r>
              <a:rPr lang="en-US" b="1">
                <a:solidFill>
                  <a:srgbClr val="FF020E"/>
                </a:solidFill>
              </a:rPr>
              <a:t>Standard Scores (</a:t>
            </a:r>
            <a:r>
              <a:rPr lang="en-US" sz="3400" b="1">
                <a:solidFill>
                  <a:srgbClr val="FF020E"/>
                </a:solidFill>
              </a:rPr>
              <a:t>z-score)</a:t>
            </a:r>
            <a:endParaRPr lang="en-US" sz="2600" b="1"/>
          </a:p>
        </p:txBody>
      </p:sp>
      <p:sp>
        <p:nvSpPr>
          <p:cNvPr id="489475" name="Rectangle 3"/>
          <p:cNvSpPr>
            <a:spLocks noChangeArrowheads="1"/>
          </p:cNvSpPr>
          <p:nvPr/>
        </p:nvSpPr>
        <p:spPr bwMode="auto">
          <a:xfrm>
            <a:off x="292100" y="1676400"/>
            <a:ext cx="8674100" cy="50165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06400" indent="-406400" eaLnBrk="1" hangingPunct="1">
              <a:lnSpc>
                <a:spcPct val="8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4200">
                <a:latin typeface="Times New Roman" pitchFamily="18" charset="0"/>
                <a:cs typeface="Times New Roman" pitchFamily="18" charset="0"/>
              </a:rPr>
              <a:t>Once the mean (µ) and SD (</a:t>
            </a:r>
            <a:r>
              <a:rPr lang="el-GR" sz="42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4200">
                <a:latin typeface="Times New Roman" pitchFamily="18" charset="0"/>
                <a:cs typeface="Times New Roman" pitchFamily="18" charset="0"/>
              </a:rPr>
              <a:t>) have been specified, finding probabilities is a simple process for a </a:t>
            </a:r>
            <a:r>
              <a:rPr lang="en-US" sz="4200">
                <a:solidFill>
                  <a:srgbClr val="FF020E"/>
                </a:solidFill>
                <a:latin typeface="Times New Roman" pitchFamily="18" charset="0"/>
                <a:cs typeface="Times New Roman" pitchFamily="18" charset="0"/>
              </a:rPr>
              <a:t>normal random variable</a:t>
            </a:r>
            <a:r>
              <a:rPr lang="en-US" sz="42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06400" indent="-406400" eaLnBrk="1" hangingPunct="1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4200">
                <a:latin typeface="Times New Roman" pitchFamily="18" charset="0"/>
                <a:cs typeface="Times New Roman" pitchFamily="18" charset="0"/>
              </a:rPr>
              <a:t>Convert the endpoints of an interval of interest to z-scores, look up probabilities associated with the z-score</a:t>
            </a:r>
            <a:endParaRPr lang="en-US" sz="3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32800" cy="733425"/>
          </a:xfrm>
        </p:spPr>
        <p:txBody>
          <a:bodyPr/>
          <a:lstStyle/>
          <a:p>
            <a:r>
              <a:rPr lang="en-US" sz="3000" b="1">
                <a:solidFill>
                  <a:srgbClr val="FF020E"/>
                </a:solidFill>
              </a:rPr>
              <a:t>Example Standard Scores for </a:t>
            </a:r>
            <a:r>
              <a:rPr lang="en-US" sz="2600" b="1">
                <a:solidFill>
                  <a:srgbClr val="FF020E"/>
                </a:solidFill>
              </a:rPr>
              <a:t>Height</a:t>
            </a:r>
            <a:endParaRPr lang="en-US" sz="2100" b="1" i="1"/>
          </a:p>
        </p:txBody>
      </p:sp>
      <p:sp>
        <p:nvSpPr>
          <p:cNvPr id="490499" name="Rectangle 3"/>
          <p:cNvSpPr>
            <a:spLocks noChangeArrowheads="1"/>
          </p:cNvSpPr>
          <p:nvPr/>
        </p:nvSpPr>
        <p:spPr bwMode="auto">
          <a:xfrm>
            <a:off x="533400" y="1676400"/>
            <a:ext cx="75517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For a population of college women, the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-score corresponding to a height of 62 inches is</a:t>
            </a:r>
          </a:p>
        </p:txBody>
      </p:sp>
      <p:sp>
        <p:nvSpPr>
          <p:cNvPr id="490500" name="Text Box 4"/>
          <p:cNvSpPr txBox="1">
            <a:spLocks noChangeArrowheads="1"/>
          </p:cNvSpPr>
          <p:nvPr/>
        </p:nvSpPr>
        <p:spPr bwMode="auto">
          <a:xfrm>
            <a:off x="533400" y="4410075"/>
            <a:ext cx="77612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-score tells us that 62 inches is 1.11 standard deviations below the mean height for this population. </a:t>
            </a:r>
          </a:p>
        </p:txBody>
      </p:sp>
      <p:graphicFrame>
        <p:nvGraphicFramePr>
          <p:cNvPr id="490501" name="Object 5"/>
          <p:cNvGraphicFramePr>
            <a:graphicFrameLocks noChangeAspect="1"/>
          </p:cNvGraphicFramePr>
          <p:nvPr/>
        </p:nvGraphicFramePr>
        <p:xfrm>
          <a:off x="882650" y="2708275"/>
          <a:ext cx="7002463" cy="1074738"/>
        </p:xfrm>
        <a:graphic>
          <a:graphicData uri="http://schemas.openxmlformats.org/presentationml/2006/ole">
            <p:oleObj spid="_x0000_s52226" name="Equation" r:id="rId3" imgW="2539800" imgH="393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580313" cy="704850"/>
          </a:xfrm>
        </p:spPr>
        <p:txBody>
          <a:bodyPr/>
          <a:lstStyle/>
          <a:p>
            <a:r>
              <a:rPr lang="en-US" sz="3000" b="1"/>
              <a:t>Finding Probabilities for </a:t>
            </a:r>
            <a:r>
              <a:rPr lang="en-US" sz="3000" b="1" i="1"/>
              <a:t>z</a:t>
            </a:r>
            <a:r>
              <a:rPr lang="en-US" sz="3000" b="1"/>
              <a:t>-scores</a:t>
            </a:r>
          </a:p>
        </p:txBody>
      </p:sp>
      <p:sp>
        <p:nvSpPr>
          <p:cNvPr id="491523" name="Rectangle 3"/>
          <p:cNvSpPr>
            <a:spLocks noChangeArrowheads="1"/>
          </p:cNvSpPr>
          <p:nvPr/>
        </p:nvSpPr>
        <p:spPr bwMode="auto">
          <a:xfrm>
            <a:off x="457200" y="1524000"/>
            <a:ext cx="7580313" cy="5492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>
                <a:latin typeface="Times New Roman" pitchFamily="18" charset="0"/>
                <a:cs typeface="Times New Roman" pitchFamily="18" charset="0"/>
              </a:rPr>
              <a:t>Standard Normal (</a:t>
            </a:r>
            <a:r>
              <a:rPr lang="en-US" sz="3000" i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000">
                <a:latin typeface="Times New Roman" pitchFamily="18" charset="0"/>
                <a:cs typeface="Times New Roman" pitchFamily="18" charset="0"/>
              </a:rPr>
              <a:t>) Probabilities </a:t>
            </a:r>
            <a:r>
              <a:rPr lang="en-US" b="1"/>
              <a:t>(Above/below)</a:t>
            </a:r>
          </a:p>
        </p:txBody>
      </p:sp>
      <p:sp>
        <p:nvSpPr>
          <p:cNvPr id="491524" name="Text Box 4"/>
          <p:cNvSpPr txBox="1">
            <a:spLocks noChangeArrowheads="1"/>
          </p:cNvSpPr>
          <p:nvPr/>
        </p:nvSpPr>
        <p:spPr bwMode="auto">
          <a:xfrm>
            <a:off x="519113" y="3886200"/>
            <a:ext cx="8161337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0188" indent="-230188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Body of table contains 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*).</a:t>
            </a:r>
          </a:p>
          <a:p>
            <a:pPr marL="230188" indent="-230188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Left-most column of table shows algebraic sign, digit before the decimal place, the first decimal place for 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*.</a:t>
            </a:r>
          </a:p>
          <a:p>
            <a:pPr marL="230188" indent="-230188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Second decimal place of 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* is in column heading.</a:t>
            </a:r>
          </a:p>
          <a:p>
            <a:pPr marL="230188" indent="-230188" eaLnBrk="1" hangingPunct="1">
              <a:spcBef>
                <a:spcPct val="2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The values in the </a:t>
            </a:r>
            <a:r>
              <a:rPr lang="en-US" sz="2400" u="sng">
                <a:latin typeface="Times New Roman" pitchFamily="18" charset="0"/>
              </a:rPr>
              <a:t>body</a:t>
            </a:r>
            <a:r>
              <a:rPr lang="en-US" sz="2400">
                <a:latin typeface="Times New Roman" pitchFamily="18" charset="0"/>
              </a:rPr>
              <a:t> of Table (next) refer to the </a:t>
            </a:r>
            <a:r>
              <a:rPr lang="en-US" sz="2400" u="sng">
                <a:latin typeface="Times New Roman" pitchFamily="18" charset="0"/>
              </a:rPr>
              <a:t>region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under the curve.</a:t>
            </a:r>
          </a:p>
        </p:txBody>
      </p:sp>
      <p:pic>
        <p:nvPicPr>
          <p:cNvPr id="4915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838" y="2057400"/>
            <a:ext cx="81470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ChangeArrowheads="1"/>
          </p:cNvSpPr>
          <p:nvPr/>
        </p:nvSpPr>
        <p:spPr bwMode="auto">
          <a:xfrm>
            <a:off x="5580063" y="984250"/>
            <a:ext cx="1092200" cy="564991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.0239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.0636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.1026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.1406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.1772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.2123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.2454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.2764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.3051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.3315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.3554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.3770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.3962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.4131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.4279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.4406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.4515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.4608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.4686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.4750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.4803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.4846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.4881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.4909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.4931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.4948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.4961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.4971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.4979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.4989</a:t>
            </a:r>
          </a:p>
        </p:txBody>
      </p:sp>
      <p:sp>
        <p:nvSpPr>
          <p:cNvPr id="771075" name="Rectangle 3"/>
          <p:cNvSpPr>
            <a:spLocks noChangeArrowheads="1"/>
          </p:cNvSpPr>
          <p:nvPr/>
        </p:nvSpPr>
        <p:spPr bwMode="auto">
          <a:xfrm>
            <a:off x="400050" y="984250"/>
            <a:ext cx="558800" cy="564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0.0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0.1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0.2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0.3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0.4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0.5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0.6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0.7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0.9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1.0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1.1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1.2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1.3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1.4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1.5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1.6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1.7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1.8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1.9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2.0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2.1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2.2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2.3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2.4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2.5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2.6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2.7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2.8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2.9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3.0</a:t>
            </a:r>
          </a:p>
        </p:txBody>
      </p:sp>
      <p:sp>
        <p:nvSpPr>
          <p:cNvPr id="771076" name="Rectangle 4"/>
          <p:cNvSpPr>
            <a:spLocks noChangeArrowheads="1"/>
          </p:cNvSpPr>
          <p:nvPr/>
        </p:nvSpPr>
        <p:spPr bwMode="auto">
          <a:xfrm>
            <a:off x="1076325" y="984250"/>
            <a:ext cx="1092200" cy="564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.0000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.0398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.0793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.1179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.1554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.1915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.2257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.2580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.2881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.3159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.3413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.3643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.3849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.4032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.4192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.4332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.4452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.4554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.4641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.4713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.4772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.4821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.4861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.4893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.4918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.4938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.4953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.4965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.4974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.4987</a:t>
            </a:r>
          </a:p>
        </p:txBody>
      </p:sp>
      <p:sp>
        <p:nvSpPr>
          <p:cNvPr id="771077" name="Rectangle 5"/>
          <p:cNvSpPr>
            <a:spLocks noChangeArrowheads="1"/>
          </p:cNvSpPr>
          <p:nvPr/>
        </p:nvSpPr>
        <p:spPr bwMode="auto">
          <a:xfrm>
            <a:off x="1827213" y="984250"/>
            <a:ext cx="1092200" cy="564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.0040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.0438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.0832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.1217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.1591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.1950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.2291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.2611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.2910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.3186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.3438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.3665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.3869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.4049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.4207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.4345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.4463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.4564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.4649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.4719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.4778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.4826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.4864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.4896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.4920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.4940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.4955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.4966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.4975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.4987</a:t>
            </a:r>
          </a:p>
        </p:txBody>
      </p:sp>
      <p:sp>
        <p:nvSpPr>
          <p:cNvPr id="771078" name="Rectangle 6"/>
          <p:cNvSpPr>
            <a:spLocks noChangeArrowheads="1"/>
          </p:cNvSpPr>
          <p:nvPr/>
        </p:nvSpPr>
        <p:spPr bwMode="auto">
          <a:xfrm>
            <a:off x="2578100" y="984250"/>
            <a:ext cx="1092200" cy="564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.0080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.0478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.0871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.1255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.1628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.1985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.2324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.2642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.2939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.3212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.3461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.3686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.3888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.4066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.4222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.4357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.4474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.4573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.4656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.4726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.4783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.4830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.4868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.4898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.4922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.4941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.4956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.4967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.4976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.4987</a:t>
            </a:r>
          </a:p>
        </p:txBody>
      </p:sp>
      <p:sp>
        <p:nvSpPr>
          <p:cNvPr id="771079" name="Rectangle 7"/>
          <p:cNvSpPr>
            <a:spLocks noChangeArrowheads="1"/>
          </p:cNvSpPr>
          <p:nvPr/>
        </p:nvSpPr>
        <p:spPr bwMode="auto">
          <a:xfrm>
            <a:off x="3328988" y="984250"/>
            <a:ext cx="1092200" cy="564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.0120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.0517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.0910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.1293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.1664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.2019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.2357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.2673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.2967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.3238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.3485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.3708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.3907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.4082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.4236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.4370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.4484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.4582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.4664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.4732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.4788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.4834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.4871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.4901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.4925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.4943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.4957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.4968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.4977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.4988</a:t>
            </a:r>
          </a:p>
        </p:txBody>
      </p:sp>
      <p:sp>
        <p:nvSpPr>
          <p:cNvPr id="771080" name="Rectangle 8"/>
          <p:cNvSpPr>
            <a:spLocks noChangeArrowheads="1"/>
          </p:cNvSpPr>
          <p:nvPr/>
        </p:nvSpPr>
        <p:spPr bwMode="auto">
          <a:xfrm>
            <a:off x="4079875" y="984250"/>
            <a:ext cx="1092200" cy="564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.0160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.0557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.0948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.1331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.1700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.2054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.2389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.2704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.2995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.3264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.3508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.3729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.3925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.4099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.4251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.4382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.4495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.4591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.4671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.4738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.4793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.4838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.4875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.4904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.4927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.4945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.4959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.4969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.4977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.4988</a:t>
            </a:r>
          </a:p>
        </p:txBody>
      </p:sp>
      <p:sp>
        <p:nvSpPr>
          <p:cNvPr id="771081" name="Rectangle 9"/>
          <p:cNvSpPr>
            <a:spLocks noChangeArrowheads="1"/>
          </p:cNvSpPr>
          <p:nvPr/>
        </p:nvSpPr>
        <p:spPr bwMode="auto">
          <a:xfrm>
            <a:off x="4830763" y="984250"/>
            <a:ext cx="1092200" cy="564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.0199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.0596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.0987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.1368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.1736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.2088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.2422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.2734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.3023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.3289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.3531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.3749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.3944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.4115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.4265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.4394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.4505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.4599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.4678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.4744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.4798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.4842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.4878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.4906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.4929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.4946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.4960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.4970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.4978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.4989</a:t>
            </a:r>
          </a:p>
        </p:txBody>
      </p:sp>
      <p:sp>
        <p:nvSpPr>
          <p:cNvPr id="771082" name="Rectangle 10"/>
          <p:cNvSpPr>
            <a:spLocks noChangeArrowheads="1"/>
          </p:cNvSpPr>
          <p:nvPr/>
        </p:nvSpPr>
        <p:spPr bwMode="auto">
          <a:xfrm>
            <a:off x="6407150" y="984250"/>
            <a:ext cx="1092200" cy="564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.0279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.0675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.1064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.1443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.1808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.2157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.2486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.2794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.3078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.3340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.3577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.3790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.3980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.4147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.4292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.4418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.4525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.4616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.4693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.4756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.4808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.4850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.4884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.4911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.4932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.4949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.4962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.4972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.4979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.4989</a:t>
            </a:r>
          </a:p>
        </p:txBody>
      </p:sp>
      <p:sp>
        <p:nvSpPr>
          <p:cNvPr id="771083" name="Rectangle 11"/>
          <p:cNvSpPr>
            <a:spLocks noChangeArrowheads="1"/>
          </p:cNvSpPr>
          <p:nvPr/>
        </p:nvSpPr>
        <p:spPr bwMode="auto">
          <a:xfrm>
            <a:off x="7158038" y="984250"/>
            <a:ext cx="1092200" cy="564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.0319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.0714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.1103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.1480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.1844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.2190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.2517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.2823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.3106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.3365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.3599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.3810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.3997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.4162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.4306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.4429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.4535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.4625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.4699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.4761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.4812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.4854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.4887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.4913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.4934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.4951 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.4963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.4973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.4990</a:t>
            </a:r>
          </a:p>
        </p:txBody>
      </p:sp>
      <p:sp>
        <p:nvSpPr>
          <p:cNvPr id="771084" name="Rectangle 12"/>
          <p:cNvSpPr>
            <a:spLocks noChangeArrowheads="1"/>
          </p:cNvSpPr>
          <p:nvPr/>
        </p:nvSpPr>
        <p:spPr bwMode="auto">
          <a:xfrm>
            <a:off x="7983538" y="984250"/>
            <a:ext cx="1092200" cy="564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.0359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.0753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.1141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.1517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.1879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.2224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.2549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.2852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.3133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.3389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.3621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.3830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.4015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.4177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.4319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.4441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.4545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.4633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.4706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.4767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.4817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.4857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.4890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.4916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.4936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.4952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.4964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.4974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.4981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.4986</a:t>
            </a:r>
          </a:p>
          <a:p>
            <a:pPr>
              <a:lnSpc>
                <a:spcPct val="90000"/>
              </a:lnSpc>
            </a:pPr>
            <a:r>
              <a:rPr lang="en-US" sz="1300" b="1">
                <a:latin typeface="Arial" charset="0"/>
                <a:cs typeface="Times New Roman" pitchFamily="18" charset="0"/>
              </a:rPr>
              <a:t>.4990</a:t>
            </a:r>
          </a:p>
        </p:txBody>
      </p:sp>
      <p:sp>
        <p:nvSpPr>
          <p:cNvPr id="771085" name="Rectangle 13"/>
          <p:cNvSpPr>
            <a:spLocks noChangeArrowheads="1"/>
          </p:cNvSpPr>
          <p:nvPr/>
        </p:nvSpPr>
        <p:spPr bwMode="auto">
          <a:xfrm>
            <a:off x="4637088" y="3856038"/>
            <a:ext cx="339725" cy="527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b="1">
                <a:latin typeface="Arial" charset="0"/>
                <a:cs typeface="Times New Roman" pitchFamily="18" charset="0"/>
              </a:rPr>
              <a:t>*</a:t>
            </a:r>
          </a:p>
        </p:txBody>
      </p:sp>
      <p:sp>
        <p:nvSpPr>
          <p:cNvPr id="771086" name="Rectangle 14"/>
          <p:cNvSpPr>
            <a:spLocks noChangeArrowheads="1"/>
          </p:cNvSpPr>
          <p:nvPr/>
        </p:nvSpPr>
        <p:spPr bwMode="auto">
          <a:xfrm>
            <a:off x="6964363" y="5470525"/>
            <a:ext cx="339725" cy="527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b="1">
                <a:latin typeface="Arial" charset="0"/>
                <a:cs typeface="Times New Roman" pitchFamily="18" charset="0"/>
              </a:rPr>
              <a:t>*</a:t>
            </a:r>
          </a:p>
        </p:txBody>
      </p:sp>
      <p:sp>
        <p:nvSpPr>
          <p:cNvPr id="771087" name="Rectangle 15"/>
          <p:cNvSpPr>
            <a:spLocks noChangeArrowheads="1"/>
          </p:cNvSpPr>
          <p:nvPr/>
        </p:nvSpPr>
        <p:spPr bwMode="auto">
          <a:xfrm>
            <a:off x="1081088" y="581025"/>
            <a:ext cx="74866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b="1">
                <a:latin typeface="Arial" charset="0"/>
                <a:cs typeface="Times New Roman" pitchFamily="18" charset="0"/>
              </a:rPr>
              <a:t>.00       .01       .02       .03       .04       .05       .06        .07       .08        .09</a:t>
            </a:r>
          </a:p>
        </p:txBody>
      </p:sp>
      <p:sp>
        <p:nvSpPr>
          <p:cNvPr id="771088" name="Line 16"/>
          <p:cNvSpPr>
            <a:spLocks noChangeShapeType="1"/>
          </p:cNvSpPr>
          <p:nvPr/>
        </p:nvSpPr>
        <p:spPr bwMode="auto">
          <a:xfrm>
            <a:off x="354013" y="990600"/>
            <a:ext cx="8770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1089" name="Line 17"/>
          <p:cNvSpPr>
            <a:spLocks noChangeShapeType="1"/>
          </p:cNvSpPr>
          <p:nvPr/>
        </p:nvSpPr>
        <p:spPr bwMode="auto">
          <a:xfrm>
            <a:off x="803275" y="773113"/>
            <a:ext cx="0" cy="5945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1090" name="Rectangle 18"/>
          <p:cNvSpPr>
            <a:spLocks noChangeArrowheads="1"/>
          </p:cNvSpPr>
          <p:nvPr/>
        </p:nvSpPr>
        <p:spPr bwMode="auto">
          <a:xfrm>
            <a:off x="449263" y="523875"/>
            <a:ext cx="319087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z</a:t>
            </a:r>
          </a:p>
        </p:txBody>
      </p:sp>
      <p:sp>
        <p:nvSpPr>
          <p:cNvPr id="771091" name="Rectangle 19"/>
          <p:cNvSpPr>
            <a:spLocks noChangeArrowheads="1"/>
          </p:cNvSpPr>
          <p:nvPr/>
        </p:nvSpPr>
        <p:spPr bwMode="auto">
          <a:xfrm>
            <a:off x="-4763" y="52388"/>
            <a:ext cx="9140826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2400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Standard Normal (</a:t>
            </a:r>
            <a:r>
              <a:rPr lang="en-US" sz="2400" b="1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) Distribution </a:t>
            </a:r>
            <a:r>
              <a:rPr lang="en-US" b="1"/>
              <a:t>(under)</a:t>
            </a:r>
            <a:r>
              <a:rPr 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/>
              <a:t>1. The population of neonates in a certain hospital is known to have birth weights that are normally distributed with mean 3.2kg and variance 2.5kg.</a:t>
            </a:r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en-US"/>
              <a:t>What is the probability of getting a neonate with BW &gt; 3.6kg </a:t>
            </a:r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en-US"/>
              <a:t>What is the prob of getting a neonate with BW between 2.0 and 2.5kg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Foundation for statistical inference (for </a:t>
            </a:r>
            <a:r>
              <a:rPr lang="en-US" dirty="0" smtClean="0"/>
              <a:t>means and proportions)</a:t>
            </a:r>
            <a:endParaRPr lang="en-US" dirty="0"/>
          </a:p>
          <a:p>
            <a:pPr lvl="1"/>
            <a:r>
              <a:rPr lang="en-US" dirty="0"/>
              <a:t>Population distribution curve</a:t>
            </a:r>
          </a:p>
          <a:p>
            <a:pPr lvl="1"/>
            <a:r>
              <a:rPr lang="en-US" dirty="0"/>
              <a:t>Probability &amp; Probability distributions</a:t>
            </a:r>
          </a:p>
          <a:p>
            <a:pPr lvl="1"/>
            <a:r>
              <a:rPr lang="en-US" dirty="0"/>
              <a:t>Normal distribution</a:t>
            </a:r>
          </a:p>
          <a:p>
            <a:pPr lvl="1"/>
            <a:r>
              <a:rPr lang="en-US" dirty="0"/>
              <a:t>Sampling distribution of the mean</a:t>
            </a:r>
          </a:p>
          <a:p>
            <a:pPr lvl="1"/>
            <a:r>
              <a:rPr lang="en-US" dirty="0"/>
              <a:t>Decision errors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3988" cy="731838"/>
          </a:xfrm>
        </p:spPr>
        <p:txBody>
          <a:bodyPr/>
          <a:lstStyle/>
          <a:p>
            <a:pPr eaLnBrk="1" hangingPunct="1"/>
            <a:r>
              <a:rPr lang="en-US" sz="4000" dirty="0"/>
              <a:t>Bernoulli trials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075613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Suppose an experiment (observing an individual) has two possible outcomes: Y/N; 0/1; +</a:t>
            </a:r>
            <a:r>
              <a:rPr lang="en-US" sz="2800" dirty="0" err="1"/>
              <a:t>ve</a:t>
            </a:r>
            <a:r>
              <a:rPr lang="en-US" sz="2800" dirty="0"/>
              <a:t>/-</a:t>
            </a:r>
            <a:r>
              <a:rPr lang="en-US" sz="2800" dirty="0" err="1"/>
              <a:t>ve</a:t>
            </a:r>
            <a:r>
              <a:rPr lang="en-US" sz="2800" dirty="0"/>
              <a:t>; Present/absent; success/failure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/>
              <a:t>	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Referred to as Bernoulli trial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/>
              <a:t>Ex.	Is the baby a boy?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/>
              <a:t>		Does the patient have cholera?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	Is the client positive?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	Does the toss of coin result in ‘head’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Binomial distribution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Note that its possible to have Bernoulli process from non-binary variable: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Ex.	Does patient have severe </a:t>
            </a:r>
            <a:r>
              <a:rPr lang="en-US" dirty="0" err="1" smtClean="0"/>
              <a:t>oedema</a:t>
            </a:r>
            <a:r>
              <a:rPr lang="en-US" dirty="0" smtClean="0"/>
              <a:t>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Does roll of die result in a ‘2’?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Series of Bernoulli trials </a:t>
            </a:r>
            <a:r>
              <a:rPr lang="en-US" dirty="0" smtClean="0"/>
              <a:t>- this can be viewed as a series </a:t>
            </a:r>
            <a:r>
              <a:rPr lang="en-US" dirty="0"/>
              <a:t>of </a:t>
            </a:r>
            <a:r>
              <a:rPr lang="en-US" dirty="0" smtClean="0"/>
              <a:t>observations) </a:t>
            </a:r>
            <a:r>
              <a:rPr lang="en-US" dirty="0"/>
              <a:t>gives rise to Binomial 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357166"/>
            <a:ext cx="8101042" cy="928694"/>
          </a:xfrm>
        </p:spPr>
        <p:txBody>
          <a:bodyPr/>
          <a:lstStyle/>
          <a:p>
            <a:r>
              <a:rPr lang="en-US" dirty="0"/>
              <a:t>Sampling </a:t>
            </a:r>
            <a:r>
              <a:rPr lang="en-US" dirty="0" smtClean="0"/>
              <a:t>distribution of the mean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85860"/>
            <a:ext cx="7772400" cy="5214974"/>
          </a:xfrm>
        </p:spPr>
        <p:txBody>
          <a:bodyPr/>
          <a:lstStyle/>
          <a:p>
            <a:r>
              <a:rPr lang="en-US" dirty="0" smtClean="0"/>
              <a:t>Suppose we have a population, normally distributed, with mean </a:t>
            </a:r>
            <a:r>
              <a:rPr lang="en-US" b="1" dirty="0" smtClean="0">
                <a:latin typeface="Arial" charset="0"/>
                <a:cs typeface="Times New Roman" pitchFamily="18" charset="0"/>
              </a:rPr>
              <a:t>µ</a:t>
            </a:r>
            <a:r>
              <a:rPr lang="en-US" dirty="0" smtClean="0"/>
              <a:t> and variance </a:t>
            </a:r>
            <a:r>
              <a:rPr lang="en-US" b="1" dirty="0" smtClean="0">
                <a:latin typeface="Symbol" pitchFamily="18" charset="2"/>
                <a:cs typeface="Times New Roman" pitchFamily="18" charset="0"/>
              </a:rPr>
              <a:t></a:t>
            </a:r>
            <a:r>
              <a:rPr lang="en-US" b="1" baseline="30000" dirty="0" smtClean="0">
                <a:latin typeface="Symbol" pitchFamily="18" charset="2"/>
                <a:cs typeface="Times New Roman" pitchFamily="18" charset="0"/>
              </a:rPr>
              <a:t>2</a:t>
            </a:r>
            <a:endParaRPr lang="en-US" baseline="30000" dirty="0" smtClean="0"/>
          </a:p>
          <a:p>
            <a:r>
              <a:rPr lang="en-US" dirty="0" smtClean="0"/>
              <a:t>From this population we select a random sample of size n, and calculate the sample mean </a:t>
            </a:r>
          </a:p>
          <a:p>
            <a:r>
              <a:rPr lang="en-US" dirty="0" smtClean="0"/>
              <a:t>Repeat an infinite number of times</a:t>
            </a:r>
          </a:p>
          <a:p>
            <a:r>
              <a:rPr lang="en-US" dirty="0" smtClean="0"/>
              <a:t>Result: </a:t>
            </a:r>
          </a:p>
          <a:p>
            <a:pPr lvl="1"/>
            <a:r>
              <a:rPr lang="en-US" dirty="0" smtClean="0"/>
              <a:t>A population of sample means</a:t>
            </a:r>
          </a:p>
          <a:p>
            <a:endParaRPr lang="en-US" dirty="0" smtClean="0"/>
          </a:p>
          <a:p>
            <a:pPr>
              <a:spcBef>
                <a:spcPct val="30000"/>
              </a:spcBef>
              <a:spcAft>
                <a:spcPct val="30000"/>
              </a:spcAft>
              <a:buNone/>
            </a:pPr>
            <a:r>
              <a:rPr lang="en-US" dirty="0" smtClean="0">
                <a:latin typeface="Arial" charset="0"/>
                <a:cs typeface="Times New Roman" pitchFamily="18" charset="0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429684" cy="928694"/>
          </a:xfrm>
        </p:spPr>
        <p:txBody>
          <a:bodyPr/>
          <a:lstStyle/>
          <a:p>
            <a:r>
              <a:rPr lang="en-US" b="1" dirty="0" smtClean="0"/>
              <a:t>Sampling distribution of the mean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285860"/>
            <a:ext cx="7772400" cy="4900618"/>
          </a:xfrm>
        </p:spPr>
        <p:txBody>
          <a:bodyPr/>
          <a:lstStyle/>
          <a:p>
            <a:pPr marL="514350" indent="-514350">
              <a:spcBef>
                <a:spcPct val="30000"/>
              </a:spcBef>
              <a:spcAft>
                <a:spcPct val="30000"/>
              </a:spcAft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Normally distributed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dirty="0" smtClean="0">
                <a:latin typeface="Arial" charset="0"/>
                <a:cs typeface="Times New Roman" pitchFamily="18" charset="0"/>
              </a:rPr>
              <a:t>The mean of the population of sample means will be the population mean µ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None/>
            </a:pPr>
            <a:r>
              <a:rPr lang="en-US" dirty="0" smtClean="0">
                <a:latin typeface="Arial" charset="0"/>
                <a:cs typeface="Times New Roman" pitchFamily="18" charset="0"/>
              </a:rPr>
              <a:t>3. a) The variance of the population of sample means will be </a:t>
            </a:r>
            <a:r>
              <a:rPr lang="en-US" sz="4000" dirty="0" smtClean="0">
                <a:latin typeface="Symbol" pitchFamily="18" charset="2"/>
                <a:cs typeface="Times New Roman" pitchFamily="18" charset="0"/>
              </a:rPr>
              <a:t></a:t>
            </a:r>
            <a:r>
              <a:rPr lang="en-US" sz="4000" baseline="30000" dirty="0" smtClean="0">
                <a:latin typeface="Symbol" pitchFamily="18" charset="2"/>
                <a:cs typeface="Times New Roman" pitchFamily="18" charset="0"/>
              </a:rPr>
              <a:t>2</a:t>
            </a:r>
            <a:r>
              <a:rPr lang="en-US" dirty="0" smtClean="0">
                <a:latin typeface="Symbol" pitchFamily="18" charset="2"/>
                <a:cs typeface="Times New Roman" pitchFamily="18" charset="0"/>
              </a:rPr>
              <a:t>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buNone/>
            </a:pPr>
            <a:r>
              <a:rPr lang="en-US" dirty="0" smtClean="0">
                <a:latin typeface="Arial" charset="0"/>
                <a:cs typeface="Times New Roman" pitchFamily="18" charset="0"/>
              </a:rPr>
              <a:t>   b) The standard deviation of the sample means will approach </a:t>
            </a:r>
            <a:r>
              <a:rPr lang="en-US" sz="4000" dirty="0" smtClean="0">
                <a:latin typeface="Symbol" pitchFamily="18" charset="2"/>
                <a:cs typeface="Times New Roman" pitchFamily="18" charset="0"/>
              </a:rPr>
              <a:t>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None/>
            </a:pPr>
            <a:endParaRPr lang="en-US" sz="4000" dirty="0" smtClean="0">
              <a:latin typeface="Symbol" pitchFamily="18" charset="2"/>
              <a:cs typeface="Times New Roman" pitchFamily="18" charset="0"/>
            </a:endParaRPr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5286380" y="5500702"/>
            <a:ext cx="722312" cy="363538"/>
          </a:xfrm>
          <a:custGeom>
            <a:avLst/>
            <a:gdLst/>
            <a:ahLst/>
            <a:cxnLst>
              <a:cxn ang="0">
                <a:pos x="0" y="136"/>
              </a:cxn>
              <a:cxn ang="0">
                <a:pos x="38" y="108"/>
              </a:cxn>
              <a:cxn ang="0">
                <a:pos x="70" y="228"/>
              </a:cxn>
              <a:cxn ang="0">
                <a:pos x="150" y="0"/>
              </a:cxn>
              <a:cxn ang="0">
                <a:pos x="454" y="0"/>
              </a:cxn>
            </a:cxnLst>
            <a:rect l="0" t="0" r="r" b="b"/>
            <a:pathLst>
              <a:path w="455" h="229">
                <a:moveTo>
                  <a:pt x="0" y="136"/>
                </a:moveTo>
                <a:lnTo>
                  <a:pt x="38" y="108"/>
                </a:lnTo>
                <a:lnTo>
                  <a:pt x="70" y="228"/>
                </a:lnTo>
                <a:lnTo>
                  <a:pt x="150" y="0"/>
                </a:lnTo>
                <a:lnTo>
                  <a:pt x="45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572132" y="5429264"/>
            <a:ext cx="4349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643570" y="3786190"/>
            <a:ext cx="4349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1950"/>
            <a:ext cx="8153400" cy="100965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 b="1">
                <a:latin typeface="Arial" charset="0"/>
              </a:rPr>
              <a:t>Central Limit Theorem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341313" y="1866900"/>
            <a:ext cx="8116887" cy="402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30000"/>
              </a:spcBef>
              <a:spcAft>
                <a:spcPct val="30000"/>
              </a:spcAft>
            </a:pPr>
            <a:r>
              <a:rPr lang="en-US" sz="3200" dirty="0" smtClean="0">
                <a:latin typeface="Arial" charset="0"/>
                <a:cs typeface="Times New Roman" pitchFamily="18" charset="0"/>
              </a:rPr>
              <a:t>  The sampling distribution </a:t>
            </a:r>
            <a:r>
              <a:rPr lang="en-US" sz="3200" dirty="0">
                <a:latin typeface="Arial" charset="0"/>
                <a:cs typeface="Times New Roman" pitchFamily="18" charset="0"/>
              </a:rPr>
              <a:t>of </a:t>
            </a:r>
            <a:r>
              <a:rPr lang="en-US" sz="3200" dirty="0" smtClean="0">
                <a:latin typeface="Arial" charset="0"/>
                <a:cs typeface="Times New Roman" pitchFamily="18" charset="0"/>
              </a:rPr>
              <a:t>sample mean will be normal even if the original population deviates from normality, </a:t>
            </a:r>
            <a:r>
              <a:rPr lang="en-US" sz="3200" dirty="0">
                <a:latin typeface="Arial" charset="0"/>
                <a:cs typeface="Times New Roman" pitchFamily="18" charset="0"/>
              </a:rPr>
              <a:t>as </a:t>
            </a:r>
            <a:r>
              <a:rPr lang="en-US" sz="3200" dirty="0" smtClean="0">
                <a:latin typeface="Arial" charset="0"/>
                <a:cs typeface="Times New Roman" pitchFamily="18" charset="0"/>
              </a:rPr>
              <a:t>long as the </a:t>
            </a:r>
            <a:r>
              <a:rPr lang="en-US" sz="3200" dirty="0">
                <a:latin typeface="Arial" charset="0"/>
                <a:cs typeface="Times New Roman" pitchFamily="18" charset="0"/>
              </a:rPr>
              <a:t>sample size </a:t>
            </a:r>
            <a:r>
              <a:rPr lang="en-US" sz="3200" dirty="0" smtClean="0">
                <a:latin typeface="Arial" charset="0"/>
                <a:cs typeface="Times New Roman" pitchFamily="18" charset="0"/>
              </a:rPr>
              <a:t>n is large enough.</a:t>
            </a:r>
          </a:p>
          <a:p>
            <a:pPr marL="342900" indent="-342900">
              <a:spcBef>
                <a:spcPct val="30000"/>
              </a:spcBef>
              <a:spcAft>
                <a:spcPct val="30000"/>
              </a:spcAft>
              <a:buFont typeface="Arial" pitchFamily="34" charset="0"/>
              <a:buChar char="•"/>
            </a:pPr>
            <a:r>
              <a:rPr lang="en-US" sz="3200" dirty="0" smtClean="0">
                <a:latin typeface="Arial" charset="0"/>
                <a:cs typeface="Times New Roman" pitchFamily="18" charset="0"/>
              </a:rPr>
              <a:t>30 considered large enough???</a:t>
            </a:r>
          </a:p>
          <a:p>
            <a:pPr marL="342900" indent="-342900">
              <a:spcBef>
                <a:spcPct val="30000"/>
              </a:spcBef>
              <a:spcAft>
                <a:spcPct val="30000"/>
              </a:spcAft>
              <a:buFont typeface="Arial" pitchFamily="34" charset="0"/>
              <a:buChar char="•"/>
            </a:pPr>
            <a:r>
              <a:rPr lang="en-US" sz="3200" dirty="0" smtClean="0">
                <a:latin typeface="Arial" charset="0"/>
                <a:cs typeface="Times New Roman" pitchFamily="18" charset="0"/>
              </a:rPr>
              <a:t>Not to be confused with the sample size required to carry out statistical inference!!!</a:t>
            </a:r>
          </a:p>
          <a:p>
            <a:pPr marL="342900" indent="-342900">
              <a:spcBef>
                <a:spcPct val="30000"/>
              </a:spcBef>
              <a:spcAft>
                <a:spcPct val="30000"/>
              </a:spcAft>
            </a:pPr>
            <a:r>
              <a:rPr lang="en-US" sz="2800" b="1" dirty="0" smtClean="0">
                <a:latin typeface="Arial" charset="0"/>
                <a:cs typeface="Times New Roman" pitchFamily="18" charset="0"/>
              </a:rPr>
              <a:t>	</a:t>
            </a:r>
            <a:endParaRPr lang="en-US" sz="28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1274763" y="6135688"/>
            <a:ext cx="395287" cy="674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3200" b="1">
                <a:latin typeface="Arial" charset="0"/>
                <a:cs typeface="Times New Roman" pitchFamily="18" charset="0"/>
              </a:rPr>
              <a:t> 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Statistical Inference</a:t>
            </a:r>
            <a:br>
              <a:rPr lang="en-GB"/>
            </a:br>
            <a:r>
              <a:rPr lang="en-GB" sz="3600">
                <a:solidFill>
                  <a:schemeClr val="tx1"/>
                </a:solidFill>
              </a:rPr>
              <a:t>“In God we trust, others we investigate’’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Inference - Drawing conclusions about a population (or populations) based on the observation of a sample (or samples)</a:t>
            </a:r>
          </a:p>
          <a:p>
            <a:endParaRPr lang="en-US" dirty="0"/>
          </a:p>
          <a:p>
            <a:r>
              <a:rPr lang="en-US" dirty="0"/>
              <a:t>Conclusion: Make a </a:t>
            </a:r>
            <a:r>
              <a:rPr lang="en-US" dirty="0" smtClean="0"/>
              <a:t>hypothesis </a:t>
            </a:r>
            <a:r>
              <a:rPr lang="en-US" dirty="0"/>
              <a:t>and use statistical methods to decide whether hypothesis is true or not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850900"/>
          </a:xfrm>
        </p:spPr>
        <p:txBody>
          <a:bodyPr/>
          <a:lstStyle/>
          <a:p>
            <a:r>
              <a:rPr lang="en-GB" sz="4800" b="1" dirty="0"/>
              <a:t>Hypothesis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42985"/>
            <a:ext cx="8291512" cy="5454666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Definition: Statement about (the distribution of) a population or populations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6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Examples: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Mean (number) </a:t>
            </a:r>
            <a:r>
              <a:rPr lang="en-US" dirty="0"/>
              <a:t>of sex partners of HIV positive clients is </a:t>
            </a:r>
            <a:r>
              <a:rPr lang="en-US" dirty="0" smtClean="0"/>
              <a:t>higher than that of HIV –</a:t>
            </a:r>
            <a:r>
              <a:rPr lang="en-US" dirty="0" err="1" smtClean="0"/>
              <a:t>ve</a:t>
            </a:r>
            <a:r>
              <a:rPr lang="en-US" dirty="0" smtClean="0"/>
              <a:t> clients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Level of development is related to political party </a:t>
            </a:r>
            <a:r>
              <a:rPr lang="en-US" dirty="0" smtClean="0"/>
              <a:t>affiliation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Females have higher blood pressure than males</a:t>
            </a:r>
            <a:endParaRPr lang="en-US" dirty="0"/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These statements are preceded by research questions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31838" y="242888"/>
            <a:ext cx="7772400" cy="917575"/>
          </a:xfrm>
        </p:spPr>
        <p:txBody>
          <a:bodyPr/>
          <a:lstStyle/>
          <a:p>
            <a:r>
              <a:rPr lang="en-GB" b="1"/>
              <a:t>Types of hypothesis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70000"/>
            <a:ext cx="7772400" cy="5237163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Two types of hypothesis: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H</a:t>
            </a:r>
            <a:r>
              <a:rPr lang="en-US" baseline="-25000"/>
              <a:t>o</a:t>
            </a:r>
            <a:r>
              <a:rPr lang="en-US"/>
              <a:t>: (Null hypothesis) - to be tested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H</a:t>
            </a:r>
            <a:r>
              <a:rPr lang="en-US" baseline="-25000"/>
              <a:t>A</a:t>
            </a:r>
            <a:r>
              <a:rPr lang="en-US"/>
              <a:t>: (Alternative hypothesis) - what is true if null hypothesis is not true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The necessity to test compels us to state null hypothesis in particular way – null!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00100"/>
          </a:xfrm>
        </p:spPr>
        <p:txBody>
          <a:bodyPr/>
          <a:lstStyle/>
          <a:p>
            <a:r>
              <a:rPr lang="en-US" sz="4000" b="1"/>
              <a:t>Types of errors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85850"/>
            <a:ext cx="8186738" cy="5486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When test is carried out two types errors may occur: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					</a:t>
            </a:r>
            <a:r>
              <a:rPr lang="en-US" sz="2800" dirty="0" smtClean="0"/>
              <a:t>         </a:t>
            </a:r>
            <a:r>
              <a:rPr lang="en-US" sz="2800" u="sng" dirty="0"/>
              <a:t>True situation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					</a:t>
            </a:r>
            <a:r>
              <a:rPr lang="en-US" sz="2800" dirty="0" smtClean="0"/>
              <a:t>        </a:t>
            </a:r>
            <a:r>
              <a:rPr lang="en-US" sz="2800" u="sng" dirty="0" smtClean="0"/>
              <a:t> </a:t>
            </a:r>
            <a:r>
              <a:rPr lang="en-US" sz="2800" u="sng" dirty="0"/>
              <a:t>(in population)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					</a:t>
            </a:r>
            <a:r>
              <a:rPr lang="en-US" sz="2800" dirty="0" smtClean="0"/>
              <a:t>      </a:t>
            </a:r>
            <a:r>
              <a:rPr lang="en-US" sz="2800" i="1" dirty="0" smtClean="0"/>
              <a:t>H</a:t>
            </a:r>
            <a:r>
              <a:rPr lang="en-US" sz="2800" i="1" baseline="-25000" dirty="0" smtClean="0"/>
              <a:t>0</a:t>
            </a:r>
            <a:r>
              <a:rPr lang="en-US" sz="2800" i="1" dirty="0" smtClean="0"/>
              <a:t> </a:t>
            </a:r>
            <a:r>
              <a:rPr lang="en-US" sz="2800" i="1" dirty="0"/>
              <a:t>True    H</a:t>
            </a:r>
            <a:r>
              <a:rPr lang="en-US" sz="2800" i="1" baseline="-25000" dirty="0"/>
              <a:t>o</a:t>
            </a:r>
            <a:r>
              <a:rPr lang="en-US" sz="2800" i="1" dirty="0"/>
              <a:t> False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u="sng" dirty="0"/>
              <a:t>Test</a:t>
            </a:r>
            <a:r>
              <a:rPr lang="en-US" sz="2800" dirty="0"/>
              <a:t>	       </a:t>
            </a:r>
            <a:r>
              <a:rPr lang="en-US" sz="2800" i="1" dirty="0"/>
              <a:t>H</a:t>
            </a:r>
            <a:r>
              <a:rPr lang="en-US" sz="2800" i="1" baseline="-25000" dirty="0"/>
              <a:t>o</a:t>
            </a:r>
            <a:r>
              <a:rPr lang="en-US" sz="2800" i="1" dirty="0"/>
              <a:t> True</a:t>
            </a:r>
            <a:r>
              <a:rPr lang="en-US" sz="2800" dirty="0"/>
              <a:t>	</a:t>
            </a:r>
            <a:r>
              <a:rPr lang="en-US" sz="2800" dirty="0" smtClean="0"/>
              <a:t>(Accept)   </a:t>
            </a:r>
            <a:r>
              <a:rPr lang="en-US" sz="2800" dirty="0"/>
              <a:t>	 OK	       Type II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u="sng" dirty="0"/>
              <a:t>Decision</a:t>
            </a:r>
            <a:r>
              <a:rPr lang="en-US" sz="2800" i="1" dirty="0"/>
              <a:t>   </a:t>
            </a:r>
            <a:r>
              <a:rPr lang="en-US" sz="2800" i="1" dirty="0" smtClean="0"/>
              <a:t>H</a:t>
            </a:r>
            <a:r>
              <a:rPr lang="en-US" sz="2800" i="1" baseline="-25000" dirty="0" smtClean="0"/>
              <a:t>o</a:t>
            </a:r>
            <a:r>
              <a:rPr lang="en-US" sz="2800" i="1" dirty="0" smtClean="0"/>
              <a:t> </a:t>
            </a:r>
            <a:r>
              <a:rPr lang="en-US" sz="2800" i="1" dirty="0"/>
              <a:t>False </a:t>
            </a:r>
            <a:r>
              <a:rPr lang="en-US" sz="2800" i="1" dirty="0" smtClean="0"/>
              <a:t>(Reject)</a:t>
            </a:r>
            <a:r>
              <a:rPr lang="en-US" sz="2800" i="1" dirty="0"/>
              <a:t>	 </a:t>
            </a:r>
            <a:r>
              <a:rPr lang="en-US" sz="2800" dirty="0"/>
              <a:t>Type I	OK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600" dirty="0"/>
          </a:p>
          <a:p>
            <a:pPr>
              <a:lnSpc>
                <a:spcPct val="90000"/>
              </a:lnSpc>
              <a:buFontTx/>
              <a:buNone/>
            </a:pPr>
            <a:r>
              <a:rPr lang="el-GR" sz="2800" dirty="0">
                <a:cs typeface="Times New Roman" pitchFamily="18" charset="0"/>
              </a:rPr>
              <a:t>α</a:t>
            </a:r>
            <a:r>
              <a:rPr lang="en-US" sz="2800" dirty="0"/>
              <a:t>    = </a:t>
            </a:r>
            <a:r>
              <a:rPr lang="en-US" sz="2800" dirty="0" err="1"/>
              <a:t>Prob</a:t>
            </a:r>
            <a:r>
              <a:rPr lang="en-US" sz="2800" dirty="0"/>
              <a:t> of making Type I error  = significance level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1- </a:t>
            </a:r>
            <a:r>
              <a:rPr lang="el-GR" sz="2800" dirty="0">
                <a:cs typeface="Times New Roman" pitchFamily="18" charset="0"/>
              </a:rPr>
              <a:t>α</a:t>
            </a:r>
            <a:r>
              <a:rPr lang="en-US" sz="2800" dirty="0"/>
              <a:t> = confidence coefficient </a:t>
            </a:r>
            <a:r>
              <a:rPr lang="en-US" sz="2400" dirty="0"/>
              <a:t>{(1- </a:t>
            </a:r>
            <a:r>
              <a:rPr lang="el-GR" sz="2400" dirty="0">
                <a:cs typeface="Times New Roman" pitchFamily="18" charset="0"/>
              </a:rPr>
              <a:t>α</a:t>
            </a:r>
            <a:r>
              <a:rPr lang="en-GB" sz="2400" dirty="0">
                <a:cs typeface="Times New Roman" pitchFamily="18" charset="0"/>
              </a:rPr>
              <a:t>)*100% = conf level}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l-GR" sz="2800" dirty="0">
                <a:cs typeface="Times New Roman" pitchFamily="18" charset="0"/>
              </a:rPr>
              <a:t>β</a:t>
            </a:r>
            <a:r>
              <a:rPr lang="en-US" sz="2800" dirty="0"/>
              <a:t>      = </a:t>
            </a:r>
            <a:r>
              <a:rPr lang="en-US" sz="2800" dirty="0" err="1"/>
              <a:t>Prob</a:t>
            </a:r>
            <a:r>
              <a:rPr lang="en-US" sz="2800" dirty="0"/>
              <a:t> of making Type II error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1- </a:t>
            </a:r>
            <a:r>
              <a:rPr lang="el-GR" sz="2800" dirty="0">
                <a:cs typeface="Times New Roman" pitchFamily="18" charset="0"/>
              </a:rPr>
              <a:t>β</a:t>
            </a:r>
            <a:r>
              <a:rPr lang="en-US" sz="2800" dirty="0"/>
              <a:t> = Power of test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4786314" y="1928802"/>
            <a:ext cx="71436" cy="24971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V="1">
            <a:off x="2071670" y="4429131"/>
            <a:ext cx="6115055" cy="45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H="1" flipV="1">
            <a:off x="8001023" y="2000240"/>
            <a:ext cx="71437" cy="24479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H="1" flipV="1">
            <a:off x="4714876" y="1903081"/>
            <a:ext cx="3429024" cy="45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flipV="1">
            <a:off x="2051050" y="3068638"/>
            <a:ext cx="0" cy="1349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2071670" y="3857627"/>
            <a:ext cx="6000792" cy="45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6357950" y="3000372"/>
            <a:ext cx="0" cy="1349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2051050" y="3429000"/>
            <a:ext cx="576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28604"/>
            <a:ext cx="7772400" cy="1000132"/>
          </a:xfrm>
        </p:spPr>
        <p:txBody>
          <a:bodyPr/>
          <a:lstStyle/>
          <a:p>
            <a:r>
              <a:rPr lang="en-GB" dirty="0"/>
              <a:t>Notes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28736"/>
            <a:ext cx="7772400" cy="4667264"/>
          </a:xfrm>
        </p:spPr>
        <p:txBody>
          <a:bodyPr/>
          <a:lstStyle/>
          <a:p>
            <a:r>
              <a:rPr lang="el-GR" dirty="0">
                <a:cs typeface="Times New Roman" pitchFamily="18" charset="0"/>
              </a:rPr>
              <a:t>α</a:t>
            </a:r>
            <a:r>
              <a:rPr lang="en-GB" dirty="0">
                <a:cs typeface="Times New Roman" pitchFamily="18" charset="0"/>
              </a:rPr>
              <a:t> and </a:t>
            </a:r>
            <a:r>
              <a:rPr lang="el-GR" dirty="0">
                <a:cs typeface="Times New Roman" pitchFamily="18" charset="0"/>
              </a:rPr>
              <a:t>β</a:t>
            </a:r>
            <a:r>
              <a:rPr lang="en-GB" dirty="0">
                <a:cs typeface="Times New Roman" pitchFamily="18" charset="0"/>
              </a:rPr>
              <a:t> are probabilities of committing errors, not errors</a:t>
            </a:r>
          </a:p>
          <a:p>
            <a:r>
              <a:rPr lang="en-GB" dirty="0">
                <a:cs typeface="Times New Roman" pitchFamily="18" charset="0"/>
              </a:rPr>
              <a:t>Would like </a:t>
            </a:r>
            <a:r>
              <a:rPr lang="el-GR" dirty="0">
                <a:cs typeface="Times New Roman" pitchFamily="18" charset="0"/>
              </a:rPr>
              <a:t>α</a:t>
            </a:r>
            <a:r>
              <a:rPr lang="en-GB" dirty="0">
                <a:cs typeface="Times New Roman" pitchFamily="18" charset="0"/>
              </a:rPr>
              <a:t> and </a:t>
            </a:r>
            <a:r>
              <a:rPr lang="el-GR" dirty="0">
                <a:cs typeface="Times New Roman" pitchFamily="18" charset="0"/>
              </a:rPr>
              <a:t>β</a:t>
            </a:r>
            <a:r>
              <a:rPr lang="en-GB" dirty="0">
                <a:cs typeface="Times New Roman" pitchFamily="18" charset="0"/>
              </a:rPr>
              <a:t> to be small – researchers set </a:t>
            </a:r>
            <a:r>
              <a:rPr lang="el-GR" dirty="0">
                <a:cs typeface="Times New Roman" pitchFamily="18" charset="0"/>
              </a:rPr>
              <a:t>α</a:t>
            </a:r>
            <a:r>
              <a:rPr lang="en-GB" dirty="0">
                <a:cs typeface="Times New Roman" pitchFamily="18" charset="0"/>
              </a:rPr>
              <a:t> = 0.05 as reasonable, then </a:t>
            </a:r>
            <a:r>
              <a:rPr lang="el-GR" dirty="0">
                <a:cs typeface="Times New Roman" pitchFamily="18" charset="0"/>
              </a:rPr>
              <a:t>β</a:t>
            </a:r>
            <a:r>
              <a:rPr lang="en-GB" dirty="0">
                <a:cs typeface="Times New Roman" pitchFamily="18" charset="0"/>
              </a:rPr>
              <a:t> is made smaller by larger sample </a:t>
            </a:r>
            <a:r>
              <a:rPr lang="en-GB" dirty="0" smtClean="0">
                <a:cs typeface="Times New Roman" pitchFamily="18" charset="0"/>
              </a:rPr>
              <a:t>size</a:t>
            </a:r>
            <a:endParaRPr lang="en-GB" dirty="0">
              <a:cs typeface="Times New Roman" pitchFamily="18" charset="0"/>
            </a:endParaRPr>
          </a:p>
          <a:p>
            <a:pPr>
              <a:buFontTx/>
              <a:buNone/>
            </a:pPr>
            <a:endParaRPr lang="en-GB" dirty="0">
              <a:cs typeface="Times New Roman" pitchFamily="18" charset="0"/>
            </a:endParaRPr>
          </a:p>
          <a:p>
            <a:endParaRPr lang="en-GB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Sample to population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Recall: </a:t>
            </a:r>
            <a:r>
              <a:rPr lang="en-GB">
                <a:cs typeface="Times New Roman" pitchFamily="18" charset="0"/>
              </a:rPr>
              <a:t>Histogram for continuous data</a:t>
            </a:r>
          </a:p>
          <a:p>
            <a:pPr lvl="1">
              <a:lnSpc>
                <a:spcPct val="90000"/>
              </a:lnSpc>
            </a:pPr>
            <a:r>
              <a:rPr lang="en-GB">
                <a:cs typeface="Times New Roman" pitchFamily="18" charset="0"/>
              </a:rPr>
              <a:t>When constructing histogram, we may use as many bars as we would like, without distorting picture</a:t>
            </a:r>
          </a:p>
          <a:p>
            <a:pPr lvl="1">
              <a:lnSpc>
                <a:spcPct val="90000"/>
              </a:lnSpc>
            </a:pPr>
            <a:r>
              <a:rPr lang="en-GB">
                <a:cs typeface="Times New Roman" pitchFamily="18" charset="0"/>
              </a:rPr>
              <a:t>if number of observations infinite, we can have infinite no of bars – we get smooth curve.</a:t>
            </a:r>
          </a:p>
          <a:p>
            <a:pPr lvl="1">
              <a:lnSpc>
                <a:spcPct val="90000"/>
              </a:lnSpc>
            </a:pPr>
            <a:r>
              <a:rPr lang="en-GB">
                <a:cs typeface="Times New Roman" pitchFamily="18" charset="0"/>
              </a:rPr>
              <a:t>Curve is called population distribution curve</a:t>
            </a:r>
          </a:p>
          <a:p>
            <a:pPr>
              <a:lnSpc>
                <a:spcPct val="90000"/>
              </a:lnSpc>
            </a:pPr>
            <a:r>
              <a:rPr lang="en-GB">
                <a:cs typeface="Times New Roman" pitchFamily="18" charset="0"/>
              </a:rPr>
              <a:t>If symmetric, then population follows normal distribution.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Population distribution curve and histogram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>
            <p:ph idx="1"/>
          </p:nvPr>
        </p:nvGraphicFramePr>
        <p:xfrm>
          <a:off x="1187450" y="1773238"/>
          <a:ext cx="6840538" cy="4535487"/>
        </p:xfrm>
        <a:graphic>
          <a:graphicData uri="http://schemas.openxmlformats.org/presentationml/2006/ole">
            <p:oleObj spid="_x0000_s17411" name="Picture" r:id="rId3" imgW="4492800" imgH="39715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>
                <a:latin typeface="Arial" charset="0"/>
              </a:rPr>
              <a:t>Characteristics of the Normal Curve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The curve is bell-shaped and symmetrical.</a:t>
            </a:r>
          </a:p>
          <a:p>
            <a:r>
              <a:rPr lang="en-US" sz="2800" dirty="0"/>
              <a:t>The mean, median, and mode are all equal.</a:t>
            </a:r>
          </a:p>
          <a:p>
            <a:r>
              <a:rPr lang="en-US" sz="2800" dirty="0"/>
              <a:t>The highest frequency is in the middle of the curve.</a:t>
            </a:r>
          </a:p>
          <a:p>
            <a:r>
              <a:rPr lang="en-US" sz="2800" dirty="0"/>
              <a:t>The frequency gradually tapers off as the scores approach the ends of the curve.</a:t>
            </a:r>
          </a:p>
          <a:p>
            <a:pPr marL="342900" lvl="1" indent="-342900">
              <a:buFontTx/>
              <a:buChar char="•"/>
            </a:pPr>
            <a:r>
              <a:rPr lang="en-US" dirty="0"/>
              <a:t>The curve approaches, but never meets, the abscissa at both high and low </a:t>
            </a:r>
            <a:r>
              <a:rPr lang="en-US" dirty="0" smtClean="0"/>
              <a:t>ends (</a:t>
            </a:r>
            <a:r>
              <a:rPr lang="en-GB" dirty="0" smtClean="0"/>
              <a:t>Extends from - </a:t>
            </a:r>
            <a:r>
              <a:rPr lang="en-GB" dirty="0" smtClean="0">
                <a:cs typeface="Times New Roman" pitchFamily="18" charset="0"/>
              </a:rPr>
              <a:t>∞ to + ∞)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38200" y="1676400"/>
            <a:ext cx="7632700" cy="4953000"/>
            <a:chOff x="560" y="912"/>
            <a:chExt cx="4808" cy="3120"/>
          </a:xfrm>
        </p:grpSpPr>
        <p:sp>
          <p:nvSpPr>
            <p:cNvPr id="487427" name="Freeform 3"/>
            <p:cNvSpPr>
              <a:spLocks/>
            </p:cNvSpPr>
            <p:nvPr/>
          </p:nvSpPr>
          <p:spPr bwMode="auto">
            <a:xfrm>
              <a:off x="1648" y="2202"/>
              <a:ext cx="3701" cy="1180"/>
            </a:xfrm>
            <a:custGeom>
              <a:avLst/>
              <a:gdLst/>
              <a:ahLst/>
              <a:cxnLst>
                <a:cxn ang="0">
                  <a:pos x="0" y="1179"/>
                </a:cxn>
                <a:cxn ang="0">
                  <a:pos x="111" y="1179"/>
                </a:cxn>
                <a:cxn ang="0">
                  <a:pos x="252" y="1154"/>
                </a:cxn>
                <a:cxn ang="0">
                  <a:pos x="416" y="1119"/>
                </a:cxn>
                <a:cxn ang="0">
                  <a:pos x="550" y="1058"/>
                </a:cxn>
                <a:cxn ang="0">
                  <a:pos x="692" y="966"/>
                </a:cxn>
                <a:cxn ang="0">
                  <a:pos x="881" y="829"/>
                </a:cxn>
                <a:cxn ang="0">
                  <a:pos x="1111" y="582"/>
                </a:cxn>
                <a:cxn ang="0">
                  <a:pos x="1331" y="272"/>
                </a:cxn>
                <a:cxn ang="0">
                  <a:pos x="1449" y="127"/>
                </a:cxn>
                <a:cxn ang="0">
                  <a:pos x="1566" y="51"/>
                </a:cxn>
                <a:cxn ang="0">
                  <a:pos x="1685" y="0"/>
                </a:cxn>
                <a:cxn ang="0">
                  <a:pos x="1795" y="0"/>
                </a:cxn>
                <a:cxn ang="0">
                  <a:pos x="1936" y="35"/>
                </a:cxn>
                <a:cxn ang="0">
                  <a:pos x="2087" y="145"/>
                </a:cxn>
                <a:cxn ang="0">
                  <a:pos x="2236" y="297"/>
                </a:cxn>
                <a:cxn ang="0">
                  <a:pos x="2354" y="450"/>
                </a:cxn>
                <a:cxn ang="0">
                  <a:pos x="2479" y="593"/>
                </a:cxn>
                <a:cxn ang="0">
                  <a:pos x="2661" y="798"/>
                </a:cxn>
                <a:cxn ang="0">
                  <a:pos x="2828" y="930"/>
                </a:cxn>
                <a:cxn ang="0">
                  <a:pos x="3023" y="1042"/>
                </a:cxn>
                <a:cxn ang="0">
                  <a:pos x="3150" y="1111"/>
                </a:cxn>
                <a:cxn ang="0">
                  <a:pos x="3299" y="1144"/>
                </a:cxn>
                <a:cxn ang="0">
                  <a:pos x="3440" y="1154"/>
                </a:cxn>
                <a:cxn ang="0">
                  <a:pos x="3589" y="1169"/>
                </a:cxn>
                <a:cxn ang="0">
                  <a:pos x="3700" y="1169"/>
                </a:cxn>
                <a:cxn ang="0">
                  <a:pos x="3700" y="1169"/>
                </a:cxn>
              </a:cxnLst>
              <a:rect l="0" t="0" r="r" b="b"/>
              <a:pathLst>
                <a:path w="3701" h="1180">
                  <a:moveTo>
                    <a:pt x="0" y="1179"/>
                  </a:moveTo>
                  <a:lnTo>
                    <a:pt x="111" y="1179"/>
                  </a:lnTo>
                  <a:lnTo>
                    <a:pt x="252" y="1154"/>
                  </a:lnTo>
                  <a:lnTo>
                    <a:pt x="416" y="1119"/>
                  </a:lnTo>
                  <a:lnTo>
                    <a:pt x="550" y="1058"/>
                  </a:lnTo>
                  <a:lnTo>
                    <a:pt x="692" y="966"/>
                  </a:lnTo>
                  <a:lnTo>
                    <a:pt x="881" y="829"/>
                  </a:lnTo>
                  <a:lnTo>
                    <a:pt x="1111" y="582"/>
                  </a:lnTo>
                  <a:lnTo>
                    <a:pt x="1331" y="272"/>
                  </a:lnTo>
                  <a:lnTo>
                    <a:pt x="1449" y="127"/>
                  </a:lnTo>
                  <a:lnTo>
                    <a:pt x="1566" y="51"/>
                  </a:lnTo>
                  <a:lnTo>
                    <a:pt x="1685" y="0"/>
                  </a:lnTo>
                  <a:lnTo>
                    <a:pt x="1795" y="0"/>
                  </a:lnTo>
                  <a:lnTo>
                    <a:pt x="1936" y="35"/>
                  </a:lnTo>
                  <a:lnTo>
                    <a:pt x="2087" y="145"/>
                  </a:lnTo>
                  <a:lnTo>
                    <a:pt x="2236" y="297"/>
                  </a:lnTo>
                  <a:lnTo>
                    <a:pt x="2354" y="450"/>
                  </a:lnTo>
                  <a:lnTo>
                    <a:pt x="2479" y="593"/>
                  </a:lnTo>
                  <a:lnTo>
                    <a:pt x="2661" y="798"/>
                  </a:lnTo>
                  <a:lnTo>
                    <a:pt x="2828" y="930"/>
                  </a:lnTo>
                  <a:lnTo>
                    <a:pt x="3023" y="1042"/>
                  </a:lnTo>
                  <a:lnTo>
                    <a:pt x="3150" y="1111"/>
                  </a:lnTo>
                  <a:lnTo>
                    <a:pt x="3299" y="1144"/>
                  </a:lnTo>
                  <a:lnTo>
                    <a:pt x="3440" y="1154"/>
                  </a:lnTo>
                  <a:lnTo>
                    <a:pt x="3589" y="1169"/>
                  </a:lnTo>
                  <a:lnTo>
                    <a:pt x="3700" y="1169"/>
                  </a:lnTo>
                  <a:lnTo>
                    <a:pt x="3700" y="1169"/>
                  </a:lnTo>
                </a:path>
              </a:pathLst>
            </a:custGeom>
            <a:noFill/>
            <a:ln w="50800" cap="rnd" cmpd="sng">
              <a:solidFill>
                <a:srgbClr val="618FF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7428" name="Freeform 4"/>
            <p:cNvSpPr>
              <a:spLocks/>
            </p:cNvSpPr>
            <p:nvPr/>
          </p:nvSpPr>
          <p:spPr bwMode="auto">
            <a:xfrm>
              <a:off x="1006" y="912"/>
              <a:ext cx="2040" cy="2475"/>
            </a:xfrm>
            <a:custGeom>
              <a:avLst/>
              <a:gdLst/>
              <a:ahLst/>
              <a:cxnLst>
                <a:cxn ang="0">
                  <a:pos x="0" y="2474"/>
                </a:cxn>
                <a:cxn ang="0">
                  <a:pos x="136" y="2410"/>
                </a:cxn>
                <a:cxn ang="0">
                  <a:pos x="230" y="2321"/>
                </a:cxn>
                <a:cxn ang="0">
                  <a:pos x="313" y="2213"/>
                </a:cxn>
                <a:cxn ang="0">
                  <a:pos x="449" y="1966"/>
                </a:cxn>
                <a:cxn ang="0">
                  <a:pos x="555" y="1660"/>
                </a:cxn>
                <a:cxn ang="0">
                  <a:pos x="644" y="1203"/>
                </a:cxn>
                <a:cxn ang="0">
                  <a:pos x="722" y="817"/>
                </a:cxn>
                <a:cxn ang="0">
                  <a:pos x="803" y="381"/>
                </a:cxn>
                <a:cxn ang="0">
                  <a:pos x="874" y="153"/>
                </a:cxn>
                <a:cxn ang="0">
                  <a:pos x="938" y="48"/>
                </a:cxn>
                <a:cxn ang="0">
                  <a:pos x="1022" y="0"/>
                </a:cxn>
                <a:cxn ang="0">
                  <a:pos x="1118" y="72"/>
                </a:cxn>
                <a:cxn ang="0">
                  <a:pos x="1166" y="180"/>
                </a:cxn>
                <a:cxn ang="0">
                  <a:pos x="1214" y="372"/>
                </a:cxn>
                <a:cxn ang="0">
                  <a:pos x="1299" y="779"/>
                </a:cxn>
                <a:cxn ang="0">
                  <a:pos x="1488" y="1576"/>
                </a:cxn>
                <a:cxn ang="0">
                  <a:pos x="1559" y="1856"/>
                </a:cxn>
                <a:cxn ang="0">
                  <a:pos x="1636" y="2061"/>
                </a:cxn>
                <a:cxn ang="0">
                  <a:pos x="1748" y="2239"/>
                </a:cxn>
                <a:cxn ang="0">
                  <a:pos x="1849" y="2360"/>
                </a:cxn>
                <a:cxn ang="0">
                  <a:pos x="1955" y="2430"/>
                </a:cxn>
                <a:cxn ang="0">
                  <a:pos x="2039" y="2466"/>
                </a:cxn>
                <a:cxn ang="0">
                  <a:pos x="2039" y="2466"/>
                </a:cxn>
              </a:cxnLst>
              <a:rect l="0" t="0" r="r" b="b"/>
              <a:pathLst>
                <a:path w="2040" h="2475">
                  <a:moveTo>
                    <a:pt x="0" y="2474"/>
                  </a:moveTo>
                  <a:lnTo>
                    <a:pt x="136" y="2410"/>
                  </a:lnTo>
                  <a:lnTo>
                    <a:pt x="230" y="2321"/>
                  </a:lnTo>
                  <a:lnTo>
                    <a:pt x="313" y="2213"/>
                  </a:lnTo>
                  <a:lnTo>
                    <a:pt x="449" y="1966"/>
                  </a:lnTo>
                  <a:lnTo>
                    <a:pt x="555" y="1660"/>
                  </a:lnTo>
                  <a:lnTo>
                    <a:pt x="644" y="1203"/>
                  </a:lnTo>
                  <a:lnTo>
                    <a:pt x="722" y="817"/>
                  </a:lnTo>
                  <a:lnTo>
                    <a:pt x="803" y="381"/>
                  </a:lnTo>
                  <a:lnTo>
                    <a:pt x="874" y="153"/>
                  </a:lnTo>
                  <a:lnTo>
                    <a:pt x="938" y="48"/>
                  </a:lnTo>
                  <a:lnTo>
                    <a:pt x="1022" y="0"/>
                  </a:lnTo>
                  <a:lnTo>
                    <a:pt x="1118" y="72"/>
                  </a:lnTo>
                  <a:lnTo>
                    <a:pt x="1166" y="180"/>
                  </a:lnTo>
                  <a:lnTo>
                    <a:pt x="1214" y="372"/>
                  </a:lnTo>
                  <a:lnTo>
                    <a:pt x="1299" y="779"/>
                  </a:lnTo>
                  <a:lnTo>
                    <a:pt x="1488" y="1576"/>
                  </a:lnTo>
                  <a:lnTo>
                    <a:pt x="1559" y="1856"/>
                  </a:lnTo>
                  <a:lnTo>
                    <a:pt x="1636" y="2061"/>
                  </a:lnTo>
                  <a:lnTo>
                    <a:pt x="1748" y="2239"/>
                  </a:lnTo>
                  <a:lnTo>
                    <a:pt x="1849" y="2360"/>
                  </a:lnTo>
                  <a:lnTo>
                    <a:pt x="1955" y="2430"/>
                  </a:lnTo>
                  <a:lnTo>
                    <a:pt x="2039" y="2466"/>
                  </a:lnTo>
                  <a:lnTo>
                    <a:pt x="2039" y="2466"/>
                  </a:lnTo>
                </a:path>
              </a:pathLst>
            </a:custGeom>
            <a:noFill/>
            <a:ln w="50800" cap="rnd" cmpd="sng">
              <a:solidFill>
                <a:srgbClr val="618FF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7429" name="Line 5"/>
            <p:cNvSpPr>
              <a:spLocks noChangeShapeType="1"/>
            </p:cNvSpPr>
            <p:nvPr/>
          </p:nvSpPr>
          <p:spPr bwMode="auto">
            <a:xfrm flipH="1">
              <a:off x="560" y="3432"/>
              <a:ext cx="48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7430" name="Line 6"/>
            <p:cNvSpPr>
              <a:spLocks noChangeShapeType="1"/>
            </p:cNvSpPr>
            <p:nvPr/>
          </p:nvSpPr>
          <p:spPr bwMode="auto">
            <a:xfrm>
              <a:off x="1980" y="3400"/>
              <a:ext cx="0" cy="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7431" name="Line 7"/>
            <p:cNvSpPr>
              <a:spLocks noChangeShapeType="1"/>
            </p:cNvSpPr>
            <p:nvPr/>
          </p:nvSpPr>
          <p:spPr bwMode="auto">
            <a:xfrm>
              <a:off x="3408" y="3376"/>
              <a:ext cx="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7432" name="Rectangle 8"/>
            <p:cNvSpPr>
              <a:spLocks noChangeArrowheads="1"/>
            </p:cNvSpPr>
            <p:nvPr/>
          </p:nvSpPr>
          <p:spPr bwMode="auto">
            <a:xfrm>
              <a:off x="4068" y="1720"/>
              <a:ext cx="1200" cy="10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/>
            <a:lstStyle/>
            <a:p>
              <a:pPr marL="342900" indent="-342900">
                <a:lnSpc>
                  <a:spcPct val="90000"/>
                </a:lnSpc>
              </a:pPr>
              <a:r>
                <a:rPr lang="en-US" sz="2800" b="1">
                  <a:latin typeface="Arial" charset="0"/>
                  <a:cs typeface="Times New Roman" pitchFamily="18" charset="0"/>
                </a:rPr>
                <a:t>   Men:</a:t>
              </a:r>
            </a:p>
            <a:p>
              <a:pPr marL="342900" indent="-342900">
                <a:lnSpc>
                  <a:spcPct val="90000"/>
                </a:lnSpc>
              </a:pPr>
              <a:r>
                <a:rPr lang="en-US" sz="2800" b="1">
                  <a:latin typeface="Arial" charset="0"/>
                  <a:cs typeface="Times New Roman" pitchFamily="18" charset="0"/>
                </a:rPr>
                <a:t>µ = </a:t>
              </a:r>
              <a:r>
                <a:rPr lang="en-US" sz="2400" b="1">
                  <a:latin typeface="Arial" charset="0"/>
                  <a:cs typeface="Times New Roman" pitchFamily="18" charset="0"/>
                </a:rPr>
                <a:t>69.0</a:t>
              </a:r>
              <a:endParaRPr lang="en-US" sz="2800" b="1">
                <a:latin typeface="Arial" charset="0"/>
                <a:cs typeface="Times New Roman" pitchFamily="18" charset="0"/>
              </a:endParaRPr>
            </a:p>
            <a:p>
              <a:pPr marL="342900" indent="-342900">
                <a:lnSpc>
                  <a:spcPct val="90000"/>
                </a:lnSpc>
              </a:pPr>
              <a:r>
                <a:rPr lang="en-US" sz="2800" b="1">
                  <a:latin typeface="Symbol" pitchFamily="18" charset="2"/>
                  <a:cs typeface="Times New Roman" pitchFamily="18" charset="0"/>
                </a:rPr>
                <a:t></a:t>
              </a:r>
              <a:r>
                <a:rPr lang="en-US" sz="2800" b="1">
                  <a:latin typeface="Arial" charset="0"/>
                  <a:cs typeface="Times New Roman" pitchFamily="18" charset="0"/>
                </a:rPr>
                <a:t> =   </a:t>
              </a:r>
              <a:r>
                <a:rPr lang="en-US" sz="2400" b="1">
                  <a:latin typeface="Arial" charset="0"/>
                  <a:cs typeface="Times New Roman" pitchFamily="18" charset="0"/>
                </a:rPr>
                <a:t>2.8</a:t>
              </a:r>
            </a:p>
          </p:txBody>
        </p:sp>
        <p:sp>
          <p:nvSpPr>
            <p:cNvPr id="487433" name="Rectangle 9"/>
            <p:cNvSpPr>
              <a:spLocks noChangeArrowheads="1"/>
            </p:cNvSpPr>
            <p:nvPr/>
          </p:nvSpPr>
          <p:spPr bwMode="auto">
            <a:xfrm>
              <a:off x="3179" y="3545"/>
              <a:ext cx="488" cy="2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b="1">
                  <a:latin typeface="Arial" charset="0"/>
                  <a:cs typeface="Times New Roman" pitchFamily="18" charset="0"/>
                </a:rPr>
                <a:t>69.0</a:t>
              </a:r>
            </a:p>
          </p:txBody>
        </p:sp>
        <p:sp>
          <p:nvSpPr>
            <p:cNvPr id="487434" name="Rectangle 10"/>
            <p:cNvSpPr>
              <a:spLocks noChangeArrowheads="1"/>
            </p:cNvSpPr>
            <p:nvPr/>
          </p:nvSpPr>
          <p:spPr bwMode="auto">
            <a:xfrm>
              <a:off x="1763" y="3521"/>
              <a:ext cx="488" cy="2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b="1">
                  <a:latin typeface="Arial" charset="0"/>
                  <a:cs typeface="Times New Roman" pitchFamily="18" charset="0"/>
                </a:rPr>
                <a:t>63.6</a:t>
              </a:r>
            </a:p>
          </p:txBody>
        </p:sp>
        <p:sp>
          <p:nvSpPr>
            <p:cNvPr id="487435" name="Rectangle 11"/>
            <p:cNvSpPr>
              <a:spLocks noChangeArrowheads="1"/>
            </p:cNvSpPr>
            <p:nvPr/>
          </p:nvSpPr>
          <p:spPr bwMode="auto">
            <a:xfrm>
              <a:off x="2099" y="3784"/>
              <a:ext cx="1270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>
                  <a:latin typeface="Arial" charset="0"/>
                  <a:cs typeface="Times New Roman" pitchFamily="18" charset="0"/>
                </a:rPr>
                <a:t>Height (inches)</a:t>
              </a:r>
            </a:p>
          </p:txBody>
        </p:sp>
      </p:grpSp>
      <p:sp>
        <p:nvSpPr>
          <p:cNvPr id="487436" name="Rectangle 1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610600" cy="733425"/>
          </a:xfrm>
        </p:spPr>
        <p:txBody>
          <a:bodyPr/>
          <a:lstStyle/>
          <a:p>
            <a:r>
              <a:rPr lang="en-US" sz="3000" b="1">
                <a:solidFill>
                  <a:srgbClr val="FF020E"/>
                </a:solidFill>
              </a:rPr>
              <a:t>Example Normal Curves</a:t>
            </a:r>
            <a:r>
              <a:rPr lang="en-US" sz="2500" b="1" i="1"/>
              <a:t> </a:t>
            </a:r>
            <a:r>
              <a:rPr lang="en-US" sz="1900" b="1"/>
              <a:t>(Heights: males vs females)</a:t>
            </a:r>
            <a:endParaRPr lang="en-US" sz="2500" b="1" i="1"/>
          </a:p>
        </p:txBody>
      </p:sp>
      <p:sp>
        <p:nvSpPr>
          <p:cNvPr id="4874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1744663" cy="14224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600" b="1">
                <a:latin typeface="Arial" charset="0"/>
              </a:rPr>
              <a:t>Women: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600" b="1">
                <a:latin typeface="Arial" charset="0"/>
              </a:rPr>
              <a:t>µ = </a:t>
            </a:r>
            <a:r>
              <a:rPr lang="en-US" sz="2100" b="1">
                <a:latin typeface="Arial" charset="0"/>
              </a:rPr>
              <a:t>63.6</a:t>
            </a:r>
            <a:endParaRPr lang="en-US" sz="2600" b="1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600" b="1">
                <a:latin typeface="Symbol" pitchFamily="18" charset="2"/>
              </a:rPr>
              <a:t></a:t>
            </a:r>
            <a:r>
              <a:rPr lang="en-US" sz="2600" b="1">
                <a:latin typeface="Arial" charset="0"/>
              </a:rPr>
              <a:t> =   </a:t>
            </a:r>
            <a:r>
              <a:rPr lang="en-US" sz="2100" b="1">
                <a:latin typeface="Arial" charset="0"/>
              </a:rPr>
              <a:t>2.5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 Curve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Mean ± 1sd limits include 68.27%</a:t>
            </a:r>
          </a:p>
          <a:p>
            <a:r>
              <a:rPr lang="en-US" dirty="0"/>
              <a:t>Mean ± 2sd limits include 95.45%</a:t>
            </a:r>
          </a:p>
          <a:p>
            <a:r>
              <a:rPr lang="en-US" dirty="0"/>
              <a:t>Mean ± 1.96sd limits include 95%</a:t>
            </a:r>
          </a:p>
          <a:p>
            <a:r>
              <a:rPr lang="en-US" dirty="0"/>
              <a:t>Mean ± 3sd limits include 99.73%</a:t>
            </a:r>
          </a:p>
          <a:p>
            <a:r>
              <a:rPr lang="en-US" dirty="0"/>
              <a:t>Mean ± 2.58sd limits include 99</a:t>
            </a:r>
            <a:r>
              <a:rPr lang="en-US" dirty="0" smtClean="0"/>
              <a:t>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 Curve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7525" name="Picture 5" descr="Image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7696200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936625"/>
          </a:xfrm>
        </p:spPr>
        <p:txBody>
          <a:bodyPr/>
          <a:lstStyle/>
          <a:p>
            <a:r>
              <a:rPr lang="en-GB"/>
              <a:t>Standardization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1438"/>
            <a:ext cx="7993062" cy="51831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/>
              <a:t>For every population with mean </a:t>
            </a:r>
            <a:r>
              <a:rPr lang="el-GR">
                <a:cs typeface="Times New Roman" pitchFamily="18" charset="0"/>
              </a:rPr>
              <a:t>μ</a:t>
            </a:r>
            <a:r>
              <a:rPr lang="en-GB">
                <a:cs typeface="Times New Roman" pitchFamily="18" charset="0"/>
              </a:rPr>
              <a:t> and variance </a:t>
            </a:r>
            <a:r>
              <a:rPr lang="el-GR">
                <a:cs typeface="Times New Roman" pitchFamily="18" charset="0"/>
              </a:rPr>
              <a:t>σ</a:t>
            </a:r>
            <a:r>
              <a:rPr lang="en-US">
                <a:cs typeface="Times New Roman" pitchFamily="18" charset="0"/>
              </a:rPr>
              <a:t>² there is a normal distribution</a:t>
            </a:r>
          </a:p>
          <a:p>
            <a:pPr>
              <a:lnSpc>
                <a:spcPct val="80000"/>
              </a:lnSpc>
            </a:pPr>
            <a:r>
              <a:rPr lang="en-US">
                <a:cs typeface="Times New Roman" pitchFamily="18" charset="0"/>
              </a:rPr>
              <a:t>To compare different populations, we define the standard normal distribution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sz="1800">
                <a:cs typeface="Times New Roman" pitchFamily="18" charset="0"/>
              </a:rPr>
              <a:t>            </a:t>
            </a:r>
            <a:r>
              <a:rPr lang="en-US" sz="3200">
                <a:cs typeface="Times New Roman" pitchFamily="18" charset="0"/>
              </a:rPr>
              <a:t>x</a:t>
            </a:r>
            <a:r>
              <a:rPr lang="en-US" sz="3200" baseline="-25000">
                <a:cs typeface="Times New Roman" pitchFamily="18" charset="0"/>
              </a:rPr>
              <a:t>i</a:t>
            </a:r>
            <a:r>
              <a:rPr lang="en-US" sz="3200">
                <a:cs typeface="Times New Roman" pitchFamily="18" charset="0"/>
              </a:rPr>
              <a:t>  -  </a:t>
            </a:r>
            <a:r>
              <a:rPr lang="el-GR" sz="3200">
                <a:cs typeface="Times New Roman" pitchFamily="18" charset="0"/>
              </a:rPr>
              <a:t>μ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3200">
                <a:cs typeface="Times New Roman" pitchFamily="18" charset="0"/>
              </a:rPr>
              <a:t>Z</a:t>
            </a:r>
            <a:r>
              <a:rPr lang="en-US" sz="3200" baseline="-25000">
                <a:cs typeface="Times New Roman" pitchFamily="18" charset="0"/>
              </a:rPr>
              <a:t>i</a:t>
            </a:r>
            <a:r>
              <a:rPr lang="en-US" sz="3200">
                <a:cs typeface="Times New Roman" pitchFamily="18" charset="0"/>
              </a:rPr>
              <a:t> =    ----------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3200">
                <a:cs typeface="Times New Roman" pitchFamily="18" charset="0"/>
              </a:rPr>
              <a:t>		       </a:t>
            </a:r>
            <a:r>
              <a:rPr lang="el-GR" sz="3200">
                <a:cs typeface="Times New Roman" pitchFamily="18" charset="0"/>
              </a:rPr>
              <a:t>σ</a:t>
            </a:r>
            <a:endParaRPr lang="en-GB" sz="3200"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>
                <a:cs typeface="Times New Roman" pitchFamily="18" charset="0"/>
              </a:rPr>
              <a:t> i.e. for every observation </a:t>
            </a:r>
            <a:r>
              <a:rPr lang="en-US">
                <a:cs typeface="Times New Roman" pitchFamily="18" charset="0"/>
              </a:rPr>
              <a:t>x</a:t>
            </a:r>
            <a:r>
              <a:rPr lang="en-US" baseline="-25000">
                <a:cs typeface="Times New Roman" pitchFamily="18" charset="0"/>
              </a:rPr>
              <a:t>i</a:t>
            </a:r>
            <a:r>
              <a:rPr lang="en-GB">
                <a:cs typeface="Times New Roman" pitchFamily="18" charset="0"/>
              </a:rPr>
              <a:t> subtract population mean and divide by the std deviation.  The resulting </a:t>
            </a:r>
            <a:r>
              <a:rPr lang="en-US">
                <a:cs typeface="Times New Roman" pitchFamily="18" charset="0"/>
              </a:rPr>
              <a:t>Z</a:t>
            </a:r>
            <a:r>
              <a:rPr lang="en-US" baseline="-25000">
                <a:cs typeface="Times New Roman" pitchFamily="18" charset="0"/>
              </a:rPr>
              <a:t>i</a:t>
            </a:r>
            <a:r>
              <a:rPr lang="en-US">
                <a:cs typeface="Times New Roman" pitchFamily="18" charset="0"/>
              </a:rPr>
              <a:t> value is known as the z-score or standard normal deviate</a:t>
            </a:r>
            <a:endParaRPr lang="el-GR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5101</TotalTime>
  <Words>1892</Words>
  <Application>Microsoft Office PowerPoint</Application>
  <PresentationFormat>On-screen Show (4:3)</PresentationFormat>
  <Paragraphs>535</Paragraphs>
  <Slides>29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Default Design</vt:lpstr>
      <vt:lpstr>Picture</vt:lpstr>
      <vt:lpstr>VISIO</vt:lpstr>
      <vt:lpstr>MathType Equation</vt:lpstr>
      <vt:lpstr>Equation</vt:lpstr>
      <vt:lpstr>Introduction to Statistical Inference</vt:lpstr>
      <vt:lpstr>Introduction</vt:lpstr>
      <vt:lpstr>From Sample to population</vt:lpstr>
      <vt:lpstr>Population distribution curve and histogram</vt:lpstr>
      <vt:lpstr>Characteristics of the Normal Curve</vt:lpstr>
      <vt:lpstr>Example Normal Curves (Heights: males vs females)</vt:lpstr>
      <vt:lpstr>Normal Curve</vt:lpstr>
      <vt:lpstr>Normal Curve</vt:lpstr>
      <vt:lpstr>Standardization</vt:lpstr>
      <vt:lpstr>Standardizing the Normal Distribution</vt:lpstr>
      <vt:lpstr>Standard Scores</vt:lpstr>
      <vt:lpstr>Standard Normal Distribution</vt:lpstr>
      <vt:lpstr>Z- Score</vt:lpstr>
      <vt:lpstr>Slide 14</vt:lpstr>
      <vt:lpstr>Standard Scores (z-score)</vt:lpstr>
      <vt:lpstr>Example Standard Scores for Height</vt:lpstr>
      <vt:lpstr>Finding Probabilities for z-scores</vt:lpstr>
      <vt:lpstr>Slide 18</vt:lpstr>
      <vt:lpstr>Example</vt:lpstr>
      <vt:lpstr>Bernoulli trials</vt:lpstr>
      <vt:lpstr>Binomial distribution</vt:lpstr>
      <vt:lpstr>Sampling distribution of the mean</vt:lpstr>
      <vt:lpstr>Sampling distribution of the mean</vt:lpstr>
      <vt:lpstr>Central Limit Theorem</vt:lpstr>
      <vt:lpstr>Statistical Inference “In God we trust, others we investigate’’</vt:lpstr>
      <vt:lpstr>Hypothesis</vt:lpstr>
      <vt:lpstr>Types of hypothesis</vt:lpstr>
      <vt:lpstr>Types of errors</vt:lpstr>
      <vt:lpstr>Notes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INFERENTIAL STATISTICS</dc:title>
  <dc:creator>NAIROBI CLINICAL EPIDEMIOLOGY UNIT</dc:creator>
  <cp:lastModifiedBy>user</cp:lastModifiedBy>
  <cp:revision>41</cp:revision>
  <dcterms:created xsi:type="dcterms:W3CDTF">2001-08-03T20:44:34Z</dcterms:created>
  <dcterms:modified xsi:type="dcterms:W3CDTF">2018-02-12T12:46:51Z</dcterms:modified>
</cp:coreProperties>
</file>