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7103745" cy="1023429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/>
              <a:t>SAMPLING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>
                <a:sym typeface="+mn-ea"/>
              </a:rPr>
              <a:t>Stratified Random Sampling</a:t>
            </a:r>
            <a:br>
              <a:rPr lang="en-US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The elements within a stratum should be as homogenous as possible, but the elements in different strata should be as heterogenous as possible.</a:t>
            </a:r>
            <a:endParaRPr lang="en-US"/>
          </a:p>
          <a:p>
            <a:r>
              <a:rPr lang="en-US"/>
              <a:t>The stratification variables should be also be closely related to the characteristic of interest.</a:t>
            </a:r>
            <a:endParaRPr lang="en-US"/>
          </a:p>
          <a:p>
            <a:r>
              <a:rPr lang="en-US"/>
              <a:t>Finally, the variables should decrease the cost of the stratification process by being easy to measure and apply.</a:t>
            </a:r>
            <a:endParaRPr lang="en-US"/>
          </a:p>
          <a:p>
            <a:r>
              <a:rPr lang="en-US"/>
              <a:t>In proportionate stratified sampling,the size of the sample drawn from each stratum is proportionate to the relative size of that stratum in the total population.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Cluster Sampling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The target population is first divided into mutually exclusive and collectively exhaustive subpopulations,or clusters.</a:t>
            </a:r>
            <a:endParaRPr lang="en-US"/>
          </a:p>
          <a:p>
            <a:r>
              <a:rPr lang="en-US"/>
              <a:t>Then a random sample of clusters is selected,based on a probability sampling technique such as simple RS.</a:t>
            </a:r>
            <a:endParaRPr lang="en-US"/>
          </a:p>
          <a:p>
            <a:r>
              <a:rPr lang="en-US"/>
              <a:t>Elements within a cluster should be as heterogenous as possible but clusters themselves should be as homogenous as possible. Ideally, each cluster should be a small-scale representation of the population.</a:t>
            </a:r>
            <a:endParaRPr lang="en-US"/>
          </a:p>
          <a:p>
            <a:r>
              <a:rPr lang="en-US"/>
              <a:t>In probbility proportionate to size sampling, the clusters are sampled with probability proportional to size.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Multistage Random Sampling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Samples are selected using random sampling but at different stages and times </a:t>
            </a:r>
            <a:endParaRPr lang="en-US"/>
          </a:p>
          <a:p>
            <a:r>
              <a:rPr lang="en-US"/>
              <a:t>Example:Obtaining a sample from a whole country could begin cluster sampling districts,then from each district a simple random or systematic random sample could be drawn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/>
              <a:t>Non-random sampling methods</a:t>
            </a:r>
            <a:br>
              <a:rPr lang="en-US"/>
            </a:br>
            <a:r>
              <a:rPr lang="en-US"/>
              <a:t>a] Convenience sampling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Also referred to as accidental sampling</a:t>
            </a:r>
            <a:endParaRPr lang="en-US"/>
          </a:p>
          <a:p>
            <a:r>
              <a:rPr lang="en-US"/>
              <a:t>a non-probability sampling strategy that uses the most easily accessible people{or objects}to participate in a study.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>
                <a:sym typeface="+mn-ea"/>
              </a:rPr>
              <a:t>Non-random sampling methods</a:t>
            </a:r>
            <a:br>
              <a:rPr lang="en-US">
                <a:sym typeface="+mn-ea"/>
              </a:rPr>
            </a:br>
            <a:r>
              <a:rPr lang="en-US">
                <a:sym typeface="+mn-ea"/>
              </a:rPr>
              <a:t>b]Purposive/purposeful sampling</a:t>
            </a:r>
            <a:endParaRPr lang="en-US"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{sometimes referred to as judgemental sampling}</a:t>
            </a:r>
            <a:endParaRPr lang="en-US"/>
          </a:p>
          <a:p>
            <a:r>
              <a:rPr lang="en-US"/>
              <a:t>a non-probability sampling strategy which is subjective or deliberate.</a:t>
            </a:r>
            <a:endParaRPr lang="en-US"/>
          </a:p>
          <a:p>
            <a:r>
              <a:rPr lang="en-US"/>
              <a:t>the researcher selects participants who are considered to be typical of the wider population</a:t>
            </a:r>
            <a:endParaRPr lang="en-US"/>
          </a:p>
          <a:p>
            <a:r>
              <a:rPr lang="en-US"/>
              <a:t>It is decided upon to suit the nature of the survey to be carried out and the purpose of such a survey eg choosing a specific village. Purposive sampling is used often in small scale evaluations.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>
                <a:sym typeface="+mn-ea"/>
              </a:rPr>
              <a:t>Non-random sampling methods</a:t>
            </a:r>
            <a:br>
              <a:rPr lang="en-US">
                <a:sym typeface="+mn-ea"/>
              </a:rPr>
            </a:br>
            <a:r>
              <a:rPr lang="en-US">
                <a:sym typeface="+mn-ea"/>
              </a:rPr>
              <a:t>c]Quota sampling</a:t>
            </a:r>
            <a:endParaRPr lang="en-US"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a non-probability sampling strategy where the researcher identifies the various strata of a population and ensures that all these strata are proportionately represented within the sample to increase its representativeness 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>
                <a:sym typeface="+mn-ea"/>
              </a:rPr>
              <a:t>Non-random sampling methods</a:t>
            </a:r>
            <a:br>
              <a:rPr lang="en-US">
                <a:sym typeface="+mn-ea"/>
              </a:rPr>
            </a:br>
            <a:r>
              <a:rPr lang="en-US">
                <a:sym typeface="+mn-ea"/>
              </a:rPr>
              <a:t>d]Snowball sampling</a:t>
            </a:r>
            <a:endParaRPr lang="en-US"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1005"/>
            <a:ext cx="10515600" cy="4351338"/>
          </a:xfrm>
        </p:spPr>
        <p:txBody>
          <a:bodyPr/>
          <a:p>
            <a:r>
              <a:rPr lang="en-US"/>
              <a:t>Also referred to as chain sampling</a:t>
            </a:r>
            <a:endParaRPr lang="en-US"/>
          </a:p>
          <a:p>
            <a:r>
              <a:rPr lang="en-US"/>
              <a:t>a non-probability sampling strategy whereby referals from earlier participants are used to gather the required number of participants.</a:t>
            </a:r>
            <a:endParaRPr lang="en-US"/>
          </a:p>
          <a:p>
            <a:r>
              <a:rPr lang="en-US"/>
              <a:t>Recent work on this has led to Respondent Driven Sampling, a probabilistic sampling method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Key concepts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Population: Collection of ALL items/subjects of interest</a:t>
            </a:r>
            <a:endParaRPr lang="en-US"/>
          </a:p>
          <a:p>
            <a:r>
              <a:rPr lang="en-US"/>
              <a:t>Sample: Part of population selected to represent the population</a:t>
            </a:r>
            <a:endParaRPr lang="en-US"/>
          </a:p>
          <a:p>
            <a:r>
              <a:rPr lang="en-US"/>
              <a:t>Random{Probabilistic}</a:t>
            </a:r>
            <a:endParaRPr lang="en-US"/>
          </a:p>
          <a:p>
            <a:r>
              <a:rPr lang="en-US"/>
              <a:t>Non-random</a:t>
            </a:r>
            <a:endParaRPr lang="en-US"/>
          </a:p>
          <a:p>
            <a:r>
              <a:rPr lang="en-US"/>
              <a:t>Random sample- All units have a predetermined chance of being selected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Sampling Design Process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Define the population</a:t>
            </a:r>
            <a:endParaRPr lang="en-US"/>
          </a:p>
          <a:p>
            <a:r>
              <a:rPr lang="en-US"/>
              <a:t>Determine the Sampling Frame</a:t>
            </a:r>
            <a:endParaRPr lang="en-US"/>
          </a:p>
          <a:p>
            <a:r>
              <a:rPr lang="en-US"/>
              <a:t>Select sampling techniques</a:t>
            </a:r>
            <a:endParaRPr lang="en-US"/>
          </a:p>
          <a:p>
            <a:r>
              <a:rPr lang="en-US"/>
              <a:t>Determine the sample size</a:t>
            </a:r>
            <a:endParaRPr lang="en-US"/>
          </a:p>
          <a:p>
            <a:r>
              <a:rPr lang="en-US"/>
              <a:t>Excecute the sampling process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Define the Target Population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r>
              <a:rPr lang="en-US"/>
              <a:t>The target population is the collection of elements or objects that possess the information sought by the researcher and about which inferences are to be made.</a:t>
            </a:r>
            <a:endParaRPr lang="en-US"/>
          </a:p>
          <a:p>
            <a:r>
              <a:rPr lang="en-US"/>
              <a:t>The target population should be defined in terms of elements,sampling units,extent and time</a:t>
            </a:r>
            <a:endParaRPr lang="en-US"/>
          </a:p>
          <a:p>
            <a:r>
              <a:rPr lang="en-US"/>
              <a:t>An </a:t>
            </a:r>
            <a:r>
              <a:rPr lang="en-US" b="1"/>
              <a:t>element</a:t>
            </a:r>
            <a:r>
              <a:rPr lang="en-US"/>
              <a:t> is the object about which or from which the information is desired,eg, the respondent.</a:t>
            </a:r>
            <a:endParaRPr lang="en-US"/>
          </a:p>
          <a:p>
            <a:r>
              <a:rPr lang="en-US"/>
              <a:t>A </a:t>
            </a:r>
            <a:r>
              <a:rPr lang="en-US" b="1"/>
              <a:t>sampling unit</a:t>
            </a:r>
            <a:r>
              <a:rPr lang="en-US"/>
              <a:t> is an element, or a unit containing the element,that is available for selection at some stage of the sampling process.</a:t>
            </a:r>
            <a:endParaRPr lang="en-US"/>
          </a:p>
          <a:p>
            <a:r>
              <a:rPr lang="en-US" b="1"/>
              <a:t>Extent</a:t>
            </a:r>
            <a:r>
              <a:rPr lang="en-US"/>
              <a:t> refers to the geographical boundaries.</a:t>
            </a:r>
            <a:endParaRPr lang="en-US"/>
          </a:p>
          <a:p>
            <a:r>
              <a:rPr lang="en-US" b="1"/>
              <a:t>Time</a:t>
            </a:r>
            <a:r>
              <a:rPr lang="en-US"/>
              <a:t> is the time period under consideration.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Define the Sampling Frame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20000"/>
          </a:bodyPr>
          <a:p>
            <a:r>
              <a:rPr lang="en-US"/>
              <a:t>A sampling frame is a list of all people or units that could potentially be observed during the study</a:t>
            </a:r>
            <a:endParaRPr lang="en-US"/>
          </a:p>
          <a:p>
            <a:r>
              <a:rPr lang="en-US"/>
              <a:t>Examples of sampling frames are:</a:t>
            </a:r>
            <a:endParaRPr lang="en-US"/>
          </a:p>
          <a:p>
            <a:r>
              <a:rPr lang="en-US"/>
              <a:t>List of villages or administrative areas,</a:t>
            </a:r>
            <a:endParaRPr lang="en-US"/>
          </a:p>
          <a:p>
            <a:r>
              <a:rPr lang="en-US"/>
              <a:t>List of patients at OPD in a hospital</a:t>
            </a:r>
            <a:endParaRPr lang="en-US"/>
          </a:p>
          <a:p>
            <a:r>
              <a:rPr lang="en-US"/>
              <a:t>List of private practitioners</a:t>
            </a:r>
            <a:endParaRPr lang="en-US"/>
          </a:p>
          <a:p>
            <a:r>
              <a:rPr lang="en-US"/>
              <a:t>List of households within a village</a:t>
            </a:r>
            <a:endParaRPr lang="en-US"/>
          </a:p>
          <a:p>
            <a:r>
              <a:rPr lang="en-US"/>
              <a:t>List of all MPH students</a:t>
            </a:r>
            <a:endParaRPr lang="en-US"/>
          </a:p>
          <a:p>
            <a:endParaRPr lang="en-US"/>
          </a:p>
          <a:p>
            <a:r>
              <a:rPr lang="en-US"/>
              <a:t>An ideal sampling frame would list every individual or unit separately and once.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Types of probability sampling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Basic methods include</a:t>
            </a:r>
            <a:endParaRPr lang="en-US"/>
          </a:p>
          <a:p>
            <a:r>
              <a:rPr lang="en-US"/>
              <a:t>  simple random sampling</a:t>
            </a:r>
            <a:endParaRPr lang="en-US"/>
          </a:p>
          <a:p>
            <a:r>
              <a:rPr lang="en-US"/>
              <a:t>   stratified random sampling</a:t>
            </a:r>
            <a:endParaRPr lang="en-US"/>
          </a:p>
          <a:p>
            <a:r>
              <a:rPr lang="en-US"/>
              <a:t>   cluster random sampling</a:t>
            </a:r>
            <a:endParaRPr lang="en-US"/>
          </a:p>
          <a:p>
            <a:r>
              <a:rPr lang="en-US"/>
              <a:t>    systematic random sampling</a:t>
            </a:r>
            <a:endParaRPr lang="en-US"/>
          </a:p>
          <a:p>
            <a:endParaRPr lang="en-US"/>
          </a:p>
          <a:p>
            <a:r>
              <a:rPr lang="en-US"/>
              <a:t>Multi-stage random sampling- a combination of 2 or more of above in stages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Simple Random Sampling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Each element in the population has a known and equal probability of selection.</a:t>
            </a:r>
            <a:endParaRPr lang="en-US"/>
          </a:p>
          <a:p>
            <a:r>
              <a:rPr lang="en-US"/>
              <a:t>Each possible sample of a given size [n] has a known and equal probability of being the sample actually selected.</a:t>
            </a:r>
            <a:endParaRPr lang="en-US"/>
          </a:p>
          <a:p>
            <a:r>
              <a:rPr lang="en-US"/>
              <a:t>This implies that every element is selected independently of every other element.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Systematic Random Sampling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0000"/>
          </a:bodyPr>
          <a:p>
            <a:r>
              <a:rPr lang="en-US"/>
              <a:t>The sample is chosen by selecting a random starting point and then picking every ith element in succession from the sampling frame.</a:t>
            </a:r>
            <a:endParaRPr lang="en-US"/>
          </a:p>
          <a:p>
            <a:r>
              <a:rPr lang="en-US"/>
              <a:t>The sampling interval “i” is determined by dividing the population size N by the sample size n and rounding to the nearest integer.</a:t>
            </a:r>
            <a:endParaRPr lang="en-US"/>
          </a:p>
          <a:p>
            <a:r>
              <a:rPr lang="en-US"/>
              <a:t>When the ordering of the elements is not related to the characteristic of interest,systematic sampling increases the representativeness of the sample.</a:t>
            </a:r>
            <a:endParaRPr lang="en-US"/>
          </a:p>
          <a:p>
            <a:r>
              <a:rPr lang="en-US"/>
              <a:t>If the ordering of the elements produces a cyclical pattern,systematic sampling may decrease the representativeness of the sample.</a:t>
            </a:r>
            <a:endParaRPr lang="en-US"/>
          </a:p>
          <a:p>
            <a:r>
              <a:rPr lang="en-US"/>
              <a:t>For example, there are 100,000 elements in the population and a sample of 1,000 is desired.</a:t>
            </a:r>
            <a:endParaRPr lang="en-US"/>
          </a:p>
          <a:p>
            <a:r>
              <a:rPr lang="en-US"/>
              <a:t>Procedure:</a:t>
            </a:r>
            <a:endParaRPr lang="en-US"/>
          </a:p>
          <a:p>
            <a:endParaRPr lang="en-US"/>
          </a:p>
          <a:p>
            <a:r>
              <a:rPr lang="en-US"/>
              <a:t>Calculate the sampling interval,i: 100,000/1000=100.</a:t>
            </a:r>
            <a:endParaRPr lang="en-US"/>
          </a:p>
          <a:p>
            <a:r>
              <a:rPr lang="en-US"/>
              <a:t>Select a random number between 1 and 100.</a:t>
            </a:r>
            <a:endParaRPr lang="en-US"/>
          </a:p>
          <a:p>
            <a:r>
              <a:rPr lang="en-US"/>
              <a:t>If for example, this number is 23, the sample consists of elements 23,123,223,323,523, and so on.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Stratified Random Sampling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A two-step process in which the population is partitioned into sub-populations, or strata.</a:t>
            </a:r>
            <a:endParaRPr lang="en-US"/>
          </a:p>
          <a:p>
            <a:r>
              <a:rPr lang="en-US"/>
              <a:t>The strata should be mutually exclusive and collectively exhaustive in that every population element should be assigned to one and only one stratum and no population elements should be omitted.</a:t>
            </a:r>
            <a:endParaRPr lang="en-US"/>
          </a:p>
          <a:p>
            <a:r>
              <a:rPr lang="en-US"/>
              <a:t>Next elements are selected from each stratum by a random procedure, either Simple RS or Systematic RS.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5801</Words>
  <Application>WPS Presentation</Application>
  <PresentationFormat>Widescreen</PresentationFormat>
  <Paragraphs>115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6" baseType="lpstr">
      <vt:lpstr>Arial</vt:lpstr>
      <vt:lpstr>SimSun</vt:lpstr>
      <vt:lpstr>Wingdings</vt:lpstr>
      <vt:lpstr/>
      <vt:lpstr>Arial Unicode MS</vt:lpstr>
      <vt:lpstr>Calibri Light</vt:lpstr>
      <vt:lpstr>Calibri</vt:lpstr>
      <vt:lpstr>Microsoft YaHei</vt:lpstr>
      <vt:lpstr>Segoe Print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SAMPLING</dc:title>
  <dc:creator>Isaac Ochieng</dc:creator>
  <cp:lastModifiedBy>Isaac Ochieng</cp:lastModifiedBy>
  <cp:revision>1</cp:revision>
  <dcterms:created xsi:type="dcterms:W3CDTF">2018-05-07T15:59:37Z</dcterms:created>
  <dcterms:modified xsi:type="dcterms:W3CDTF">2018-05-07T15:59:37Z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1033-10.2.0.6020</vt:lpwstr>
  </property>
</Properties>
</file>