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 id="2147483761" r:id="rId2"/>
  </p:sldMasterIdLst>
  <p:notesMasterIdLst>
    <p:notesMasterId r:id="rId58"/>
  </p:notesMasterIdLst>
  <p:sldIdLst>
    <p:sldId id="285" r:id="rId3"/>
    <p:sldId id="316" r:id="rId4"/>
    <p:sldId id="318" r:id="rId5"/>
    <p:sldId id="31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258" r:id="rId23"/>
    <p:sldId id="298" r:id="rId24"/>
    <p:sldId id="259" r:id="rId25"/>
    <p:sldId id="260" r:id="rId26"/>
    <p:sldId id="261" r:id="rId27"/>
    <p:sldId id="262" r:id="rId28"/>
    <p:sldId id="263" r:id="rId29"/>
    <p:sldId id="264" r:id="rId30"/>
    <p:sldId id="265" r:id="rId31"/>
    <p:sldId id="266" r:id="rId32"/>
    <p:sldId id="267" r:id="rId33"/>
    <p:sldId id="268" r:id="rId34"/>
    <p:sldId id="269" r:id="rId35"/>
    <p:sldId id="270" r:id="rId36"/>
    <p:sldId id="271" r:id="rId37"/>
    <p:sldId id="272" r:id="rId38"/>
    <p:sldId id="286" r:id="rId39"/>
    <p:sldId id="273" r:id="rId40"/>
    <p:sldId id="274" r:id="rId41"/>
    <p:sldId id="275" r:id="rId42"/>
    <p:sldId id="276" r:id="rId43"/>
    <p:sldId id="277" r:id="rId44"/>
    <p:sldId id="278" r:id="rId45"/>
    <p:sldId id="279" r:id="rId46"/>
    <p:sldId id="287" r:id="rId47"/>
    <p:sldId id="297" r:id="rId48"/>
    <p:sldId id="288" r:id="rId49"/>
    <p:sldId id="289" r:id="rId50"/>
    <p:sldId id="290" r:id="rId51"/>
    <p:sldId id="291" r:id="rId52"/>
    <p:sldId id="292" r:id="rId53"/>
    <p:sldId id="293" r:id="rId54"/>
    <p:sldId id="294" r:id="rId55"/>
    <p:sldId id="320" r:id="rId56"/>
    <p:sldId id="296" r:id="rId5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52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81B40E0-ECBB-4223-9680-E6876465B21B}" type="datetimeFigureOut">
              <a:rPr lang="en-US"/>
              <a:pPr>
                <a:defRPr/>
              </a:pPr>
              <a:t>9/27/2016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6F3EE16-220F-4E89-A442-AE18D7405025}" type="slidenum">
              <a:rPr lang="en-US"/>
              <a:pPr>
                <a:defRPr/>
              </a:pPr>
              <a:t>‹#›</a:t>
            </a:fld>
            <a:endParaRPr lang="en-US"/>
          </a:p>
        </p:txBody>
      </p:sp>
    </p:spTree>
    <p:extLst>
      <p:ext uri="{BB962C8B-B14F-4D97-AF65-F5344CB8AC3E}">
        <p14:creationId xmlns:p14="http://schemas.microsoft.com/office/powerpoint/2010/main" val="30295363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p>
            <a:pPr>
              <a:defRPr/>
            </a:pPr>
            <a:fld id="{2F3B5E9A-01E4-4B14-A7AE-1E7C07214399}" type="slidenum">
              <a:rPr lang="ar-SA" smtClean="0"/>
              <a:pPr>
                <a:defRPr/>
              </a:pPr>
              <a:t>2</a:t>
            </a:fld>
            <a:endParaRPr lang="en-US" smtClean="0"/>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75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extLst>
      <p:ext uri="{BB962C8B-B14F-4D97-AF65-F5344CB8AC3E}">
        <p14:creationId xmlns:p14="http://schemas.microsoft.com/office/powerpoint/2010/main" val="951940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1F6259-4CE5-4CB5-A728-BAEBA33C75DA}" type="slidenum">
              <a:rPr lang="en-US" altLang="en-US"/>
              <a:pPr fontAlgn="base">
                <a:spcBef>
                  <a:spcPct val="0"/>
                </a:spcBef>
                <a:spcAft>
                  <a:spcPct val="0"/>
                </a:spcAft>
                <a:defRPr/>
              </a:pPr>
              <a:t>50</a:t>
            </a:fld>
            <a:endParaRPr lang="en-US" altLang="en-US"/>
          </a:p>
        </p:txBody>
      </p:sp>
      <p:sp>
        <p:nvSpPr>
          <p:cNvPr id="76803" name="Rectangle 2"/>
          <p:cNvSpPr>
            <a:spLocks noGrp="1" noRot="1" noChangeAspect="1" noChangeArrowheads="1" noTextEdit="1"/>
          </p:cNvSpPr>
          <p:nvPr>
            <p:ph type="sldImg"/>
          </p:nvPr>
        </p:nvSpPr>
        <p:spPr bwMode="auto">
          <a:noFill/>
          <a:ln cap="flat">
            <a:solidFill>
              <a:schemeClr val="tx1"/>
            </a:solidFill>
            <a:miter lim="800000"/>
            <a:headEnd/>
            <a:tailEnd/>
          </a:ln>
        </p:spPr>
      </p:sp>
      <p:sp>
        <p:nvSpPr>
          <p:cNvPr id="76804" name="Rectangle 3"/>
          <p:cNvSpPr>
            <a:spLocks noGrp="1" noChangeArrowheads="1"/>
          </p:cNvSpPr>
          <p:nvPr>
            <p:ph type="body" idx="1"/>
          </p:nvPr>
        </p:nvSpPr>
        <p:spPr bwMode="auto">
          <a:noFill/>
        </p:spPr>
        <p:txBody>
          <a:bodyPr wrap="square" lIns="90488" tIns="44450" rIns="90488" bIns="44450" numCol="1" anchor="t" anchorCtr="0" compatLnSpc="1">
            <a:prstTxWarp prst="textNoShape">
              <a:avLst/>
            </a:prstTxWarp>
          </a:bodyPr>
          <a:lstStyle/>
          <a:p>
            <a:pPr>
              <a:spcBef>
                <a:spcPct val="0"/>
              </a:spcBef>
            </a:pPr>
            <a:endParaRPr lang="en-US" altLang="en-US" smtClean="0"/>
          </a:p>
        </p:txBody>
      </p:sp>
    </p:spTree>
    <p:extLst>
      <p:ext uri="{BB962C8B-B14F-4D97-AF65-F5344CB8AC3E}">
        <p14:creationId xmlns:p14="http://schemas.microsoft.com/office/powerpoint/2010/main" val="22992069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83554A-A050-444F-B439-0DF6CEDA5DB0}" type="slidenum">
              <a:rPr lang="en-US" altLang="en-US"/>
              <a:pPr fontAlgn="base">
                <a:spcBef>
                  <a:spcPct val="0"/>
                </a:spcBef>
                <a:spcAft>
                  <a:spcPct val="0"/>
                </a:spcAft>
                <a:defRPr/>
              </a:pPr>
              <a:t>51</a:t>
            </a:fld>
            <a:endParaRPr lang="en-US" altLang="en-US"/>
          </a:p>
        </p:txBody>
      </p:sp>
      <p:sp>
        <p:nvSpPr>
          <p:cNvPr id="77827" name="Rectangle 2"/>
          <p:cNvSpPr>
            <a:spLocks noGrp="1" noRot="1" noChangeAspect="1" noChangeArrowheads="1" noTextEdit="1"/>
          </p:cNvSpPr>
          <p:nvPr>
            <p:ph type="sldImg"/>
          </p:nvPr>
        </p:nvSpPr>
        <p:spPr bwMode="auto">
          <a:noFill/>
          <a:ln cap="flat">
            <a:solidFill>
              <a:schemeClr val="tx1"/>
            </a:solidFill>
            <a:miter lim="800000"/>
            <a:headEnd/>
            <a:tailEnd/>
          </a:ln>
        </p:spPr>
      </p:sp>
      <p:sp>
        <p:nvSpPr>
          <p:cNvPr id="77828" name="Rectangle 3"/>
          <p:cNvSpPr>
            <a:spLocks noGrp="1" noChangeArrowheads="1"/>
          </p:cNvSpPr>
          <p:nvPr>
            <p:ph type="body" idx="1"/>
          </p:nvPr>
        </p:nvSpPr>
        <p:spPr bwMode="auto">
          <a:noFill/>
        </p:spPr>
        <p:txBody>
          <a:bodyPr wrap="square" lIns="90488" tIns="44450" rIns="90488" bIns="44450" numCol="1" anchor="t" anchorCtr="0" compatLnSpc="1">
            <a:prstTxWarp prst="textNoShape">
              <a:avLst/>
            </a:prstTxWarp>
          </a:bodyPr>
          <a:lstStyle/>
          <a:p>
            <a:pPr>
              <a:spcBef>
                <a:spcPct val="0"/>
              </a:spcBef>
            </a:pPr>
            <a:endParaRPr lang="en-US" altLang="en-US" smtClean="0"/>
          </a:p>
        </p:txBody>
      </p:sp>
    </p:spTree>
    <p:extLst>
      <p:ext uri="{BB962C8B-B14F-4D97-AF65-F5344CB8AC3E}">
        <p14:creationId xmlns:p14="http://schemas.microsoft.com/office/powerpoint/2010/main" val="2073048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CF8728-44B0-4D6C-ABC2-2A1F49D6DDF3}" type="slidenum">
              <a:rPr lang="en-US" altLang="en-US"/>
              <a:pPr fontAlgn="base">
                <a:spcBef>
                  <a:spcPct val="0"/>
                </a:spcBef>
                <a:spcAft>
                  <a:spcPct val="0"/>
                </a:spcAft>
                <a:defRPr/>
              </a:pPr>
              <a:t>52</a:t>
            </a:fld>
            <a:endParaRPr lang="en-US" altLang="en-US"/>
          </a:p>
        </p:txBody>
      </p:sp>
      <p:sp>
        <p:nvSpPr>
          <p:cNvPr id="78851" name="Rectangle 2"/>
          <p:cNvSpPr>
            <a:spLocks noGrp="1" noRot="1" noChangeAspect="1" noChangeArrowheads="1" noTextEdit="1"/>
          </p:cNvSpPr>
          <p:nvPr>
            <p:ph type="sldImg"/>
          </p:nvPr>
        </p:nvSpPr>
        <p:spPr bwMode="auto">
          <a:noFill/>
          <a:ln cap="flat">
            <a:solidFill>
              <a:schemeClr val="tx1"/>
            </a:solidFill>
            <a:miter lim="800000"/>
            <a:headEnd/>
            <a:tailEnd/>
          </a:ln>
        </p:spPr>
      </p:sp>
      <p:sp>
        <p:nvSpPr>
          <p:cNvPr id="78852" name="Rectangle 3"/>
          <p:cNvSpPr>
            <a:spLocks noGrp="1" noChangeArrowheads="1"/>
          </p:cNvSpPr>
          <p:nvPr>
            <p:ph type="body" idx="1"/>
          </p:nvPr>
        </p:nvSpPr>
        <p:spPr bwMode="auto">
          <a:noFill/>
        </p:spPr>
        <p:txBody>
          <a:bodyPr wrap="square" lIns="90488" tIns="44450" rIns="90488" bIns="44450" numCol="1" anchor="t" anchorCtr="0" compatLnSpc="1">
            <a:prstTxWarp prst="textNoShape">
              <a:avLst/>
            </a:prstTxWarp>
          </a:bodyPr>
          <a:lstStyle/>
          <a:p>
            <a:pPr>
              <a:spcBef>
                <a:spcPct val="0"/>
              </a:spcBef>
            </a:pPr>
            <a:endParaRPr lang="en-US" altLang="en-US" smtClean="0"/>
          </a:p>
        </p:txBody>
      </p:sp>
    </p:spTree>
    <p:extLst>
      <p:ext uri="{BB962C8B-B14F-4D97-AF65-F5344CB8AC3E}">
        <p14:creationId xmlns:p14="http://schemas.microsoft.com/office/powerpoint/2010/main" val="14973267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E7835C-FDBF-4FDB-B000-12EA03529FC6}" type="slidenum">
              <a:rPr lang="en-US" altLang="en-US"/>
              <a:pPr fontAlgn="base">
                <a:spcBef>
                  <a:spcPct val="0"/>
                </a:spcBef>
                <a:spcAft>
                  <a:spcPct val="0"/>
                </a:spcAft>
                <a:defRPr/>
              </a:pPr>
              <a:t>53</a:t>
            </a:fld>
            <a:endParaRPr lang="en-US" altLang="en-US"/>
          </a:p>
        </p:txBody>
      </p:sp>
      <p:sp>
        <p:nvSpPr>
          <p:cNvPr id="79875" name="Rectangle 2"/>
          <p:cNvSpPr>
            <a:spLocks noGrp="1" noRot="1" noChangeAspect="1" noChangeArrowheads="1" noTextEdit="1"/>
          </p:cNvSpPr>
          <p:nvPr>
            <p:ph type="sldImg"/>
          </p:nvPr>
        </p:nvSpPr>
        <p:spPr bwMode="auto">
          <a:noFill/>
          <a:ln cap="flat">
            <a:solidFill>
              <a:schemeClr val="tx1"/>
            </a:solidFill>
            <a:miter lim="800000"/>
            <a:headEnd/>
            <a:tailEnd/>
          </a:ln>
        </p:spPr>
      </p:sp>
      <p:sp>
        <p:nvSpPr>
          <p:cNvPr id="79876" name="Rectangle 3"/>
          <p:cNvSpPr>
            <a:spLocks noGrp="1" noChangeArrowheads="1"/>
          </p:cNvSpPr>
          <p:nvPr>
            <p:ph type="body" idx="1"/>
          </p:nvPr>
        </p:nvSpPr>
        <p:spPr bwMode="auto">
          <a:noFill/>
        </p:spPr>
        <p:txBody>
          <a:bodyPr wrap="square" lIns="90488" tIns="44450" rIns="90488" bIns="44450" numCol="1" anchor="t" anchorCtr="0" compatLnSpc="1">
            <a:prstTxWarp prst="textNoShape">
              <a:avLst/>
            </a:prstTxWarp>
          </a:bodyPr>
          <a:lstStyle/>
          <a:p>
            <a:pPr>
              <a:spcBef>
                <a:spcPct val="0"/>
              </a:spcBef>
            </a:pPr>
            <a:endParaRPr lang="en-US" altLang="en-US" smtClean="0"/>
          </a:p>
        </p:txBody>
      </p:sp>
    </p:spTree>
    <p:extLst>
      <p:ext uri="{BB962C8B-B14F-4D97-AF65-F5344CB8AC3E}">
        <p14:creationId xmlns:p14="http://schemas.microsoft.com/office/powerpoint/2010/main" val="3093734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p>
            <a:pPr>
              <a:defRPr/>
            </a:pPr>
            <a:fld id="{7AF57F37-1772-4421-B9F4-C58553FA9679}" type="slidenum">
              <a:rPr lang="ar-SA" smtClean="0"/>
              <a:pPr>
                <a:defRPr/>
              </a:pPr>
              <a:t>3</a:t>
            </a:fld>
            <a:endParaRPr lang="en-US" smtClean="0"/>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extLst>
      <p:ext uri="{BB962C8B-B14F-4D97-AF65-F5344CB8AC3E}">
        <p14:creationId xmlns:p14="http://schemas.microsoft.com/office/powerpoint/2010/main" val="1732408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1"/>
          <p:cNvSpPr>
            <a:spLocks noGrp="1" noChangeArrowheads="1"/>
          </p:cNvSpPr>
          <p:nvPr>
            <p:ph type="sldNum" sz="quarter" idx="5"/>
          </p:nvPr>
        </p:nvSpPr>
        <p:spPr/>
        <p:txBody>
          <a:bodyPr/>
          <a:lstStyle/>
          <a:p>
            <a:pPr>
              <a:defRPr/>
            </a:pPr>
            <a:fld id="{4D927F64-7B30-441A-BF97-6953A6A9EC18}" type="slidenum">
              <a:rPr lang="en-US"/>
              <a:pPr>
                <a:defRPr/>
              </a:pPr>
              <a:t>9</a:t>
            </a:fld>
            <a:endParaRPr lang="en-US"/>
          </a:p>
        </p:txBody>
      </p:sp>
    </p:spTree>
    <p:extLst>
      <p:ext uri="{BB962C8B-B14F-4D97-AF65-F5344CB8AC3E}">
        <p14:creationId xmlns:p14="http://schemas.microsoft.com/office/powerpoint/2010/main" val="382896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171D60CC-5BD9-4B9B-9E07-CCF487E2224C}" type="slidenum">
              <a:rPr lang="en-US" smtClean="0"/>
              <a:pPr>
                <a:defRPr/>
              </a:pPr>
              <a:t>10</a:t>
            </a:fld>
            <a:endParaRPr lang="en-US"/>
          </a:p>
        </p:txBody>
      </p:sp>
    </p:spTree>
    <p:extLst>
      <p:ext uri="{BB962C8B-B14F-4D97-AF65-F5344CB8AC3E}">
        <p14:creationId xmlns:p14="http://schemas.microsoft.com/office/powerpoint/2010/main" val="302801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1"/>
          <p:cNvSpPr>
            <a:spLocks noGrp="1" noChangeArrowheads="1"/>
          </p:cNvSpPr>
          <p:nvPr>
            <p:ph type="sldNum" sz="quarter" idx="5"/>
          </p:nvPr>
        </p:nvSpPr>
        <p:spPr/>
        <p:txBody>
          <a:bodyPr/>
          <a:lstStyle/>
          <a:p>
            <a:pPr>
              <a:defRPr/>
            </a:pPr>
            <a:fld id="{DEC6388E-2AEF-4C8A-AEEE-F4A4C6976233}" type="slidenum">
              <a:rPr lang="en-US"/>
              <a:pPr>
                <a:defRPr/>
              </a:pPr>
              <a:t>11</a:t>
            </a:fld>
            <a:endParaRPr lang="en-US"/>
          </a:p>
        </p:txBody>
      </p:sp>
    </p:spTree>
    <p:extLst>
      <p:ext uri="{BB962C8B-B14F-4D97-AF65-F5344CB8AC3E}">
        <p14:creationId xmlns:p14="http://schemas.microsoft.com/office/powerpoint/2010/main" val="3384462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1"/>
          <p:cNvSpPr>
            <a:spLocks noGrp="1" noChangeArrowheads="1"/>
          </p:cNvSpPr>
          <p:nvPr>
            <p:ph type="sldNum" sz="quarter" idx="5"/>
          </p:nvPr>
        </p:nvSpPr>
        <p:spPr/>
        <p:txBody>
          <a:bodyPr/>
          <a:lstStyle/>
          <a:p>
            <a:pPr>
              <a:defRPr/>
            </a:pPr>
            <a:fld id="{BD4E194C-7215-4E5C-83F2-F448C49F0D7D}" type="slidenum">
              <a:rPr lang="en-US"/>
              <a:pPr>
                <a:defRPr/>
              </a:pPr>
              <a:t>12</a:t>
            </a:fld>
            <a:endParaRPr lang="en-US"/>
          </a:p>
        </p:txBody>
      </p:sp>
    </p:spTree>
    <p:extLst>
      <p:ext uri="{BB962C8B-B14F-4D97-AF65-F5344CB8AC3E}">
        <p14:creationId xmlns:p14="http://schemas.microsoft.com/office/powerpoint/2010/main" val="3411275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AB5BC5-4A22-4723-B583-797EC50B270B}" type="slidenum">
              <a:rPr lang="en-US" altLang="en-US"/>
              <a:pPr fontAlgn="base">
                <a:spcBef>
                  <a:spcPct val="0"/>
                </a:spcBef>
                <a:spcAft>
                  <a:spcPct val="0"/>
                </a:spcAft>
                <a:defRPr/>
              </a:pPr>
              <a:t>47</a:t>
            </a:fld>
            <a:endParaRPr lang="en-US" altLang="en-US"/>
          </a:p>
        </p:txBody>
      </p:sp>
      <p:sp>
        <p:nvSpPr>
          <p:cNvPr id="73731" name="Rectangle 2"/>
          <p:cNvSpPr>
            <a:spLocks noGrp="1" noRot="1" noChangeAspect="1" noChangeArrowheads="1" noTextEdit="1"/>
          </p:cNvSpPr>
          <p:nvPr>
            <p:ph type="sldImg"/>
          </p:nvPr>
        </p:nvSpPr>
        <p:spPr bwMode="auto">
          <a:noFill/>
          <a:ln cap="flat">
            <a:solidFill>
              <a:schemeClr val="tx1"/>
            </a:solidFill>
            <a:miter lim="800000"/>
            <a:headEnd/>
            <a:tailEnd/>
          </a:ln>
        </p:spPr>
      </p:sp>
      <p:sp>
        <p:nvSpPr>
          <p:cNvPr id="73732" name="Rectangle 3"/>
          <p:cNvSpPr>
            <a:spLocks noGrp="1" noChangeArrowheads="1"/>
          </p:cNvSpPr>
          <p:nvPr>
            <p:ph type="body" idx="1"/>
          </p:nvPr>
        </p:nvSpPr>
        <p:spPr bwMode="auto">
          <a:noFill/>
        </p:spPr>
        <p:txBody>
          <a:bodyPr wrap="square" lIns="90488" tIns="44450" rIns="90488" bIns="44450" numCol="1" anchor="t" anchorCtr="0" compatLnSpc="1">
            <a:prstTxWarp prst="textNoShape">
              <a:avLst/>
            </a:prstTxWarp>
          </a:bodyPr>
          <a:lstStyle/>
          <a:p>
            <a:pPr>
              <a:spcBef>
                <a:spcPct val="0"/>
              </a:spcBef>
            </a:pPr>
            <a:endParaRPr lang="en-US" altLang="en-US" smtClean="0"/>
          </a:p>
        </p:txBody>
      </p:sp>
    </p:spTree>
    <p:extLst>
      <p:ext uri="{BB962C8B-B14F-4D97-AF65-F5344CB8AC3E}">
        <p14:creationId xmlns:p14="http://schemas.microsoft.com/office/powerpoint/2010/main" val="1041393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872B75-DA55-4826-96B5-E09D07FBDD6A}" type="slidenum">
              <a:rPr lang="en-US" altLang="en-US"/>
              <a:pPr fontAlgn="base">
                <a:spcBef>
                  <a:spcPct val="0"/>
                </a:spcBef>
                <a:spcAft>
                  <a:spcPct val="0"/>
                </a:spcAft>
                <a:defRPr/>
              </a:pPr>
              <a:t>48</a:t>
            </a:fld>
            <a:endParaRPr lang="en-US" altLang="en-US"/>
          </a:p>
        </p:txBody>
      </p:sp>
      <p:sp>
        <p:nvSpPr>
          <p:cNvPr id="74755" name="Rectangle 2"/>
          <p:cNvSpPr>
            <a:spLocks noGrp="1" noRot="1" noChangeAspect="1" noChangeArrowheads="1" noTextEdit="1"/>
          </p:cNvSpPr>
          <p:nvPr>
            <p:ph type="sldImg"/>
          </p:nvPr>
        </p:nvSpPr>
        <p:spPr bwMode="auto">
          <a:noFill/>
          <a:ln cap="flat">
            <a:solidFill>
              <a:schemeClr val="tx1"/>
            </a:solidFill>
            <a:miter lim="800000"/>
            <a:headEnd/>
            <a:tailEnd/>
          </a:ln>
        </p:spPr>
      </p:sp>
      <p:sp>
        <p:nvSpPr>
          <p:cNvPr id="74756" name="Rectangle 3"/>
          <p:cNvSpPr>
            <a:spLocks noGrp="1" noChangeArrowheads="1"/>
          </p:cNvSpPr>
          <p:nvPr>
            <p:ph type="body" idx="1"/>
          </p:nvPr>
        </p:nvSpPr>
        <p:spPr bwMode="auto">
          <a:noFill/>
        </p:spPr>
        <p:txBody>
          <a:bodyPr wrap="square" lIns="90488" tIns="44450" rIns="90488" bIns="44450" numCol="1" anchor="t" anchorCtr="0" compatLnSpc="1">
            <a:prstTxWarp prst="textNoShape">
              <a:avLst/>
            </a:prstTxWarp>
          </a:bodyPr>
          <a:lstStyle/>
          <a:p>
            <a:pPr>
              <a:spcBef>
                <a:spcPct val="0"/>
              </a:spcBef>
            </a:pPr>
            <a:endParaRPr lang="en-US" altLang="en-US" smtClean="0"/>
          </a:p>
        </p:txBody>
      </p:sp>
    </p:spTree>
    <p:extLst>
      <p:ext uri="{BB962C8B-B14F-4D97-AF65-F5344CB8AC3E}">
        <p14:creationId xmlns:p14="http://schemas.microsoft.com/office/powerpoint/2010/main" val="341905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720156-B52A-4846-A4DB-2FCC00111A37}" type="slidenum">
              <a:rPr lang="en-US" altLang="en-US"/>
              <a:pPr fontAlgn="base">
                <a:spcBef>
                  <a:spcPct val="0"/>
                </a:spcBef>
                <a:spcAft>
                  <a:spcPct val="0"/>
                </a:spcAft>
                <a:defRPr/>
              </a:pPr>
              <a:t>49</a:t>
            </a:fld>
            <a:endParaRPr lang="en-US" altLang="en-US"/>
          </a:p>
        </p:txBody>
      </p:sp>
      <p:sp>
        <p:nvSpPr>
          <p:cNvPr id="75779" name="Rectangle 2"/>
          <p:cNvSpPr>
            <a:spLocks noGrp="1" noRot="1" noChangeAspect="1" noChangeArrowheads="1" noTextEdit="1"/>
          </p:cNvSpPr>
          <p:nvPr>
            <p:ph type="sldImg"/>
          </p:nvPr>
        </p:nvSpPr>
        <p:spPr bwMode="auto">
          <a:noFill/>
          <a:ln cap="flat">
            <a:solidFill>
              <a:schemeClr val="tx1"/>
            </a:solidFill>
            <a:miter lim="800000"/>
            <a:headEnd/>
            <a:tailEnd/>
          </a:ln>
        </p:spPr>
      </p:sp>
      <p:sp>
        <p:nvSpPr>
          <p:cNvPr id="75780" name="Rectangle 3"/>
          <p:cNvSpPr>
            <a:spLocks noGrp="1" noChangeArrowheads="1"/>
          </p:cNvSpPr>
          <p:nvPr>
            <p:ph type="body" idx="1"/>
          </p:nvPr>
        </p:nvSpPr>
        <p:spPr bwMode="auto">
          <a:noFill/>
        </p:spPr>
        <p:txBody>
          <a:bodyPr wrap="square" lIns="90488" tIns="44450" rIns="90488" bIns="44450" numCol="1" anchor="t" anchorCtr="0" compatLnSpc="1">
            <a:prstTxWarp prst="textNoShape">
              <a:avLst/>
            </a:prstTxWarp>
          </a:bodyPr>
          <a:lstStyle/>
          <a:p>
            <a:pPr>
              <a:spcBef>
                <a:spcPct val="0"/>
              </a:spcBef>
            </a:pPr>
            <a:endParaRPr lang="en-US" altLang="en-US" smtClean="0"/>
          </a:p>
        </p:txBody>
      </p:sp>
    </p:spTree>
    <p:extLst>
      <p:ext uri="{BB962C8B-B14F-4D97-AF65-F5344CB8AC3E}">
        <p14:creationId xmlns:p14="http://schemas.microsoft.com/office/powerpoint/2010/main" val="1249379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53C6A19-BCC1-47EC-8D22-FB795A107F35}" type="datetimeFigureOut">
              <a:rPr lang="en-US"/>
              <a:pPr>
                <a:defRPr/>
              </a:pPr>
              <a:t>9/27/2016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0B9E8E8-3861-4F81-B078-1EF1AB7D278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4E74BB44-B281-497A-9508-5A492657A1EE}" type="datetimeFigureOut">
              <a:rPr lang="en-US"/>
              <a:pPr>
                <a:defRPr/>
              </a:pPr>
              <a:t>9/27/2016</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3B9A1CBB-5495-4166-9F99-AF3100541F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25A7703-3039-42AD-8421-ED46CA33D9F6}" type="datetimeFigureOut">
              <a:rPr lang="en-US"/>
              <a:pPr>
                <a:defRPr/>
              </a:pPr>
              <a:t>9/27/2016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0D77CBF-8F24-4C7F-89E8-C2FF33FD029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0EDE221-5097-4AB3-9DAE-91ABBE4F0A00}" type="datetimeFigureOut">
              <a:rPr lang="en-US"/>
              <a:pPr>
                <a:defRPr/>
              </a:pPr>
              <a:t>9/27/2016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D8D809B-8C7D-42CB-929C-7BEC78433FF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73163" y="4572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73163"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35563" y="1981200"/>
            <a:ext cx="3810000" cy="4114800"/>
          </a:xfrm>
        </p:spPr>
        <p:txBody>
          <a:bodyPr>
            <a:normAutofit/>
          </a:bodyPr>
          <a:lstStyle/>
          <a:p>
            <a:pPr lvl="0"/>
            <a:endParaRPr lang="en-US" noProof="0" smtClean="0"/>
          </a:p>
        </p:txBody>
      </p:sp>
      <p:sp>
        <p:nvSpPr>
          <p:cNvPr id="5" name="Rectangle 1051"/>
          <p:cNvSpPr>
            <a:spLocks noGrp="1" noChangeArrowheads="1"/>
          </p:cNvSpPr>
          <p:nvPr>
            <p:ph type="dt" sz="half" idx="10"/>
          </p:nvPr>
        </p:nvSpPr>
        <p:spPr/>
        <p:txBody>
          <a:bodyPr/>
          <a:lstStyle>
            <a:lvl1pPr>
              <a:defRPr/>
            </a:lvl1pPr>
          </a:lstStyle>
          <a:p>
            <a:pPr>
              <a:defRPr/>
            </a:pPr>
            <a:endParaRPr lang="en-US"/>
          </a:p>
        </p:txBody>
      </p:sp>
      <p:sp>
        <p:nvSpPr>
          <p:cNvPr id="6" name="Rectangle 1052"/>
          <p:cNvSpPr>
            <a:spLocks noGrp="1" noChangeArrowheads="1"/>
          </p:cNvSpPr>
          <p:nvPr>
            <p:ph type="ftr" sz="quarter" idx="11"/>
          </p:nvPr>
        </p:nvSpPr>
        <p:spPr/>
        <p:txBody>
          <a:bodyPr/>
          <a:lstStyle>
            <a:lvl1pPr>
              <a:defRPr/>
            </a:lvl1pPr>
          </a:lstStyle>
          <a:p>
            <a:pPr>
              <a:defRPr/>
            </a:pPr>
            <a:endParaRPr lang="en-US"/>
          </a:p>
        </p:txBody>
      </p:sp>
      <p:sp>
        <p:nvSpPr>
          <p:cNvPr id="7" name="Rectangle 1053"/>
          <p:cNvSpPr>
            <a:spLocks noGrp="1" noChangeArrowheads="1"/>
          </p:cNvSpPr>
          <p:nvPr>
            <p:ph type="sldNum" sz="quarter" idx="12"/>
          </p:nvPr>
        </p:nvSpPr>
        <p:spPr/>
        <p:txBody>
          <a:bodyPr/>
          <a:lstStyle>
            <a:lvl1pPr>
              <a:defRPr/>
            </a:lvl1pPr>
          </a:lstStyle>
          <a:p>
            <a:pPr>
              <a:defRPr/>
            </a:pPr>
            <a:fld id="{6C7DB337-6CC7-46F8-99EF-1EDFE1C806D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70330E59-FA70-4B2C-B9D1-1B5E2FAFDF1D}" type="datetimeFigureOut">
              <a:rPr lang="en-US"/>
              <a:pPr>
                <a:defRPr/>
              </a:pPr>
              <a:t>9/27/2016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3875756E-0FAB-4B7C-A074-3E9E4690C9E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39E4517C-B3BE-4ED1-9FCB-99848435D538}" type="datetimeFigureOut">
              <a:rPr lang="en-US"/>
              <a:pPr>
                <a:defRPr/>
              </a:pPr>
              <a:t>9/27/2016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F5DF47A-86B0-476E-9247-C6EB803874D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6BAF660E-A946-4BD9-BF1B-B58B7C52678F}" type="datetimeFigureOut">
              <a:rPr lang="en-US"/>
              <a:pPr>
                <a:defRPr/>
              </a:pPr>
              <a:t>9/27/2016</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E2052FA9-F64D-4870-9F44-D99BA677489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835F4B1A-9E99-40D7-8BF7-A649A1391E8B}" type="datetimeFigureOut">
              <a:rPr lang="en-US"/>
              <a:pPr>
                <a:defRPr/>
              </a:pPr>
              <a:t>9/27/2016</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0B806A40-6BAB-4B42-B349-BE0EE2948BC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A76D7CD4-EF97-4FFD-968D-D51072CA3A48}" type="datetimeFigureOut">
              <a:rPr lang="en-US"/>
              <a:pPr>
                <a:defRPr/>
              </a:pPr>
              <a:t>9/27/2016</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73FDAE9E-9400-4933-A52E-7BC0A0C05714}"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E9574E5F-5436-4D35-843D-3689D7CEA303}" type="datetimeFigureOut">
              <a:rPr lang="en-US"/>
              <a:pPr>
                <a:defRPr/>
              </a:pPr>
              <a:t>9/27/2016</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301309E9-B9C5-46D1-8ACF-8988F1A7709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A338CD4-BD1F-462F-9714-133BAC4F715B}" type="datetimeFigureOut">
              <a:rPr lang="en-US"/>
              <a:pPr>
                <a:defRPr/>
              </a:pPr>
              <a:t>9/27/2016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39F39E36-223C-4165-9302-8B4E34EE4CF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B12800EA-65AE-415F-A6A0-16A7F74EE8D0}" type="datetimeFigureOut">
              <a:rPr lang="en-US"/>
              <a:pPr>
                <a:defRPr/>
              </a:pPr>
              <a:t>9/27/2016</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99F9C1E6-0914-4C7E-BC41-7F0A888401F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Date Placeholder 3"/>
          <p:cNvSpPr>
            <a:spLocks noGrp="1"/>
          </p:cNvSpPr>
          <p:nvPr>
            <p:ph type="dt" sz="half" idx="2"/>
          </p:nvPr>
        </p:nvSpPr>
        <p:spPr>
          <a:xfrm>
            <a:off x="457200" y="6416675"/>
            <a:ext cx="2133600" cy="365125"/>
          </a:xfrm>
          <a:prstGeom prst="rect">
            <a:avLst/>
          </a:prstGeom>
        </p:spPr>
        <p:txBody>
          <a:bodyPr vert="horz" anchor="b"/>
          <a:lstStyle>
            <a:lvl1pPr fontAlgn="auto">
              <a:spcBef>
                <a:spcPts val="0"/>
              </a:spcBef>
              <a:spcAft>
                <a:spcPts val="0"/>
              </a:spcAft>
              <a:defRPr sz="1200">
                <a:solidFill>
                  <a:schemeClr val="tx1">
                    <a:shade val="50000"/>
                  </a:schemeClr>
                </a:solidFill>
                <a:latin typeface="+mn-lt"/>
                <a:cs typeface="+mn-cs"/>
              </a:defRPr>
            </a:lvl1pPr>
          </a:lstStyle>
          <a:p>
            <a:pPr>
              <a:defRPr/>
            </a:pPr>
            <a:fld id="{A80774DF-6A8D-427E-8CEE-730298415F12}" type="datetimeFigureOut">
              <a:rPr lang="en-US"/>
              <a:pPr>
                <a:defRPr/>
              </a:pPr>
              <a:t>9/27/2016</a:t>
            </a:fld>
            <a:endParaRPr lang="en-US"/>
          </a:p>
        </p:txBody>
      </p:sp>
      <p:sp>
        <p:nvSpPr>
          <p:cNvPr id="8" name="Footer Placeholder 4"/>
          <p:cNvSpPr>
            <a:spLocks noGrp="1"/>
          </p:cNvSpPr>
          <p:nvPr>
            <p:ph type="ftr" sz="quarter" idx="3"/>
          </p:nvPr>
        </p:nvSpPr>
        <p:spPr>
          <a:xfrm>
            <a:off x="3124200" y="6416675"/>
            <a:ext cx="2895600" cy="365125"/>
          </a:xfrm>
          <a:prstGeom prst="rect">
            <a:avLst/>
          </a:prstGeom>
        </p:spPr>
        <p:txBody>
          <a:bodyPr vert="horz" anchor="b"/>
          <a:lstStyle>
            <a:lvl1pPr algn="ctr" fontAlgn="auto">
              <a:spcBef>
                <a:spcPts val="0"/>
              </a:spcBef>
              <a:spcAft>
                <a:spcPts val="0"/>
              </a:spcAft>
              <a:defRPr sz="1200">
                <a:solidFill>
                  <a:schemeClr val="tx1">
                    <a:shade val="50000"/>
                  </a:schemeClr>
                </a:solidFill>
                <a:latin typeface="+mn-lt"/>
                <a:cs typeface="+mn-cs"/>
              </a:defRPr>
            </a:lvl1pPr>
          </a:lstStyle>
          <a:p>
            <a:pPr>
              <a:defRPr/>
            </a:pPr>
            <a:endParaRPr lang="en-US"/>
          </a:p>
        </p:txBody>
      </p:sp>
      <p:sp>
        <p:nvSpPr>
          <p:cNvPr id="9" name="Slide Number Placeholder 5"/>
          <p:cNvSpPr>
            <a:spLocks noGrp="1"/>
          </p:cNvSpPr>
          <p:nvPr>
            <p:ph type="sldNum" sz="quarter" idx="4"/>
          </p:nvPr>
        </p:nvSpPr>
        <p:spPr>
          <a:xfrm>
            <a:off x="7924800" y="6416675"/>
            <a:ext cx="762000" cy="365125"/>
          </a:xfrm>
          <a:prstGeom prst="rect">
            <a:avLst/>
          </a:prstGeom>
        </p:spPr>
        <p:txBody>
          <a:bodyPr vert="horz" lIns="0" rIns="0" anchor="b"/>
          <a:lstStyle>
            <a:lvl1pPr algn="r" fontAlgn="auto">
              <a:spcBef>
                <a:spcPts val="0"/>
              </a:spcBef>
              <a:spcAft>
                <a:spcPts val="0"/>
              </a:spcAft>
              <a:defRPr sz="1200">
                <a:solidFill>
                  <a:schemeClr val="tx1">
                    <a:shade val="50000"/>
                  </a:schemeClr>
                </a:solidFill>
                <a:latin typeface="+mn-lt"/>
                <a:cs typeface="+mn-cs"/>
              </a:defRPr>
            </a:lvl1pPr>
          </a:lstStyle>
          <a:p>
            <a:pPr>
              <a:defRPr/>
            </a:pPr>
            <a:fld id="{18BBED3F-61CE-47D4-A398-C87203B2CEC6}"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3" r:id="rId1"/>
  </p:sldLayoutIdLst>
  <p:transition/>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Arial" charset="0"/>
          <a:ea typeface="+mj-ea"/>
          <a:cs typeface="+mj-cs"/>
        </a:defRPr>
      </a:lvl1pPr>
      <a:lvl2pPr algn="ctr" rtl="0" eaLnBrk="0" fontAlgn="base" hangingPunct="0">
        <a:spcBef>
          <a:spcPct val="0"/>
        </a:spcBef>
        <a:spcAft>
          <a:spcPct val="0"/>
        </a:spcAft>
        <a:defRPr sz="4100" b="1">
          <a:solidFill>
            <a:schemeClr val="tx1"/>
          </a:solidFill>
          <a:latin typeface="Arial" charset="0"/>
        </a:defRPr>
      </a:lvl2pPr>
      <a:lvl3pPr algn="ctr" rtl="0" eaLnBrk="0" fontAlgn="base" hangingPunct="0">
        <a:spcBef>
          <a:spcPct val="0"/>
        </a:spcBef>
        <a:spcAft>
          <a:spcPct val="0"/>
        </a:spcAft>
        <a:defRPr sz="4100" b="1">
          <a:solidFill>
            <a:schemeClr val="tx1"/>
          </a:solidFill>
          <a:latin typeface="Arial" charset="0"/>
        </a:defRPr>
      </a:lvl3pPr>
      <a:lvl4pPr algn="ctr" rtl="0" eaLnBrk="0" fontAlgn="base" hangingPunct="0">
        <a:spcBef>
          <a:spcPct val="0"/>
        </a:spcBef>
        <a:spcAft>
          <a:spcPct val="0"/>
        </a:spcAft>
        <a:defRPr sz="4100" b="1">
          <a:solidFill>
            <a:schemeClr val="tx1"/>
          </a:solidFill>
          <a:latin typeface="Arial" charset="0"/>
        </a:defRPr>
      </a:lvl4pPr>
      <a:lvl5pPr algn="ctr" rtl="0" eaLnBrk="0" fontAlgn="base" hangingPunct="0">
        <a:spcBef>
          <a:spcPct val="0"/>
        </a:spcBef>
        <a:spcAft>
          <a:spcPct val="0"/>
        </a:spcAft>
        <a:defRPr sz="4100" b="1">
          <a:solidFill>
            <a:schemeClr val="tx1"/>
          </a:solidFill>
          <a:latin typeface="Arial"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Arial" charset="0"/>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Arial" charset="0"/>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Arial" charset="0"/>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Arial" charset="0"/>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Arial" charset="0"/>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2057"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pitchFamily="34" charset="0"/>
                <a:cs typeface="Arial" pitchFamily="34" charset="0"/>
              </a:defRPr>
            </a:lvl1pPr>
            <a:extLst/>
          </a:lstStyle>
          <a:p>
            <a:pPr>
              <a:defRPr/>
            </a:pPr>
            <a:fld id="{BBD81A30-B7A0-40FB-AEBF-2562BA4DD346}" type="datetimeFigureOut">
              <a:rPr lang="en-US"/>
              <a:pPr>
                <a:defRPr/>
              </a:pPr>
              <a:t>9/27/2016</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pitchFamily="34" charset="0"/>
                <a:cs typeface="Arial" pitchFamily="34" charset="0"/>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latin typeface="Arial" pitchFamily="34" charset="0"/>
                <a:cs typeface="Arial" pitchFamily="34" charset="0"/>
              </a:defRPr>
            </a:lvl1pPr>
            <a:extLst/>
          </a:lstStyle>
          <a:p>
            <a:pPr>
              <a:defRPr/>
            </a:pPr>
            <a:fld id="{180982AC-663C-482C-9D22-4E103776C4B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14" r:id="rId1"/>
    <p:sldLayoutId id="2147483809" r:id="rId2"/>
    <p:sldLayoutId id="2147483815" r:id="rId3"/>
    <p:sldLayoutId id="2147483816" r:id="rId4"/>
    <p:sldLayoutId id="2147483817" r:id="rId5"/>
    <p:sldLayoutId id="2147483818" r:id="rId6"/>
    <p:sldLayoutId id="2147483810" r:id="rId7"/>
    <p:sldLayoutId id="2147483819" r:id="rId8"/>
    <p:sldLayoutId id="2147483820" r:id="rId9"/>
    <p:sldLayoutId id="2147483811" r:id="rId10"/>
    <p:sldLayoutId id="2147483812" r:id="rId11"/>
    <p:sldLayoutId id="2147483821" r:id="rId12"/>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p:txBody>
          <a:bodyPr/>
          <a:lstStyle/>
          <a:p>
            <a:pPr eaLnBrk="1" hangingPunct="1"/>
            <a:endParaRPr lang="en-US" smtClean="0"/>
          </a:p>
          <a:p>
            <a:pPr eaLnBrk="1" hangingPunct="1"/>
            <a:endParaRPr lang="en-US" smtClean="0"/>
          </a:p>
        </p:txBody>
      </p:sp>
      <p:sp>
        <p:nvSpPr>
          <p:cNvPr id="48130" name="Rectangle 2"/>
          <p:cNvSpPr>
            <a:spLocks noGrp="1" noChangeArrowheads="1"/>
          </p:cNvSpPr>
          <p:nvPr>
            <p:ph type="title"/>
          </p:nvPr>
        </p:nvSpPr>
        <p:spPr>
          <a:xfrm>
            <a:off x="609600" y="1752600"/>
            <a:ext cx="8229600" cy="2590800"/>
          </a:xfrm>
        </p:spPr>
        <p:txBody>
          <a:bodyPr/>
          <a:lstStyle/>
          <a:p>
            <a:pPr algn="ctr" eaLnBrk="1" fontAlgn="auto" hangingPunct="1">
              <a:spcAft>
                <a:spcPts val="0"/>
              </a:spcAft>
              <a:defRPr/>
            </a:pPr>
            <a:r>
              <a:rPr lang="en-US" sz="3200" dirty="0"/>
              <a:t>PRINCIPLES OF COMMUNICABLE DISEASES PREVENTION AND CONTROL</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1600200" y="1981200"/>
            <a:ext cx="6294438" cy="4114800"/>
          </a:xfrm>
        </p:spPr>
        <p:txBody>
          <a:bodyPr/>
          <a:lstStyle/>
          <a:p>
            <a:pPr eaLnBrk="1" hangingPunct="1"/>
            <a:r>
              <a:rPr lang="en-US" sz="4000" smtClean="0">
                <a:latin typeface="Times New Roman" pitchFamily="18" charset="0"/>
              </a:rPr>
              <a:t>Bacterial </a:t>
            </a:r>
          </a:p>
          <a:p>
            <a:pPr eaLnBrk="1" hangingPunct="1"/>
            <a:r>
              <a:rPr lang="en-US" sz="4000" smtClean="0">
                <a:latin typeface="Times New Roman" pitchFamily="18" charset="0"/>
              </a:rPr>
              <a:t>Viral</a:t>
            </a:r>
          </a:p>
          <a:p>
            <a:pPr eaLnBrk="1" hangingPunct="1"/>
            <a:r>
              <a:rPr lang="en-US" sz="4000" smtClean="0">
                <a:latin typeface="Times New Roman" pitchFamily="18" charset="0"/>
              </a:rPr>
              <a:t>Fungal  </a:t>
            </a:r>
          </a:p>
          <a:p>
            <a:pPr eaLnBrk="1" hangingPunct="1"/>
            <a:r>
              <a:rPr lang="en-US" sz="4000" smtClean="0">
                <a:latin typeface="Times New Roman" pitchFamily="18" charset="0"/>
              </a:rPr>
              <a:t>Parasitic</a:t>
            </a:r>
          </a:p>
        </p:txBody>
      </p:sp>
      <p:sp>
        <p:nvSpPr>
          <p:cNvPr id="10242" name="Rectangle 2"/>
          <p:cNvSpPr>
            <a:spLocks noGrp="1" noChangeArrowheads="1"/>
          </p:cNvSpPr>
          <p:nvPr>
            <p:ph type="title"/>
          </p:nvPr>
        </p:nvSpPr>
        <p:spPr/>
        <p:txBody>
          <a:bodyPr/>
          <a:lstStyle/>
          <a:p>
            <a:pPr eaLnBrk="1" fontAlgn="auto" hangingPunct="1">
              <a:spcAft>
                <a:spcPts val="0"/>
              </a:spcAft>
              <a:defRPr/>
            </a:pPr>
            <a:r>
              <a:rPr lang="en-US" smtClean="0"/>
              <a:t>Infectious agents are: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173163" y="457200"/>
            <a:ext cx="7373937" cy="1143000"/>
          </a:xfrm>
        </p:spPr>
        <p:txBody>
          <a:bodyPr/>
          <a:lstStyle/>
          <a:p>
            <a:pPr eaLnBrk="1" fontAlgn="auto" hangingPunct="1">
              <a:spcAft>
                <a:spcPts val="0"/>
              </a:spcAft>
              <a:defRPr/>
            </a:pPr>
            <a:r>
              <a:rPr lang="en-US" sz="4800" smtClean="0">
                <a:solidFill>
                  <a:srgbClr val="0C1168"/>
                </a:solidFill>
                <a:effectLst>
                  <a:outerShdw blurRad="38100" dist="38100" dir="2700000" algn="tl">
                    <a:srgbClr val="C0C0C0"/>
                  </a:outerShdw>
                </a:effectLst>
              </a:rPr>
              <a:t>2 - The Reservoir</a:t>
            </a:r>
            <a:endParaRPr lang="en-US" smtClean="0"/>
          </a:p>
        </p:txBody>
      </p:sp>
      <p:sp>
        <p:nvSpPr>
          <p:cNvPr id="12291" name="Text Box 3"/>
          <p:cNvSpPr txBox="1">
            <a:spLocks noChangeArrowheads="1"/>
          </p:cNvSpPr>
          <p:nvPr/>
        </p:nvSpPr>
        <p:spPr bwMode="auto">
          <a:xfrm>
            <a:off x="1066800" y="1752600"/>
            <a:ext cx="7772400" cy="1190625"/>
          </a:xfrm>
          <a:prstGeom prst="rect">
            <a:avLst/>
          </a:prstGeom>
          <a:noFill/>
          <a:ln w="9525">
            <a:noFill/>
            <a:miter lim="800000"/>
            <a:headEnd/>
            <a:tailEnd/>
          </a:ln>
        </p:spPr>
        <p:txBody>
          <a:bodyPr>
            <a:spAutoFit/>
          </a:bodyPr>
          <a:lstStyle/>
          <a:p>
            <a:pPr>
              <a:spcBef>
                <a:spcPct val="50000"/>
              </a:spcBef>
            </a:pPr>
            <a:r>
              <a:rPr lang="en-US" sz="3600">
                <a:solidFill>
                  <a:srgbClr val="11178F"/>
                </a:solidFill>
              </a:rPr>
              <a:t>-Where a microorganism normally lives and reproduces</a:t>
            </a:r>
            <a:endParaRPr lang="en-US" sz="4800">
              <a:solidFill>
                <a:srgbClr val="0C1168"/>
              </a:solidFill>
            </a:endParaRPr>
          </a:p>
        </p:txBody>
      </p:sp>
      <p:pic>
        <p:nvPicPr>
          <p:cNvPr id="22532" name="Picture 5"/>
          <p:cNvPicPr>
            <a:picLocks noChangeAspect="1" noChangeArrowheads="1"/>
          </p:cNvPicPr>
          <p:nvPr/>
        </p:nvPicPr>
        <p:blipFill>
          <a:blip r:embed="rId3" cstate="print"/>
          <a:srcRect/>
          <a:stretch>
            <a:fillRect/>
          </a:stretch>
        </p:blipFill>
        <p:spPr bwMode="auto">
          <a:xfrm>
            <a:off x="2362200" y="3124200"/>
            <a:ext cx="5029200" cy="3168650"/>
          </a:xfrm>
          <a:prstGeom prst="rect">
            <a:avLst/>
          </a:prstGeom>
          <a:noFill/>
          <a:ln w="9525">
            <a:noFill/>
            <a:miter lim="800000"/>
            <a:headEnd/>
            <a:tailEnd/>
          </a:ln>
        </p:spPr>
      </p:pic>
      <p:sp>
        <p:nvSpPr>
          <p:cNvPr id="22533" name="AutoShape 6"/>
          <p:cNvSpPr>
            <a:spLocks noChangeArrowheads="1"/>
          </p:cNvSpPr>
          <p:nvPr/>
        </p:nvSpPr>
        <p:spPr bwMode="auto">
          <a:xfrm>
            <a:off x="6477000" y="2971800"/>
            <a:ext cx="485775" cy="685800"/>
          </a:xfrm>
          <a:prstGeom prst="downArrow">
            <a:avLst>
              <a:gd name="adj1" fmla="val 50000"/>
              <a:gd name="adj2" fmla="val 35294"/>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051"/>
          <p:cNvSpPr>
            <a:spLocks noGrp="1" noChangeArrowheads="1"/>
          </p:cNvSpPr>
          <p:nvPr>
            <p:ph idx="1"/>
          </p:nvPr>
        </p:nvSpPr>
        <p:spPr>
          <a:xfrm>
            <a:off x="990600" y="1981200"/>
            <a:ext cx="7543800" cy="4114800"/>
          </a:xfrm>
        </p:spPr>
        <p:txBody>
          <a:bodyPr/>
          <a:lstStyle/>
          <a:p>
            <a:pPr eaLnBrk="1" hangingPunct="1"/>
            <a:r>
              <a:rPr lang="en-US" sz="3600" smtClean="0"/>
              <a:t>Humans</a:t>
            </a:r>
          </a:p>
          <a:p>
            <a:pPr eaLnBrk="1" hangingPunct="1"/>
            <a:r>
              <a:rPr lang="en-US" sz="3600" smtClean="0"/>
              <a:t>Animals</a:t>
            </a:r>
          </a:p>
          <a:p>
            <a:pPr eaLnBrk="1" hangingPunct="1"/>
            <a:r>
              <a:rPr lang="en-US" sz="3600" smtClean="0"/>
              <a:t>Water</a:t>
            </a:r>
          </a:p>
          <a:p>
            <a:pPr eaLnBrk="1" hangingPunct="1"/>
            <a:r>
              <a:rPr lang="en-US" sz="3600" smtClean="0"/>
              <a:t>Food</a:t>
            </a:r>
          </a:p>
        </p:txBody>
      </p:sp>
      <p:sp>
        <p:nvSpPr>
          <p:cNvPr id="12290" name="Rectangle 2050"/>
          <p:cNvSpPr>
            <a:spLocks noGrp="1" noChangeArrowheads="1"/>
          </p:cNvSpPr>
          <p:nvPr>
            <p:ph type="title"/>
          </p:nvPr>
        </p:nvSpPr>
        <p:spPr/>
        <p:txBody>
          <a:bodyPr/>
          <a:lstStyle/>
          <a:p>
            <a:pPr eaLnBrk="1" fontAlgn="auto" hangingPunct="1">
              <a:spcAft>
                <a:spcPts val="0"/>
              </a:spcAft>
              <a:defRPr/>
            </a:pPr>
            <a:r>
              <a:rPr lang="en-US" smtClean="0"/>
              <a:t>Examples of reservoirs: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173163" y="457200"/>
            <a:ext cx="7507287" cy="1143000"/>
          </a:xfrm>
        </p:spPr>
        <p:txBody>
          <a:bodyPr/>
          <a:lstStyle/>
          <a:p>
            <a:pPr eaLnBrk="1" fontAlgn="auto" hangingPunct="1">
              <a:spcAft>
                <a:spcPts val="0"/>
              </a:spcAft>
              <a:defRPr/>
            </a:pPr>
            <a:r>
              <a:rPr lang="en-US" sz="4800" smtClean="0">
                <a:solidFill>
                  <a:srgbClr val="0C1168"/>
                </a:solidFill>
                <a:effectLst>
                  <a:outerShdw blurRad="38100" dist="38100" dir="2700000" algn="tl">
                    <a:srgbClr val="C0C0C0"/>
                  </a:outerShdw>
                </a:effectLst>
              </a:rPr>
              <a:t>3 - The Portal of Exit</a:t>
            </a:r>
            <a:endParaRPr lang="en-US" sz="5400" smtClean="0">
              <a:effectLst>
                <a:outerShdw blurRad="38100" dist="38100" dir="2700000" algn="tl">
                  <a:srgbClr val="C0C0C0"/>
                </a:outerShdw>
              </a:effectLst>
            </a:endParaRPr>
          </a:p>
        </p:txBody>
      </p:sp>
      <p:sp>
        <p:nvSpPr>
          <p:cNvPr id="11267" name="Text Box 3"/>
          <p:cNvSpPr txBox="1">
            <a:spLocks noChangeArrowheads="1"/>
          </p:cNvSpPr>
          <p:nvPr/>
        </p:nvSpPr>
        <p:spPr bwMode="auto">
          <a:xfrm>
            <a:off x="914400" y="1600200"/>
            <a:ext cx="8610600" cy="1373188"/>
          </a:xfrm>
          <a:prstGeom prst="rect">
            <a:avLst/>
          </a:prstGeom>
          <a:noFill/>
          <a:ln w="9525">
            <a:noFill/>
            <a:miter lim="800000"/>
            <a:headEnd/>
            <a:tailEnd/>
          </a:ln>
        </p:spPr>
        <p:txBody>
          <a:bodyPr>
            <a:spAutoFit/>
          </a:bodyPr>
          <a:lstStyle/>
          <a:p>
            <a:pPr marL="457200" indent="-457200">
              <a:spcBef>
                <a:spcPct val="50000"/>
              </a:spcBef>
            </a:pPr>
            <a:r>
              <a:rPr lang="en-US" sz="4800">
                <a:solidFill>
                  <a:srgbClr val="11178F"/>
                </a:solidFill>
              </a:rPr>
              <a:t>-</a:t>
            </a:r>
            <a:r>
              <a:rPr lang="en-US" sz="3600">
                <a:solidFill>
                  <a:srgbClr val="11178F"/>
                </a:solidFill>
              </a:rPr>
              <a:t>route of escape of the pathogen from the reservoir.</a:t>
            </a:r>
          </a:p>
        </p:txBody>
      </p:sp>
      <p:sp>
        <p:nvSpPr>
          <p:cNvPr id="11268" name="Text Box 4"/>
          <p:cNvSpPr txBox="1">
            <a:spLocks noChangeArrowheads="1"/>
          </p:cNvSpPr>
          <p:nvPr/>
        </p:nvSpPr>
        <p:spPr bwMode="auto">
          <a:xfrm>
            <a:off x="685800" y="4267200"/>
            <a:ext cx="4724400" cy="701675"/>
          </a:xfrm>
          <a:prstGeom prst="rect">
            <a:avLst/>
          </a:prstGeom>
          <a:noFill/>
          <a:ln w="9525">
            <a:noFill/>
            <a:miter lim="800000"/>
            <a:headEnd/>
            <a:tailEnd/>
          </a:ln>
        </p:spPr>
        <p:txBody>
          <a:bodyPr>
            <a:spAutoFit/>
          </a:bodyPr>
          <a:lstStyle/>
          <a:p>
            <a:pPr>
              <a:spcBef>
                <a:spcPct val="50000"/>
              </a:spcBef>
            </a:pPr>
            <a:endParaRPr lang="en-US" sz="4000">
              <a:solidFill>
                <a:srgbClr val="11178F"/>
              </a:solidFill>
            </a:endParaRPr>
          </a:p>
        </p:txBody>
      </p:sp>
      <p:pic>
        <p:nvPicPr>
          <p:cNvPr id="24581" name="Picture 6"/>
          <p:cNvPicPr>
            <a:picLocks noChangeAspect="1" noChangeArrowheads="1"/>
          </p:cNvPicPr>
          <p:nvPr/>
        </p:nvPicPr>
        <p:blipFill>
          <a:blip r:embed="rId2" cstate="print"/>
          <a:srcRect/>
          <a:stretch>
            <a:fillRect/>
          </a:stretch>
        </p:blipFill>
        <p:spPr bwMode="auto">
          <a:xfrm>
            <a:off x="2438400" y="2971800"/>
            <a:ext cx="4495800" cy="3316288"/>
          </a:xfrm>
          <a:prstGeom prst="rect">
            <a:avLst/>
          </a:prstGeom>
          <a:noFill/>
          <a:ln w="9525">
            <a:noFill/>
            <a:miter lim="800000"/>
            <a:headEnd/>
            <a:tailEnd/>
          </a:ln>
        </p:spPr>
      </p:pic>
      <p:sp>
        <p:nvSpPr>
          <p:cNvPr id="24582" name="AutoShape 7"/>
          <p:cNvSpPr>
            <a:spLocks noChangeArrowheads="1"/>
          </p:cNvSpPr>
          <p:nvPr/>
        </p:nvSpPr>
        <p:spPr bwMode="auto">
          <a:xfrm>
            <a:off x="6019800" y="5791200"/>
            <a:ext cx="485775" cy="671513"/>
          </a:xfrm>
          <a:prstGeom prst="upArrow">
            <a:avLst>
              <a:gd name="adj1" fmla="val 50000"/>
              <a:gd name="adj2" fmla="val 34559"/>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nodePh="1">
                                  <p:stCondLst>
                                    <p:cond delay="0"/>
                                  </p:stCondLst>
                                  <p:endCondLst>
                                    <p:cond evt="begin" delay="0">
                                      <p:tn val="11"/>
                                    </p:cond>
                                  </p:endCondLst>
                                  <p:childTnLst>
                                    <p:set>
                                      <p:cBhvr>
                                        <p:cTn id="12" dur="1" fill="hold">
                                          <p:stCondLst>
                                            <p:cond delay="0"/>
                                          </p:stCondLst>
                                        </p:cTn>
                                        <p:tgtEl>
                                          <p:spTgt spid="11268"/>
                                        </p:tgtEl>
                                        <p:attrNameLst>
                                          <p:attrName>style.visibility</p:attrName>
                                        </p:attrNameLst>
                                      </p:cBhvr>
                                      <p:to>
                                        <p:strVal val="visible"/>
                                      </p:to>
                                    </p:set>
                                    <p:anim calcmode="lin" valueType="num">
                                      <p:cBhvr additive="base">
                                        <p:cTn id="13" dur="500" fill="hold"/>
                                        <p:tgtEl>
                                          <p:spTgt spid="11268"/>
                                        </p:tgtEl>
                                        <p:attrNameLst>
                                          <p:attrName>ppt_x</p:attrName>
                                        </p:attrNameLst>
                                      </p:cBhvr>
                                      <p:tavLst>
                                        <p:tav tm="0">
                                          <p:val>
                                            <p:strVal val="0-#ppt_w/2"/>
                                          </p:val>
                                        </p:tav>
                                        <p:tav tm="100000">
                                          <p:val>
                                            <p:strVal val="#ppt_x"/>
                                          </p:val>
                                        </p:tav>
                                      </p:tavLst>
                                    </p:anim>
                                    <p:anim calcmode="lin" valueType="num">
                                      <p:cBhvr additive="base">
                                        <p:cTn id="14" dur="500" fill="hold"/>
                                        <p:tgtEl>
                                          <p:spTgt spid="112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advAuto="0"/>
      <p:bldP spid="1126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p:txBody>
          <a:bodyPr/>
          <a:lstStyle/>
          <a:p>
            <a:pPr eaLnBrk="1" hangingPunct="1"/>
            <a:r>
              <a:rPr lang="en-US" sz="3600" smtClean="0"/>
              <a:t>Flu or cold - mucous secretions</a:t>
            </a:r>
          </a:p>
          <a:p>
            <a:pPr eaLnBrk="1" hangingPunct="1"/>
            <a:r>
              <a:rPr lang="en-US" sz="3600" smtClean="0"/>
              <a:t>West Nile Virus - when the mosquito bites and feeds on the bird’s blood</a:t>
            </a:r>
          </a:p>
          <a:p>
            <a:pPr eaLnBrk="1" hangingPunct="1"/>
            <a:r>
              <a:rPr lang="en-US" sz="3600" smtClean="0"/>
              <a:t>Hepatitis A - stool</a:t>
            </a:r>
          </a:p>
          <a:p>
            <a:pPr eaLnBrk="1" hangingPunct="1"/>
            <a:r>
              <a:rPr lang="en-US" sz="3600" smtClean="0"/>
              <a:t>SARS - droplet, contact</a:t>
            </a:r>
          </a:p>
        </p:txBody>
      </p:sp>
      <p:sp>
        <p:nvSpPr>
          <p:cNvPr id="14338" name="Rectangle 2"/>
          <p:cNvSpPr>
            <a:spLocks noGrp="1" noChangeArrowheads="1"/>
          </p:cNvSpPr>
          <p:nvPr>
            <p:ph type="title"/>
          </p:nvPr>
        </p:nvSpPr>
        <p:spPr/>
        <p:txBody>
          <a:bodyPr>
            <a:normAutofit fontScale="90000"/>
          </a:bodyPr>
          <a:lstStyle/>
          <a:p>
            <a:pPr eaLnBrk="1" fontAlgn="auto" hangingPunct="1">
              <a:spcAft>
                <a:spcPts val="0"/>
              </a:spcAft>
              <a:defRPr/>
            </a:pPr>
            <a:r>
              <a:rPr lang="en-US" smtClean="0"/>
              <a:t>Examples of portals of exit:</a:t>
            </a:r>
            <a:br>
              <a:rPr lang="en-US" smtClean="0"/>
            </a:b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73163" y="457200"/>
            <a:ext cx="7639050" cy="1143000"/>
          </a:xfrm>
        </p:spPr>
        <p:txBody>
          <a:bodyPr>
            <a:normAutofit fontScale="90000"/>
          </a:bodyPr>
          <a:lstStyle/>
          <a:p>
            <a:pPr eaLnBrk="1" fontAlgn="auto" hangingPunct="1">
              <a:spcAft>
                <a:spcPts val="0"/>
              </a:spcAft>
              <a:defRPr/>
            </a:pPr>
            <a:r>
              <a:rPr lang="en-US" sz="4800" smtClean="0">
                <a:solidFill>
                  <a:srgbClr val="0C1168"/>
                </a:solidFill>
                <a:effectLst>
                  <a:outerShdw blurRad="38100" dist="38100" dir="2700000" algn="tl">
                    <a:srgbClr val="C0C0C0"/>
                  </a:outerShdw>
                </a:effectLst>
              </a:rPr>
              <a:t>4 - The Route of Transmission (Spread)</a:t>
            </a:r>
            <a:endParaRPr lang="en-US" sz="6000" smtClean="0">
              <a:effectLst>
                <a:outerShdw blurRad="38100" dist="38100" dir="2700000" algn="tl">
                  <a:srgbClr val="C0C0C0"/>
                </a:outerShdw>
              </a:effectLst>
            </a:endParaRPr>
          </a:p>
        </p:txBody>
      </p:sp>
      <p:sp>
        <p:nvSpPr>
          <p:cNvPr id="16387" name="Text Box 3"/>
          <p:cNvSpPr txBox="1">
            <a:spLocks noChangeArrowheads="1"/>
          </p:cNvSpPr>
          <p:nvPr/>
        </p:nvSpPr>
        <p:spPr bwMode="auto">
          <a:xfrm>
            <a:off x="990600" y="2057400"/>
            <a:ext cx="8153400" cy="1373188"/>
          </a:xfrm>
          <a:prstGeom prst="rect">
            <a:avLst/>
          </a:prstGeom>
          <a:noFill/>
          <a:ln w="9525">
            <a:noFill/>
            <a:miter lim="800000"/>
            <a:headEnd/>
            <a:tailEnd/>
          </a:ln>
        </p:spPr>
        <p:txBody>
          <a:bodyPr>
            <a:spAutoFit/>
          </a:bodyPr>
          <a:lstStyle/>
          <a:p>
            <a:pPr>
              <a:spcBef>
                <a:spcPct val="50000"/>
              </a:spcBef>
            </a:pPr>
            <a:r>
              <a:rPr lang="en-US" sz="4800">
                <a:solidFill>
                  <a:srgbClr val="11178F"/>
                </a:solidFill>
              </a:rPr>
              <a:t>-</a:t>
            </a:r>
            <a:r>
              <a:rPr lang="en-US" sz="3600">
                <a:solidFill>
                  <a:srgbClr val="11178F"/>
                </a:solidFill>
              </a:rPr>
              <a:t>the way the pathogen gets from the reservoir to the new host</a:t>
            </a:r>
            <a:endParaRPr lang="en-US" sz="4800">
              <a:solidFill>
                <a:srgbClr val="0C1168"/>
              </a:solidFill>
            </a:endParaRPr>
          </a:p>
        </p:txBody>
      </p:sp>
      <p:pic>
        <p:nvPicPr>
          <p:cNvPr id="26628" name="Picture 11"/>
          <p:cNvPicPr>
            <a:picLocks noChangeAspect="1" noChangeArrowheads="1"/>
          </p:cNvPicPr>
          <p:nvPr/>
        </p:nvPicPr>
        <p:blipFill>
          <a:blip r:embed="rId2" cstate="print"/>
          <a:srcRect/>
          <a:stretch>
            <a:fillRect/>
          </a:stretch>
        </p:blipFill>
        <p:spPr bwMode="auto">
          <a:xfrm>
            <a:off x="2362200" y="3709988"/>
            <a:ext cx="4343400" cy="2868612"/>
          </a:xfrm>
          <a:prstGeom prst="rect">
            <a:avLst/>
          </a:prstGeom>
          <a:noFill/>
          <a:ln w="9525">
            <a:noFill/>
            <a:miter lim="800000"/>
            <a:headEnd/>
            <a:tailEnd/>
          </a:ln>
        </p:spPr>
      </p:pic>
      <p:sp>
        <p:nvSpPr>
          <p:cNvPr id="26629" name="AutoShape 12"/>
          <p:cNvSpPr>
            <a:spLocks noChangeArrowheads="1"/>
          </p:cNvSpPr>
          <p:nvPr/>
        </p:nvSpPr>
        <p:spPr bwMode="auto">
          <a:xfrm>
            <a:off x="5562600" y="6172200"/>
            <a:ext cx="685800" cy="485775"/>
          </a:xfrm>
          <a:prstGeom prst="leftArrow">
            <a:avLst>
              <a:gd name="adj1" fmla="val 50000"/>
              <a:gd name="adj2" fmla="val 35294"/>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additive="base">
                                        <p:cTn id="7" dur="500" fill="hold"/>
                                        <p:tgtEl>
                                          <p:spTgt spid="16387"/>
                                        </p:tgtEl>
                                        <p:attrNameLst>
                                          <p:attrName>ppt_x</p:attrName>
                                        </p:attrNameLst>
                                      </p:cBhvr>
                                      <p:tavLst>
                                        <p:tav tm="0">
                                          <p:val>
                                            <p:strVal val="0-#ppt_w/2"/>
                                          </p:val>
                                        </p:tav>
                                        <p:tav tm="100000">
                                          <p:val>
                                            <p:strVal val="#ppt_x"/>
                                          </p:val>
                                        </p:tav>
                                      </p:tavLst>
                                    </p:anim>
                                    <p:anim calcmode="lin" valueType="num">
                                      <p:cBhvr additive="base">
                                        <p:cTn id="8" dur="500" fill="hold"/>
                                        <p:tgtEl>
                                          <p:spTgt spid="1638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73163" y="457200"/>
            <a:ext cx="7572375" cy="1143000"/>
          </a:xfrm>
        </p:spPr>
        <p:txBody>
          <a:bodyPr/>
          <a:lstStyle/>
          <a:p>
            <a:pPr eaLnBrk="1" fontAlgn="auto" hangingPunct="1">
              <a:spcAft>
                <a:spcPts val="0"/>
              </a:spcAft>
              <a:defRPr/>
            </a:pPr>
            <a:r>
              <a:rPr lang="en-US" sz="4800" smtClean="0">
                <a:solidFill>
                  <a:srgbClr val="0C1168"/>
                </a:solidFill>
                <a:effectLst>
                  <a:outerShdw blurRad="38100" dist="38100" dir="2700000" algn="tl">
                    <a:srgbClr val="C0C0C0"/>
                  </a:outerShdw>
                </a:effectLst>
              </a:rPr>
              <a:t>5 - The Portal of Entry</a:t>
            </a:r>
            <a:endParaRPr lang="en-US" sz="5400" smtClean="0">
              <a:effectLst>
                <a:outerShdw blurRad="38100" dist="38100" dir="2700000" algn="tl">
                  <a:srgbClr val="C0C0C0"/>
                </a:outerShdw>
              </a:effectLst>
            </a:endParaRPr>
          </a:p>
        </p:txBody>
      </p:sp>
      <p:sp>
        <p:nvSpPr>
          <p:cNvPr id="17411" name="Text Box 3"/>
          <p:cNvSpPr txBox="1">
            <a:spLocks noChangeArrowheads="1"/>
          </p:cNvSpPr>
          <p:nvPr/>
        </p:nvSpPr>
        <p:spPr bwMode="auto">
          <a:xfrm>
            <a:off x="1295400" y="2057400"/>
            <a:ext cx="8077200" cy="1555750"/>
          </a:xfrm>
          <a:prstGeom prst="rect">
            <a:avLst/>
          </a:prstGeom>
          <a:noFill/>
          <a:ln w="9525">
            <a:noFill/>
            <a:miter lim="800000"/>
            <a:headEnd/>
            <a:tailEnd/>
          </a:ln>
        </p:spPr>
        <p:txBody>
          <a:bodyPr>
            <a:spAutoFit/>
          </a:bodyPr>
          <a:lstStyle/>
          <a:p>
            <a:pPr>
              <a:spcBef>
                <a:spcPct val="50000"/>
              </a:spcBef>
            </a:pPr>
            <a:r>
              <a:rPr lang="en-US" sz="4800">
                <a:solidFill>
                  <a:srgbClr val="11178F"/>
                </a:solidFill>
              </a:rPr>
              <a:t>-route through which the pathogen enters its new host</a:t>
            </a:r>
          </a:p>
        </p:txBody>
      </p:sp>
      <p:pic>
        <p:nvPicPr>
          <p:cNvPr id="27652" name="Picture 10"/>
          <p:cNvPicPr>
            <a:picLocks noChangeAspect="1" noChangeArrowheads="1"/>
          </p:cNvPicPr>
          <p:nvPr/>
        </p:nvPicPr>
        <p:blipFill>
          <a:blip r:embed="rId2" cstate="print"/>
          <a:srcRect/>
          <a:stretch>
            <a:fillRect/>
          </a:stretch>
        </p:blipFill>
        <p:spPr bwMode="auto">
          <a:xfrm>
            <a:off x="2667000" y="3733800"/>
            <a:ext cx="4038600" cy="2746375"/>
          </a:xfrm>
          <a:prstGeom prst="rect">
            <a:avLst/>
          </a:prstGeom>
          <a:noFill/>
          <a:ln w="9525">
            <a:noFill/>
            <a:miter lim="800000"/>
            <a:headEnd/>
            <a:tailEnd/>
          </a:ln>
        </p:spPr>
      </p:pic>
      <p:sp>
        <p:nvSpPr>
          <p:cNvPr id="27653" name="AutoShape 11"/>
          <p:cNvSpPr>
            <a:spLocks noChangeArrowheads="1"/>
          </p:cNvSpPr>
          <p:nvPr/>
        </p:nvSpPr>
        <p:spPr bwMode="auto">
          <a:xfrm>
            <a:off x="1447800" y="53340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7411"/>
                                        </p:tgtEl>
                                        <p:attrNameLst>
                                          <p:attrName>style.visibility</p:attrName>
                                        </p:attrNameLst>
                                      </p:cBhvr>
                                      <p:to>
                                        <p:strVal val="visible"/>
                                      </p:to>
                                    </p:set>
                                    <p:anim calcmode="lin" valueType="num">
                                      <p:cBhvr additive="base">
                                        <p:cTn id="7" dur="500" fill="hold"/>
                                        <p:tgtEl>
                                          <p:spTgt spid="17411"/>
                                        </p:tgtEl>
                                        <p:attrNameLst>
                                          <p:attrName>ppt_x</p:attrName>
                                        </p:attrNameLst>
                                      </p:cBhvr>
                                      <p:tavLst>
                                        <p:tav tm="0">
                                          <p:val>
                                            <p:strVal val="0-#ppt_w/2"/>
                                          </p:val>
                                        </p:tav>
                                        <p:tav tm="100000">
                                          <p:val>
                                            <p:strVal val="#ppt_x"/>
                                          </p:val>
                                        </p:tav>
                                      </p:tavLst>
                                    </p:anim>
                                    <p:anim calcmode="lin" valueType="num">
                                      <p:cBhvr additive="base">
                                        <p:cTn id="8" dur="500" fill="hold"/>
                                        <p:tgtEl>
                                          <p:spTgt spid="174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cstate="print"/>
          <a:srcRect/>
          <a:stretch>
            <a:fillRect/>
          </a:stretch>
        </p:blipFill>
        <p:spPr bwMode="auto">
          <a:xfrm>
            <a:off x="4572000" y="1828800"/>
            <a:ext cx="3625850" cy="4191000"/>
          </a:xfrm>
          <a:prstGeom prst="rect">
            <a:avLst/>
          </a:prstGeom>
          <a:noFill/>
          <a:ln w="9525">
            <a:noFill/>
            <a:miter lim="800000"/>
            <a:headEnd/>
            <a:tailEnd/>
          </a:ln>
        </p:spPr>
      </p:pic>
      <p:sp>
        <p:nvSpPr>
          <p:cNvPr id="27651" name="Rectangle 3"/>
          <p:cNvSpPr>
            <a:spLocks noGrp="1" noChangeArrowheads="1"/>
          </p:cNvSpPr>
          <p:nvPr>
            <p:ph type="title"/>
          </p:nvPr>
        </p:nvSpPr>
        <p:spPr>
          <a:xfrm>
            <a:off x="1143000" y="381000"/>
            <a:ext cx="7772400" cy="1143000"/>
          </a:xfrm>
        </p:spPr>
        <p:txBody>
          <a:bodyPr/>
          <a:lstStyle/>
          <a:p>
            <a:pPr eaLnBrk="1" fontAlgn="auto" hangingPunct="1">
              <a:spcAft>
                <a:spcPts val="0"/>
              </a:spcAft>
              <a:defRPr/>
            </a:pPr>
            <a:r>
              <a:rPr lang="en-US" sz="4800" smtClean="0">
                <a:solidFill>
                  <a:srgbClr val="11178F"/>
                </a:solidFill>
              </a:rPr>
              <a:t>Respiratory System</a:t>
            </a:r>
            <a:endParaRPr lang="en-US" smtClean="0">
              <a:solidFill>
                <a:srgbClr val="11178F"/>
              </a:solidFill>
            </a:endParaRPr>
          </a:p>
        </p:txBody>
      </p:sp>
      <p:sp>
        <p:nvSpPr>
          <p:cNvPr id="28676" name="Rectangle 4"/>
          <p:cNvSpPr>
            <a:spLocks noGrp="1" noChangeArrowheads="1"/>
          </p:cNvSpPr>
          <p:nvPr>
            <p:ph type="body" sz="half" idx="1"/>
          </p:nvPr>
        </p:nvSpPr>
        <p:spPr>
          <a:xfrm>
            <a:off x="1173163" y="1981200"/>
            <a:ext cx="4008437" cy="4114800"/>
          </a:xfrm>
        </p:spPr>
        <p:txBody>
          <a:bodyPr/>
          <a:lstStyle/>
          <a:p>
            <a:pPr eaLnBrk="1" hangingPunct="1"/>
            <a:r>
              <a:rPr lang="en-US" sz="3600" smtClean="0"/>
              <a:t>Inhale germs</a:t>
            </a:r>
            <a:endParaRPr lang="en-US" sz="2800" smtClean="0"/>
          </a:p>
          <a:p>
            <a:pPr eaLnBrk="1" hangingPunct="1"/>
            <a:endParaRPr lang="en-US" sz="2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fontAlgn="auto" hangingPunct="1">
              <a:spcAft>
                <a:spcPts val="0"/>
              </a:spcAft>
              <a:defRPr/>
            </a:pPr>
            <a:r>
              <a:rPr lang="en-US" smtClean="0"/>
              <a:t>Other Portals of Entry</a:t>
            </a:r>
          </a:p>
        </p:txBody>
      </p:sp>
      <p:pic>
        <p:nvPicPr>
          <p:cNvPr id="29699" name="Picture 3"/>
          <p:cNvPicPr>
            <a:picLocks noChangeAspect="1" noChangeArrowheads="1"/>
          </p:cNvPicPr>
          <p:nvPr/>
        </p:nvPicPr>
        <p:blipFill>
          <a:blip r:embed="rId2" cstate="print"/>
          <a:srcRect/>
          <a:stretch>
            <a:fillRect/>
          </a:stretch>
        </p:blipFill>
        <p:spPr bwMode="auto">
          <a:xfrm>
            <a:off x="1524000" y="1752600"/>
            <a:ext cx="1584325" cy="2057400"/>
          </a:xfrm>
          <a:prstGeom prst="rect">
            <a:avLst/>
          </a:prstGeom>
          <a:noFill/>
          <a:ln w="9525">
            <a:noFill/>
            <a:miter lim="800000"/>
            <a:headEnd/>
            <a:tailEnd/>
          </a:ln>
        </p:spPr>
      </p:pic>
      <p:pic>
        <p:nvPicPr>
          <p:cNvPr id="29700" name="Picture 5"/>
          <p:cNvPicPr>
            <a:picLocks noChangeAspect="1" noChangeArrowheads="1"/>
          </p:cNvPicPr>
          <p:nvPr/>
        </p:nvPicPr>
        <p:blipFill>
          <a:blip r:embed="rId3" cstate="print"/>
          <a:srcRect/>
          <a:stretch>
            <a:fillRect/>
          </a:stretch>
        </p:blipFill>
        <p:spPr bwMode="auto">
          <a:xfrm>
            <a:off x="5562600" y="1676400"/>
            <a:ext cx="1420813" cy="1752600"/>
          </a:xfrm>
          <a:prstGeom prst="rect">
            <a:avLst/>
          </a:prstGeom>
          <a:noFill/>
          <a:ln w="9525">
            <a:noFill/>
            <a:miter lim="800000"/>
            <a:headEnd/>
            <a:tailEnd/>
          </a:ln>
        </p:spPr>
      </p:pic>
      <p:sp>
        <p:nvSpPr>
          <p:cNvPr id="143366" name="Rectangle 6"/>
          <p:cNvSpPr>
            <a:spLocks noChangeArrowheads="1"/>
          </p:cNvSpPr>
          <p:nvPr/>
        </p:nvSpPr>
        <p:spPr bwMode="auto">
          <a:xfrm>
            <a:off x="7162800" y="2133600"/>
            <a:ext cx="1447800" cy="1066800"/>
          </a:xfrm>
          <a:prstGeom prst="rect">
            <a:avLst/>
          </a:prstGeom>
          <a:noFill/>
          <a:ln w="9525">
            <a:noFill/>
            <a:miter lim="800000"/>
            <a:headEnd/>
            <a:tailEnd/>
          </a:ln>
          <a:effectLst/>
        </p:spPr>
        <p:txBody>
          <a:bodyPr>
            <a:spAutoFit/>
          </a:bodyPr>
          <a:lstStyle/>
          <a:p>
            <a:pPr>
              <a:defRPr/>
            </a:pPr>
            <a:r>
              <a:rPr lang="en-US" sz="3200" b="1">
                <a:solidFill>
                  <a:schemeClr val="tx2"/>
                </a:solidFill>
                <a:effectLst>
                  <a:outerShdw blurRad="38100" dist="38100" dir="2700000" algn="tl">
                    <a:srgbClr val="C0C0C0"/>
                  </a:outerShdw>
                </a:effectLst>
                <a:latin typeface="Arial" pitchFamily="34" charset="0"/>
                <a:cs typeface="Arial" pitchFamily="34" charset="0"/>
              </a:rPr>
              <a:t>Sexual contact</a:t>
            </a:r>
            <a:endParaRPr lang="en-US" sz="4400" b="1">
              <a:solidFill>
                <a:schemeClr val="tx2"/>
              </a:solidFill>
              <a:effectLst>
                <a:outerShdw blurRad="38100" dist="38100" dir="2700000" algn="tl">
                  <a:srgbClr val="C0C0C0"/>
                </a:outerShdw>
              </a:effectLst>
              <a:latin typeface="Arial" pitchFamily="34" charset="0"/>
              <a:cs typeface="Arial" pitchFamily="34" charset="0"/>
            </a:endParaRPr>
          </a:p>
        </p:txBody>
      </p:sp>
      <p:pic>
        <p:nvPicPr>
          <p:cNvPr id="29702" name="Picture 7"/>
          <p:cNvPicPr>
            <a:picLocks noChangeAspect="1" noChangeArrowheads="1"/>
          </p:cNvPicPr>
          <p:nvPr/>
        </p:nvPicPr>
        <p:blipFill>
          <a:blip r:embed="rId4" cstate="print"/>
          <a:srcRect b="26532"/>
          <a:stretch>
            <a:fillRect/>
          </a:stretch>
        </p:blipFill>
        <p:spPr bwMode="auto">
          <a:xfrm>
            <a:off x="3657600" y="3429000"/>
            <a:ext cx="1885950" cy="2438400"/>
          </a:xfrm>
          <a:prstGeom prst="rect">
            <a:avLst/>
          </a:prstGeom>
          <a:noFill/>
          <a:ln w="9525">
            <a:noFill/>
            <a:miter lim="800000"/>
            <a:headEnd/>
            <a:tailEnd/>
          </a:ln>
        </p:spPr>
      </p:pic>
      <p:sp>
        <p:nvSpPr>
          <p:cNvPr id="29703" name="Text Box 8"/>
          <p:cNvSpPr txBox="1">
            <a:spLocks noChangeArrowheads="1"/>
          </p:cNvSpPr>
          <p:nvPr/>
        </p:nvSpPr>
        <p:spPr bwMode="auto">
          <a:xfrm>
            <a:off x="1371600" y="5943600"/>
            <a:ext cx="7162800" cy="579438"/>
          </a:xfrm>
          <a:prstGeom prst="rect">
            <a:avLst/>
          </a:prstGeom>
          <a:noFill/>
          <a:ln w="9525">
            <a:noFill/>
            <a:miter lim="800000"/>
            <a:headEnd/>
            <a:tailEnd/>
          </a:ln>
        </p:spPr>
        <p:txBody>
          <a:bodyPr>
            <a:spAutoFit/>
          </a:bodyPr>
          <a:lstStyle/>
          <a:p>
            <a:pPr algn="ctr">
              <a:spcBef>
                <a:spcPct val="50000"/>
              </a:spcBef>
            </a:pPr>
            <a:r>
              <a:rPr lang="en-US" sz="3200" b="1">
                <a:solidFill>
                  <a:schemeClr val="tx2"/>
                </a:solidFill>
              </a:rPr>
              <a:t>Breaks in Protective Skin Barrier</a:t>
            </a:r>
            <a:endParaRPr lang="en-US" sz="4000">
              <a:solidFill>
                <a:srgbClr val="11178F"/>
              </a:solidFill>
            </a:endParaRPr>
          </a:p>
        </p:txBody>
      </p:sp>
      <p:sp>
        <p:nvSpPr>
          <p:cNvPr id="29704" name="Rectangle 9"/>
          <p:cNvSpPr>
            <a:spLocks noChangeArrowheads="1"/>
          </p:cNvSpPr>
          <p:nvPr/>
        </p:nvSpPr>
        <p:spPr bwMode="auto">
          <a:xfrm>
            <a:off x="3200400" y="2514600"/>
            <a:ext cx="1828800" cy="579438"/>
          </a:xfrm>
          <a:prstGeom prst="rect">
            <a:avLst/>
          </a:prstGeom>
          <a:noFill/>
          <a:ln w="9525">
            <a:noFill/>
            <a:miter lim="800000"/>
            <a:headEnd/>
            <a:tailEnd/>
          </a:ln>
        </p:spPr>
        <p:txBody>
          <a:bodyPr>
            <a:spAutoFit/>
          </a:bodyPr>
          <a:lstStyle/>
          <a:p>
            <a:r>
              <a:rPr lang="en-US" sz="3200" b="1">
                <a:solidFill>
                  <a:schemeClr val="tx2"/>
                </a:solidFill>
              </a:rPr>
              <a:t>Ingestion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en-US" sz="4800" smtClean="0">
                <a:solidFill>
                  <a:srgbClr val="0C1168"/>
                </a:solidFill>
                <a:effectLst>
                  <a:outerShdw blurRad="38100" dist="38100" dir="2700000" algn="tl">
                    <a:srgbClr val="C0C0C0"/>
                  </a:outerShdw>
                </a:effectLst>
              </a:rPr>
              <a:t>6 - The</a:t>
            </a:r>
            <a:r>
              <a:rPr lang="en-US" sz="4800" smtClean="0">
                <a:solidFill>
                  <a:srgbClr val="0C1168"/>
                </a:solidFill>
              </a:rPr>
              <a:t> </a:t>
            </a:r>
            <a:r>
              <a:rPr lang="en-US" sz="4800" smtClean="0">
                <a:solidFill>
                  <a:srgbClr val="0C1168"/>
                </a:solidFill>
                <a:effectLst>
                  <a:outerShdw blurRad="38100" dist="38100" dir="2700000" algn="tl">
                    <a:srgbClr val="C0C0C0"/>
                  </a:outerShdw>
                </a:effectLst>
              </a:rPr>
              <a:t>Susceptible Host</a:t>
            </a:r>
            <a:endParaRPr lang="en-US" sz="6000" smtClean="0"/>
          </a:p>
        </p:txBody>
      </p:sp>
      <p:sp>
        <p:nvSpPr>
          <p:cNvPr id="19459" name="Text Box 3"/>
          <p:cNvSpPr txBox="1">
            <a:spLocks noChangeArrowheads="1"/>
          </p:cNvSpPr>
          <p:nvPr/>
        </p:nvSpPr>
        <p:spPr bwMode="auto">
          <a:xfrm>
            <a:off x="1066800" y="1600200"/>
            <a:ext cx="8458200" cy="2043113"/>
          </a:xfrm>
          <a:prstGeom prst="rect">
            <a:avLst/>
          </a:prstGeom>
          <a:noFill/>
          <a:ln w="9525">
            <a:noFill/>
            <a:miter lim="800000"/>
            <a:headEnd/>
            <a:tailEnd/>
          </a:ln>
          <a:effectLst/>
        </p:spPr>
        <p:txBody>
          <a:bodyPr>
            <a:spAutoFit/>
          </a:bodyPr>
          <a:lstStyle/>
          <a:p>
            <a:pPr>
              <a:spcBef>
                <a:spcPct val="50000"/>
              </a:spcBef>
              <a:defRPr/>
            </a:pPr>
            <a:r>
              <a:rPr lang="en-US" sz="4800">
                <a:solidFill>
                  <a:srgbClr val="11178F"/>
                </a:solidFill>
                <a:latin typeface="Arial" pitchFamily="34" charset="0"/>
                <a:cs typeface="Arial" pitchFamily="34" charset="0"/>
              </a:rPr>
              <a:t>-</a:t>
            </a:r>
            <a:r>
              <a:rPr lang="en-US" sz="4000">
                <a:solidFill>
                  <a:srgbClr val="11178F"/>
                </a:solidFill>
                <a:latin typeface="Arial" pitchFamily="34" charset="0"/>
                <a:cs typeface="Arial" pitchFamily="34" charset="0"/>
              </a:rPr>
              <a:t>A person who can get sick when they are exposed to a disease causing pathogen</a:t>
            </a:r>
            <a:endParaRPr lang="en-US" sz="4000">
              <a:solidFill>
                <a:srgbClr val="11178F"/>
              </a:solidFill>
              <a:effectLst>
                <a:outerShdw blurRad="38100" dist="38100" dir="2700000" algn="tl">
                  <a:srgbClr val="C0C0C0"/>
                </a:outerShdw>
              </a:effectLst>
              <a:latin typeface="Arial" pitchFamily="34" charset="0"/>
              <a:cs typeface="Arial" pitchFamily="34" charset="0"/>
            </a:endParaRPr>
          </a:p>
        </p:txBody>
      </p:sp>
      <p:sp>
        <p:nvSpPr>
          <p:cNvPr id="19460" name="Text Box 4"/>
          <p:cNvSpPr txBox="1">
            <a:spLocks noChangeArrowheads="1"/>
          </p:cNvSpPr>
          <p:nvPr/>
        </p:nvSpPr>
        <p:spPr bwMode="auto">
          <a:xfrm>
            <a:off x="457200" y="4343400"/>
            <a:ext cx="8153400" cy="457200"/>
          </a:xfrm>
          <a:prstGeom prst="rect">
            <a:avLst/>
          </a:prstGeom>
          <a:noFill/>
          <a:ln w="9525">
            <a:noFill/>
            <a:miter lim="800000"/>
            <a:headEnd/>
            <a:tailEnd/>
          </a:ln>
          <a:effectLst/>
        </p:spPr>
        <p:txBody>
          <a:bodyPr>
            <a:spAutoFit/>
          </a:bodyPr>
          <a:lstStyle/>
          <a:p>
            <a:pPr algn="ctr">
              <a:spcBef>
                <a:spcPct val="50000"/>
              </a:spcBef>
              <a:defRPr/>
            </a:pPr>
            <a:endParaRPr lang="en-US">
              <a:solidFill>
                <a:srgbClr val="11178F"/>
              </a:solidFill>
              <a:effectLst>
                <a:outerShdw blurRad="38100" dist="38100" dir="2700000" algn="tl">
                  <a:srgbClr val="C0C0C0"/>
                </a:outerShdw>
              </a:effectLst>
              <a:latin typeface="Arial" pitchFamily="34" charset="0"/>
              <a:cs typeface="Arial" pitchFamily="34" charset="0"/>
            </a:endParaRPr>
          </a:p>
        </p:txBody>
      </p:sp>
      <p:pic>
        <p:nvPicPr>
          <p:cNvPr id="30725" name="Picture 5"/>
          <p:cNvPicPr>
            <a:picLocks noChangeAspect="1" noChangeArrowheads="1"/>
          </p:cNvPicPr>
          <p:nvPr/>
        </p:nvPicPr>
        <p:blipFill>
          <a:blip r:embed="rId2" cstate="print"/>
          <a:srcRect/>
          <a:stretch>
            <a:fillRect/>
          </a:stretch>
        </p:blipFill>
        <p:spPr bwMode="auto">
          <a:xfrm>
            <a:off x="2590800" y="3581400"/>
            <a:ext cx="4419600" cy="2795588"/>
          </a:xfrm>
          <a:prstGeom prst="rect">
            <a:avLst/>
          </a:prstGeom>
          <a:noFill/>
          <a:ln w="9525">
            <a:noFill/>
            <a:miter lim="800000"/>
            <a:headEnd/>
            <a:tailEnd/>
          </a:ln>
        </p:spPr>
      </p:pic>
      <p:sp>
        <p:nvSpPr>
          <p:cNvPr id="30726" name="AutoShape 6"/>
          <p:cNvSpPr>
            <a:spLocks noChangeArrowheads="1"/>
          </p:cNvSpPr>
          <p:nvPr/>
        </p:nvSpPr>
        <p:spPr bwMode="auto">
          <a:xfrm>
            <a:off x="1371600" y="40386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9459"/>
                                        </p:tgtEl>
                                        <p:attrNameLst>
                                          <p:attrName>style.visibility</p:attrName>
                                        </p:attrNameLst>
                                      </p:cBhvr>
                                      <p:to>
                                        <p:strVal val="visible"/>
                                      </p:to>
                                    </p:set>
                                    <p:anim calcmode="lin" valueType="num">
                                      <p:cBhvr additive="base">
                                        <p:cTn id="7" dur="500" fill="hold"/>
                                        <p:tgtEl>
                                          <p:spTgt spid="19459"/>
                                        </p:tgtEl>
                                        <p:attrNameLst>
                                          <p:attrName>ppt_x</p:attrName>
                                        </p:attrNameLst>
                                      </p:cBhvr>
                                      <p:tavLst>
                                        <p:tav tm="0">
                                          <p:val>
                                            <p:strVal val="0-#ppt_w/2"/>
                                          </p:val>
                                        </p:tav>
                                        <p:tav tm="100000">
                                          <p:val>
                                            <p:strVal val="#ppt_x"/>
                                          </p:val>
                                        </p:tav>
                                      </p:tavLst>
                                    </p:anim>
                                    <p:anim calcmode="lin" valueType="num">
                                      <p:cBhvr additive="base">
                                        <p:cTn id="8" dur="500" fill="hold"/>
                                        <p:tgtEl>
                                          <p:spTgt spid="1945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nodePh="1">
                                  <p:stCondLst>
                                    <p:cond delay="0"/>
                                  </p:stCondLst>
                                  <p:endCondLst>
                                    <p:cond evt="begin" delay="0">
                                      <p:tn val="11"/>
                                    </p:cond>
                                  </p:endCondLst>
                                  <p:childTnLst>
                                    <p:set>
                                      <p:cBhvr>
                                        <p:cTn id="12" dur="1" fill="hold">
                                          <p:stCondLst>
                                            <p:cond delay="0"/>
                                          </p:stCondLst>
                                        </p:cTn>
                                        <p:tgtEl>
                                          <p:spTgt spid="19460"/>
                                        </p:tgtEl>
                                        <p:attrNameLst>
                                          <p:attrName>style.visibility</p:attrName>
                                        </p:attrNameLst>
                                      </p:cBhvr>
                                      <p:to>
                                        <p:strVal val="visible"/>
                                      </p:to>
                                    </p:set>
                                    <p:anim calcmode="lin" valueType="num">
                                      <p:cBhvr additive="base">
                                        <p:cTn id="13" dur="500" fill="hold"/>
                                        <p:tgtEl>
                                          <p:spTgt spid="19460"/>
                                        </p:tgtEl>
                                        <p:attrNameLst>
                                          <p:attrName>ppt_x</p:attrName>
                                        </p:attrNameLst>
                                      </p:cBhvr>
                                      <p:tavLst>
                                        <p:tav tm="0">
                                          <p:val>
                                            <p:strVal val="0-#ppt_w/2"/>
                                          </p:val>
                                        </p:tav>
                                        <p:tav tm="100000">
                                          <p:val>
                                            <p:strVal val="#ppt_x"/>
                                          </p:val>
                                        </p:tav>
                                      </p:tavLst>
                                    </p:anim>
                                    <p:anim calcmode="lin" valueType="num">
                                      <p:cBhvr additive="base">
                                        <p:cTn id="14" dur="500" fill="hold"/>
                                        <p:tgtEl>
                                          <p:spTgt spid="194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P spid="1946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smtClean="0"/>
              <a:t>Definition of communicable diseases</a:t>
            </a:r>
          </a:p>
        </p:txBody>
      </p:sp>
      <p:sp>
        <p:nvSpPr>
          <p:cNvPr id="9219" name="Rectangle 3"/>
          <p:cNvSpPr>
            <a:spLocks noGrp="1" noChangeArrowheads="1"/>
          </p:cNvSpPr>
          <p:nvPr>
            <p:ph type="body" idx="1"/>
          </p:nvPr>
        </p:nvSpPr>
        <p:spPr>
          <a:xfrm>
            <a:off x="457200" y="1828800"/>
            <a:ext cx="8229600" cy="4530725"/>
          </a:xfrm>
        </p:spPr>
        <p:txBody>
          <a:bodyPr/>
          <a:lstStyle/>
          <a:p>
            <a:pPr eaLnBrk="1" hangingPunct="1"/>
            <a:r>
              <a:rPr lang="en-US" smtClean="0"/>
              <a:t>A communicable disease is an illness due to a specific infectious (biological) agent or its toxic products capable of being directly or indirectly transmitted from man to man, from animal to man, from animal to animal, or from the environment (through air, water, food, etc..) to man.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blinds(horizontal)">
                                      <p:cBhvr>
                                        <p:cTn id="7" dur="5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Text Box 7"/>
          <p:cNvSpPr txBox="1">
            <a:spLocks noChangeArrowheads="1"/>
          </p:cNvSpPr>
          <p:nvPr/>
        </p:nvSpPr>
        <p:spPr bwMode="auto">
          <a:xfrm>
            <a:off x="609600" y="304800"/>
            <a:ext cx="8763000" cy="701675"/>
          </a:xfrm>
          <a:prstGeom prst="rect">
            <a:avLst/>
          </a:prstGeom>
          <a:noFill/>
          <a:ln w="9525">
            <a:noFill/>
            <a:miter lim="800000"/>
            <a:headEnd/>
            <a:tailEnd/>
          </a:ln>
          <a:effectLst/>
        </p:spPr>
        <p:txBody>
          <a:bodyPr>
            <a:spAutoFit/>
          </a:bodyPr>
          <a:lstStyle/>
          <a:p>
            <a:pPr algn="ctr">
              <a:spcBef>
                <a:spcPct val="50000"/>
              </a:spcBef>
              <a:defRPr/>
            </a:pPr>
            <a:r>
              <a:rPr lang="en-US" sz="4000" b="1">
                <a:solidFill>
                  <a:schemeClr val="tx2"/>
                </a:solidFill>
                <a:effectLst>
                  <a:outerShdw blurRad="38100" dist="38100" dir="2700000" algn="tl">
                    <a:srgbClr val="C0C0C0"/>
                  </a:outerShdw>
                </a:effectLst>
                <a:latin typeface="Arial" pitchFamily="34" charset="0"/>
                <a:cs typeface="Arial" pitchFamily="34" charset="0"/>
              </a:rPr>
              <a:t>How to Break the Chain of Infection</a:t>
            </a:r>
            <a:r>
              <a:rPr lang="en-US" sz="4400" b="1">
                <a:solidFill>
                  <a:schemeClr val="tx2"/>
                </a:solidFill>
                <a:effectLst>
                  <a:outerShdw blurRad="38100" dist="38100" dir="2700000" algn="tl">
                    <a:srgbClr val="C0C0C0"/>
                  </a:outerShdw>
                </a:effectLst>
                <a:latin typeface="Arial" pitchFamily="34" charset="0"/>
                <a:cs typeface="Arial" pitchFamily="34" charset="0"/>
              </a:rPr>
              <a:t> </a:t>
            </a:r>
            <a:endParaRPr lang="en-US">
              <a:effectLst>
                <a:outerShdw blurRad="38100" dist="38100" dir="2700000" algn="tl">
                  <a:srgbClr val="C0C0C0"/>
                </a:outerShdw>
              </a:effectLst>
              <a:latin typeface="Arial" pitchFamily="34" charset="0"/>
              <a:cs typeface="Arial" pitchFamily="34" charset="0"/>
            </a:endParaRPr>
          </a:p>
        </p:txBody>
      </p:sp>
      <p:pic>
        <p:nvPicPr>
          <p:cNvPr id="31747" name="Picture 9"/>
          <p:cNvPicPr>
            <a:picLocks noChangeAspect="1" noChangeArrowheads="1"/>
          </p:cNvPicPr>
          <p:nvPr/>
        </p:nvPicPr>
        <p:blipFill>
          <a:blip r:embed="rId2" cstate="print"/>
          <a:srcRect/>
          <a:stretch>
            <a:fillRect/>
          </a:stretch>
        </p:blipFill>
        <p:spPr bwMode="auto">
          <a:xfrm>
            <a:off x="1600200" y="1981200"/>
            <a:ext cx="5638800" cy="4414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Diseases</a:t>
            </a:r>
            <a:b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br>
            <a:endPar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3" name="Content Placeholder 2"/>
          <p:cNvSpPr>
            <a:spLocks noGrp="1"/>
          </p:cNvSpPr>
          <p:nvPr>
            <p:ph idx="4294967295"/>
          </p:nvPr>
        </p:nvSpPr>
        <p:spPr>
          <a:xfrm>
            <a:off x="0" y="1600200"/>
            <a:ext cx="8229600" cy="2982913"/>
          </a:xfrm>
        </p:spPr>
        <p:txBody>
          <a:bodyPr>
            <a:normAutofit fontScale="92500" lnSpcReduction="10000"/>
          </a:bodyPr>
          <a:lstStyle/>
          <a:p>
            <a:pPr marL="365760" indent="-256032" eaLnBrk="1" fontAlgn="auto" hangingPunct="1">
              <a:lnSpc>
                <a:spcPct val="80000"/>
              </a:lnSpc>
              <a:spcAft>
                <a:spcPts val="0"/>
              </a:spcAft>
              <a:buFont typeface="Wingdings 3"/>
              <a:buChar char=""/>
              <a:defRPr/>
            </a:pPr>
            <a:r>
              <a:rPr lang="en-US" sz="2600"/>
              <a:t>Infectious</a:t>
            </a:r>
          </a:p>
          <a:p>
            <a:pPr marL="365760" indent="-256032" eaLnBrk="1" fontAlgn="auto" hangingPunct="1">
              <a:lnSpc>
                <a:spcPct val="80000"/>
              </a:lnSpc>
              <a:spcAft>
                <a:spcPts val="0"/>
              </a:spcAft>
              <a:buFont typeface="Wingdings 3"/>
              <a:buChar char=""/>
              <a:defRPr/>
            </a:pPr>
            <a:endParaRPr lang="en-US" sz="2600"/>
          </a:p>
          <a:p>
            <a:pPr marL="365760" indent="-256032" eaLnBrk="1" fontAlgn="auto" hangingPunct="1">
              <a:lnSpc>
                <a:spcPct val="80000"/>
              </a:lnSpc>
              <a:spcAft>
                <a:spcPts val="0"/>
              </a:spcAft>
              <a:buFont typeface="Wingdings 3"/>
              <a:buChar char=""/>
              <a:defRPr/>
            </a:pPr>
            <a:r>
              <a:rPr lang="en-US" sz="2600"/>
              <a:t>Contagious</a:t>
            </a:r>
          </a:p>
          <a:p>
            <a:pPr marL="365760" indent="-256032" eaLnBrk="1" fontAlgn="auto" hangingPunct="1">
              <a:lnSpc>
                <a:spcPct val="80000"/>
              </a:lnSpc>
              <a:spcAft>
                <a:spcPts val="0"/>
              </a:spcAft>
              <a:buFont typeface="Wingdings 3"/>
              <a:buChar char=""/>
              <a:defRPr/>
            </a:pPr>
            <a:endParaRPr lang="en-US" sz="2600"/>
          </a:p>
          <a:p>
            <a:pPr marL="365760" indent="-256032" eaLnBrk="1" fontAlgn="auto" hangingPunct="1">
              <a:lnSpc>
                <a:spcPct val="80000"/>
              </a:lnSpc>
              <a:spcAft>
                <a:spcPts val="0"/>
              </a:spcAft>
              <a:buFont typeface="Wingdings 3"/>
              <a:buChar char=""/>
              <a:defRPr/>
            </a:pPr>
            <a:r>
              <a:rPr lang="en-US" sz="2600"/>
              <a:t>Tropical</a:t>
            </a:r>
          </a:p>
          <a:p>
            <a:pPr marL="365760" indent="-256032" eaLnBrk="1" fontAlgn="auto" hangingPunct="1">
              <a:lnSpc>
                <a:spcPct val="80000"/>
              </a:lnSpc>
              <a:spcAft>
                <a:spcPts val="0"/>
              </a:spcAft>
              <a:buFont typeface="Wingdings 3"/>
              <a:buChar char=""/>
              <a:defRPr/>
            </a:pPr>
            <a:endParaRPr lang="en-US" sz="2600"/>
          </a:p>
          <a:p>
            <a:pPr marL="365760" indent="-256032" eaLnBrk="1" fontAlgn="auto" hangingPunct="1">
              <a:lnSpc>
                <a:spcPct val="80000"/>
              </a:lnSpc>
              <a:spcAft>
                <a:spcPts val="0"/>
              </a:spcAft>
              <a:buFont typeface="Wingdings 3"/>
              <a:buChar char=""/>
              <a:defRPr/>
            </a:pPr>
            <a:r>
              <a:rPr lang="en-US" sz="2600"/>
              <a:t>Communicable</a:t>
            </a:r>
          </a:p>
          <a:p>
            <a:pPr marL="365760" indent="-256032" eaLnBrk="1" fontAlgn="auto" hangingPunct="1">
              <a:lnSpc>
                <a:spcPct val="80000"/>
              </a:lnSpc>
              <a:spcAft>
                <a:spcPts val="0"/>
              </a:spcAft>
              <a:buFont typeface="Wingdings 3"/>
              <a:buChar char=""/>
              <a:defRPr/>
            </a:pPr>
            <a:endParaRPr lang="en-US" sz="2600"/>
          </a:p>
          <a:p>
            <a:pPr marL="365760" indent="-256032" eaLnBrk="1" fontAlgn="auto" hangingPunct="1">
              <a:lnSpc>
                <a:spcPct val="80000"/>
              </a:lnSpc>
              <a:spcAft>
                <a:spcPts val="0"/>
              </a:spcAft>
              <a:buFont typeface="Wingdings 3"/>
              <a:buChar char=""/>
              <a:defRPr/>
            </a:pPr>
            <a:r>
              <a:rPr lang="en-US" sz="2600"/>
              <a:t>Non-communicable</a:t>
            </a:r>
          </a:p>
          <a:p>
            <a:pPr marL="365760" indent="-256032" eaLnBrk="1" fontAlgn="auto" hangingPunct="1">
              <a:lnSpc>
                <a:spcPct val="80000"/>
              </a:lnSpc>
              <a:spcAft>
                <a:spcPts val="0"/>
              </a:spcAft>
              <a:buFont typeface="Wingdings 3"/>
              <a:buChar char=""/>
              <a:defRPr/>
            </a:pPr>
            <a:endParaRPr lang="en-US" sz="2600"/>
          </a:p>
          <a:p>
            <a:pPr marL="365760" indent="-256032" eaLnBrk="1" fontAlgn="auto" hangingPunct="1">
              <a:lnSpc>
                <a:spcPct val="80000"/>
              </a:lnSpc>
              <a:spcAft>
                <a:spcPts val="0"/>
              </a:spcAft>
              <a:buFont typeface="Wingdings 3"/>
              <a:buChar char=""/>
              <a:defRPr/>
            </a:pPr>
            <a:endParaRPr lang="en-US" sz="260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80988"/>
            <a:ext cx="8064500" cy="900112"/>
          </a:xfrm>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Disease terminologies</a:t>
            </a:r>
          </a:p>
        </p:txBody>
      </p:sp>
      <p:sp>
        <p:nvSpPr>
          <p:cNvPr id="33795" name="Content Placeholder 2"/>
          <p:cNvSpPr>
            <a:spLocks noGrp="1"/>
          </p:cNvSpPr>
          <p:nvPr>
            <p:ph idx="4294967295"/>
          </p:nvPr>
        </p:nvSpPr>
        <p:spPr>
          <a:xfrm>
            <a:off x="0" y="1600200"/>
            <a:ext cx="8229600" cy="4495800"/>
          </a:xfrm>
        </p:spPr>
        <p:txBody>
          <a:bodyPr/>
          <a:lstStyle/>
          <a:p>
            <a:pPr eaLnBrk="1" hangingPunct="1"/>
            <a:r>
              <a:rPr lang="en-US" smtClean="0"/>
              <a:t>Infectious disease</a:t>
            </a:r>
          </a:p>
          <a:p>
            <a:pPr lvl="1" eaLnBrk="1" hangingPunct="1"/>
            <a:r>
              <a:rPr lang="en-US" smtClean="0"/>
              <a:t>Indirectly transmitted </a:t>
            </a:r>
          </a:p>
          <a:p>
            <a:pPr eaLnBrk="1" hangingPunct="1"/>
            <a:r>
              <a:rPr lang="en-US" smtClean="0"/>
              <a:t>Contagious disease</a:t>
            </a:r>
          </a:p>
          <a:p>
            <a:pPr lvl="1" eaLnBrk="1" hangingPunct="1"/>
            <a:r>
              <a:rPr lang="en-US" smtClean="0"/>
              <a:t>Transmitted directly or nearly so</a:t>
            </a:r>
          </a:p>
          <a:p>
            <a:pPr eaLnBrk="1" hangingPunct="1"/>
            <a:r>
              <a:rPr lang="en-US" smtClean="0"/>
              <a:t>Communicable disease</a:t>
            </a:r>
          </a:p>
          <a:p>
            <a:pPr lvl="1" eaLnBrk="1" hangingPunct="1"/>
            <a:r>
              <a:rPr lang="en-US" smtClean="0"/>
              <a:t>Specific agent or its products</a:t>
            </a:r>
          </a:p>
          <a:p>
            <a:pPr lvl="1" eaLnBrk="1" hangingPunct="1"/>
            <a:r>
              <a:rPr lang="en-US" smtClean="0"/>
              <a:t>Transmission of that agent</a:t>
            </a:r>
          </a:p>
          <a:p>
            <a:pPr lvl="1" eaLnBrk="1" hangingPunct="1"/>
            <a:r>
              <a:rPr lang="en-US" smtClean="0"/>
              <a:t>Agent in reservoir</a:t>
            </a:r>
          </a:p>
          <a:p>
            <a:pPr eaLnBrk="1" hangingPunct="1"/>
            <a:endParaRPr lang="en-US"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80988"/>
            <a:ext cx="8064500" cy="900112"/>
          </a:xfrm>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Communicable disease</a:t>
            </a:r>
          </a:p>
        </p:txBody>
      </p:sp>
      <p:sp>
        <p:nvSpPr>
          <p:cNvPr id="34819" name="Content Placeholder 2"/>
          <p:cNvSpPr>
            <a:spLocks noGrp="1"/>
          </p:cNvSpPr>
          <p:nvPr>
            <p:ph idx="4294967295"/>
          </p:nvPr>
        </p:nvSpPr>
        <p:spPr>
          <a:xfrm>
            <a:off x="0" y="1600200"/>
            <a:ext cx="8229600" cy="4495800"/>
          </a:xfrm>
        </p:spPr>
        <p:txBody>
          <a:bodyPr/>
          <a:lstStyle/>
          <a:p>
            <a:pPr eaLnBrk="1" hangingPunct="1"/>
            <a:r>
              <a:rPr lang="en-US" smtClean="0"/>
              <a:t>“A communicable disease can be said to be one due to a specific agent or its products that arises through the transmission of that agent or its products from a reservoir to a susceptible host. The transmission is either directly or indirectly through the agency of an intermediate host, vector or inanimate environment”.</a:t>
            </a:r>
          </a:p>
          <a:p>
            <a:pPr eaLnBrk="1" hangingPunct="1"/>
            <a:endParaRPr lang="en-US"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80988"/>
            <a:ext cx="8064500" cy="900112"/>
          </a:xfrm>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Major points; agent</a:t>
            </a:r>
          </a:p>
        </p:txBody>
      </p:sp>
      <p:sp>
        <p:nvSpPr>
          <p:cNvPr id="8195" name="Content Placeholder 2"/>
          <p:cNvSpPr>
            <a:spLocks noGrp="1"/>
          </p:cNvSpPr>
          <p:nvPr>
            <p:ph idx="4294967295"/>
          </p:nvPr>
        </p:nvSpPr>
        <p:spPr>
          <a:xfrm>
            <a:off x="0" y="1600200"/>
            <a:ext cx="8229600" cy="2036763"/>
          </a:xfrm>
        </p:spPr>
        <p:txBody>
          <a:bodyPr>
            <a:normAutofit fontScale="70000" lnSpcReduction="20000"/>
          </a:bodyPr>
          <a:lstStyle/>
          <a:p>
            <a:pPr marL="365760" indent="-256032" eaLnBrk="1" fontAlgn="auto" hangingPunct="1">
              <a:spcAft>
                <a:spcPts val="0"/>
              </a:spcAft>
              <a:buFont typeface="Wingdings 3"/>
              <a:buChar char=""/>
              <a:defRPr/>
            </a:pPr>
            <a:r>
              <a:rPr lang="en-US"/>
              <a:t>Cause of the disease</a:t>
            </a:r>
          </a:p>
          <a:p>
            <a:pPr marL="365760" indent="-256032" eaLnBrk="1" fontAlgn="auto" hangingPunct="1">
              <a:spcAft>
                <a:spcPts val="0"/>
              </a:spcAft>
              <a:buFont typeface="Wingdings 3"/>
              <a:buChar char=""/>
              <a:defRPr/>
            </a:pPr>
            <a:endParaRPr lang="en-US"/>
          </a:p>
          <a:p>
            <a:pPr marL="621792" lvl="1" eaLnBrk="1" fontAlgn="auto" hangingPunct="1">
              <a:spcBef>
                <a:spcPts val="324"/>
              </a:spcBef>
              <a:spcAft>
                <a:spcPts val="0"/>
              </a:spcAft>
              <a:buFont typeface="Verdana"/>
              <a:buChar char="◦"/>
              <a:defRPr/>
            </a:pPr>
            <a:r>
              <a:rPr lang="en-US"/>
              <a:t>Chiefly a micro-organism</a:t>
            </a:r>
          </a:p>
          <a:p>
            <a:pPr marL="365760" indent="-256032" eaLnBrk="1" fontAlgn="auto" hangingPunct="1">
              <a:spcAft>
                <a:spcPts val="0"/>
              </a:spcAft>
              <a:buFont typeface="Wingdings 3"/>
              <a:buChar char=""/>
              <a:defRPr/>
            </a:pPr>
            <a:endParaRPr lang="en-US"/>
          </a:p>
          <a:p>
            <a:pPr marL="621792" lvl="1" eaLnBrk="1" fontAlgn="auto" hangingPunct="1">
              <a:spcBef>
                <a:spcPts val="324"/>
              </a:spcBef>
              <a:spcAft>
                <a:spcPts val="0"/>
              </a:spcAft>
              <a:buFont typeface="Verdana"/>
              <a:buChar char="◦"/>
              <a:defRPr/>
            </a:pPr>
            <a:r>
              <a:rPr lang="en-US"/>
              <a:t>Also helminthes</a:t>
            </a:r>
          </a:p>
          <a:p>
            <a:pPr marL="365760" indent="-256032" eaLnBrk="1" fontAlgn="auto" hangingPunct="1">
              <a:spcAft>
                <a:spcPts val="0"/>
              </a:spcAft>
              <a:buFont typeface="Wingdings 3"/>
              <a:buChar char=""/>
              <a:defRPr/>
            </a:pPr>
            <a:endParaRPr lang="en-US"/>
          </a:p>
          <a:p>
            <a:pPr marL="365760" indent="-256032" eaLnBrk="1" fontAlgn="auto" hangingPunct="1">
              <a:spcAft>
                <a:spcPts val="0"/>
              </a:spcAft>
              <a:buFont typeface="Wingdings 3"/>
              <a:buChar char=""/>
              <a:defRPr/>
            </a:pPr>
            <a:r>
              <a:rPr lang="en-US"/>
              <a:t>Capable of producing the disease </a:t>
            </a:r>
          </a:p>
          <a:p>
            <a:pPr marL="365760" indent="-256032" eaLnBrk="1" fontAlgn="auto" hangingPunct="1">
              <a:spcAft>
                <a:spcPts val="0"/>
              </a:spcAft>
              <a:buFont typeface="Wingdings 3"/>
              <a:buChar char=""/>
              <a:defRPr/>
            </a:pP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80988"/>
            <a:ext cx="8064500" cy="900112"/>
          </a:xfrm>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Major points; reservoir</a:t>
            </a:r>
          </a:p>
        </p:txBody>
      </p:sp>
      <p:sp>
        <p:nvSpPr>
          <p:cNvPr id="36867" name="Content Placeholder 2"/>
          <p:cNvSpPr>
            <a:spLocks noGrp="1"/>
          </p:cNvSpPr>
          <p:nvPr>
            <p:ph idx="4294967295"/>
          </p:nvPr>
        </p:nvSpPr>
        <p:spPr>
          <a:xfrm>
            <a:off x="0" y="1600200"/>
            <a:ext cx="8382000" cy="5486400"/>
          </a:xfrm>
        </p:spPr>
        <p:txBody>
          <a:bodyPr/>
          <a:lstStyle/>
          <a:p>
            <a:pPr eaLnBrk="1" hangingPunct="1">
              <a:lnSpc>
                <a:spcPct val="80000"/>
              </a:lnSpc>
            </a:pPr>
            <a:r>
              <a:rPr lang="en-US" smtClean="0"/>
              <a:t>Human, animal or arthropod</a:t>
            </a:r>
          </a:p>
          <a:p>
            <a:pPr eaLnBrk="1" hangingPunct="1">
              <a:lnSpc>
                <a:spcPct val="80000"/>
              </a:lnSpc>
            </a:pPr>
            <a:endParaRPr lang="en-US" smtClean="0"/>
          </a:p>
          <a:p>
            <a:pPr eaLnBrk="1" hangingPunct="1">
              <a:lnSpc>
                <a:spcPct val="80000"/>
              </a:lnSpc>
            </a:pPr>
            <a:r>
              <a:rPr lang="en-US" smtClean="0"/>
              <a:t>Soil or inanimate matter</a:t>
            </a:r>
          </a:p>
          <a:p>
            <a:pPr lvl="1" eaLnBrk="1" hangingPunct="1">
              <a:lnSpc>
                <a:spcPct val="80000"/>
              </a:lnSpc>
            </a:pPr>
            <a:endParaRPr lang="en-US" sz="3200" smtClean="0"/>
          </a:p>
          <a:p>
            <a:pPr lvl="1" eaLnBrk="1" hangingPunct="1">
              <a:lnSpc>
                <a:spcPct val="80000"/>
              </a:lnSpc>
            </a:pPr>
            <a:r>
              <a:rPr lang="en-US" sz="3200" smtClean="0"/>
              <a:t>Normal habitat of agent</a:t>
            </a:r>
          </a:p>
          <a:p>
            <a:pPr lvl="1" eaLnBrk="1" hangingPunct="1">
              <a:lnSpc>
                <a:spcPct val="80000"/>
              </a:lnSpc>
            </a:pPr>
            <a:endParaRPr lang="en-US" sz="3200" smtClean="0"/>
          </a:p>
          <a:p>
            <a:pPr lvl="1" eaLnBrk="1" hangingPunct="1">
              <a:lnSpc>
                <a:spcPct val="80000"/>
              </a:lnSpc>
            </a:pPr>
            <a:r>
              <a:rPr lang="en-US" sz="3200" smtClean="0"/>
              <a:t>Optimal conditions necessary for </a:t>
            </a:r>
          </a:p>
          <a:p>
            <a:pPr lvl="2" eaLnBrk="1" hangingPunct="1">
              <a:lnSpc>
                <a:spcPct val="80000"/>
              </a:lnSpc>
            </a:pPr>
            <a:endParaRPr lang="en-US" sz="2900" smtClean="0"/>
          </a:p>
          <a:p>
            <a:pPr lvl="2" eaLnBrk="1" hangingPunct="1">
              <a:lnSpc>
                <a:spcPct val="80000"/>
              </a:lnSpc>
            </a:pPr>
            <a:r>
              <a:rPr lang="en-US" sz="2900" smtClean="0"/>
              <a:t>Multiplication, Survival </a:t>
            </a:r>
          </a:p>
          <a:p>
            <a:pPr lvl="2" eaLnBrk="1" hangingPunct="1">
              <a:lnSpc>
                <a:spcPct val="80000"/>
              </a:lnSpc>
            </a:pPr>
            <a:endParaRPr lang="en-US" sz="2900" smtClean="0"/>
          </a:p>
          <a:p>
            <a:pPr lvl="2" eaLnBrk="1" hangingPunct="1">
              <a:lnSpc>
                <a:spcPct val="80000"/>
              </a:lnSpc>
            </a:pPr>
            <a:r>
              <a:rPr lang="en-US" sz="2900" smtClean="0"/>
              <a:t>Reproduction of agent</a:t>
            </a:r>
          </a:p>
          <a:p>
            <a:pPr eaLnBrk="1" hangingPunct="1">
              <a:lnSpc>
                <a:spcPct val="80000"/>
              </a:lnSpc>
            </a:pPr>
            <a:endParaRPr lang="en-US" sz="800"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80988"/>
            <a:ext cx="8064500" cy="900112"/>
          </a:xfrm>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Reservoir; carrier</a:t>
            </a:r>
          </a:p>
        </p:txBody>
      </p:sp>
      <p:sp>
        <p:nvSpPr>
          <p:cNvPr id="3" name="Content Placeholder 2"/>
          <p:cNvSpPr>
            <a:spLocks noGrp="1"/>
          </p:cNvSpPr>
          <p:nvPr>
            <p:ph idx="4294967295"/>
          </p:nvPr>
        </p:nvSpPr>
        <p:spPr>
          <a:xfrm>
            <a:off x="0" y="1600200"/>
            <a:ext cx="8229600" cy="3638550"/>
          </a:xfrm>
        </p:spPr>
        <p:txBody>
          <a:bodyPr>
            <a:normAutofit fontScale="92500" lnSpcReduction="10000"/>
          </a:bodyPr>
          <a:lstStyle/>
          <a:p>
            <a:pPr marL="365760" indent="-256032" eaLnBrk="1" fontAlgn="auto" hangingPunct="1">
              <a:lnSpc>
                <a:spcPct val="80000"/>
              </a:lnSpc>
              <a:spcAft>
                <a:spcPts val="0"/>
              </a:spcAft>
              <a:buFont typeface="Wingdings 3"/>
              <a:buChar char=""/>
              <a:defRPr/>
            </a:pPr>
            <a:r>
              <a:rPr lang="en-US" sz="3000" dirty="0"/>
              <a:t>Special reservoir</a:t>
            </a:r>
          </a:p>
          <a:p>
            <a:pPr marL="365760" indent="-256032" eaLnBrk="1" fontAlgn="auto" hangingPunct="1">
              <a:lnSpc>
                <a:spcPct val="80000"/>
              </a:lnSpc>
              <a:spcAft>
                <a:spcPts val="0"/>
              </a:spcAft>
              <a:buFont typeface="Wingdings 3"/>
              <a:buChar char=""/>
              <a:defRPr/>
            </a:pPr>
            <a:r>
              <a:rPr lang="en-US" sz="3000" dirty="0"/>
              <a:t>Infected people</a:t>
            </a:r>
          </a:p>
          <a:p>
            <a:pPr marL="365760" indent="-256032" eaLnBrk="1" fontAlgn="auto" hangingPunct="1">
              <a:lnSpc>
                <a:spcPct val="80000"/>
              </a:lnSpc>
              <a:spcAft>
                <a:spcPts val="0"/>
              </a:spcAft>
              <a:buFont typeface="Wingdings 3"/>
              <a:buChar char=""/>
              <a:defRPr/>
            </a:pPr>
            <a:r>
              <a:rPr lang="en-US" sz="3000" dirty="0"/>
              <a:t>No discernible clinical disease</a:t>
            </a:r>
          </a:p>
          <a:p>
            <a:pPr marL="365760" indent="-256032" eaLnBrk="1" fontAlgn="auto" hangingPunct="1">
              <a:lnSpc>
                <a:spcPct val="80000"/>
              </a:lnSpc>
              <a:spcAft>
                <a:spcPts val="0"/>
              </a:spcAft>
              <a:buFont typeface="Wingdings 3"/>
              <a:buChar char=""/>
              <a:defRPr/>
            </a:pPr>
            <a:r>
              <a:rPr lang="en-US" sz="3000" dirty="0"/>
              <a:t>Serve as potential source of infection for others.</a:t>
            </a:r>
          </a:p>
          <a:p>
            <a:pPr marL="365760" indent="-256032" eaLnBrk="1" fontAlgn="auto" hangingPunct="1">
              <a:lnSpc>
                <a:spcPct val="80000"/>
              </a:lnSpc>
              <a:spcAft>
                <a:spcPts val="0"/>
              </a:spcAft>
              <a:buFont typeface="Wingdings 3"/>
              <a:buChar char=""/>
              <a:defRPr/>
            </a:pPr>
            <a:r>
              <a:rPr lang="en-US" sz="3000" dirty="0"/>
              <a:t>Types</a:t>
            </a:r>
          </a:p>
          <a:p>
            <a:pPr marL="621792" lvl="1" eaLnBrk="1" fontAlgn="auto" hangingPunct="1">
              <a:lnSpc>
                <a:spcPct val="80000"/>
              </a:lnSpc>
              <a:spcBef>
                <a:spcPts val="324"/>
              </a:spcBef>
              <a:spcAft>
                <a:spcPts val="0"/>
              </a:spcAft>
              <a:buFont typeface="Verdana"/>
              <a:buChar char="◦"/>
              <a:defRPr/>
            </a:pPr>
            <a:r>
              <a:rPr lang="en-US" sz="2600" dirty="0" smtClean="0"/>
              <a:t>Incubating </a:t>
            </a:r>
            <a:endParaRPr lang="en-US" sz="2600" dirty="0"/>
          </a:p>
          <a:p>
            <a:pPr marL="621792" lvl="1" eaLnBrk="1" fontAlgn="auto" hangingPunct="1">
              <a:lnSpc>
                <a:spcPct val="80000"/>
              </a:lnSpc>
              <a:spcBef>
                <a:spcPts val="324"/>
              </a:spcBef>
              <a:spcAft>
                <a:spcPts val="0"/>
              </a:spcAft>
              <a:buFont typeface="Verdana"/>
              <a:buChar char="◦"/>
              <a:defRPr/>
            </a:pPr>
            <a:r>
              <a:rPr lang="en-US" sz="2600" dirty="0" smtClean="0"/>
              <a:t>Acute </a:t>
            </a:r>
            <a:endParaRPr lang="en-US" sz="2600" dirty="0"/>
          </a:p>
          <a:p>
            <a:pPr marL="621792" lvl="1" eaLnBrk="1" fontAlgn="auto" hangingPunct="1">
              <a:lnSpc>
                <a:spcPct val="80000"/>
              </a:lnSpc>
              <a:spcBef>
                <a:spcPts val="324"/>
              </a:spcBef>
              <a:spcAft>
                <a:spcPts val="0"/>
              </a:spcAft>
              <a:buFont typeface="Verdana"/>
              <a:buChar char="◦"/>
              <a:defRPr/>
            </a:pPr>
            <a:r>
              <a:rPr lang="en-US" sz="2600" dirty="0" smtClean="0"/>
              <a:t>Chronic </a:t>
            </a:r>
            <a:endParaRPr lang="en-US" sz="2600" dirty="0"/>
          </a:p>
          <a:p>
            <a:pPr marL="621792" lvl="1" eaLnBrk="1" fontAlgn="auto" hangingPunct="1">
              <a:lnSpc>
                <a:spcPct val="80000"/>
              </a:lnSpc>
              <a:spcBef>
                <a:spcPts val="324"/>
              </a:spcBef>
              <a:spcAft>
                <a:spcPts val="0"/>
              </a:spcAft>
              <a:buFont typeface="Verdana"/>
              <a:buChar char="◦"/>
              <a:defRPr/>
            </a:pPr>
            <a:r>
              <a:rPr lang="en-US" sz="2600" dirty="0"/>
              <a:t>Convalescent </a:t>
            </a:r>
            <a:endParaRPr lang="en-US" sz="2600" dirty="0" smtClean="0"/>
          </a:p>
          <a:p>
            <a:pPr marL="621792" lvl="1" eaLnBrk="1" fontAlgn="auto" hangingPunct="1">
              <a:lnSpc>
                <a:spcPct val="80000"/>
              </a:lnSpc>
              <a:spcBef>
                <a:spcPts val="324"/>
              </a:spcBef>
              <a:spcAft>
                <a:spcPts val="0"/>
              </a:spcAft>
              <a:buFont typeface="Verdana"/>
              <a:buChar char="◦"/>
              <a:defRPr/>
            </a:pPr>
            <a:r>
              <a:rPr lang="en-US" sz="2600" smtClean="0"/>
              <a:t>Intermittent </a:t>
            </a:r>
            <a:endParaRPr lang="en-US" sz="2600" dirty="0" smtClean="0"/>
          </a:p>
          <a:p>
            <a:pPr marL="365760" indent="-256032" eaLnBrk="1" fontAlgn="auto" hangingPunct="1">
              <a:lnSpc>
                <a:spcPct val="80000"/>
              </a:lnSpc>
              <a:spcAft>
                <a:spcPts val="0"/>
              </a:spcAft>
              <a:buFont typeface="Wingdings 3"/>
              <a:buChar char=""/>
              <a:defRPr/>
            </a:pPr>
            <a:endParaRPr lang="en-US" sz="3000"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80988"/>
            <a:ext cx="8064500" cy="900112"/>
          </a:xfrm>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Major point; escape</a:t>
            </a:r>
          </a:p>
        </p:txBody>
      </p:sp>
      <p:sp>
        <p:nvSpPr>
          <p:cNvPr id="3" name="Content Placeholder 2"/>
          <p:cNvSpPr>
            <a:spLocks noGrp="1"/>
          </p:cNvSpPr>
          <p:nvPr>
            <p:ph idx="4294967295"/>
          </p:nvPr>
        </p:nvSpPr>
        <p:spPr>
          <a:xfrm>
            <a:off x="0" y="1600200"/>
            <a:ext cx="8229600" cy="4000500"/>
          </a:xfrm>
        </p:spPr>
        <p:txBody>
          <a:bodyPr>
            <a:normAutofit fontScale="92500" lnSpcReduction="10000"/>
          </a:bodyPr>
          <a:lstStyle/>
          <a:p>
            <a:pPr marL="365760" indent="-256032" eaLnBrk="1" fontAlgn="auto" hangingPunct="1">
              <a:lnSpc>
                <a:spcPct val="90000"/>
              </a:lnSpc>
              <a:spcAft>
                <a:spcPts val="0"/>
              </a:spcAft>
              <a:buFont typeface="Wingdings 3"/>
              <a:buChar char=""/>
              <a:defRPr/>
            </a:pPr>
            <a:r>
              <a:rPr lang="en-GB" sz="3000" b="1" i="1"/>
              <a:t>The respiratory route</a:t>
            </a:r>
            <a:endParaRPr lang="en-US" sz="3000" b="1" u="sng"/>
          </a:p>
          <a:p>
            <a:pPr marL="621792" lvl="1" eaLnBrk="1" fontAlgn="auto" hangingPunct="1">
              <a:lnSpc>
                <a:spcPct val="90000"/>
              </a:lnSpc>
              <a:spcBef>
                <a:spcPts val="324"/>
              </a:spcBef>
              <a:spcAft>
                <a:spcPts val="0"/>
              </a:spcAft>
              <a:buFont typeface="Verdana"/>
              <a:buChar char="◦"/>
              <a:defRPr/>
            </a:pPr>
            <a:r>
              <a:rPr lang="en-US" sz="2600"/>
              <a:t>Natural function of breathing, or coughing.  </a:t>
            </a:r>
          </a:p>
          <a:p>
            <a:pPr marL="365760" indent="-256032" eaLnBrk="1" fontAlgn="auto" hangingPunct="1">
              <a:lnSpc>
                <a:spcPct val="90000"/>
              </a:lnSpc>
              <a:spcAft>
                <a:spcPts val="0"/>
              </a:spcAft>
              <a:buFont typeface="Wingdings 3"/>
              <a:buChar char=""/>
              <a:defRPr/>
            </a:pPr>
            <a:r>
              <a:rPr lang="en-GB" sz="3000" b="1" i="1"/>
              <a:t>Gastro-intestinal route</a:t>
            </a:r>
            <a:endParaRPr lang="en-US" sz="3000" b="1"/>
          </a:p>
          <a:p>
            <a:pPr marL="621792" lvl="1" eaLnBrk="1" fontAlgn="auto" hangingPunct="1">
              <a:lnSpc>
                <a:spcPct val="90000"/>
              </a:lnSpc>
              <a:spcBef>
                <a:spcPts val="324"/>
              </a:spcBef>
              <a:spcAft>
                <a:spcPts val="0"/>
              </a:spcAft>
              <a:buFont typeface="Verdana"/>
              <a:buChar char="◦"/>
              <a:defRPr/>
            </a:pPr>
            <a:r>
              <a:rPr lang="en-US" sz="2600"/>
              <a:t>Fecal mater </a:t>
            </a:r>
          </a:p>
          <a:p>
            <a:pPr marL="365760" indent="-256032" eaLnBrk="1" fontAlgn="auto" hangingPunct="1">
              <a:lnSpc>
                <a:spcPct val="90000"/>
              </a:lnSpc>
              <a:spcAft>
                <a:spcPts val="0"/>
              </a:spcAft>
              <a:buFont typeface="Wingdings 3"/>
              <a:buChar char=""/>
              <a:defRPr/>
            </a:pPr>
            <a:r>
              <a:rPr lang="en-GB" sz="3000" b="1" i="1"/>
              <a:t>Genital route</a:t>
            </a:r>
            <a:endParaRPr lang="en-US" sz="3000" b="1"/>
          </a:p>
          <a:p>
            <a:pPr marL="621792" lvl="1" eaLnBrk="1" fontAlgn="auto" hangingPunct="1">
              <a:lnSpc>
                <a:spcPct val="90000"/>
              </a:lnSpc>
              <a:spcBef>
                <a:spcPts val="324"/>
              </a:spcBef>
              <a:spcAft>
                <a:spcPts val="0"/>
              </a:spcAft>
              <a:buFont typeface="Verdana"/>
              <a:buChar char="◦"/>
              <a:defRPr/>
            </a:pPr>
            <a:r>
              <a:rPr lang="en-US" sz="2600"/>
              <a:t>Transmitted sexually</a:t>
            </a:r>
          </a:p>
          <a:p>
            <a:pPr marL="365760" indent="-256032" eaLnBrk="1" fontAlgn="auto" hangingPunct="1">
              <a:lnSpc>
                <a:spcPct val="90000"/>
              </a:lnSpc>
              <a:spcAft>
                <a:spcPts val="0"/>
              </a:spcAft>
              <a:buFont typeface="Wingdings 3"/>
              <a:buChar char=""/>
              <a:defRPr/>
            </a:pPr>
            <a:r>
              <a:rPr lang="en-GB" sz="3000" b="1" i="1"/>
              <a:t>Urinary route</a:t>
            </a:r>
            <a:endParaRPr lang="en-US" sz="3000" b="1"/>
          </a:p>
          <a:p>
            <a:pPr marL="621792" lvl="1" eaLnBrk="1" fontAlgn="auto" hangingPunct="1">
              <a:lnSpc>
                <a:spcPct val="90000"/>
              </a:lnSpc>
              <a:spcBef>
                <a:spcPts val="324"/>
              </a:spcBef>
              <a:spcAft>
                <a:spcPts val="0"/>
              </a:spcAft>
              <a:buFont typeface="Verdana"/>
              <a:buChar char="◦"/>
              <a:defRPr/>
            </a:pPr>
            <a:r>
              <a:rPr lang="en-US" sz="2600"/>
              <a:t>Agents appear in the urine </a:t>
            </a:r>
          </a:p>
          <a:p>
            <a:pPr marL="365760" indent="-256032" eaLnBrk="1" fontAlgn="auto" hangingPunct="1">
              <a:lnSpc>
                <a:spcPct val="90000"/>
              </a:lnSpc>
              <a:spcAft>
                <a:spcPts val="0"/>
              </a:spcAft>
              <a:buFont typeface="Wingdings 3"/>
              <a:buChar char=""/>
              <a:defRPr/>
            </a:pPr>
            <a:r>
              <a:rPr lang="en-GB" sz="3000" b="1" i="1"/>
              <a:t>Abnormal route	</a:t>
            </a:r>
            <a:endParaRPr lang="en-US" sz="3000" b="1"/>
          </a:p>
          <a:p>
            <a:pPr marL="621792" lvl="1" eaLnBrk="1" fontAlgn="auto" hangingPunct="1">
              <a:lnSpc>
                <a:spcPct val="90000"/>
              </a:lnSpc>
              <a:spcBef>
                <a:spcPts val="324"/>
              </a:spcBef>
              <a:spcAft>
                <a:spcPts val="0"/>
              </a:spcAft>
              <a:buFont typeface="Verdana"/>
              <a:buChar char="◦"/>
              <a:defRPr/>
            </a:pPr>
            <a:r>
              <a:rPr lang="en-US" sz="2600"/>
              <a:t>No physiological function </a:t>
            </a:r>
          </a:p>
          <a:p>
            <a:pPr marL="365760" indent="-256032" eaLnBrk="1" fontAlgn="auto" hangingPunct="1">
              <a:lnSpc>
                <a:spcPct val="90000"/>
              </a:lnSpc>
              <a:spcAft>
                <a:spcPts val="0"/>
              </a:spcAft>
              <a:buFont typeface="Wingdings 3"/>
              <a:buChar char=""/>
              <a:defRPr/>
            </a:pPr>
            <a:endParaRPr lang="en-US" sz="300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80988"/>
            <a:ext cx="8064500" cy="900112"/>
          </a:xfrm>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Major point; transmission</a:t>
            </a:r>
          </a:p>
        </p:txBody>
      </p:sp>
      <p:sp>
        <p:nvSpPr>
          <p:cNvPr id="39939" name="Content Placeholder 2"/>
          <p:cNvSpPr>
            <a:spLocks noGrp="1"/>
          </p:cNvSpPr>
          <p:nvPr>
            <p:ph idx="4294967295"/>
          </p:nvPr>
        </p:nvSpPr>
        <p:spPr>
          <a:xfrm>
            <a:off x="0" y="1600200"/>
            <a:ext cx="8229600" cy="4000500"/>
          </a:xfrm>
        </p:spPr>
        <p:txBody>
          <a:bodyPr/>
          <a:lstStyle/>
          <a:p>
            <a:pPr eaLnBrk="1" hangingPunct="1">
              <a:lnSpc>
                <a:spcPct val="90000"/>
              </a:lnSpc>
            </a:pPr>
            <a:r>
              <a:rPr lang="en-US" smtClean="0"/>
              <a:t>Agent </a:t>
            </a:r>
          </a:p>
          <a:p>
            <a:pPr lvl="1" eaLnBrk="1" hangingPunct="1">
              <a:lnSpc>
                <a:spcPct val="90000"/>
              </a:lnSpc>
            </a:pPr>
            <a:r>
              <a:rPr lang="en-US" smtClean="0"/>
              <a:t>In natural secretions, discharges or evacuations</a:t>
            </a:r>
          </a:p>
          <a:p>
            <a:pPr lvl="1" eaLnBrk="1" hangingPunct="1">
              <a:lnSpc>
                <a:spcPct val="90000"/>
              </a:lnSpc>
            </a:pPr>
            <a:r>
              <a:rPr lang="en-US" smtClean="0"/>
              <a:t>In medium of biting insect.</a:t>
            </a:r>
          </a:p>
          <a:p>
            <a:pPr lvl="1" eaLnBrk="1" hangingPunct="1">
              <a:lnSpc>
                <a:spcPct val="90000"/>
              </a:lnSpc>
              <a:buFont typeface="Arial" charset="0"/>
              <a:buChar char="•"/>
            </a:pPr>
            <a:r>
              <a:rPr lang="en-US" smtClean="0"/>
              <a:t>Most vulnerable</a:t>
            </a:r>
          </a:p>
          <a:p>
            <a:pPr eaLnBrk="1" hangingPunct="1">
              <a:lnSpc>
                <a:spcPct val="90000"/>
              </a:lnSpc>
            </a:pPr>
            <a:r>
              <a:rPr lang="en-US" smtClean="0"/>
              <a:t> </a:t>
            </a:r>
            <a:r>
              <a:rPr lang="en-GB" smtClean="0"/>
              <a:t>Length of route between hosts crucial</a:t>
            </a:r>
            <a:endParaRPr lang="en-US" smtClean="0"/>
          </a:p>
          <a:p>
            <a:pPr eaLnBrk="1" hangingPunct="1">
              <a:lnSpc>
                <a:spcPct val="90000"/>
              </a:lnSpc>
            </a:pPr>
            <a:r>
              <a:rPr lang="en-GB" smtClean="0"/>
              <a:t>Time and space important</a:t>
            </a:r>
            <a:endParaRPr lang="en-US" smtClean="0"/>
          </a:p>
          <a:p>
            <a:pPr eaLnBrk="1" hangingPunct="1">
              <a:lnSpc>
                <a:spcPct val="90000"/>
              </a:lnSpc>
            </a:pPr>
            <a:r>
              <a:rPr lang="en-GB" smtClean="0"/>
              <a:t>Survival mechanisms</a:t>
            </a:r>
            <a:endParaRPr lang="en-US" smtClean="0"/>
          </a:p>
          <a:p>
            <a:pPr lvl="1" eaLnBrk="1" hangingPunct="1">
              <a:lnSpc>
                <a:spcPct val="90000"/>
              </a:lnSpc>
            </a:pPr>
            <a:r>
              <a:rPr lang="en-GB" smtClean="0"/>
              <a:t>Bacteria form spores</a:t>
            </a:r>
            <a:endParaRPr lang="en-US" smtClean="0"/>
          </a:p>
          <a:p>
            <a:pPr lvl="1" eaLnBrk="1" hangingPunct="1">
              <a:lnSpc>
                <a:spcPct val="90000"/>
              </a:lnSpc>
            </a:pPr>
            <a:r>
              <a:rPr lang="en-GB" smtClean="0"/>
              <a:t>Protozoa form cysts.  </a:t>
            </a:r>
            <a:endParaRPr lang="en-US" smtClean="0"/>
          </a:p>
          <a:p>
            <a:pPr eaLnBrk="1" hangingPunct="1">
              <a:lnSpc>
                <a:spcPct val="90000"/>
              </a:lnSpc>
            </a:pPr>
            <a:endParaRPr lang="en-US" smtClean="0"/>
          </a:p>
          <a:p>
            <a:pPr eaLnBrk="1" hangingPunct="1">
              <a:lnSpc>
                <a:spcPct val="90000"/>
              </a:lnSpc>
            </a:pPr>
            <a:endParaRPr lang="en-US"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Autofit/>
          </a:bodyPr>
          <a:lstStyle/>
          <a:p>
            <a:pPr eaLnBrk="1" fontAlgn="auto" hangingPunct="1">
              <a:spcAft>
                <a:spcPts val="0"/>
              </a:spcAft>
              <a:defRPr/>
            </a:pPr>
            <a:r>
              <a:rPr lang="en-US" sz="2800" dirty="0" smtClean="0"/>
              <a:t>Terminology and Definitions  -Assignment</a:t>
            </a:r>
          </a:p>
        </p:txBody>
      </p:sp>
      <p:sp>
        <p:nvSpPr>
          <p:cNvPr id="13315" name="Rectangle 3"/>
          <p:cNvSpPr>
            <a:spLocks noGrp="1" noChangeArrowheads="1"/>
          </p:cNvSpPr>
          <p:nvPr>
            <p:ph type="body" sz="half" idx="1"/>
          </p:nvPr>
        </p:nvSpPr>
        <p:spPr>
          <a:xfrm>
            <a:off x="381000" y="1676400"/>
            <a:ext cx="4038600" cy="4378325"/>
          </a:xfrm>
        </p:spPr>
        <p:txBody>
          <a:bodyPr/>
          <a:lstStyle/>
          <a:p>
            <a:pPr eaLnBrk="1" hangingPunct="1">
              <a:lnSpc>
                <a:spcPct val="80000"/>
              </a:lnSpc>
            </a:pPr>
            <a:r>
              <a:rPr lang="en-US" sz="2400" smtClean="0"/>
              <a:t>Infection</a:t>
            </a:r>
          </a:p>
          <a:p>
            <a:pPr eaLnBrk="1" hangingPunct="1">
              <a:lnSpc>
                <a:spcPct val="80000"/>
              </a:lnSpc>
            </a:pPr>
            <a:r>
              <a:rPr lang="en-US" sz="2400" smtClean="0"/>
              <a:t>Contamination</a:t>
            </a:r>
          </a:p>
          <a:p>
            <a:pPr eaLnBrk="1" hangingPunct="1">
              <a:lnSpc>
                <a:spcPct val="80000"/>
              </a:lnSpc>
            </a:pPr>
            <a:r>
              <a:rPr lang="en-US" sz="2400" smtClean="0"/>
              <a:t>Infestation</a:t>
            </a:r>
          </a:p>
          <a:p>
            <a:pPr eaLnBrk="1" hangingPunct="1">
              <a:lnSpc>
                <a:spcPct val="80000"/>
              </a:lnSpc>
            </a:pPr>
            <a:r>
              <a:rPr lang="en-US" sz="2400" smtClean="0"/>
              <a:t>Contagious disease</a:t>
            </a:r>
          </a:p>
          <a:p>
            <a:pPr eaLnBrk="1" hangingPunct="1">
              <a:lnSpc>
                <a:spcPct val="80000"/>
              </a:lnSpc>
            </a:pPr>
            <a:r>
              <a:rPr lang="en-US" sz="2400" smtClean="0"/>
              <a:t>Incidence and prevalence of infectious diseases</a:t>
            </a:r>
          </a:p>
          <a:p>
            <a:pPr eaLnBrk="1" hangingPunct="1">
              <a:lnSpc>
                <a:spcPct val="80000"/>
              </a:lnSpc>
            </a:pPr>
            <a:r>
              <a:rPr lang="en-US" sz="2400" smtClean="0"/>
              <a:t>Epidemic</a:t>
            </a:r>
          </a:p>
          <a:p>
            <a:pPr eaLnBrk="1" hangingPunct="1">
              <a:lnSpc>
                <a:spcPct val="80000"/>
              </a:lnSpc>
            </a:pPr>
            <a:r>
              <a:rPr lang="en-US" sz="2400" smtClean="0"/>
              <a:t>Endemic</a:t>
            </a:r>
          </a:p>
          <a:p>
            <a:pPr eaLnBrk="1" hangingPunct="1">
              <a:lnSpc>
                <a:spcPct val="80000"/>
              </a:lnSpc>
            </a:pPr>
            <a:r>
              <a:rPr lang="en-US" sz="2400" smtClean="0"/>
              <a:t>Hyperendemic</a:t>
            </a:r>
          </a:p>
          <a:p>
            <a:pPr eaLnBrk="1" hangingPunct="1">
              <a:lnSpc>
                <a:spcPct val="80000"/>
              </a:lnSpc>
            </a:pPr>
            <a:r>
              <a:rPr lang="en-US" sz="2400" smtClean="0"/>
              <a:t>holoendemic</a:t>
            </a:r>
          </a:p>
          <a:p>
            <a:pPr eaLnBrk="1" hangingPunct="1">
              <a:lnSpc>
                <a:spcPct val="80000"/>
              </a:lnSpc>
            </a:pPr>
            <a:r>
              <a:rPr lang="en-US" sz="2400" smtClean="0"/>
              <a:t>Pandemic</a:t>
            </a:r>
          </a:p>
          <a:p>
            <a:pPr eaLnBrk="1" hangingPunct="1">
              <a:lnSpc>
                <a:spcPct val="80000"/>
              </a:lnSpc>
            </a:pPr>
            <a:endParaRPr lang="en-US" sz="2400" smtClean="0"/>
          </a:p>
        </p:txBody>
      </p:sp>
      <p:sp>
        <p:nvSpPr>
          <p:cNvPr id="13316" name="Rectangle 4"/>
          <p:cNvSpPr>
            <a:spLocks noGrp="1" noChangeArrowheads="1"/>
          </p:cNvSpPr>
          <p:nvPr>
            <p:ph type="body" sz="half" idx="2"/>
          </p:nvPr>
        </p:nvSpPr>
        <p:spPr>
          <a:xfrm>
            <a:off x="4648200" y="1481138"/>
            <a:ext cx="4038600" cy="4525962"/>
          </a:xfrm>
        </p:spPr>
        <p:txBody>
          <a:bodyPr/>
          <a:lstStyle/>
          <a:p>
            <a:pPr eaLnBrk="1" hangingPunct="1">
              <a:lnSpc>
                <a:spcPct val="80000"/>
              </a:lnSpc>
            </a:pPr>
            <a:r>
              <a:rPr lang="en-US" sz="2400" smtClean="0"/>
              <a:t>Exotic</a:t>
            </a:r>
          </a:p>
          <a:p>
            <a:pPr eaLnBrk="1" hangingPunct="1">
              <a:lnSpc>
                <a:spcPct val="80000"/>
              </a:lnSpc>
            </a:pPr>
            <a:r>
              <a:rPr lang="en-US" sz="2400" smtClean="0"/>
              <a:t>Sporadic </a:t>
            </a:r>
          </a:p>
          <a:p>
            <a:pPr eaLnBrk="1" hangingPunct="1">
              <a:lnSpc>
                <a:spcPct val="80000"/>
              </a:lnSpc>
            </a:pPr>
            <a:r>
              <a:rPr lang="en-US" sz="2400" smtClean="0"/>
              <a:t>Attack rate</a:t>
            </a:r>
          </a:p>
          <a:p>
            <a:pPr eaLnBrk="1" hangingPunct="1">
              <a:lnSpc>
                <a:spcPct val="80000"/>
              </a:lnSpc>
            </a:pPr>
            <a:r>
              <a:rPr lang="en-US" sz="2400" smtClean="0"/>
              <a:t>Primary/secondary cases</a:t>
            </a:r>
          </a:p>
          <a:p>
            <a:pPr eaLnBrk="1" hangingPunct="1">
              <a:lnSpc>
                <a:spcPct val="80000"/>
              </a:lnSpc>
            </a:pPr>
            <a:r>
              <a:rPr lang="en-US" sz="2400" smtClean="0"/>
              <a:t>Zoonosis, epizootic and enzootic</a:t>
            </a:r>
          </a:p>
          <a:p>
            <a:pPr eaLnBrk="1" hangingPunct="1">
              <a:lnSpc>
                <a:spcPct val="80000"/>
              </a:lnSpc>
            </a:pPr>
            <a:r>
              <a:rPr lang="en-US" sz="2400" smtClean="0"/>
              <a:t>Nosocomial infection</a:t>
            </a:r>
          </a:p>
          <a:p>
            <a:pPr eaLnBrk="1" hangingPunct="1">
              <a:lnSpc>
                <a:spcPct val="80000"/>
              </a:lnSpc>
            </a:pPr>
            <a:r>
              <a:rPr lang="en-US" sz="2400" smtClean="0"/>
              <a:t>Opportunistic infection</a:t>
            </a:r>
          </a:p>
          <a:p>
            <a:pPr eaLnBrk="1" hangingPunct="1">
              <a:lnSpc>
                <a:spcPct val="80000"/>
              </a:lnSpc>
            </a:pPr>
            <a:r>
              <a:rPr lang="en-US" sz="2400" smtClean="0"/>
              <a:t>Eradication</a:t>
            </a:r>
          </a:p>
          <a:p>
            <a:pPr eaLnBrk="1" hangingPunct="1">
              <a:lnSpc>
                <a:spcPct val="80000"/>
              </a:lnSpc>
            </a:pPr>
            <a:r>
              <a:rPr lang="en-US" sz="2400" smtClean="0"/>
              <a:t>Elimination</a:t>
            </a:r>
          </a:p>
          <a:p>
            <a:pPr eaLnBrk="1" hangingPunct="1">
              <a:lnSpc>
                <a:spcPct val="80000"/>
              </a:lnSpc>
            </a:pPr>
            <a:endParaRPr lang="en-US" sz="2400" smtClean="0"/>
          </a:p>
          <a:p>
            <a:pPr eaLnBrk="1" hangingPunct="1">
              <a:lnSpc>
                <a:spcPct val="80000"/>
              </a:lnSpc>
              <a:buFont typeface="Wingdings" pitchFamily="2" charset="2"/>
              <a:buNone/>
            </a:pPr>
            <a:endParaRPr lang="en-US" sz="2400" smtClean="0"/>
          </a:p>
          <a:p>
            <a:pPr eaLnBrk="1" hangingPunct="1">
              <a:lnSpc>
                <a:spcPct val="80000"/>
              </a:lnSpc>
            </a:pP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blinds(horizontal)">
                                      <p:cBhvr>
                                        <p:cTn id="7" dur="5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3315">
                                            <p:txEl>
                                              <p:pRg st="6" end="6"/>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3315">
                                            <p:txEl>
                                              <p:pRg st="7" end="7"/>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3315">
                                            <p:txEl>
                                              <p:pRg st="8" end="8"/>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3315">
                                            <p:txEl>
                                              <p:pRg st="9" end="9"/>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3316">
                                            <p:txEl>
                                              <p:pRg st="0" end="0"/>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3316">
                                            <p:txEl>
                                              <p:pRg st="1" end="1"/>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3316">
                                            <p:txEl>
                                              <p:pRg st="2" end="2"/>
                                            </p:txEl>
                                          </p:spTgt>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3316">
                                            <p:txEl>
                                              <p:pRg st="3" end="3"/>
                                            </p:txEl>
                                          </p:spTgt>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3316">
                                            <p:txEl>
                                              <p:pRg st="4" end="4"/>
                                            </p:txEl>
                                          </p:spTgt>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13316">
                                            <p:txEl>
                                              <p:pRg st="5" end="5"/>
                                            </p:txEl>
                                          </p:spTgt>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13316">
                                            <p:txEl>
                                              <p:pRg st="6" end="6"/>
                                            </p:txEl>
                                          </p:spTgt>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13316">
                                            <p:txEl>
                                              <p:pRg st="7" end="7"/>
                                            </p:txEl>
                                          </p:spTgt>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133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133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80988"/>
            <a:ext cx="8064500" cy="900112"/>
          </a:xfrm>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Transmission; direct</a:t>
            </a:r>
          </a:p>
        </p:txBody>
      </p:sp>
      <p:sp>
        <p:nvSpPr>
          <p:cNvPr id="40963" name="Content Placeholder 2"/>
          <p:cNvSpPr>
            <a:spLocks noGrp="1"/>
          </p:cNvSpPr>
          <p:nvPr>
            <p:ph idx="4294967295"/>
          </p:nvPr>
        </p:nvSpPr>
        <p:spPr>
          <a:xfrm>
            <a:off x="0" y="1600200"/>
            <a:ext cx="8229600" cy="3054350"/>
          </a:xfrm>
        </p:spPr>
        <p:txBody>
          <a:bodyPr/>
          <a:lstStyle/>
          <a:p>
            <a:pPr eaLnBrk="1" hangingPunct="1"/>
            <a:r>
              <a:rPr lang="en-US" smtClean="0"/>
              <a:t>Reservoir to the new host</a:t>
            </a:r>
          </a:p>
          <a:p>
            <a:pPr lvl="1" eaLnBrk="1" hangingPunct="1"/>
            <a:r>
              <a:rPr lang="en-US" smtClean="0"/>
              <a:t>Sexually transmitted diseases</a:t>
            </a:r>
          </a:p>
          <a:p>
            <a:pPr lvl="1" eaLnBrk="1" hangingPunct="1"/>
            <a:r>
              <a:rPr lang="en-US" smtClean="0"/>
              <a:t>Respiratory diseases</a:t>
            </a:r>
          </a:p>
          <a:p>
            <a:pPr eaLnBrk="1" hangingPunct="1"/>
            <a:r>
              <a:rPr lang="en-US" smtClean="0"/>
              <a:t>Physical environmental conditions important</a:t>
            </a:r>
          </a:p>
          <a:p>
            <a:pPr eaLnBrk="1" hangingPunct="1"/>
            <a:r>
              <a:rPr lang="en-US" smtClean="0"/>
              <a:t>Proximity of people </a:t>
            </a:r>
          </a:p>
          <a:p>
            <a:pPr eaLnBrk="1" hangingPunct="1"/>
            <a:endParaRPr lang="en-US" smtClean="0"/>
          </a:p>
          <a:p>
            <a:pPr eaLnBrk="1" hangingPunct="1"/>
            <a:endParaRPr lang="en-US"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Indirect transmission, passive</a:t>
            </a:r>
            <a:b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br>
            <a:endPar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14339" name="Content Placeholder 2"/>
          <p:cNvSpPr>
            <a:spLocks noGrp="1"/>
          </p:cNvSpPr>
          <p:nvPr>
            <p:ph idx="4294967295"/>
          </p:nvPr>
        </p:nvSpPr>
        <p:spPr>
          <a:xfrm>
            <a:off x="0" y="1600200"/>
            <a:ext cx="8229600" cy="2911475"/>
          </a:xfrm>
        </p:spPr>
        <p:txBody>
          <a:bodyPr>
            <a:normAutofit fontScale="62500" lnSpcReduction="20000"/>
          </a:bodyPr>
          <a:lstStyle/>
          <a:p>
            <a:pPr marL="365760" indent="-256032" eaLnBrk="1" fontAlgn="auto" hangingPunct="1">
              <a:spcAft>
                <a:spcPts val="0"/>
              </a:spcAft>
              <a:buFont typeface="Wingdings 3"/>
              <a:buChar char=""/>
              <a:defRPr/>
            </a:pPr>
            <a:r>
              <a:rPr lang="en-US" sz="2800"/>
              <a:t>Vehicle</a:t>
            </a:r>
          </a:p>
          <a:p>
            <a:pPr marL="621792" lvl="1" eaLnBrk="1" fontAlgn="auto" hangingPunct="1">
              <a:spcBef>
                <a:spcPts val="324"/>
              </a:spcBef>
              <a:spcAft>
                <a:spcPts val="0"/>
              </a:spcAft>
              <a:buFont typeface="Verdana"/>
              <a:buChar char="◦"/>
              <a:defRPr/>
            </a:pPr>
            <a:r>
              <a:rPr lang="en-GB"/>
              <a:t>Contaminated material or objects </a:t>
            </a:r>
          </a:p>
          <a:p>
            <a:pPr marL="621792" lvl="1" eaLnBrk="1" fontAlgn="auto" hangingPunct="1">
              <a:spcBef>
                <a:spcPts val="324"/>
              </a:spcBef>
              <a:spcAft>
                <a:spcPts val="0"/>
              </a:spcAft>
              <a:buFont typeface="Verdana"/>
              <a:buChar char="◦"/>
              <a:defRPr/>
            </a:pPr>
            <a:endParaRPr lang="en-GB"/>
          </a:p>
          <a:p>
            <a:pPr marL="859536" lvl="2" eaLnBrk="1" fontAlgn="auto" hangingPunct="1">
              <a:spcAft>
                <a:spcPts val="0"/>
              </a:spcAft>
              <a:buFont typeface="Wingdings 2"/>
              <a:buChar char=""/>
              <a:defRPr/>
            </a:pPr>
            <a:r>
              <a:rPr lang="en-GB" sz="2500"/>
              <a:t>Handkerchiefs, toys, soiled clothes, bedding,</a:t>
            </a:r>
          </a:p>
          <a:p>
            <a:pPr marL="859536" lvl="2" eaLnBrk="1" fontAlgn="auto" hangingPunct="1">
              <a:spcAft>
                <a:spcPts val="0"/>
              </a:spcAft>
              <a:buFont typeface="Wingdings 2"/>
              <a:buChar char=""/>
              <a:defRPr/>
            </a:pPr>
            <a:endParaRPr lang="en-GB" sz="2500"/>
          </a:p>
          <a:p>
            <a:pPr marL="859536" lvl="2" eaLnBrk="1" fontAlgn="auto" hangingPunct="1">
              <a:spcAft>
                <a:spcPts val="0"/>
              </a:spcAft>
              <a:buFont typeface="Wingdings 2"/>
              <a:buChar char=""/>
              <a:defRPr/>
            </a:pPr>
            <a:r>
              <a:rPr lang="en-GB" sz="2500"/>
              <a:t>Water, food or milk </a:t>
            </a:r>
          </a:p>
          <a:p>
            <a:pPr marL="859536" lvl="2" eaLnBrk="1" fontAlgn="auto" hangingPunct="1">
              <a:spcAft>
                <a:spcPts val="0"/>
              </a:spcAft>
              <a:buFont typeface="Wingdings 2"/>
              <a:buChar char=""/>
              <a:defRPr/>
            </a:pPr>
            <a:endParaRPr lang="en-GB" sz="2500"/>
          </a:p>
          <a:p>
            <a:pPr marL="859536" lvl="2" eaLnBrk="1" fontAlgn="auto" hangingPunct="1">
              <a:spcAft>
                <a:spcPts val="0"/>
              </a:spcAft>
              <a:buFont typeface="Wingdings 2"/>
              <a:buChar char=""/>
              <a:defRPr/>
            </a:pPr>
            <a:r>
              <a:rPr lang="en-GB" sz="2500"/>
              <a:t>Biological products such as blood.</a:t>
            </a:r>
            <a:endParaRPr lang="en-US" sz="2500"/>
          </a:p>
          <a:p>
            <a:pPr marL="365760" indent="-256032" eaLnBrk="1" fontAlgn="auto" hangingPunct="1">
              <a:spcAft>
                <a:spcPts val="0"/>
              </a:spcAft>
              <a:buFont typeface="Wingdings 3"/>
              <a:buChar char=""/>
              <a:defRPr/>
            </a:pPr>
            <a:endParaRPr lang="en-US" sz="2800"/>
          </a:p>
          <a:p>
            <a:pPr marL="365760" indent="-256032" eaLnBrk="1" fontAlgn="auto" hangingPunct="1">
              <a:spcAft>
                <a:spcPts val="0"/>
              </a:spcAft>
              <a:buFont typeface="Wingdings 3"/>
              <a:buChar char=""/>
              <a:defRPr/>
            </a:pPr>
            <a:r>
              <a:rPr lang="en-US" sz="2800"/>
              <a:t>Intermediate means of transport</a:t>
            </a:r>
          </a:p>
          <a:p>
            <a:pPr marL="365760" indent="-256032" eaLnBrk="1" fontAlgn="auto" hangingPunct="1">
              <a:spcAft>
                <a:spcPts val="0"/>
              </a:spcAft>
              <a:buFont typeface="Wingdings 3"/>
              <a:buChar char=""/>
              <a:defRPr/>
            </a:pPr>
            <a:r>
              <a:rPr lang="en-US" sz="2800"/>
              <a:t>Agent may or may not multiply</a:t>
            </a:r>
          </a:p>
          <a:p>
            <a:pPr marL="365760" indent="-256032" eaLnBrk="1" fontAlgn="auto" hangingPunct="1">
              <a:spcAft>
                <a:spcPts val="0"/>
              </a:spcAft>
              <a:buFont typeface="Wingdings 3"/>
              <a:buChar char=""/>
              <a:defRPr/>
            </a:pPr>
            <a:endParaRPr lang="en-US" sz="280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Indirect transmission, active</a:t>
            </a:r>
          </a:p>
        </p:txBody>
      </p:sp>
      <p:sp>
        <p:nvSpPr>
          <p:cNvPr id="43011" name="Content Placeholder 2"/>
          <p:cNvSpPr>
            <a:spLocks noGrp="1"/>
          </p:cNvSpPr>
          <p:nvPr>
            <p:ph idx="4294967295"/>
          </p:nvPr>
        </p:nvSpPr>
        <p:spPr>
          <a:xfrm>
            <a:off x="0" y="1600200"/>
            <a:ext cx="8229600" cy="3054350"/>
          </a:xfrm>
        </p:spPr>
        <p:txBody>
          <a:bodyPr/>
          <a:lstStyle/>
          <a:p>
            <a:pPr eaLnBrk="1" hangingPunct="1"/>
            <a:r>
              <a:rPr lang="en-US" smtClean="0"/>
              <a:t>Another host utilized</a:t>
            </a:r>
          </a:p>
          <a:p>
            <a:pPr eaLnBrk="1" hangingPunct="1"/>
            <a:r>
              <a:rPr lang="en-US" smtClean="0"/>
              <a:t>Definitive host </a:t>
            </a:r>
          </a:p>
          <a:p>
            <a:pPr lvl="1" eaLnBrk="1" hangingPunct="1"/>
            <a:r>
              <a:rPr lang="en-US" smtClean="0"/>
              <a:t>Adult or sexually mature forms</a:t>
            </a:r>
          </a:p>
          <a:p>
            <a:pPr eaLnBrk="1" hangingPunct="1"/>
            <a:r>
              <a:rPr lang="en-US" smtClean="0"/>
              <a:t>Intermediate host</a:t>
            </a:r>
          </a:p>
          <a:p>
            <a:pPr lvl="1" eaLnBrk="1" hangingPunct="1"/>
            <a:r>
              <a:rPr lang="en-US" smtClean="0"/>
              <a:t>Intermediate forms </a:t>
            </a:r>
          </a:p>
          <a:p>
            <a:pPr eaLnBrk="1" hangingPunct="1"/>
            <a:endParaRPr lang="en-US"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Vector-borne disease</a:t>
            </a:r>
            <a:b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br>
            <a:endPar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44035" name="Content Placeholder 2"/>
          <p:cNvSpPr>
            <a:spLocks noGrp="1"/>
          </p:cNvSpPr>
          <p:nvPr>
            <p:ph idx="4294967295"/>
          </p:nvPr>
        </p:nvSpPr>
        <p:spPr>
          <a:xfrm>
            <a:off x="0" y="1600200"/>
            <a:ext cx="8229600" cy="4495800"/>
          </a:xfrm>
        </p:spPr>
        <p:txBody>
          <a:bodyPr/>
          <a:lstStyle/>
          <a:p>
            <a:pPr eaLnBrk="1" hangingPunct="1"/>
            <a:r>
              <a:rPr lang="en-US" smtClean="0"/>
              <a:t>Blood-sucking vectors </a:t>
            </a:r>
          </a:p>
          <a:p>
            <a:pPr lvl="1" eaLnBrk="1" hangingPunct="1"/>
            <a:r>
              <a:rPr lang="en-US" smtClean="0"/>
              <a:t>Agent of dissemination or inoculation</a:t>
            </a:r>
          </a:p>
          <a:p>
            <a:pPr eaLnBrk="1" hangingPunct="1"/>
            <a:r>
              <a:rPr lang="en-US" smtClean="0"/>
              <a:t>Biological transmission</a:t>
            </a:r>
          </a:p>
          <a:p>
            <a:pPr lvl="1" eaLnBrk="1" hangingPunct="1"/>
            <a:r>
              <a:rPr lang="en-US" smtClean="0"/>
              <a:t>Essential part of the life cycle of the parasite</a:t>
            </a:r>
          </a:p>
          <a:p>
            <a:pPr lvl="1" eaLnBrk="1" hangingPunct="1"/>
            <a:r>
              <a:rPr lang="en-US" smtClean="0"/>
              <a:t>Extrinsic incubation period</a:t>
            </a:r>
          </a:p>
          <a:p>
            <a:pPr lvl="2" eaLnBrk="1" hangingPunct="1"/>
            <a:r>
              <a:rPr lang="en-US" smtClean="0"/>
              <a:t>Interval of time</a:t>
            </a:r>
          </a:p>
          <a:p>
            <a:pPr lvl="2" eaLnBrk="1" hangingPunct="1"/>
            <a:r>
              <a:rPr lang="en-US" smtClean="0"/>
              <a:t>Temperature dependent</a:t>
            </a:r>
          </a:p>
          <a:p>
            <a:pPr lvl="1" eaLnBrk="1" hangingPunct="1"/>
            <a:r>
              <a:rPr lang="en-US" smtClean="0"/>
              <a:t>Prevalence of certain parasitic diseases affected</a:t>
            </a:r>
          </a:p>
          <a:p>
            <a:pPr lvl="2" eaLnBrk="1" hangingPunct="1"/>
            <a:r>
              <a:rPr lang="en-US" smtClean="0"/>
              <a:t>Altitudes and latitudes.</a:t>
            </a:r>
          </a:p>
          <a:p>
            <a:pPr eaLnBrk="1" hangingPunct="1"/>
            <a:endParaRPr lang="en-US"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80988"/>
            <a:ext cx="8064500" cy="900112"/>
          </a:xfrm>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Major point; entry of agent</a:t>
            </a:r>
          </a:p>
        </p:txBody>
      </p:sp>
      <p:sp>
        <p:nvSpPr>
          <p:cNvPr id="45059" name="Content Placeholder 2"/>
          <p:cNvSpPr>
            <a:spLocks noGrp="1"/>
          </p:cNvSpPr>
          <p:nvPr>
            <p:ph idx="4294967295"/>
          </p:nvPr>
        </p:nvSpPr>
        <p:spPr>
          <a:xfrm>
            <a:off x="0" y="1600200"/>
            <a:ext cx="8229600" cy="3128963"/>
          </a:xfrm>
        </p:spPr>
        <p:txBody>
          <a:bodyPr/>
          <a:lstStyle/>
          <a:p>
            <a:pPr eaLnBrk="1" hangingPunct="1"/>
            <a:r>
              <a:rPr lang="en-US" smtClean="0"/>
              <a:t>Routes of entry </a:t>
            </a:r>
          </a:p>
          <a:p>
            <a:pPr lvl="1" eaLnBrk="1" hangingPunct="1"/>
            <a:r>
              <a:rPr lang="en-US" smtClean="0"/>
              <a:t>Virtually the same as those of escape of the agent</a:t>
            </a:r>
          </a:p>
          <a:p>
            <a:pPr eaLnBrk="1" hangingPunct="1"/>
            <a:r>
              <a:rPr lang="en-US" smtClean="0"/>
              <a:t>Portal of entry and development of the disease synonymous  </a:t>
            </a:r>
          </a:p>
          <a:p>
            <a:pPr lvl="1" eaLnBrk="1" hangingPunct="1"/>
            <a:r>
              <a:rPr lang="en-US" smtClean="0"/>
              <a:t>Pulmonary tuberculosis</a:t>
            </a:r>
          </a:p>
          <a:p>
            <a:pPr lvl="1" eaLnBrk="1" hangingPunct="1"/>
            <a:r>
              <a:rPr lang="en-US" smtClean="0"/>
              <a:t>Gastrointestinal tuberculosis</a:t>
            </a:r>
          </a:p>
          <a:p>
            <a:pPr eaLnBrk="1" hangingPunct="1"/>
            <a:endParaRPr lang="en-US" b="1" u="sng" smtClean="0"/>
          </a:p>
          <a:p>
            <a:pPr eaLnBrk="1" hangingPunct="1"/>
            <a:endParaRPr lang="en-US"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Major point; development of disease</a:t>
            </a:r>
          </a:p>
        </p:txBody>
      </p:sp>
      <p:sp>
        <p:nvSpPr>
          <p:cNvPr id="46083" name="Content Placeholder 2"/>
          <p:cNvSpPr>
            <a:spLocks noGrp="1"/>
          </p:cNvSpPr>
          <p:nvPr>
            <p:ph idx="4294967295"/>
          </p:nvPr>
        </p:nvSpPr>
        <p:spPr>
          <a:xfrm>
            <a:off x="0" y="1600200"/>
            <a:ext cx="8229600" cy="3929063"/>
          </a:xfrm>
        </p:spPr>
        <p:txBody>
          <a:bodyPr/>
          <a:lstStyle/>
          <a:p>
            <a:pPr eaLnBrk="1" hangingPunct="1"/>
            <a:r>
              <a:rPr lang="en-US" smtClean="0"/>
              <a:t>Host susceptibility</a:t>
            </a:r>
          </a:p>
          <a:p>
            <a:pPr lvl="1" eaLnBrk="1" hangingPunct="1"/>
            <a:r>
              <a:rPr lang="en-US" smtClean="0"/>
              <a:t>Host resistance or immunity</a:t>
            </a:r>
          </a:p>
          <a:p>
            <a:pPr eaLnBrk="1" hangingPunct="1"/>
            <a:r>
              <a:rPr lang="en-US" smtClean="0"/>
              <a:t>Agent factors</a:t>
            </a:r>
          </a:p>
          <a:p>
            <a:pPr lvl="1" eaLnBrk="1" hangingPunct="1"/>
            <a:r>
              <a:rPr lang="en-US" smtClean="0"/>
              <a:t>Infectivity, virulence, pathogencity and antigenicity</a:t>
            </a:r>
          </a:p>
          <a:p>
            <a:pPr eaLnBrk="1" hangingPunct="1"/>
            <a:r>
              <a:rPr lang="en-US" smtClean="0"/>
              <a:t>Pathogenic infection.</a:t>
            </a:r>
          </a:p>
          <a:p>
            <a:pPr eaLnBrk="1" hangingPunct="1"/>
            <a:r>
              <a:rPr lang="en-US" smtClean="0"/>
              <a:t>Incubation period</a:t>
            </a:r>
          </a:p>
          <a:p>
            <a:pPr eaLnBrk="1" hangingPunct="1"/>
            <a:endParaRPr lang="en-US"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Concept of transmission of communicable diseases</a:t>
            </a:r>
            <a:b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br>
            <a:endPar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47107" name="Content Placeholder 2"/>
          <p:cNvSpPr>
            <a:spLocks noGrp="1"/>
          </p:cNvSpPr>
          <p:nvPr>
            <p:ph idx="4294967295"/>
          </p:nvPr>
        </p:nvSpPr>
        <p:spPr>
          <a:xfrm>
            <a:off x="0" y="1600200"/>
            <a:ext cx="8229600" cy="3273425"/>
          </a:xfrm>
        </p:spPr>
        <p:txBody>
          <a:bodyPr/>
          <a:lstStyle/>
          <a:p>
            <a:pPr eaLnBrk="1" hangingPunct="1"/>
            <a:r>
              <a:rPr lang="en-GB" smtClean="0"/>
              <a:t>Agent inside the reservoir</a:t>
            </a:r>
            <a:endParaRPr lang="en-US" smtClean="0"/>
          </a:p>
          <a:p>
            <a:pPr eaLnBrk="1" hangingPunct="1"/>
            <a:r>
              <a:rPr lang="en-GB" smtClean="0"/>
              <a:t>Escape of the agent from the reservoir</a:t>
            </a:r>
            <a:endParaRPr lang="en-US" smtClean="0"/>
          </a:p>
          <a:p>
            <a:pPr eaLnBrk="1" hangingPunct="1"/>
            <a:r>
              <a:rPr lang="en-GB" smtClean="0"/>
              <a:t>Transmission of the agent</a:t>
            </a:r>
            <a:endParaRPr lang="en-US" smtClean="0"/>
          </a:p>
          <a:p>
            <a:pPr eaLnBrk="1" hangingPunct="1"/>
            <a:r>
              <a:rPr lang="en-GB" smtClean="0"/>
              <a:t>Entry of the agent into a new host</a:t>
            </a:r>
            <a:endParaRPr lang="en-US" smtClean="0"/>
          </a:p>
          <a:p>
            <a:pPr eaLnBrk="1" hangingPunct="1"/>
            <a:r>
              <a:rPr lang="en-GB" smtClean="0"/>
              <a:t>Development of the agent inside the reservoir.  </a:t>
            </a:r>
            <a:br>
              <a:rPr lang="en-GB" smtClean="0"/>
            </a:br>
            <a:endParaRPr lang="en-US" smtClean="0"/>
          </a:p>
          <a:p>
            <a:pPr eaLnBrk="1" hangingPunct="1"/>
            <a:endParaRPr lang="en-US"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own Arrow 2"/>
          <p:cNvSpPr/>
          <p:nvPr/>
        </p:nvSpPr>
        <p:spPr>
          <a:xfrm rot="16200000">
            <a:off x="2838450" y="2495550"/>
            <a:ext cx="266700" cy="16764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Up-Down Arrow 3"/>
          <p:cNvSpPr/>
          <p:nvPr/>
        </p:nvSpPr>
        <p:spPr>
          <a:xfrm>
            <a:off x="1219200" y="1295400"/>
            <a:ext cx="304800" cy="1600200"/>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0000"/>
              </a:solidFill>
            </a:endParaRPr>
          </a:p>
        </p:txBody>
      </p:sp>
      <p:sp>
        <p:nvSpPr>
          <p:cNvPr id="48132" name="TextBox 5"/>
          <p:cNvSpPr txBox="1">
            <a:spLocks noChangeArrowheads="1"/>
          </p:cNvSpPr>
          <p:nvPr/>
        </p:nvSpPr>
        <p:spPr bwMode="auto">
          <a:xfrm>
            <a:off x="1143000" y="609600"/>
            <a:ext cx="533400" cy="369888"/>
          </a:xfrm>
          <a:prstGeom prst="rect">
            <a:avLst/>
          </a:prstGeom>
          <a:noFill/>
          <a:ln w="9525">
            <a:noFill/>
            <a:miter lim="800000"/>
            <a:headEnd/>
            <a:tailEnd/>
          </a:ln>
        </p:spPr>
        <p:txBody>
          <a:bodyPr>
            <a:spAutoFit/>
          </a:bodyPr>
          <a:lstStyle/>
          <a:p>
            <a:endParaRPr lang="en-US"/>
          </a:p>
        </p:txBody>
      </p:sp>
      <p:sp>
        <p:nvSpPr>
          <p:cNvPr id="48133" name="TextBox 6"/>
          <p:cNvSpPr txBox="1">
            <a:spLocks noChangeArrowheads="1"/>
          </p:cNvSpPr>
          <p:nvPr/>
        </p:nvSpPr>
        <p:spPr bwMode="auto">
          <a:xfrm>
            <a:off x="1295400" y="762000"/>
            <a:ext cx="533400" cy="369888"/>
          </a:xfrm>
          <a:prstGeom prst="rect">
            <a:avLst/>
          </a:prstGeom>
          <a:noFill/>
          <a:ln w="9525">
            <a:noFill/>
            <a:miter lim="800000"/>
            <a:headEnd/>
            <a:tailEnd/>
          </a:ln>
        </p:spPr>
        <p:txBody>
          <a:bodyPr>
            <a:spAutoFit/>
          </a:bodyPr>
          <a:lstStyle/>
          <a:p>
            <a:endParaRPr lang="en-US"/>
          </a:p>
        </p:txBody>
      </p:sp>
      <p:sp>
        <p:nvSpPr>
          <p:cNvPr id="48134" name="TextBox 7"/>
          <p:cNvSpPr txBox="1">
            <a:spLocks noChangeArrowheads="1"/>
          </p:cNvSpPr>
          <p:nvPr/>
        </p:nvSpPr>
        <p:spPr bwMode="auto">
          <a:xfrm>
            <a:off x="914400" y="762000"/>
            <a:ext cx="1066800" cy="381000"/>
          </a:xfrm>
          <a:prstGeom prst="rect">
            <a:avLst/>
          </a:prstGeom>
          <a:noFill/>
          <a:ln w="9525">
            <a:noFill/>
            <a:miter lim="800000"/>
            <a:headEnd/>
            <a:tailEnd/>
          </a:ln>
        </p:spPr>
        <p:txBody>
          <a:bodyPr>
            <a:spAutoFit/>
          </a:bodyPr>
          <a:lstStyle/>
          <a:p>
            <a:endParaRPr lang="en-US"/>
          </a:p>
        </p:txBody>
      </p:sp>
      <p:sp>
        <p:nvSpPr>
          <p:cNvPr id="48135" name="TextBox 9"/>
          <p:cNvSpPr txBox="1">
            <a:spLocks noChangeArrowheads="1"/>
          </p:cNvSpPr>
          <p:nvPr/>
        </p:nvSpPr>
        <p:spPr bwMode="auto">
          <a:xfrm>
            <a:off x="838200" y="838200"/>
            <a:ext cx="1143000" cy="369888"/>
          </a:xfrm>
          <a:prstGeom prst="rect">
            <a:avLst/>
          </a:prstGeom>
          <a:noFill/>
          <a:ln w="9525">
            <a:noFill/>
            <a:miter lim="800000"/>
            <a:headEnd/>
            <a:tailEnd/>
          </a:ln>
        </p:spPr>
        <p:txBody>
          <a:bodyPr>
            <a:spAutoFit/>
          </a:bodyPr>
          <a:lstStyle/>
          <a:p>
            <a:endParaRPr lang="en-US"/>
          </a:p>
        </p:txBody>
      </p:sp>
      <p:sp>
        <p:nvSpPr>
          <p:cNvPr id="48136" name="TextBox 11"/>
          <p:cNvSpPr txBox="1">
            <a:spLocks noChangeArrowheads="1"/>
          </p:cNvSpPr>
          <p:nvPr/>
        </p:nvSpPr>
        <p:spPr bwMode="auto">
          <a:xfrm>
            <a:off x="914400" y="762000"/>
            <a:ext cx="1295400" cy="369888"/>
          </a:xfrm>
          <a:prstGeom prst="rect">
            <a:avLst/>
          </a:prstGeom>
          <a:noFill/>
          <a:ln w="9525">
            <a:noFill/>
            <a:miter lim="800000"/>
            <a:headEnd/>
            <a:tailEnd/>
          </a:ln>
        </p:spPr>
        <p:txBody>
          <a:bodyPr>
            <a:spAutoFit/>
          </a:bodyPr>
          <a:lstStyle/>
          <a:p>
            <a:r>
              <a:rPr lang="en-US"/>
              <a:t>AGENT</a:t>
            </a:r>
          </a:p>
        </p:txBody>
      </p:sp>
      <p:sp>
        <p:nvSpPr>
          <p:cNvPr id="48137" name="TextBox 12"/>
          <p:cNvSpPr txBox="1">
            <a:spLocks noChangeArrowheads="1"/>
          </p:cNvSpPr>
          <p:nvPr/>
        </p:nvSpPr>
        <p:spPr bwMode="auto">
          <a:xfrm>
            <a:off x="381000" y="3124200"/>
            <a:ext cx="1752600" cy="369888"/>
          </a:xfrm>
          <a:prstGeom prst="rect">
            <a:avLst/>
          </a:prstGeom>
          <a:noFill/>
          <a:ln w="9525">
            <a:noFill/>
            <a:miter lim="800000"/>
            <a:headEnd/>
            <a:tailEnd/>
          </a:ln>
        </p:spPr>
        <p:txBody>
          <a:bodyPr>
            <a:spAutoFit/>
          </a:bodyPr>
          <a:lstStyle/>
          <a:p>
            <a:r>
              <a:rPr lang="en-US"/>
              <a:t>RESERVOIR</a:t>
            </a:r>
          </a:p>
        </p:txBody>
      </p:sp>
      <p:sp>
        <p:nvSpPr>
          <p:cNvPr id="48138" name="TextBox 13"/>
          <p:cNvSpPr txBox="1">
            <a:spLocks noChangeArrowheads="1"/>
          </p:cNvSpPr>
          <p:nvPr/>
        </p:nvSpPr>
        <p:spPr bwMode="auto">
          <a:xfrm>
            <a:off x="4114800" y="3124200"/>
            <a:ext cx="1219200" cy="369888"/>
          </a:xfrm>
          <a:prstGeom prst="rect">
            <a:avLst/>
          </a:prstGeom>
          <a:noFill/>
          <a:ln w="9525">
            <a:noFill/>
            <a:miter lim="800000"/>
            <a:headEnd/>
            <a:tailEnd/>
          </a:ln>
        </p:spPr>
        <p:txBody>
          <a:bodyPr>
            <a:spAutoFit/>
          </a:bodyPr>
          <a:lstStyle/>
          <a:p>
            <a:r>
              <a:rPr lang="en-US"/>
              <a:t>HOST</a:t>
            </a:r>
          </a:p>
        </p:txBody>
      </p:sp>
      <p:sp>
        <p:nvSpPr>
          <p:cNvPr id="15" name="Down Arrow 14"/>
          <p:cNvSpPr/>
          <p:nvPr/>
        </p:nvSpPr>
        <p:spPr>
          <a:xfrm>
            <a:off x="1219200" y="3657600"/>
            <a:ext cx="152400" cy="6096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Down Arrow 15"/>
          <p:cNvSpPr/>
          <p:nvPr/>
        </p:nvSpPr>
        <p:spPr>
          <a:xfrm>
            <a:off x="1828800" y="3657600"/>
            <a:ext cx="152400" cy="6096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Down Arrow 16"/>
          <p:cNvSpPr/>
          <p:nvPr/>
        </p:nvSpPr>
        <p:spPr>
          <a:xfrm>
            <a:off x="2743200" y="3657600"/>
            <a:ext cx="152400" cy="609600"/>
          </a:xfrm>
          <a:prstGeom prst="downArrow">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Down Arrow 17"/>
          <p:cNvSpPr/>
          <p:nvPr/>
        </p:nvSpPr>
        <p:spPr>
          <a:xfrm>
            <a:off x="3886200" y="3657600"/>
            <a:ext cx="152400" cy="6096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Down Arrow 18"/>
          <p:cNvSpPr/>
          <p:nvPr/>
        </p:nvSpPr>
        <p:spPr>
          <a:xfrm>
            <a:off x="4495800" y="3657600"/>
            <a:ext cx="152400" cy="6096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8144" name="TextBox 19"/>
          <p:cNvSpPr txBox="1">
            <a:spLocks noChangeArrowheads="1"/>
          </p:cNvSpPr>
          <p:nvPr/>
        </p:nvSpPr>
        <p:spPr bwMode="auto">
          <a:xfrm>
            <a:off x="1143000" y="4419600"/>
            <a:ext cx="304800" cy="381000"/>
          </a:xfrm>
          <a:prstGeom prst="rect">
            <a:avLst/>
          </a:prstGeom>
          <a:noFill/>
          <a:ln w="9525">
            <a:noFill/>
            <a:miter lim="800000"/>
            <a:headEnd/>
            <a:tailEnd/>
          </a:ln>
        </p:spPr>
        <p:txBody>
          <a:bodyPr>
            <a:spAutoFit/>
          </a:bodyPr>
          <a:lstStyle/>
          <a:p>
            <a:r>
              <a:rPr lang="en-US"/>
              <a:t>1</a:t>
            </a:r>
          </a:p>
        </p:txBody>
      </p:sp>
      <p:sp>
        <p:nvSpPr>
          <p:cNvPr id="48145" name="TextBox 20"/>
          <p:cNvSpPr txBox="1">
            <a:spLocks noChangeArrowheads="1"/>
          </p:cNvSpPr>
          <p:nvPr/>
        </p:nvSpPr>
        <p:spPr bwMode="auto">
          <a:xfrm>
            <a:off x="1752600" y="4419600"/>
            <a:ext cx="304800" cy="369888"/>
          </a:xfrm>
          <a:prstGeom prst="rect">
            <a:avLst/>
          </a:prstGeom>
          <a:noFill/>
          <a:ln w="9525">
            <a:noFill/>
            <a:miter lim="800000"/>
            <a:headEnd/>
            <a:tailEnd/>
          </a:ln>
        </p:spPr>
        <p:txBody>
          <a:bodyPr>
            <a:spAutoFit/>
          </a:bodyPr>
          <a:lstStyle/>
          <a:p>
            <a:r>
              <a:rPr lang="en-US"/>
              <a:t>2</a:t>
            </a:r>
          </a:p>
        </p:txBody>
      </p:sp>
      <p:sp>
        <p:nvSpPr>
          <p:cNvPr id="48146" name="TextBox 21"/>
          <p:cNvSpPr txBox="1">
            <a:spLocks noChangeArrowheads="1"/>
          </p:cNvSpPr>
          <p:nvPr/>
        </p:nvSpPr>
        <p:spPr bwMode="auto">
          <a:xfrm>
            <a:off x="2667000" y="4419600"/>
            <a:ext cx="304800" cy="369888"/>
          </a:xfrm>
          <a:prstGeom prst="rect">
            <a:avLst/>
          </a:prstGeom>
          <a:noFill/>
          <a:ln w="9525">
            <a:noFill/>
            <a:miter lim="800000"/>
            <a:headEnd/>
            <a:tailEnd/>
          </a:ln>
        </p:spPr>
        <p:txBody>
          <a:bodyPr>
            <a:spAutoFit/>
          </a:bodyPr>
          <a:lstStyle/>
          <a:p>
            <a:r>
              <a:rPr lang="en-US"/>
              <a:t>3</a:t>
            </a:r>
          </a:p>
        </p:txBody>
      </p:sp>
      <p:sp>
        <p:nvSpPr>
          <p:cNvPr id="48147" name="TextBox 22"/>
          <p:cNvSpPr txBox="1">
            <a:spLocks noChangeArrowheads="1"/>
          </p:cNvSpPr>
          <p:nvPr/>
        </p:nvSpPr>
        <p:spPr bwMode="auto">
          <a:xfrm>
            <a:off x="3810000" y="4419600"/>
            <a:ext cx="304800" cy="369888"/>
          </a:xfrm>
          <a:prstGeom prst="rect">
            <a:avLst/>
          </a:prstGeom>
          <a:noFill/>
          <a:ln w="9525">
            <a:noFill/>
            <a:miter lim="800000"/>
            <a:headEnd/>
            <a:tailEnd/>
          </a:ln>
        </p:spPr>
        <p:txBody>
          <a:bodyPr>
            <a:spAutoFit/>
          </a:bodyPr>
          <a:lstStyle/>
          <a:p>
            <a:r>
              <a:rPr lang="en-US"/>
              <a:t>4</a:t>
            </a:r>
          </a:p>
        </p:txBody>
      </p:sp>
      <p:sp>
        <p:nvSpPr>
          <p:cNvPr id="48148" name="TextBox 23"/>
          <p:cNvSpPr txBox="1">
            <a:spLocks noChangeArrowheads="1"/>
          </p:cNvSpPr>
          <p:nvPr/>
        </p:nvSpPr>
        <p:spPr bwMode="auto">
          <a:xfrm>
            <a:off x="4495800" y="4419600"/>
            <a:ext cx="304800" cy="381000"/>
          </a:xfrm>
          <a:prstGeom prst="rect">
            <a:avLst/>
          </a:prstGeom>
          <a:noFill/>
          <a:ln w="9525">
            <a:noFill/>
            <a:miter lim="800000"/>
            <a:headEnd/>
            <a:tailEnd/>
          </a:ln>
        </p:spPr>
        <p:txBody>
          <a:bodyPr>
            <a:spAutoFit/>
          </a:bodyPr>
          <a:lstStyle/>
          <a:p>
            <a:r>
              <a:rPr lang="en-US"/>
              <a:t>5</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Levels of prevention or control of communicable diseases.</a:t>
            </a:r>
            <a:b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br>
            <a:endPar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49155" name="Content Placeholder 2"/>
          <p:cNvSpPr>
            <a:spLocks noGrp="1"/>
          </p:cNvSpPr>
          <p:nvPr>
            <p:ph idx="4294967295"/>
          </p:nvPr>
        </p:nvSpPr>
        <p:spPr>
          <a:xfrm>
            <a:off x="0" y="1600200"/>
            <a:ext cx="8229600" cy="2911475"/>
          </a:xfrm>
        </p:spPr>
        <p:txBody>
          <a:bodyPr/>
          <a:lstStyle/>
          <a:p>
            <a:pPr eaLnBrk="1" hangingPunct="1">
              <a:buFontTx/>
              <a:buNone/>
            </a:pPr>
            <a:r>
              <a:rPr lang="en-US" smtClean="0"/>
              <a:t>1.	At the level of the reservoir</a:t>
            </a:r>
          </a:p>
          <a:p>
            <a:pPr eaLnBrk="1" hangingPunct="1">
              <a:buFontTx/>
              <a:buNone/>
            </a:pPr>
            <a:r>
              <a:rPr lang="en-US" smtClean="0"/>
              <a:t>2.	Exit from the reservoir</a:t>
            </a:r>
          </a:p>
          <a:p>
            <a:pPr eaLnBrk="1" hangingPunct="1">
              <a:buFontTx/>
              <a:buNone/>
            </a:pPr>
            <a:r>
              <a:rPr lang="en-US" smtClean="0"/>
              <a:t>3.	In the mechanism of transmission</a:t>
            </a:r>
          </a:p>
          <a:p>
            <a:pPr eaLnBrk="1" hangingPunct="1">
              <a:buFontTx/>
              <a:buNone/>
            </a:pPr>
            <a:r>
              <a:rPr lang="en-US" smtClean="0"/>
              <a:t>4.	At the level of entry into the host.</a:t>
            </a:r>
          </a:p>
          <a:p>
            <a:pPr eaLnBrk="1" hangingPunct="1">
              <a:buFontTx/>
              <a:buNone/>
            </a:pPr>
            <a:r>
              <a:rPr lang="en-US" smtClean="0"/>
              <a:t>5.	Inside the host.</a:t>
            </a:r>
          </a:p>
          <a:p>
            <a:pPr eaLnBrk="1" hangingPunct="1"/>
            <a:endParaRPr lang="en-US"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GB"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At the level of the reservoir</a:t>
            </a:r>
            <a:r>
              <a:rPr lang="en-US" u="sng"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
            </a:r>
            <a:br>
              <a:rPr lang="en-US" u="sng"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br>
            <a:endPar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50179" name="Content Placeholder 2"/>
          <p:cNvSpPr>
            <a:spLocks noGrp="1"/>
          </p:cNvSpPr>
          <p:nvPr>
            <p:ph idx="4294967295"/>
          </p:nvPr>
        </p:nvSpPr>
        <p:spPr>
          <a:xfrm>
            <a:off x="0" y="1600200"/>
            <a:ext cx="8229600" cy="4495800"/>
          </a:xfrm>
        </p:spPr>
        <p:txBody>
          <a:bodyPr/>
          <a:lstStyle/>
          <a:p>
            <a:pPr eaLnBrk="1" hangingPunct="1"/>
            <a:r>
              <a:rPr lang="en-US" smtClean="0"/>
              <a:t>Depends on </a:t>
            </a:r>
          </a:p>
          <a:p>
            <a:pPr lvl="1" eaLnBrk="1" hangingPunct="1"/>
            <a:r>
              <a:rPr lang="en-US" smtClean="0"/>
              <a:t>The disease</a:t>
            </a:r>
          </a:p>
          <a:p>
            <a:pPr lvl="1" eaLnBrk="1" hangingPunct="1"/>
            <a:r>
              <a:rPr lang="en-US" smtClean="0"/>
              <a:t>The reservoir</a:t>
            </a:r>
          </a:p>
          <a:p>
            <a:pPr eaLnBrk="1" hangingPunct="1"/>
            <a:r>
              <a:rPr lang="en-US" smtClean="0"/>
              <a:t>Destruction of the reservoir</a:t>
            </a:r>
          </a:p>
          <a:p>
            <a:pPr lvl="1" eaLnBrk="1" hangingPunct="1"/>
            <a:r>
              <a:rPr lang="en-US" smtClean="0"/>
              <a:t>E.g. rodents for plague</a:t>
            </a:r>
          </a:p>
          <a:p>
            <a:pPr eaLnBrk="1" hangingPunct="1"/>
            <a:r>
              <a:rPr lang="en-US" smtClean="0"/>
              <a:t>Treat the reservoir with drugs</a:t>
            </a:r>
          </a:p>
          <a:p>
            <a:pPr lvl="1" eaLnBrk="1" hangingPunct="1"/>
            <a:r>
              <a:rPr lang="en-US" smtClean="0"/>
              <a:t>E.g. Tuberculosis</a:t>
            </a:r>
          </a:p>
          <a:p>
            <a:pPr eaLnBrk="1" hangingPunct="1"/>
            <a:endParaRPr lang="en-US"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0" y="274638"/>
            <a:ext cx="8991600" cy="1143000"/>
          </a:xfrm>
        </p:spPr>
        <p:txBody>
          <a:bodyPr/>
          <a:lstStyle/>
          <a:p>
            <a:pPr eaLnBrk="1" fontAlgn="auto" hangingPunct="1">
              <a:spcAft>
                <a:spcPts val="0"/>
              </a:spcAft>
              <a:defRPr/>
            </a:pPr>
            <a:r>
              <a:rPr lang="en-US" sz="3200" dirty="0" smtClean="0"/>
              <a:t>Terminology and Definitions - Assignment</a:t>
            </a:r>
          </a:p>
        </p:txBody>
      </p:sp>
      <p:sp>
        <p:nvSpPr>
          <p:cNvPr id="50180" name="Rectangle 4"/>
          <p:cNvSpPr>
            <a:spLocks noGrp="1" noChangeArrowheads="1"/>
          </p:cNvSpPr>
          <p:nvPr>
            <p:ph type="body" sz="half" idx="1"/>
          </p:nvPr>
        </p:nvSpPr>
        <p:spPr>
          <a:xfrm>
            <a:off x="457200" y="1481138"/>
            <a:ext cx="4038600" cy="4525962"/>
          </a:xfrm>
        </p:spPr>
        <p:txBody>
          <a:bodyPr/>
          <a:lstStyle/>
          <a:p>
            <a:pPr eaLnBrk="1" hangingPunct="1"/>
            <a:r>
              <a:rPr lang="en-US" sz="2400" smtClean="0"/>
              <a:t>Virulence</a:t>
            </a:r>
          </a:p>
          <a:p>
            <a:pPr eaLnBrk="1" hangingPunct="1"/>
            <a:r>
              <a:rPr lang="en-US" sz="2400" smtClean="0"/>
              <a:t>Reproductive rate of infection</a:t>
            </a:r>
          </a:p>
          <a:p>
            <a:pPr eaLnBrk="1" hangingPunct="1"/>
            <a:r>
              <a:rPr lang="en-US" sz="2400" smtClean="0"/>
              <a:t>Host</a:t>
            </a:r>
          </a:p>
          <a:p>
            <a:pPr eaLnBrk="1" hangingPunct="1"/>
            <a:r>
              <a:rPr lang="en-US" sz="2400" smtClean="0"/>
              <a:t>Vector (source)</a:t>
            </a:r>
          </a:p>
          <a:p>
            <a:pPr eaLnBrk="1" hangingPunct="1"/>
            <a:r>
              <a:rPr lang="en-US" sz="2400" smtClean="0"/>
              <a:t>Reservoir </a:t>
            </a:r>
          </a:p>
        </p:txBody>
      </p:sp>
      <p:sp>
        <p:nvSpPr>
          <p:cNvPr id="50181" name="Rectangle 5"/>
          <p:cNvSpPr>
            <a:spLocks noGrp="1" noChangeArrowheads="1"/>
          </p:cNvSpPr>
          <p:nvPr>
            <p:ph type="body" sz="half" idx="2"/>
          </p:nvPr>
        </p:nvSpPr>
        <p:spPr>
          <a:xfrm>
            <a:off x="4648200" y="1481138"/>
            <a:ext cx="4038600" cy="4525962"/>
          </a:xfrm>
        </p:spPr>
        <p:txBody>
          <a:bodyPr/>
          <a:lstStyle/>
          <a:p>
            <a:pPr eaLnBrk="1" hangingPunct="1"/>
            <a:r>
              <a:rPr lang="en-US" sz="2400" smtClean="0"/>
              <a:t>Incubation period</a:t>
            </a:r>
          </a:p>
          <a:p>
            <a:pPr eaLnBrk="1" hangingPunct="1"/>
            <a:r>
              <a:rPr lang="en-US" sz="2400" smtClean="0"/>
              <a:t>Infectivity period</a:t>
            </a:r>
          </a:p>
          <a:p>
            <a:pPr eaLnBrk="1" hangingPunct="1"/>
            <a:r>
              <a:rPr lang="en-US" sz="2400" smtClean="0"/>
              <a:t>Serial interval</a:t>
            </a:r>
          </a:p>
          <a:p>
            <a:pPr eaLnBrk="1" hangingPunct="1"/>
            <a:r>
              <a:rPr lang="en-US" sz="2400" smtClean="0"/>
              <a:t>Latent period</a:t>
            </a:r>
          </a:p>
          <a:p>
            <a:pPr eaLnBrk="1" hangingPunct="1"/>
            <a:r>
              <a:rPr lang="en-US" sz="2400" smtClean="0"/>
              <a:t>Transmission Probability ratio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blinds(horizontal)">
                                      <p:cBhvr>
                                        <p:cTn id="7" dur="500"/>
                                        <p:tgtEl>
                                          <p:spTgt spid="5017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0180">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0180">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0180">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0180">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50180">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50181">
                                            <p:txEl>
                                              <p:pRg st="0" end="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0181">
                                            <p:txEl>
                                              <p:pRg st="1" end="1"/>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50181">
                                            <p:txEl>
                                              <p:pRg st="2" end="2"/>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0181">
                                            <p:txEl>
                                              <p:pRg st="3" end="3"/>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5018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build="p"/>
      <p:bldP spid="50181"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GB"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Exit from reservoir</a:t>
            </a:r>
            <a:r>
              <a:rPr lang="en-US" u="sng"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
            </a:r>
            <a:br>
              <a:rPr lang="en-US" u="sng"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br>
            <a:endPar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3" name="Content Placeholder 2"/>
          <p:cNvSpPr>
            <a:spLocks noGrp="1"/>
          </p:cNvSpPr>
          <p:nvPr>
            <p:ph idx="4294967295"/>
          </p:nvPr>
        </p:nvSpPr>
        <p:spPr>
          <a:xfrm>
            <a:off x="0" y="1600200"/>
            <a:ext cx="8229600" cy="1819275"/>
          </a:xfrm>
        </p:spPr>
        <p:txBody>
          <a:bodyPr>
            <a:normAutofit fontScale="92500" lnSpcReduction="10000"/>
          </a:bodyPr>
          <a:lstStyle/>
          <a:p>
            <a:pPr marL="365760" indent="-256032" eaLnBrk="1" fontAlgn="auto" hangingPunct="1">
              <a:lnSpc>
                <a:spcPct val="80000"/>
              </a:lnSpc>
              <a:spcAft>
                <a:spcPts val="0"/>
              </a:spcAft>
              <a:buFont typeface="Wingdings 3"/>
              <a:buChar char=""/>
              <a:defRPr/>
            </a:pPr>
            <a:r>
              <a:rPr lang="en-US" sz="2800"/>
              <a:t>Few measures feasible</a:t>
            </a:r>
          </a:p>
          <a:p>
            <a:pPr marL="365760" indent="-256032" eaLnBrk="1" fontAlgn="auto" hangingPunct="1">
              <a:lnSpc>
                <a:spcPct val="80000"/>
              </a:lnSpc>
              <a:spcAft>
                <a:spcPts val="0"/>
              </a:spcAft>
              <a:buFont typeface="Wingdings 3"/>
              <a:buChar char=""/>
              <a:defRPr/>
            </a:pPr>
            <a:endParaRPr lang="en-US" sz="2800"/>
          </a:p>
          <a:p>
            <a:pPr marL="365760" indent="-256032" eaLnBrk="1" fontAlgn="auto" hangingPunct="1">
              <a:lnSpc>
                <a:spcPct val="80000"/>
              </a:lnSpc>
              <a:spcAft>
                <a:spcPts val="0"/>
              </a:spcAft>
              <a:buFont typeface="Wingdings 3"/>
              <a:buChar char=""/>
              <a:defRPr/>
            </a:pPr>
            <a:r>
              <a:rPr lang="en-US" sz="2800"/>
              <a:t>Physiological processes by the reservoir</a:t>
            </a:r>
          </a:p>
          <a:p>
            <a:pPr marL="365760" indent="-256032" eaLnBrk="1" fontAlgn="auto" hangingPunct="1">
              <a:lnSpc>
                <a:spcPct val="80000"/>
              </a:lnSpc>
              <a:spcAft>
                <a:spcPts val="0"/>
              </a:spcAft>
              <a:buFont typeface="Wingdings 3"/>
              <a:buChar char=""/>
              <a:defRPr/>
            </a:pPr>
            <a:endParaRPr lang="en-US" sz="2800"/>
          </a:p>
          <a:p>
            <a:pPr marL="365760" indent="-256032" eaLnBrk="1" fontAlgn="auto" hangingPunct="1">
              <a:lnSpc>
                <a:spcPct val="80000"/>
              </a:lnSpc>
              <a:spcAft>
                <a:spcPts val="0"/>
              </a:spcAft>
              <a:buFont typeface="Wingdings 3"/>
              <a:buChar char=""/>
              <a:defRPr/>
            </a:pPr>
            <a:r>
              <a:rPr lang="en-US" sz="2800"/>
              <a:t>Abnormal route exception.</a:t>
            </a:r>
          </a:p>
          <a:p>
            <a:pPr marL="365760" indent="-256032" eaLnBrk="1" fontAlgn="auto" hangingPunct="1">
              <a:lnSpc>
                <a:spcPct val="80000"/>
              </a:lnSpc>
              <a:spcAft>
                <a:spcPts val="0"/>
              </a:spcAft>
              <a:buFont typeface="Wingdings 3"/>
              <a:buChar char=""/>
              <a:defRPr/>
            </a:pPr>
            <a:endParaRPr lang="en-US" sz="280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GB"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Mechanisms of transmission</a:t>
            </a:r>
            <a:r>
              <a:rPr lang="en-US" u="sng"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
            </a:r>
            <a:br>
              <a:rPr lang="en-US" u="sng"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br>
            <a:endPar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52227" name="Content Placeholder 2"/>
          <p:cNvSpPr>
            <a:spLocks noGrp="1"/>
          </p:cNvSpPr>
          <p:nvPr>
            <p:ph idx="4294967295"/>
          </p:nvPr>
        </p:nvSpPr>
        <p:spPr>
          <a:xfrm>
            <a:off x="0" y="1600200"/>
            <a:ext cx="8229600" cy="4292600"/>
          </a:xfrm>
        </p:spPr>
        <p:txBody>
          <a:bodyPr/>
          <a:lstStyle/>
          <a:p>
            <a:pPr eaLnBrk="1" hangingPunct="1"/>
            <a:r>
              <a:rPr lang="en-GB" smtClean="0"/>
              <a:t>Many public health measures taken</a:t>
            </a:r>
            <a:endParaRPr lang="en-US" smtClean="0"/>
          </a:p>
          <a:p>
            <a:pPr eaLnBrk="1" hangingPunct="1"/>
            <a:r>
              <a:rPr lang="en-GB" smtClean="0"/>
              <a:t>In combination or separately.</a:t>
            </a:r>
            <a:endParaRPr lang="en-US" smtClean="0"/>
          </a:p>
          <a:p>
            <a:pPr eaLnBrk="1" hangingPunct="1"/>
            <a:r>
              <a:rPr lang="en-US" smtClean="0"/>
              <a:t>i) Isolation of the reservoir</a:t>
            </a:r>
          </a:p>
          <a:p>
            <a:pPr eaLnBrk="1" hangingPunct="1"/>
            <a:r>
              <a:rPr lang="en-US" smtClean="0"/>
              <a:t>ii) Interference with the life-cycle of vectors and intermediate host.</a:t>
            </a:r>
          </a:p>
          <a:p>
            <a:pPr eaLnBrk="1" hangingPunct="1"/>
            <a:r>
              <a:rPr lang="en-US" smtClean="0"/>
              <a:t>iii) Sterilization of the vehicle of spread</a:t>
            </a:r>
          </a:p>
          <a:p>
            <a:pPr lvl="1" eaLnBrk="1" hangingPunct="1"/>
            <a:r>
              <a:rPr lang="en-US" smtClean="0"/>
              <a:t>Treatment of water with chlorine </a:t>
            </a:r>
          </a:p>
          <a:p>
            <a:pPr eaLnBrk="1" hangingPunct="1"/>
            <a:r>
              <a:rPr lang="en-US" smtClean="0"/>
              <a:t>iv) Sterilization of fomites </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80988"/>
            <a:ext cx="8064500" cy="900112"/>
          </a:xfrm>
        </p:spPr>
        <p:txBody>
          <a:bodyPr>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GB"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Entry into the host</a:t>
            </a:r>
            <a:endPar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3" name="Content Placeholder 2"/>
          <p:cNvSpPr>
            <a:spLocks noGrp="1"/>
          </p:cNvSpPr>
          <p:nvPr>
            <p:ph idx="4294967295"/>
          </p:nvPr>
        </p:nvSpPr>
        <p:spPr>
          <a:xfrm>
            <a:off x="0" y="1600200"/>
            <a:ext cx="8229600" cy="2836863"/>
          </a:xfrm>
        </p:spPr>
        <p:txBody>
          <a:bodyPr>
            <a:normAutofit fontScale="92500" lnSpcReduction="10000"/>
          </a:bodyPr>
          <a:lstStyle/>
          <a:p>
            <a:pPr marL="365760" indent="-256032" eaLnBrk="1" fontAlgn="auto" hangingPunct="1">
              <a:lnSpc>
                <a:spcPct val="80000"/>
              </a:lnSpc>
              <a:spcAft>
                <a:spcPts val="0"/>
              </a:spcAft>
              <a:buFont typeface="Wingdings 3"/>
              <a:buChar char=""/>
              <a:defRPr/>
            </a:pPr>
            <a:endParaRPr lang="en-US" sz="1500" b="1" u="sng"/>
          </a:p>
          <a:p>
            <a:pPr marL="365760" indent="-256032" eaLnBrk="1" fontAlgn="auto" hangingPunct="1">
              <a:lnSpc>
                <a:spcPct val="80000"/>
              </a:lnSpc>
              <a:spcAft>
                <a:spcPts val="0"/>
              </a:spcAft>
              <a:buFont typeface="Wingdings 3"/>
              <a:buChar char=""/>
              <a:defRPr/>
            </a:pPr>
            <a:r>
              <a:rPr lang="en-US" sz="2800"/>
              <a:t>Interrupt entry of the organisms</a:t>
            </a:r>
          </a:p>
          <a:p>
            <a:pPr marL="365760" indent="-256032" eaLnBrk="1" fontAlgn="auto" hangingPunct="1">
              <a:lnSpc>
                <a:spcPct val="80000"/>
              </a:lnSpc>
              <a:spcAft>
                <a:spcPts val="0"/>
              </a:spcAft>
              <a:buFont typeface="Wingdings 3"/>
              <a:buChar char=""/>
              <a:defRPr/>
            </a:pPr>
            <a:endParaRPr lang="en-US" sz="2800"/>
          </a:p>
          <a:p>
            <a:pPr marL="365760" indent="-256032" eaLnBrk="1" fontAlgn="auto" hangingPunct="1">
              <a:lnSpc>
                <a:spcPct val="80000"/>
              </a:lnSpc>
              <a:spcAft>
                <a:spcPts val="0"/>
              </a:spcAft>
              <a:buFont typeface="Wingdings 3"/>
              <a:buChar char=""/>
              <a:defRPr/>
            </a:pPr>
            <a:r>
              <a:rPr lang="en-US" sz="2800"/>
              <a:t>Barrier methods </a:t>
            </a:r>
          </a:p>
          <a:p>
            <a:pPr marL="621792" lvl="1" eaLnBrk="1" fontAlgn="auto" hangingPunct="1">
              <a:lnSpc>
                <a:spcPct val="80000"/>
              </a:lnSpc>
              <a:spcBef>
                <a:spcPts val="324"/>
              </a:spcBef>
              <a:spcAft>
                <a:spcPts val="0"/>
              </a:spcAft>
              <a:buFont typeface="Verdana"/>
              <a:buChar char="◦"/>
              <a:defRPr/>
            </a:pPr>
            <a:endParaRPr lang="en-US"/>
          </a:p>
          <a:p>
            <a:pPr marL="621792" lvl="1" eaLnBrk="1" fontAlgn="auto" hangingPunct="1">
              <a:lnSpc>
                <a:spcPct val="80000"/>
              </a:lnSpc>
              <a:spcBef>
                <a:spcPts val="324"/>
              </a:spcBef>
              <a:spcAft>
                <a:spcPts val="0"/>
              </a:spcAft>
              <a:buFont typeface="Verdana"/>
              <a:buChar char="◦"/>
              <a:defRPr/>
            </a:pPr>
            <a:r>
              <a:rPr lang="en-US"/>
              <a:t>ITNs, </a:t>
            </a:r>
          </a:p>
          <a:p>
            <a:pPr marL="621792" lvl="1" eaLnBrk="1" fontAlgn="auto" hangingPunct="1">
              <a:lnSpc>
                <a:spcPct val="80000"/>
              </a:lnSpc>
              <a:spcBef>
                <a:spcPts val="324"/>
              </a:spcBef>
              <a:spcAft>
                <a:spcPts val="0"/>
              </a:spcAft>
              <a:buFont typeface="Verdana"/>
              <a:buChar char="◦"/>
              <a:defRPr/>
            </a:pPr>
            <a:endParaRPr lang="en-US"/>
          </a:p>
          <a:p>
            <a:pPr marL="621792" lvl="1" eaLnBrk="1" fontAlgn="auto" hangingPunct="1">
              <a:lnSpc>
                <a:spcPct val="80000"/>
              </a:lnSpc>
              <a:spcBef>
                <a:spcPts val="324"/>
              </a:spcBef>
              <a:spcAft>
                <a:spcPts val="0"/>
              </a:spcAft>
              <a:buFont typeface="Verdana"/>
              <a:buChar char="◦"/>
              <a:defRPr/>
            </a:pPr>
            <a:r>
              <a:rPr lang="en-US"/>
              <a:t>House screening</a:t>
            </a:r>
          </a:p>
          <a:p>
            <a:pPr marL="621792" lvl="1" eaLnBrk="1" fontAlgn="auto" hangingPunct="1">
              <a:lnSpc>
                <a:spcPct val="80000"/>
              </a:lnSpc>
              <a:spcBef>
                <a:spcPts val="324"/>
              </a:spcBef>
              <a:spcAft>
                <a:spcPts val="0"/>
              </a:spcAft>
              <a:buFont typeface="Verdana"/>
              <a:buChar char="◦"/>
              <a:defRPr/>
            </a:pPr>
            <a:endParaRPr lang="en-US"/>
          </a:p>
          <a:p>
            <a:pPr marL="621792" lvl="1" eaLnBrk="1" fontAlgn="auto" hangingPunct="1">
              <a:lnSpc>
                <a:spcPct val="80000"/>
              </a:lnSpc>
              <a:spcBef>
                <a:spcPts val="324"/>
              </a:spcBef>
              <a:spcAft>
                <a:spcPts val="0"/>
              </a:spcAft>
              <a:buFont typeface="Verdana"/>
              <a:buChar char="◦"/>
              <a:defRPr/>
            </a:pPr>
            <a:r>
              <a:rPr lang="en-US"/>
              <a:t>Wearing of shoes </a:t>
            </a:r>
          </a:p>
          <a:p>
            <a:pPr marL="365760" indent="-256032" eaLnBrk="1" fontAlgn="auto" hangingPunct="1">
              <a:lnSpc>
                <a:spcPct val="80000"/>
              </a:lnSpc>
              <a:spcAft>
                <a:spcPts val="0"/>
              </a:spcAft>
              <a:buFont typeface="Wingdings 3"/>
              <a:buChar char=""/>
              <a:defRPr/>
            </a:pPr>
            <a:endParaRPr lang="en-US" sz="280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GB"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Level of susceptible host</a:t>
            </a:r>
            <a:r>
              <a:rPr lang="en-US" u="sng"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
            </a:r>
            <a:br>
              <a:rPr lang="en-US" u="sng"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br>
            <a:endPar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54275" name="Content Placeholder 2"/>
          <p:cNvSpPr>
            <a:spLocks noGrp="1"/>
          </p:cNvSpPr>
          <p:nvPr>
            <p:ph idx="4294967295"/>
          </p:nvPr>
        </p:nvSpPr>
        <p:spPr>
          <a:xfrm>
            <a:off x="0" y="1600200"/>
            <a:ext cx="8229600" cy="4495800"/>
          </a:xfrm>
        </p:spPr>
        <p:txBody>
          <a:bodyPr/>
          <a:lstStyle/>
          <a:p>
            <a:pPr eaLnBrk="1" hangingPunct="1"/>
            <a:r>
              <a:rPr lang="en-GB" i="1" smtClean="0"/>
              <a:t>General health of the body</a:t>
            </a:r>
            <a:endParaRPr lang="en-US" smtClean="0"/>
          </a:p>
          <a:p>
            <a:pPr eaLnBrk="1" hangingPunct="1"/>
            <a:r>
              <a:rPr lang="en-GB" i="1" smtClean="0"/>
              <a:t>Specific immunity for specific diseases:</a:t>
            </a:r>
            <a:endParaRPr lang="en-US" smtClean="0"/>
          </a:p>
          <a:p>
            <a:pPr lvl="1" eaLnBrk="1" hangingPunct="1"/>
            <a:r>
              <a:rPr lang="en-GB" smtClean="0"/>
              <a:t>Specific antigens administered</a:t>
            </a:r>
            <a:endParaRPr lang="en-US" smtClean="0"/>
          </a:p>
          <a:p>
            <a:pPr lvl="1" eaLnBrk="1" hangingPunct="1"/>
            <a:r>
              <a:rPr lang="en-GB" smtClean="0"/>
              <a:t>Produce antibodies against the diseases </a:t>
            </a:r>
            <a:endParaRPr lang="en-US" smtClean="0"/>
          </a:p>
          <a:p>
            <a:pPr eaLnBrk="1" hangingPunct="1"/>
            <a:r>
              <a:rPr lang="en-GB" i="1" smtClean="0"/>
              <a:t>Specify drugs capable of prevention of development of diseases</a:t>
            </a:r>
            <a:endParaRPr lang="en-US" smtClean="0"/>
          </a:p>
          <a:p>
            <a:pPr lvl="1" eaLnBrk="1" hangingPunct="1"/>
            <a:r>
              <a:rPr lang="en-US" smtClean="0"/>
              <a:t>Taken before a specified agent gets inside the body</a:t>
            </a:r>
          </a:p>
          <a:p>
            <a:pPr lvl="1" eaLnBrk="1" hangingPunct="1"/>
            <a:r>
              <a:rPr lang="en-US" smtClean="0"/>
              <a:t>Chemoprophylactic agents</a:t>
            </a:r>
          </a:p>
          <a:p>
            <a:pPr eaLnBrk="1" hangingPunct="1"/>
            <a:endParaRPr lang="en-US" smtClean="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52400"/>
            <a:ext cx="8229600" cy="1143000"/>
          </a:xfrm>
        </p:spPr>
        <p:txBody>
          <a:bodyPr>
            <a:normAutofit fontScale="90000"/>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GB"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Public health control measures</a:t>
            </a:r>
            <a: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
            </a:r>
            <a:br>
              <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br>
            <a:endParaRPr lang="en-US"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55299" name="Content Placeholder 2"/>
          <p:cNvSpPr>
            <a:spLocks noGrp="1"/>
          </p:cNvSpPr>
          <p:nvPr>
            <p:ph idx="4294967295"/>
          </p:nvPr>
        </p:nvSpPr>
        <p:spPr>
          <a:xfrm>
            <a:off x="0" y="1600200"/>
            <a:ext cx="8229600" cy="3856038"/>
          </a:xfrm>
        </p:spPr>
        <p:txBody>
          <a:bodyPr/>
          <a:lstStyle/>
          <a:p>
            <a:pPr eaLnBrk="1" hangingPunct="1"/>
            <a:r>
              <a:rPr lang="en-GB" smtClean="0"/>
              <a:t>Several measures applied</a:t>
            </a:r>
          </a:p>
          <a:p>
            <a:pPr lvl="1" eaLnBrk="1" hangingPunct="1"/>
            <a:r>
              <a:rPr lang="en-GB" smtClean="0"/>
              <a:t>More than one level at the same time.</a:t>
            </a:r>
            <a:endParaRPr lang="en-US" smtClean="0"/>
          </a:p>
          <a:p>
            <a:pPr eaLnBrk="1" hangingPunct="1"/>
            <a:r>
              <a:rPr lang="en-GB" smtClean="0"/>
              <a:t>Measure chosen will depend on</a:t>
            </a:r>
            <a:endParaRPr lang="en-US" smtClean="0"/>
          </a:p>
          <a:p>
            <a:pPr lvl="1" eaLnBrk="1" hangingPunct="1"/>
            <a:r>
              <a:rPr lang="en-GB" smtClean="0"/>
              <a:t>Type of agent</a:t>
            </a:r>
            <a:endParaRPr lang="en-US" smtClean="0"/>
          </a:p>
          <a:p>
            <a:pPr lvl="1" eaLnBrk="1" hangingPunct="1"/>
            <a:r>
              <a:rPr lang="en-GB" smtClean="0"/>
              <a:t>Mode of transmission</a:t>
            </a:r>
            <a:endParaRPr lang="en-US" smtClean="0"/>
          </a:p>
          <a:p>
            <a:pPr lvl="1" eaLnBrk="1" hangingPunct="1"/>
            <a:r>
              <a:rPr lang="en-GB" smtClean="0"/>
              <a:t>Host susceptibility</a:t>
            </a:r>
            <a:endParaRPr lang="en-US" smtClean="0"/>
          </a:p>
          <a:p>
            <a:pPr lvl="1" eaLnBrk="1" hangingPunct="1"/>
            <a:r>
              <a:rPr lang="en-GB" smtClean="0"/>
              <a:t>Socio-economic factors.</a:t>
            </a:r>
            <a:endParaRPr lang="en-US" smtClean="0"/>
          </a:p>
          <a:p>
            <a:pPr eaLnBrk="1" hangingPunct="1"/>
            <a:endParaRPr lang="en-US"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fontAlgn="auto" hangingPunct="1">
              <a:spcAft>
                <a:spcPts val="0"/>
              </a:spcAft>
              <a:defRPr/>
            </a:pPr>
            <a:r>
              <a:rPr lang="en-US" dirty="0" smtClean="0"/>
              <a:t>In summary!!!</a:t>
            </a:r>
          </a:p>
        </p:txBody>
      </p:sp>
      <p:sp>
        <p:nvSpPr>
          <p:cNvPr id="56323" name="Subtitle 2"/>
          <p:cNvSpPr>
            <a:spLocks noGrp="1"/>
          </p:cNvSpPr>
          <p:nvPr>
            <p:ph type="subTitle" idx="1"/>
          </p:nvPr>
        </p:nvSpPr>
        <p:spPr>
          <a:xfrm>
            <a:off x="685800" y="3611563"/>
            <a:ext cx="7772400" cy="1200150"/>
          </a:xfrm>
        </p:spPr>
        <p:txBody>
          <a:bodyPr/>
          <a:lstStyle/>
          <a:p>
            <a:pPr marR="0" eaLnBrk="1" hangingPunct="1">
              <a:buFont typeface="Arial" charset="0"/>
              <a:buNone/>
            </a:pPr>
            <a:endParaRPr 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Routes of Transmission</a:t>
            </a:r>
            <a:endParaRPr lang="en-US" dirty="0"/>
          </a:p>
        </p:txBody>
      </p:sp>
      <p:pic>
        <p:nvPicPr>
          <p:cNvPr id="57347" name="Picture 2"/>
          <p:cNvPicPr>
            <a:picLocks noChangeAspect="1" noChangeArrowheads="1"/>
          </p:cNvPicPr>
          <p:nvPr/>
        </p:nvPicPr>
        <p:blipFill>
          <a:blip r:embed="rId2" cstate="print"/>
          <a:srcRect/>
          <a:stretch>
            <a:fillRect/>
          </a:stretch>
        </p:blipFill>
        <p:spPr bwMode="auto">
          <a:xfrm>
            <a:off x="1066800" y="1447800"/>
            <a:ext cx="6705600" cy="487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09600" y="914400"/>
            <a:ext cx="7772400" cy="838200"/>
          </a:xfrm>
        </p:spPr>
        <p:txBody>
          <a:bodyPr lIns="90488" tIns="44450" rIns="90488" bIns="44450" anchor="b"/>
          <a:lstStyle/>
          <a:p>
            <a:pPr eaLnBrk="1" fontAlgn="auto" hangingPunct="1">
              <a:spcAft>
                <a:spcPts val="0"/>
              </a:spcAft>
              <a:defRPr/>
            </a:pPr>
            <a:r>
              <a:rPr lang="en-US" altLang="en-US" sz="3800" smtClean="0"/>
              <a:t>Chain of Infection</a:t>
            </a:r>
            <a:endParaRPr lang="en-US" altLang="en-US" sz="3800" smtClean="0">
              <a:latin typeface="Book Antiqua" pitchFamily="18" charset="0"/>
            </a:endParaRPr>
          </a:p>
        </p:txBody>
      </p:sp>
      <p:sp>
        <p:nvSpPr>
          <p:cNvPr id="58371" name="Oval 4"/>
          <p:cNvSpPr>
            <a:spLocks noChangeArrowheads="1"/>
          </p:cNvSpPr>
          <p:nvPr/>
        </p:nvSpPr>
        <p:spPr bwMode="auto">
          <a:xfrm>
            <a:off x="114300" y="25527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58372" name="Oval 5"/>
          <p:cNvSpPr>
            <a:spLocks noChangeArrowheads="1"/>
          </p:cNvSpPr>
          <p:nvPr/>
        </p:nvSpPr>
        <p:spPr bwMode="auto">
          <a:xfrm>
            <a:off x="1485900" y="27051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58373" name="Rectangle 6"/>
          <p:cNvSpPr>
            <a:spLocks noChangeArrowheads="1"/>
          </p:cNvSpPr>
          <p:nvPr/>
        </p:nvSpPr>
        <p:spPr bwMode="auto">
          <a:xfrm>
            <a:off x="1660525" y="3032125"/>
            <a:ext cx="1476375" cy="457200"/>
          </a:xfrm>
          <a:prstGeom prst="rect">
            <a:avLst/>
          </a:prstGeom>
          <a:noFill/>
          <a:ln w="12700">
            <a:noFill/>
            <a:miter lim="800000"/>
            <a:headEnd/>
            <a:tailEnd/>
          </a:ln>
        </p:spPr>
        <p:txBody>
          <a:bodyPr wrap="none" anchor="ctr"/>
          <a:lstStyle/>
          <a:p>
            <a:endParaRPr lang="en-US">
              <a:latin typeface="Calibri" pitchFamily="34" charset="0"/>
            </a:endParaRPr>
          </a:p>
        </p:txBody>
      </p:sp>
      <p:sp>
        <p:nvSpPr>
          <p:cNvPr id="58374" name="Oval 7"/>
          <p:cNvSpPr>
            <a:spLocks noChangeArrowheads="1"/>
          </p:cNvSpPr>
          <p:nvPr/>
        </p:nvSpPr>
        <p:spPr bwMode="auto">
          <a:xfrm>
            <a:off x="2857500" y="26289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58375" name="Oval 8"/>
          <p:cNvSpPr>
            <a:spLocks noChangeArrowheads="1"/>
          </p:cNvSpPr>
          <p:nvPr/>
        </p:nvSpPr>
        <p:spPr bwMode="auto">
          <a:xfrm>
            <a:off x="4229100" y="27813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58376" name="Oval 9"/>
          <p:cNvSpPr>
            <a:spLocks noChangeArrowheads="1"/>
          </p:cNvSpPr>
          <p:nvPr/>
        </p:nvSpPr>
        <p:spPr bwMode="auto">
          <a:xfrm>
            <a:off x="5676900" y="27051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58377" name="Oval 10"/>
          <p:cNvSpPr>
            <a:spLocks noChangeArrowheads="1"/>
          </p:cNvSpPr>
          <p:nvPr/>
        </p:nvSpPr>
        <p:spPr bwMode="auto">
          <a:xfrm>
            <a:off x="7048500" y="27051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96267" name="Rectangle 11"/>
          <p:cNvSpPr>
            <a:spLocks noChangeArrowheads="1"/>
          </p:cNvSpPr>
          <p:nvPr/>
        </p:nvSpPr>
        <p:spPr bwMode="auto">
          <a:xfrm>
            <a:off x="652463" y="4481513"/>
            <a:ext cx="7418387" cy="819150"/>
          </a:xfrm>
          <a:prstGeom prst="rect">
            <a:avLst/>
          </a:prstGeom>
          <a:noFill/>
          <a:ln w="12700">
            <a:noFill/>
            <a:miter lim="800000"/>
            <a:headEnd/>
            <a:tailEnd/>
          </a:ln>
          <a:effectLst/>
        </p:spPr>
        <p:txBody>
          <a:bodyPr wrap="none" lIns="90488" tIns="44450" rIns="90488" bIns="44450">
            <a:spAutoFit/>
          </a:bodyPr>
          <a:lstStyle/>
          <a:p>
            <a:pPr algn="ct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A model to conceptualize the transmission of a </a:t>
            </a:r>
          </a:p>
          <a:p>
            <a:pPr algn="ct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communicable disease from its source to a susceptible hose</a:t>
            </a:r>
          </a:p>
        </p:txBody>
      </p:sp>
    </p:spTree>
  </p:cSld>
  <p:clrMapOvr>
    <a:masterClrMapping/>
  </p:clrMapOvr>
  <p:transition>
    <p:checke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914400"/>
            <a:ext cx="7772400" cy="838200"/>
          </a:xfrm>
        </p:spPr>
        <p:txBody>
          <a:bodyPr lIns="90488" tIns="44450" rIns="90488" bIns="44450" anchor="b"/>
          <a:lstStyle/>
          <a:p>
            <a:pPr eaLnBrk="1" fontAlgn="auto" hangingPunct="1">
              <a:spcAft>
                <a:spcPts val="0"/>
              </a:spcAft>
              <a:defRPr/>
            </a:pPr>
            <a:r>
              <a:rPr lang="en-US" altLang="en-US" sz="3800" smtClean="0"/>
              <a:t>Chain of Infection</a:t>
            </a:r>
            <a:endParaRPr lang="en-US" altLang="en-US" sz="3800" smtClean="0">
              <a:latin typeface="Book Antiqua" pitchFamily="18" charset="0"/>
            </a:endParaRPr>
          </a:p>
        </p:txBody>
      </p:sp>
      <p:sp>
        <p:nvSpPr>
          <p:cNvPr id="59395" name="Oval 4"/>
          <p:cNvSpPr>
            <a:spLocks noChangeArrowheads="1"/>
          </p:cNvSpPr>
          <p:nvPr/>
        </p:nvSpPr>
        <p:spPr bwMode="auto">
          <a:xfrm>
            <a:off x="114300" y="25527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98309" name="Rectangle 5"/>
          <p:cNvSpPr>
            <a:spLocks noChangeArrowheads="1"/>
          </p:cNvSpPr>
          <p:nvPr/>
        </p:nvSpPr>
        <p:spPr bwMode="auto">
          <a:xfrm>
            <a:off x="214313" y="2881313"/>
            <a:ext cx="1314450" cy="454025"/>
          </a:xfrm>
          <a:prstGeom prst="rect">
            <a:avLst/>
          </a:prstGeom>
          <a:noFill/>
          <a:ln w="12700">
            <a:noFill/>
            <a:miter lim="800000"/>
            <a:headEnd/>
            <a:tailEnd/>
          </a:ln>
          <a:effectLst/>
        </p:spPr>
        <p:txBody>
          <a:bodyPr wrap="none" lIns="90488" tIns="44450" rIns="90488" bIns="44450">
            <a:spAutoFit/>
          </a:bodyPr>
          <a:lstStyle/>
          <a:p>
            <a:pP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Pathogen</a:t>
            </a:r>
          </a:p>
        </p:txBody>
      </p:sp>
      <p:sp>
        <p:nvSpPr>
          <p:cNvPr id="98310" name="Rectangle 6"/>
          <p:cNvSpPr>
            <a:spLocks noChangeArrowheads="1"/>
          </p:cNvSpPr>
          <p:nvPr/>
        </p:nvSpPr>
        <p:spPr bwMode="auto">
          <a:xfrm>
            <a:off x="823913" y="3871913"/>
            <a:ext cx="4146550" cy="455612"/>
          </a:xfrm>
          <a:prstGeom prst="rect">
            <a:avLst/>
          </a:prstGeom>
          <a:noFill/>
          <a:ln w="12700">
            <a:noFill/>
            <a:miter lim="800000"/>
            <a:headEnd/>
            <a:tailEnd/>
          </a:ln>
          <a:effectLst/>
        </p:spPr>
        <p:txBody>
          <a:bodyPr wrap="none" lIns="90488" tIns="44450" rIns="90488" bIns="44450">
            <a:spAutoFit/>
          </a:bodyPr>
          <a:lstStyle/>
          <a:p>
            <a:pPr fontAlgn="auto">
              <a:spcBef>
                <a:spcPts val="0"/>
              </a:spcBef>
              <a:spcAft>
                <a:spcPts val="0"/>
              </a:spcAft>
              <a:defRPr/>
            </a:pPr>
            <a:r>
              <a:rPr lang="en-US" altLang="en-US">
                <a:effectLst>
                  <a:outerShdw blurRad="38100" dist="38100" dir="2700000" algn="tl">
                    <a:srgbClr val="C0C0C0"/>
                  </a:outerShdw>
                </a:effectLst>
                <a:latin typeface="Book Antiqua" pitchFamily="18" charset="0"/>
                <a:cs typeface="+mn-cs"/>
              </a:rPr>
              <a:t>•</a:t>
            </a:r>
            <a:r>
              <a:rPr lang="en-US" altLang="en-US">
                <a:solidFill>
                  <a:schemeClr val="tx2"/>
                </a:solidFill>
                <a:effectLst>
                  <a:outerShdw blurRad="38100" dist="38100" dir="2700000" algn="tl">
                    <a:srgbClr val="C0C0C0"/>
                  </a:outerShdw>
                </a:effectLst>
                <a:latin typeface="Book Antiqua" pitchFamily="18" charset="0"/>
                <a:cs typeface="+mn-cs"/>
              </a:rPr>
              <a:t> </a:t>
            </a:r>
            <a:r>
              <a:rPr lang="en-US" altLang="en-US">
                <a:effectLst>
                  <a:outerShdw blurRad="38100" dist="38100" dir="2700000" algn="tl">
                    <a:srgbClr val="C0C0C0"/>
                  </a:outerShdw>
                </a:effectLst>
                <a:latin typeface="Book Antiqua" pitchFamily="18" charset="0"/>
                <a:cs typeface="+mn-cs"/>
              </a:rPr>
              <a:t>is the disease causing agent</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914400"/>
            <a:ext cx="7772400" cy="838200"/>
          </a:xfrm>
        </p:spPr>
        <p:txBody>
          <a:bodyPr lIns="90488" tIns="44450" rIns="90488" bIns="44450" anchor="b"/>
          <a:lstStyle/>
          <a:p>
            <a:pPr eaLnBrk="1" fontAlgn="auto" hangingPunct="1">
              <a:spcAft>
                <a:spcPts val="0"/>
              </a:spcAft>
              <a:defRPr/>
            </a:pPr>
            <a:r>
              <a:rPr lang="en-US" altLang="en-US" sz="3800" smtClean="0"/>
              <a:t>Chain of Infection</a:t>
            </a:r>
            <a:endParaRPr lang="en-US" altLang="en-US" sz="3800" smtClean="0">
              <a:latin typeface="Book Antiqua" pitchFamily="18" charset="0"/>
            </a:endParaRPr>
          </a:p>
        </p:txBody>
      </p:sp>
      <p:sp>
        <p:nvSpPr>
          <p:cNvPr id="60419" name="Oval 4"/>
          <p:cNvSpPr>
            <a:spLocks noChangeArrowheads="1"/>
          </p:cNvSpPr>
          <p:nvPr/>
        </p:nvSpPr>
        <p:spPr bwMode="auto">
          <a:xfrm>
            <a:off x="114300" y="25527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0420" name="Rectangle 5"/>
          <p:cNvSpPr>
            <a:spLocks noChangeArrowheads="1"/>
          </p:cNvSpPr>
          <p:nvPr/>
        </p:nvSpPr>
        <p:spPr bwMode="auto">
          <a:xfrm>
            <a:off x="214313" y="2881313"/>
            <a:ext cx="1314450" cy="454025"/>
          </a:xfrm>
          <a:prstGeom prst="rect">
            <a:avLst/>
          </a:prstGeom>
          <a:noFill/>
          <a:ln w="12700">
            <a:noFill/>
            <a:miter lim="800000"/>
            <a:headEnd/>
            <a:tailEnd/>
          </a:ln>
        </p:spPr>
        <p:txBody>
          <a:bodyPr wrap="none" lIns="90488" tIns="44450" rIns="90488" bIns="44450">
            <a:spAutoFit/>
          </a:bodyPr>
          <a:lstStyle/>
          <a:p>
            <a:r>
              <a:rPr lang="en-US" altLang="en-US">
                <a:solidFill>
                  <a:srgbClr val="DADADA"/>
                </a:solidFill>
                <a:latin typeface="Book Antiqua" pitchFamily="18" charset="0"/>
              </a:rPr>
              <a:t>Pathogen</a:t>
            </a:r>
          </a:p>
        </p:txBody>
      </p:sp>
      <p:sp>
        <p:nvSpPr>
          <p:cNvPr id="100358" name="Rectangle 6"/>
          <p:cNvSpPr>
            <a:spLocks noChangeArrowheads="1"/>
          </p:cNvSpPr>
          <p:nvPr/>
        </p:nvSpPr>
        <p:spPr bwMode="auto">
          <a:xfrm>
            <a:off x="2957513" y="3490913"/>
            <a:ext cx="5303837" cy="822325"/>
          </a:xfrm>
          <a:prstGeom prst="rect">
            <a:avLst/>
          </a:prstGeom>
          <a:noFill/>
          <a:ln w="12700">
            <a:noFill/>
            <a:miter lim="800000"/>
            <a:headEnd/>
            <a:tailEnd/>
          </a:ln>
          <a:effectLst/>
        </p:spPr>
        <p:txBody>
          <a:bodyPr wrap="none" lIns="90488" tIns="44450" rIns="90488" bIns="44450">
            <a:spAutoFit/>
          </a:bodyPr>
          <a:lstStyle/>
          <a:p>
            <a:pPr fontAlgn="auto">
              <a:spcBef>
                <a:spcPts val="0"/>
              </a:spcBef>
              <a:spcAft>
                <a:spcPts val="0"/>
              </a:spcAft>
              <a:defRPr/>
            </a:pPr>
            <a:r>
              <a:rPr lang="en-US" altLang="en-US">
                <a:effectLst>
                  <a:outerShdw blurRad="38100" dist="38100" dir="2700000" algn="tl">
                    <a:srgbClr val="C0C0C0"/>
                  </a:outerShdw>
                </a:effectLst>
                <a:latin typeface="Book Antiqua" pitchFamily="18" charset="0"/>
                <a:cs typeface="+mn-cs"/>
              </a:rPr>
              <a:t>•</a:t>
            </a:r>
            <a:r>
              <a:rPr lang="en-US" altLang="en-US">
                <a:solidFill>
                  <a:schemeClr val="tx2"/>
                </a:solidFill>
                <a:effectLst>
                  <a:outerShdw blurRad="38100" dist="38100" dir="2700000" algn="tl">
                    <a:srgbClr val="C0C0C0"/>
                  </a:outerShdw>
                </a:effectLst>
                <a:latin typeface="Book Antiqua" pitchFamily="18" charset="0"/>
                <a:cs typeface="+mn-cs"/>
              </a:rPr>
              <a:t> </a:t>
            </a:r>
            <a:r>
              <a:rPr lang="en-US" altLang="en-US">
                <a:effectLst>
                  <a:outerShdw blurRad="38100" dist="38100" dir="2700000" algn="tl">
                    <a:srgbClr val="C0C0C0"/>
                  </a:outerShdw>
                </a:effectLst>
                <a:latin typeface="Book Antiqua" pitchFamily="18" charset="0"/>
                <a:cs typeface="+mn-cs"/>
              </a:rPr>
              <a:t>is the habitat in which an infectious </a:t>
            </a:r>
          </a:p>
          <a:p>
            <a:pPr fontAlgn="auto">
              <a:spcBef>
                <a:spcPts val="0"/>
              </a:spcBef>
              <a:spcAft>
                <a:spcPts val="0"/>
              </a:spcAft>
              <a:defRPr/>
            </a:pPr>
            <a:r>
              <a:rPr lang="en-US" altLang="en-US">
                <a:effectLst>
                  <a:outerShdw blurRad="38100" dist="38100" dir="2700000" algn="tl">
                    <a:srgbClr val="C0C0C0"/>
                  </a:outerShdw>
                </a:effectLst>
                <a:latin typeface="Book Antiqua" pitchFamily="18" charset="0"/>
                <a:cs typeface="+mn-cs"/>
              </a:rPr>
              <a:t>          agent normally lives &amp; grows</a:t>
            </a:r>
            <a:endParaRPr lang="en-US" altLang="en-US">
              <a:solidFill>
                <a:schemeClr val="tx2"/>
              </a:solidFill>
              <a:effectLst>
                <a:outerShdw blurRad="38100" dist="38100" dir="2700000" algn="tl">
                  <a:srgbClr val="C0C0C0"/>
                </a:outerShdw>
              </a:effectLst>
              <a:latin typeface="Book Antiqua" pitchFamily="18" charset="0"/>
              <a:cs typeface="+mn-cs"/>
            </a:endParaRPr>
          </a:p>
        </p:txBody>
      </p:sp>
      <p:sp>
        <p:nvSpPr>
          <p:cNvPr id="60422" name="Oval 7"/>
          <p:cNvSpPr>
            <a:spLocks noChangeArrowheads="1"/>
          </p:cNvSpPr>
          <p:nvPr/>
        </p:nvSpPr>
        <p:spPr bwMode="auto">
          <a:xfrm>
            <a:off x="1485900" y="27051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100360" name="Rectangle 8"/>
          <p:cNvSpPr>
            <a:spLocks noChangeArrowheads="1"/>
          </p:cNvSpPr>
          <p:nvPr/>
        </p:nvSpPr>
        <p:spPr bwMode="auto">
          <a:xfrm>
            <a:off x="1662113" y="3033713"/>
            <a:ext cx="1365250" cy="454025"/>
          </a:xfrm>
          <a:prstGeom prst="rect">
            <a:avLst/>
          </a:prstGeom>
          <a:noFill/>
          <a:ln w="12700">
            <a:noFill/>
            <a:miter lim="800000"/>
            <a:headEnd/>
            <a:tailEnd/>
          </a:ln>
          <a:effectLst/>
        </p:spPr>
        <p:txBody>
          <a:bodyPr wrap="none" lIns="90488" tIns="44450" rIns="90488" bIns="44450">
            <a:spAutoFit/>
          </a:bodyPr>
          <a:lstStyle/>
          <a:p>
            <a:pP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Reservoir</a:t>
            </a:r>
          </a:p>
        </p:txBody>
      </p:sp>
      <p:sp>
        <p:nvSpPr>
          <p:cNvPr id="100361" name="Rectangle 9"/>
          <p:cNvSpPr>
            <a:spLocks noChangeArrowheads="1"/>
          </p:cNvSpPr>
          <p:nvPr/>
        </p:nvSpPr>
        <p:spPr bwMode="auto">
          <a:xfrm>
            <a:off x="1966913" y="4557713"/>
            <a:ext cx="5980112" cy="1189037"/>
          </a:xfrm>
          <a:prstGeom prst="rect">
            <a:avLst/>
          </a:prstGeom>
          <a:noFill/>
          <a:ln w="12700">
            <a:noFill/>
            <a:miter lim="800000"/>
            <a:headEnd/>
            <a:tailEnd/>
          </a:ln>
          <a:effectLst/>
        </p:spPr>
        <p:txBody>
          <a:bodyPr wrap="none" lIns="90488" tIns="44450" rIns="90488" bIns="44450">
            <a:spAutoFit/>
          </a:bodyPr>
          <a:lstStyle/>
          <a:p>
            <a:pPr fontAlgn="auto">
              <a:spcBef>
                <a:spcPts val="0"/>
              </a:spcBef>
              <a:spcAft>
                <a:spcPts val="0"/>
              </a:spcAft>
              <a:defRPr/>
            </a:pPr>
            <a:r>
              <a:rPr lang="en-US" altLang="en-US">
                <a:effectLst>
                  <a:outerShdw blurRad="38100" dist="38100" dir="2700000" algn="tl">
                    <a:srgbClr val="C0C0C0"/>
                  </a:outerShdw>
                </a:effectLst>
                <a:latin typeface="Book Antiqua" pitchFamily="18" charset="0"/>
                <a:cs typeface="+mn-cs"/>
              </a:rPr>
              <a:t>• Human:  symptomatic  or  asymptomatic</a:t>
            </a:r>
          </a:p>
          <a:p>
            <a:pPr fontAlgn="auto">
              <a:spcBef>
                <a:spcPts val="0"/>
              </a:spcBef>
              <a:spcAft>
                <a:spcPts val="0"/>
              </a:spcAft>
              <a:defRPr/>
            </a:pPr>
            <a:r>
              <a:rPr lang="en-US" altLang="en-US">
                <a:effectLst>
                  <a:outerShdw blurRad="38100" dist="38100" dir="2700000" algn="tl">
                    <a:srgbClr val="C0C0C0"/>
                  </a:outerShdw>
                </a:effectLst>
                <a:latin typeface="Book Antiqua" pitchFamily="18" charset="0"/>
                <a:cs typeface="+mn-cs"/>
              </a:rPr>
              <a:t>• Animal:  called zoonoses</a:t>
            </a:r>
          </a:p>
          <a:p>
            <a:pPr fontAlgn="auto">
              <a:spcBef>
                <a:spcPts val="0"/>
              </a:spcBef>
              <a:spcAft>
                <a:spcPts val="0"/>
              </a:spcAft>
              <a:defRPr/>
            </a:pPr>
            <a:r>
              <a:rPr lang="en-US" altLang="en-US">
                <a:effectLst>
                  <a:outerShdw blurRad="38100" dist="38100" dir="2700000" algn="tl">
                    <a:srgbClr val="C0C0C0"/>
                  </a:outerShdw>
                </a:effectLst>
                <a:latin typeface="Book Antiqua" pitchFamily="18" charset="0"/>
                <a:cs typeface="+mn-cs"/>
              </a:rPr>
              <a:t>• Environmental:  plants, soil, and water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t>BASIC PRINCIPLES OF CDC</a:t>
            </a:r>
            <a:endParaRPr lang="en-US" dirty="0"/>
          </a:p>
        </p:txBody>
      </p:sp>
      <p:sp>
        <p:nvSpPr>
          <p:cNvPr id="16387" name="Subtitle 2"/>
          <p:cNvSpPr>
            <a:spLocks noGrp="1"/>
          </p:cNvSpPr>
          <p:nvPr>
            <p:ph type="subTitle" idx="1"/>
          </p:nvPr>
        </p:nvSpPr>
        <p:spPr>
          <a:xfrm>
            <a:off x="685800" y="3611563"/>
            <a:ext cx="7772400" cy="1200150"/>
          </a:xfrm>
        </p:spPr>
        <p:txBody>
          <a:bodyPr/>
          <a:lstStyle/>
          <a:p>
            <a:pPr marR="0" eaLnBrk="1" hangingPunct="1"/>
            <a:r>
              <a:rPr lang="en-US" smtClean="0"/>
              <a:t>DR TOM H.A.M. OLEWE</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914400"/>
            <a:ext cx="7772400" cy="838200"/>
          </a:xfrm>
        </p:spPr>
        <p:txBody>
          <a:bodyPr lIns="90488" tIns="44450" rIns="90488" bIns="44450" anchor="b"/>
          <a:lstStyle/>
          <a:p>
            <a:pPr eaLnBrk="1" fontAlgn="auto" hangingPunct="1">
              <a:spcAft>
                <a:spcPts val="0"/>
              </a:spcAft>
              <a:defRPr/>
            </a:pPr>
            <a:r>
              <a:rPr lang="en-US" altLang="en-US" sz="3800" smtClean="0"/>
              <a:t>Chain of Infection</a:t>
            </a:r>
            <a:endParaRPr lang="en-US" altLang="en-US" sz="3800" smtClean="0">
              <a:latin typeface="Book Antiqua" pitchFamily="18" charset="0"/>
            </a:endParaRPr>
          </a:p>
        </p:txBody>
      </p:sp>
      <p:sp>
        <p:nvSpPr>
          <p:cNvPr id="61443" name="Oval 4"/>
          <p:cNvSpPr>
            <a:spLocks noChangeArrowheads="1"/>
          </p:cNvSpPr>
          <p:nvPr/>
        </p:nvSpPr>
        <p:spPr bwMode="auto">
          <a:xfrm>
            <a:off x="114300" y="25527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1444" name="Rectangle 5"/>
          <p:cNvSpPr>
            <a:spLocks noChangeArrowheads="1"/>
          </p:cNvSpPr>
          <p:nvPr/>
        </p:nvSpPr>
        <p:spPr bwMode="auto">
          <a:xfrm>
            <a:off x="214313" y="2881313"/>
            <a:ext cx="1314450" cy="454025"/>
          </a:xfrm>
          <a:prstGeom prst="rect">
            <a:avLst/>
          </a:prstGeom>
          <a:noFill/>
          <a:ln w="12700">
            <a:noFill/>
            <a:miter lim="800000"/>
            <a:headEnd/>
            <a:tailEnd/>
          </a:ln>
        </p:spPr>
        <p:txBody>
          <a:bodyPr wrap="none" lIns="90488" tIns="44450" rIns="90488" bIns="44450">
            <a:spAutoFit/>
          </a:bodyPr>
          <a:lstStyle/>
          <a:p>
            <a:r>
              <a:rPr lang="en-US" altLang="en-US">
                <a:solidFill>
                  <a:srgbClr val="DADADA"/>
                </a:solidFill>
                <a:latin typeface="Book Antiqua" pitchFamily="18" charset="0"/>
              </a:rPr>
              <a:t>Pathogen</a:t>
            </a:r>
          </a:p>
        </p:txBody>
      </p:sp>
      <p:sp>
        <p:nvSpPr>
          <p:cNvPr id="102406" name="Rectangle 6"/>
          <p:cNvSpPr>
            <a:spLocks noChangeArrowheads="1"/>
          </p:cNvSpPr>
          <p:nvPr/>
        </p:nvSpPr>
        <p:spPr bwMode="auto">
          <a:xfrm>
            <a:off x="4267200" y="3033713"/>
            <a:ext cx="3976688" cy="819150"/>
          </a:xfrm>
          <a:prstGeom prst="rect">
            <a:avLst/>
          </a:prstGeom>
          <a:noFill/>
          <a:ln w="12700">
            <a:noFill/>
            <a:miter lim="800000"/>
            <a:headEnd/>
            <a:tailEnd/>
          </a:ln>
          <a:effectLst/>
        </p:spPr>
        <p:txBody>
          <a:bodyPr lIns="90488" tIns="44450" rIns="90488" bIns="44450">
            <a:spAutoFit/>
          </a:bodyPr>
          <a:lstStyle/>
          <a:p>
            <a:pP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   -  </a:t>
            </a:r>
            <a:r>
              <a:rPr lang="en-US" altLang="en-US">
                <a:effectLst>
                  <a:outerShdw blurRad="38100" dist="38100" dir="2700000" algn="tl">
                    <a:srgbClr val="C0C0C0"/>
                  </a:outerShdw>
                </a:effectLst>
                <a:latin typeface="Book Antiqua" pitchFamily="18" charset="0"/>
                <a:cs typeface="+mn-cs"/>
              </a:rPr>
              <a:t>is the path by which an agent leaves the source host</a:t>
            </a:r>
          </a:p>
        </p:txBody>
      </p:sp>
      <p:sp>
        <p:nvSpPr>
          <p:cNvPr id="61446" name="Oval 7"/>
          <p:cNvSpPr>
            <a:spLocks noChangeArrowheads="1"/>
          </p:cNvSpPr>
          <p:nvPr/>
        </p:nvSpPr>
        <p:spPr bwMode="auto">
          <a:xfrm>
            <a:off x="1485900" y="27051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1447" name="Rectangle 8"/>
          <p:cNvSpPr>
            <a:spLocks noChangeArrowheads="1"/>
          </p:cNvSpPr>
          <p:nvPr/>
        </p:nvSpPr>
        <p:spPr bwMode="auto">
          <a:xfrm>
            <a:off x="1662113" y="3033713"/>
            <a:ext cx="1365250" cy="454025"/>
          </a:xfrm>
          <a:prstGeom prst="rect">
            <a:avLst/>
          </a:prstGeom>
          <a:noFill/>
          <a:ln w="12700">
            <a:noFill/>
            <a:miter lim="800000"/>
            <a:headEnd/>
            <a:tailEnd/>
          </a:ln>
        </p:spPr>
        <p:txBody>
          <a:bodyPr wrap="none" lIns="90488" tIns="44450" rIns="90488" bIns="44450">
            <a:spAutoFit/>
          </a:bodyPr>
          <a:lstStyle/>
          <a:p>
            <a:r>
              <a:rPr lang="en-US" altLang="en-US">
                <a:solidFill>
                  <a:srgbClr val="DADADA"/>
                </a:solidFill>
                <a:latin typeface="Book Antiqua" pitchFamily="18" charset="0"/>
              </a:rPr>
              <a:t>Reservoir</a:t>
            </a:r>
          </a:p>
        </p:txBody>
      </p:sp>
      <p:sp>
        <p:nvSpPr>
          <p:cNvPr id="61448" name="Oval 9"/>
          <p:cNvSpPr>
            <a:spLocks noChangeArrowheads="1"/>
          </p:cNvSpPr>
          <p:nvPr/>
        </p:nvSpPr>
        <p:spPr bwMode="auto">
          <a:xfrm>
            <a:off x="2857500" y="26289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102410" name="Rectangle 10"/>
          <p:cNvSpPr>
            <a:spLocks noChangeArrowheads="1"/>
          </p:cNvSpPr>
          <p:nvPr/>
        </p:nvSpPr>
        <p:spPr bwMode="auto">
          <a:xfrm>
            <a:off x="3232150" y="2805113"/>
            <a:ext cx="966788" cy="819150"/>
          </a:xfrm>
          <a:prstGeom prst="rect">
            <a:avLst/>
          </a:prstGeom>
          <a:noFill/>
          <a:ln w="12700">
            <a:noFill/>
            <a:miter lim="800000"/>
            <a:headEnd/>
            <a:tailEnd/>
          </a:ln>
          <a:effectLst/>
        </p:spPr>
        <p:txBody>
          <a:bodyPr wrap="none" lIns="90488" tIns="44450" rIns="90488" bIns="44450">
            <a:spAutoFit/>
          </a:bodyPr>
          <a:lstStyle/>
          <a:p>
            <a:pPr algn="ct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Portal</a:t>
            </a:r>
          </a:p>
          <a:p>
            <a:pPr algn="ct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of exit</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914400"/>
            <a:ext cx="7772400" cy="838200"/>
          </a:xfrm>
        </p:spPr>
        <p:txBody>
          <a:bodyPr lIns="90488" tIns="44450" rIns="90488" bIns="44450" anchor="b"/>
          <a:lstStyle/>
          <a:p>
            <a:pPr eaLnBrk="1" fontAlgn="auto" hangingPunct="1">
              <a:spcAft>
                <a:spcPts val="0"/>
              </a:spcAft>
              <a:defRPr/>
            </a:pPr>
            <a:r>
              <a:rPr lang="en-US" altLang="en-US" sz="3800" smtClean="0"/>
              <a:t>Chain of Infection</a:t>
            </a:r>
            <a:endParaRPr lang="en-US" altLang="en-US" sz="3800" smtClean="0">
              <a:latin typeface="Book Antiqua" pitchFamily="18" charset="0"/>
            </a:endParaRPr>
          </a:p>
        </p:txBody>
      </p:sp>
      <p:sp>
        <p:nvSpPr>
          <p:cNvPr id="62467" name="Oval 4"/>
          <p:cNvSpPr>
            <a:spLocks noChangeArrowheads="1"/>
          </p:cNvSpPr>
          <p:nvPr/>
        </p:nvSpPr>
        <p:spPr bwMode="auto">
          <a:xfrm>
            <a:off x="114300" y="25527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2468" name="Rectangle 5"/>
          <p:cNvSpPr>
            <a:spLocks noChangeArrowheads="1"/>
          </p:cNvSpPr>
          <p:nvPr/>
        </p:nvSpPr>
        <p:spPr bwMode="auto">
          <a:xfrm>
            <a:off x="214313" y="2881313"/>
            <a:ext cx="1314450" cy="454025"/>
          </a:xfrm>
          <a:prstGeom prst="rect">
            <a:avLst/>
          </a:prstGeom>
          <a:noFill/>
          <a:ln w="12700">
            <a:noFill/>
            <a:miter lim="800000"/>
            <a:headEnd/>
            <a:tailEnd/>
          </a:ln>
        </p:spPr>
        <p:txBody>
          <a:bodyPr wrap="none" lIns="90488" tIns="44450" rIns="90488" bIns="44450">
            <a:spAutoFit/>
          </a:bodyPr>
          <a:lstStyle/>
          <a:p>
            <a:r>
              <a:rPr lang="en-US" altLang="en-US">
                <a:solidFill>
                  <a:srgbClr val="DADADA"/>
                </a:solidFill>
                <a:latin typeface="Book Antiqua" pitchFamily="18" charset="0"/>
              </a:rPr>
              <a:t>Pathogen</a:t>
            </a:r>
          </a:p>
        </p:txBody>
      </p:sp>
      <p:sp>
        <p:nvSpPr>
          <p:cNvPr id="104454" name="Rectangle 6"/>
          <p:cNvSpPr>
            <a:spLocks noChangeArrowheads="1"/>
          </p:cNvSpPr>
          <p:nvPr/>
        </p:nvSpPr>
        <p:spPr bwMode="auto">
          <a:xfrm>
            <a:off x="5548313" y="2652713"/>
            <a:ext cx="2898775" cy="822325"/>
          </a:xfrm>
          <a:prstGeom prst="rect">
            <a:avLst/>
          </a:prstGeom>
          <a:noFill/>
          <a:ln w="12700">
            <a:noFill/>
            <a:miter lim="800000"/>
            <a:headEnd/>
            <a:tailEnd/>
          </a:ln>
          <a:effectLst/>
        </p:spPr>
        <p:txBody>
          <a:bodyPr wrap="none" lIns="90488" tIns="44450" rIns="90488" bIns="44450">
            <a:spAutoFit/>
          </a:bodyPr>
          <a:lstStyle/>
          <a:p>
            <a:pPr fontAlgn="auto">
              <a:spcBef>
                <a:spcPts val="0"/>
              </a:spcBef>
              <a:spcAft>
                <a:spcPts val="0"/>
              </a:spcAft>
              <a:defRPr/>
            </a:pPr>
            <a:r>
              <a:rPr lang="en-US" altLang="en-US">
                <a:effectLst>
                  <a:outerShdw blurRad="38100" dist="38100" dir="2700000" algn="tl">
                    <a:srgbClr val="C0C0C0"/>
                  </a:outerShdw>
                </a:effectLst>
                <a:latin typeface="Book Antiqua" pitchFamily="18" charset="0"/>
                <a:cs typeface="+mn-cs"/>
              </a:rPr>
              <a:t>   •</a:t>
            </a:r>
            <a:r>
              <a:rPr lang="en-US" altLang="en-US">
                <a:solidFill>
                  <a:schemeClr val="tx2"/>
                </a:solidFill>
                <a:effectLst>
                  <a:outerShdw blurRad="38100" dist="38100" dir="2700000" algn="tl">
                    <a:srgbClr val="C0C0C0"/>
                  </a:outerShdw>
                </a:effectLst>
                <a:latin typeface="Book Antiqua" pitchFamily="18" charset="0"/>
                <a:cs typeface="+mn-cs"/>
              </a:rPr>
              <a:t>  </a:t>
            </a:r>
            <a:r>
              <a:rPr lang="en-US" altLang="en-US">
                <a:effectLst>
                  <a:outerShdw blurRad="38100" dist="38100" dir="2700000" algn="tl">
                    <a:srgbClr val="C0C0C0"/>
                  </a:outerShdw>
                </a:effectLst>
                <a:latin typeface="Book Antiqua" pitchFamily="18" charset="0"/>
                <a:cs typeface="+mn-cs"/>
              </a:rPr>
              <a:t>how pathogens </a:t>
            </a:r>
          </a:p>
          <a:p>
            <a:pPr fontAlgn="auto">
              <a:spcBef>
                <a:spcPts val="0"/>
              </a:spcBef>
              <a:spcAft>
                <a:spcPts val="0"/>
              </a:spcAft>
              <a:defRPr/>
            </a:pPr>
            <a:r>
              <a:rPr lang="en-US" altLang="en-US">
                <a:effectLst>
                  <a:outerShdw blurRad="38100" dist="38100" dir="2700000" algn="tl">
                    <a:srgbClr val="C0C0C0"/>
                  </a:outerShdw>
                </a:effectLst>
                <a:latin typeface="Book Antiqua" pitchFamily="18" charset="0"/>
                <a:cs typeface="+mn-cs"/>
              </a:rPr>
              <a:t>          are passed</a:t>
            </a:r>
            <a:endParaRPr lang="en-US" altLang="en-US">
              <a:solidFill>
                <a:schemeClr val="tx2"/>
              </a:solidFill>
              <a:effectLst>
                <a:outerShdw blurRad="38100" dist="38100" dir="2700000" algn="tl">
                  <a:srgbClr val="C0C0C0"/>
                </a:outerShdw>
              </a:effectLst>
              <a:latin typeface="Book Antiqua" pitchFamily="18" charset="0"/>
              <a:cs typeface="+mn-cs"/>
            </a:endParaRPr>
          </a:p>
        </p:txBody>
      </p:sp>
      <p:sp>
        <p:nvSpPr>
          <p:cNvPr id="62470" name="Oval 7"/>
          <p:cNvSpPr>
            <a:spLocks noChangeArrowheads="1"/>
          </p:cNvSpPr>
          <p:nvPr/>
        </p:nvSpPr>
        <p:spPr bwMode="auto">
          <a:xfrm>
            <a:off x="1485900" y="27051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2471" name="Rectangle 8"/>
          <p:cNvSpPr>
            <a:spLocks noChangeArrowheads="1"/>
          </p:cNvSpPr>
          <p:nvPr/>
        </p:nvSpPr>
        <p:spPr bwMode="auto">
          <a:xfrm>
            <a:off x="1662113" y="3033713"/>
            <a:ext cx="1365250" cy="454025"/>
          </a:xfrm>
          <a:prstGeom prst="rect">
            <a:avLst/>
          </a:prstGeom>
          <a:noFill/>
          <a:ln w="12700">
            <a:noFill/>
            <a:miter lim="800000"/>
            <a:headEnd/>
            <a:tailEnd/>
          </a:ln>
        </p:spPr>
        <p:txBody>
          <a:bodyPr wrap="none" lIns="90488" tIns="44450" rIns="90488" bIns="44450">
            <a:spAutoFit/>
          </a:bodyPr>
          <a:lstStyle/>
          <a:p>
            <a:r>
              <a:rPr lang="en-US" altLang="en-US">
                <a:solidFill>
                  <a:srgbClr val="DADADA"/>
                </a:solidFill>
                <a:latin typeface="Book Antiqua" pitchFamily="18" charset="0"/>
              </a:rPr>
              <a:t>Reservoir</a:t>
            </a:r>
          </a:p>
        </p:txBody>
      </p:sp>
      <p:sp>
        <p:nvSpPr>
          <p:cNvPr id="62472" name="Oval 9"/>
          <p:cNvSpPr>
            <a:spLocks noChangeArrowheads="1"/>
          </p:cNvSpPr>
          <p:nvPr/>
        </p:nvSpPr>
        <p:spPr bwMode="auto">
          <a:xfrm>
            <a:off x="2857500" y="26289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2473" name="Rectangle 10"/>
          <p:cNvSpPr>
            <a:spLocks noChangeArrowheads="1"/>
          </p:cNvSpPr>
          <p:nvPr/>
        </p:nvSpPr>
        <p:spPr bwMode="auto">
          <a:xfrm>
            <a:off x="3232150" y="2805113"/>
            <a:ext cx="966788" cy="819150"/>
          </a:xfrm>
          <a:prstGeom prst="rect">
            <a:avLst/>
          </a:prstGeom>
          <a:noFill/>
          <a:ln w="12700">
            <a:noFill/>
            <a:miter lim="800000"/>
            <a:headEnd/>
            <a:tailEnd/>
          </a:ln>
        </p:spPr>
        <p:txBody>
          <a:bodyPr wrap="none" lIns="90488" tIns="44450" rIns="90488" bIns="44450">
            <a:spAutoFit/>
          </a:bodyPr>
          <a:lstStyle/>
          <a:p>
            <a:pPr algn="ctr"/>
            <a:r>
              <a:rPr lang="en-US" altLang="en-US">
                <a:solidFill>
                  <a:srgbClr val="DADADA"/>
                </a:solidFill>
                <a:latin typeface="Book Antiqua" pitchFamily="18" charset="0"/>
              </a:rPr>
              <a:t>Portal</a:t>
            </a:r>
          </a:p>
          <a:p>
            <a:pPr algn="ctr"/>
            <a:r>
              <a:rPr lang="en-US" altLang="en-US">
                <a:solidFill>
                  <a:srgbClr val="DADADA"/>
                </a:solidFill>
                <a:latin typeface="Book Antiqua" pitchFamily="18" charset="0"/>
              </a:rPr>
              <a:t>of exit</a:t>
            </a:r>
          </a:p>
        </p:txBody>
      </p:sp>
      <p:sp>
        <p:nvSpPr>
          <p:cNvPr id="104459" name="Rectangle 11"/>
          <p:cNvSpPr>
            <a:spLocks noChangeArrowheads="1"/>
          </p:cNvSpPr>
          <p:nvPr/>
        </p:nvSpPr>
        <p:spPr bwMode="auto">
          <a:xfrm>
            <a:off x="4024313" y="3948113"/>
            <a:ext cx="3333750" cy="2587625"/>
          </a:xfrm>
          <a:prstGeom prst="rect">
            <a:avLst/>
          </a:prstGeom>
          <a:noFill/>
          <a:ln w="12700">
            <a:noFill/>
            <a:miter lim="800000"/>
            <a:headEnd/>
            <a:tailEnd/>
          </a:ln>
          <a:effectLst/>
        </p:spPr>
        <p:txBody>
          <a:bodyPr wrap="none" lIns="90488" tIns="44450" rIns="90488" bIns="44450">
            <a:spAutoFit/>
          </a:bodyPr>
          <a:lstStyle/>
          <a:p>
            <a:pPr fontAlgn="auto">
              <a:spcBef>
                <a:spcPts val="0"/>
              </a:spcBef>
              <a:spcAft>
                <a:spcPts val="0"/>
              </a:spcAft>
              <a:defRPr/>
            </a:pPr>
            <a:r>
              <a:rPr lang="en-US" altLang="en-US" u="sng">
                <a:effectLst>
                  <a:outerShdw blurRad="38100" dist="38100" dir="2700000" algn="tl">
                    <a:srgbClr val="C0C0C0"/>
                  </a:outerShdw>
                </a:effectLst>
                <a:latin typeface="Book Antiqua" pitchFamily="18" charset="0"/>
                <a:cs typeface="+mn-cs"/>
              </a:rPr>
              <a:t>Modes of Transmission</a:t>
            </a:r>
            <a:endParaRPr lang="en-US" altLang="en-US">
              <a:effectLst>
                <a:outerShdw blurRad="38100" dist="38100" dir="2700000" algn="tl">
                  <a:srgbClr val="C0C0C0"/>
                </a:outerShdw>
              </a:effectLst>
              <a:latin typeface="Book Antiqua" pitchFamily="18" charset="0"/>
              <a:cs typeface="+mn-cs"/>
            </a:endParaRPr>
          </a:p>
          <a:p>
            <a:pPr fontAlgn="auto">
              <a:spcBef>
                <a:spcPts val="0"/>
              </a:spcBef>
              <a:spcAft>
                <a:spcPts val="0"/>
              </a:spcAft>
              <a:defRPr/>
            </a:pPr>
            <a:r>
              <a:rPr lang="en-US" altLang="en-US" sz="2000">
                <a:effectLst>
                  <a:outerShdw blurRad="38100" dist="38100" dir="2700000" algn="tl">
                    <a:srgbClr val="C0C0C0"/>
                  </a:outerShdw>
                </a:effectLst>
                <a:latin typeface="Book Antiqua" pitchFamily="18" charset="0"/>
                <a:cs typeface="+mn-cs"/>
              </a:rPr>
              <a:t>       Direct </a:t>
            </a:r>
          </a:p>
          <a:p>
            <a:pPr fontAlgn="auto">
              <a:spcBef>
                <a:spcPts val="0"/>
              </a:spcBef>
              <a:spcAft>
                <a:spcPts val="0"/>
              </a:spcAft>
              <a:defRPr/>
            </a:pPr>
            <a:r>
              <a:rPr lang="en-US" altLang="en-US" sz="2000">
                <a:effectLst>
                  <a:outerShdw blurRad="38100" dist="38100" dir="2700000" algn="tl">
                    <a:srgbClr val="C0C0C0"/>
                  </a:outerShdw>
                </a:effectLst>
                <a:latin typeface="Book Antiqua" pitchFamily="18" charset="0"/>
                <a:cs typeface="+mn-cs"/>
              </a:rPr>
              <a:t>            - Direct contact</a:t>
            </a:r>
          </a:p>
          <a:p>
            <a:pPr fontAlgn="auto">
              <a:spcBef>
                <a:spcPts val="0"/>
              </a:spcBef>
              <a:spcAft>
                <a:spcPts val="0"/>
              </a:spcAft>
              <a:defRPr/>
            </a:pPr>
            <a:r>
              <a:rPr lang="en-US" altLang="en-US" sz="2000">
                <a:effectLst>
                  <a:outerShdw blurRad="38100" dist="38100" dir="2700000" algn="tl">
                    <a:srgbClr val="C0C0C0"/>
                  </a:outerShdw>
                </a:effectLst>
                <a:latin typeface="Book Antiqua" pitchFamily="18" charset="0"/>
                <a:cs typeface="+mn-cs"/>
              </a:rPr>
              <a:t>            - Droplet spread</a:t>
            </a:r>
          </a:p>
          <a:p>
            <a:pPr fontAlgn="auto">
              <a:spcBef>
                <a:spcPts val="0"/>
              </a:spcBef>
              <a:spcAft>
                <a:spcPts val="0"/>
              </a:spcAft>
              <a:defRPr/>
            </a:pPr>
            <a:r>
              <a:rPr lang="en-US" altLang="en-US" sz="2000">
                <a:effectLst>
                  <a:outerShdw blurRad="38100" dist="38100" dir="2700000" algn="tl">
                    <a:srgbClr val="C0C0C0"/>
                  </a:outerShdw>
                </a:effectLst>
                <a:latin typeface="Book Antiqua" pitchFamily="18" charset="0"/>
                <a:cs typeface="+mn-cs"/>
              </a:rPr>
              <a:t>       Indirect</a:t>
            </a:r>
          </a:p>
          <a:p>
            <a:pPr fontAlgn="auto">
              <a:spcBef>
                <a:spcPts val="0"/>
              </a:spcBef>
              <a:spcAft>
                <a:spcPts val="0"/>
              </a:spcAft>
              <a:defRPr/>
            </a:pPr>
            <a:r>
              <a:rPr lang="en-US" altLang="en-US" sz="2000">
                <a:effectLst>
                  <a:outerShdw blurRad="38100" dist="38100" dir="2700000" algn="tl">
                    <a:srgbClr val="C0C0C0"/>
                  </a:outerShdw>
                </a:effectLst>
                <a:latin typeface="Book Antiqua" pitchFamily="18" charset="0"/>
                <a:cs typeface="+mn-cs"/>
              </a:rPr>
              <a:t>            - Airborne</a:t>
            </a:r>
          </a:p>
          <a:p>
            <a:pPr fontAlgn="auto">
              <a:spcBef>
                <a:spcPts val="0"/>
              </a:spcBef>
              <a:spcAft>
                <a:spcPts val="0"/>
              </a:spcAft>
              <a:defRPr/>
            </a:pPr>
            <a:r>
              <a:rPr lang="en-US" altLang="en-US" sz="2000">
                <a:effectLst>
                  <a:outerShdw blurRad="38100" dist="38100" dir="2700000" algn="tl">
                    <a:srgbClr val="C0C0C0"/>
                  </a:outerShdw>
                </a:effectLst>
                <a:latin typeface="Book Antiqua" pitchFamily="18" charset="0"/>
                <a:cs typeface="+mn-cs"/>
              </a:rPr>
              <a:t>            - Vehicleborne</a:t>
            </a:r>
          </a:p>
          <a:p>
            <a:pPr fontAlgn="auto">
              <a:spcBef>
                <a:spcPts val="0"/>
              </a:spcBef>
              <a:spcAft>
                <a:spcPts val="0"/>
              </a:spcAft>
              <a:defRPr/>
            </a:pPr>
            <a:r>
              <a:rPr lang="en-US" altLang="en-US" sz="2000">
                <a:effectLst>
                  <a:outerShdw blurRad="38100" dist="38100" dir="2700000" algn="tl">
                    <a:srgbClr val="C0C0C0"/>
                  </a:outerShdw>
                </a:effectLst>
                <a:latin typeface="Book Antiqua" pitchFamily="18" charset="0"/>
                <a:cs typeface="+mn-cs"/>
              </a:rPr>
              <a:t>            - Vectorborne</a:t>
            </a:r>
          </a:p>
        </p:txBody>
      </p:sp>
      <p:sp>
        <p:nvSpPr>
          <p:cNvPr id="62475" name="Oval 12"/>
          <p:cNvSpPr>
            <a:spLocks noChangeArrowheads="1"/>
          </p:cNvSpPr>
          <p:nvPr/>
        </p:nvSpPr>
        <p:spPr bwMode="auto">
          <a:xfrm>
            <a:off x="4229100" y="27813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104461" name="Rectangle 13"/>
          <p:cNvSpPr>
            <a:spLocks noChangeArrowheads="1"/>
          </p:cNvSpPr>
          <p:nvPr/>
        </p:nvSpPr>
        <p:spPr bwMode="auto">
          <a:xfrm>
            <a:off x="4557713" y="2957513"/>
            <a:ext cx="1128712" cy="819150"/>
          </a:xfrm>
          <a:prstGeom prst="rect">
            <a:avLst/>
          </a:prstGeom>
          <a:noFill/>
          <a:ln w="12700">
            <a:noFill/>
            <a:miter lim="800000"/>
            <a:headEnd/>
            <a:tailEnd/>
          </a:ln>
          <a:effectLst/>
        </p:spPr>
        <p:txBody>
          <a:bodyPr wrap="none" lIns="90488" tIns="44450" rIns="90488" bIns="44450">
            <a:spAutoFit/>
          </a:bodyPr>
          <a:lstStyle/>
          <a:p>
            <a:pP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Trans-</a:t>
            </a:r>
          </a:p>
          <a:p>
            <a:pP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mission</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914400"/>
            <a:ext cx="7772400" cy="838200"/>
          </a:xfrm>
        </p:spPr>
        <p:txBody>
          <a:bodyPr lIns="90488" tIns="44450" rIns="90488" bIns="44450" anchor="b"/>
          <a:lstStyle/>
          <a:p>
            <a:pPr eaLnBrk="1" fontAlgn="auto" hangingPunct="1">
              <a:spcAft>
                <a:spcPts val="0"/>
              </a:spcAft>
              <a:defRPr/>
            </a:pPr>
            <a:r>
              <a:rPr lang="en-US" altLang="en-US" sz="3800" smtClean="0"/>
              <a:t>Chain of Infection</a:t>
            </a:r>
            <a:endParaRPr lang="en-US" altLang="en-US" sz="3800" smtClean="0">
              <a:latin typeface="Book Antiqua" pitchFamily="18" charset="0"/>
            </a:endParaRPr>
          </a:p>
        </p:txBody>
      </p:sp>
      <p:sp>
        <p:nvSpPr>
          <p:cNvPr id="63491" name="Oval 4"/>
          <p:cNvSpPr>
            <a:spLocks noChangeArrowheads="1"/>
          </p:cNvSpPr>
          <p:nvPr/>
        </p:nvSpPr>
        <p:spPr bwMode="auto">
          <a:xfrm>
            <a:off x="114300" y="25527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3492" name="Rectangle 5"/>
          <p:cNvSpPr>
            <a:spLocks noChangeArrowheads="1"/>
          </p:cNvSpPr>
          <p:nvPr/>
        </p:nvSpPr>
        <p:spPr bwMode="auto">
          <a:xfrm>
            <a:off x="214313" y="2881313"/>
            <a:ext cx="1314450" cy="454025"/>
          </a:xfrm>
          <a:prstGeom prst="rect">
            <a:avLst/>
          </a:prstGeom>
          <a:noFill/>
          <a:ln w="12700">
            <a:noFill/>
            <a:miter lim="800000"/>
            <a:headEnd/>
            <a:tailEnd/>
          </a:ln>
        </p:spPr>
        <p:txBody>
          <a:bodyPr wrap="none" lIns="90488" tIns="44450" rIns="90488" bIns="44450">
            <a:spAutoFit/>
          </a:bodyPr>
          <a:lstStyle/>
          <a:p>
            <a:r>
              <a:rPr lang="en-US" altLang="en-US">
                <a:solidFill>
                  <a:srgbClr val="DADADA"/>
                </a:solidFill>
                <a:latin typeface="Book Antiqua" pitchFamily="18" charset="0"/>
              </a:rPr>
              <a:t>Pathogen</a:t>
            </a:r>
          </a:p>
        </p:txBody>
      </p:sp>
      <p:sp>
        <p:nvSpPr>
          <p:cNvPr id="63493" name="Oval 6"/>
          <p:cNvSpPr>
            <a:spLocks noChangeArrowheads="1"/>
          </p:cNvSpPr>
          <p:nvPr/>
        </p:nvSpPr>
        <p:spPr bwMode="auto">
          <a:xfrm>
            <a:off x="1485900" y="27051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3494" name="Rectangle 7"/>
          <p:cNvSpPr>
            <a:spLocks noChangeArrowheads="1"/>
          </p:cNvSpPr>
          <p:nvPr/>
        </p:nvSpPr>
        <p:spPr bwMode="auto">
          <a:xfrm>
            <a:off x="1662113" y="3033713"/>
            <a:ext cx="1365250" cy="454025"/>
          </a:xfrm>
          <a:prstGeom prst="rect">
            <a:avLst/>
          </a:prstGeom>
          <a:noFill/>
          <a:ln w="12700">
            <a:noFill/>
            <a:miter lim="800000"/>
            <a:headEnd/>
            <a:tailEnd/>
          </a:ln>
        </p:spPr>
        <p:txBody>
          <a:bodyPr wrap="none" lIns="90488" tIns="44450" rIns="90488" bIns="44450">
            <a:spAutoFit/>
          </a:bodyPr>
          <a:lstStyle/>
          <a:p>
            <a:r>
              <a:rPr lang="en-US" altLang="en-US">
                <a:solidFill>
                  <a:srgbClr val="DADADA"/>
                </a:solidFill>
                <a:latin typeface="Book Antiqua" pitchFamily="18" charset="0"/>
              </a:rPr>
              <a:t>Reservoir</a:t>
            </a:r>
          </a:p>
        </p:txBody>
      </p:sp>
      <p:sp>
        <p:nvSpPr>
          <p:cNvPr id="63495" name="Oval 8"/>
          <p:cNvSpPr>
            <a:spLocks noChangeArrowheads="1"/>
          </p:cNvSpPr>
          <p:nvPr/>
        </p:nvSpPr>
        <p:spPr bwMode="auto">
          <a:xfrm>
            <a:off x="2857500" y="26289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3496" name="Rectangle 9"/>
          <p:cNvSpPr>
            <a:spLocks noChangeArrowheads="1"/>
          </p:cNvSpPr>
          <p:nvPr/>
        </p:nvSpPr>
        <p:spPr bwMode="auto">
          <a:xfrm>
            <a:off x="3232150" y="2805113"/>
            <a:ext cx="966788" cy="819150"/>
          </a:xfrm>
          <a:prstGeom prst="rect">
            <a:avLst/>
          </a:prstGeom>
          <a:noFill/>
          <a:ln w="12700">
            <a:noFill/>
            <a:miter lim="800000"/>
            <a:headEnd/>
            <a:tailEnd/>
          </a:ln>
        </p:spPr>
        <p:txBody>
          <a:bodyPr wrap="none" lIns="90488" tIns="44450" rIns="90488" bIns="44450">
            <a:spAutoFit/>
          </a:bodyPr>
          <a:lstStyle/>
          <a:p>
            <a:pPr algn="ctr"/>
            <a:r>
              <a:rPr lang="en-US" altLang="en-US">
                <a:solidFill>
                  <a:srgbClr val="DADADA"/>
                </a:solidFill>
                <a:latin typeface="Book Antiqua" pitchFamily="18" charset="0"/>
              </a:rPr>
              <a:t>Portal</a:t>
            </a:r>
          </a:p>
          <a:p>
            <a:pPr algn="ctr"/>
            <a:r>
              <a:rPr lang="en-US" altLang="en-US">
                <a:solidFill>
                  <a:srgbClr val="DADADA"/>
                </a:solidFill>
                <a:latin typeface="Book Antiqua" pitchFamily="18" charset="0"/>
              </a:rPr>
              <a:t>of exit</a:t>
            </a:r>
          </a:p>
        </p:txBody>
      </p:sp>
      <p:sp>
        <p:nvSpPr>
          <p:cNvPr id="63497" name="Oval 10"/>
          <p:cNvSpPr>
            <a:spLocks noChangeArrowheads="1"/>
          </p:cNvSpPr>
          <p:nvPr/>
        </p:nvSpPr>
        <p:spPr bwMode="auto">
          <a:xfrm>
            <a:off x="4229100" y="27813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3498" name="Rectangle 11"/>
          <p:cNvSpPr>
            <a:spLocks noChangeArrowheads="1"/>
          </p:cNvSpPr>
          <p:nvPr/>
        </p:nvSpPr>
        <p:spPr bwMode="auto">
          <a:xfrm>
            <a:off x="4557713" y="2957513"/>
            <a:ext cx="1128712" cy="819150"/>
          </a:xfrm>
          <a:prstGeom prst="rect">
            <a:avLst/>
          </a:prstGeom>
          <a:noFill/>
          <a:ln w="12700">
            <a:noFill/>
            <a:miter lim="800000"/>
            <a:headEnd/>
            <a:tailEnd/>
          </a:ln>
        </p:spPr>
        <p:txBody>
          <a:bodyPr wrap="none" lIns="90488" tIns="44450" rIns="90488" bIns="44450">
            <a:spAutoFit/>
          </a:bodyPr>
          <a:lstStyle/>
          <a:p>
            <a:r>
              <a:rPr lang="en-US" altLang="en-US">
                <a:solidFill>
                  <a:srgbClr val="DADADA"/>
                </a:solidFill>
                <a:latin typeface="Book Antiqua" pitchFamily="18" charset="0"/>
              </a:rPr>
              <a:t>Trans-</a:t>
            </a:r>
          </a:p>
          <a:p>
            <a:r>
              <a:rPr lang="en-US" altLang="en-US">
                <a:solidFill>
                  <a:srgbClr val="DADADA"/>
                </a:solidFill>
                <a:latin typeface="Book Antiqua" pitchFamily="18" charset="0"/>
              </a:rPr>
              <a:t>mission</a:t>
            </a:r>
          </a:p>
        </p:txBody>
      </p:sp>
      <p:sp>
        <p:nvSpPr>
          <p:cNvPr id="106508" name="Rectangle 12"/>
          <p:cNvSpPr>
            <a:spLocks noChangeArrowheads="1"/>
          </p:cNvSpPr>
          <p:nvPr/>
        </p:nvSpPr>
        <p:spPr bwMode="auto">
          <a:xfrm>
            <a:off x="6386513" y="3567113"/>
            <a:ext cx="2481262" cy="762000"/>
          </a:xfrm>
          <a:prstGeom prst="rect">
            <a:avLst/>
          </a:prstGeom>
          <a:noFill/>
          <a:ln w="12700">
            <a:noFill/>
            <a:miter lim="800000"/>
            <a:headEnd/>
            <a:tailEnd/>
          </a:ln>
          <a:effectLst/>
        </p:spPr>
        <p:txBody>
          <a:bodyPr wrap="none" lIns="90488" tIns="44450" rIns="90488" bIns="44450">
            <a:spAutoFit/>
          </a:bodyPr>
          <a:lstStyle/>
          <a:p>
            <a:pP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        </a:t>
            </a:r>
            <a:r>
              <a:rPr lang="en-US" altLang="en-US">
                <a:effectLst>
                  <a:outerShdw blurRad="38100" dist="38100" dir="2700000" algn="tl">
                    <a:srgbClr val="C0C0C0"/>
                  </a:outerShdw>
                </a:effectLst>
                <a:latin typeface="Book Antiqua" pitchFamily="18" charset="0"/>
                <a:cs typeface="+mn-cs"/>
              </a:rPr>
              <a:t>• </a:t>
            </a:r>
            <a:r>
              <a:rPr lang="en-US" altLang="en-US" sz="2000">
                <a:effectLst>
                  <a:outerShdw blurRad="38100" dist="38100" dir="2700000" algn="tl">
                    <a:srgbClr val="C0C0C0"/>
                  </a:outerShdw>
                </a:effectLst>
                <a:latin typeface="Book Antiqua" pitchFamily="18" charset="0"/>
                <a:cs typeface="+mn-cs"/>
              </a:rPr>
              <a:t>agent enters </a:t>
            </a:r>
          </a:p>
          <a:p>
            <a:pPr fontAlgn="auto">
              <a:spcBef>
                <a:spcPts val="0"/>
              </a:spcBef>
              <a:spcAft>
                <a:spcPts val="0"/>
              </a:spcAft>
              <a:defRPr/>
            </a:pPr>
            <a:r>
              <a:rPr lang="en-US" altLang="en-US" sz="2000">
                <a:effectLst>
                  <a:outerShdw blurRad="38100" dist="38100" dir="2700000" algn="tl">
                    <a:srgbClr val="C0C0C0"/>
                  </a:outerShdw>
                </a:effectLst>
                <a:latin typeface="Book Antiqua" pitchFamily="18" charset="0"/>
                <a:cs typeface="+mn-cs"/>
              </a:rPr>
              <a:t>     susceptible host</a:t>
            </a:r>
          </a:p>
        </p:txBody>
      </p:sp>
      <p:sp>
        <p:nvSpPr>
          <p:cNvPr id="63500" name="Oval 13"/>
          <p:cNvSpPr>
            <a:spLocks noChangeArrowheads="1"/>
          </p:cNvSpPr>
          <p:nvPr/>
        </p:nvSpPr>
        <p:spPr bwMode="auto">
          <a:xfrm>
            <a:off x="5676900" y="27051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106510" name="Rectangle 14"/>
          <p:cNvSpPr>
            <a:spLocks noChangeArrowheads="1"/>
          </p:cNvSpPr>
          <p:nvPr/>
        </p:nvSpPr>
        <p:spPr bwMode="auto">
          <a:xfrm>
            <a:off x="5922963" y="2881313"/>
            <a:ext cx="1136650" cy="819150"/>
          </a:xfrm>
          <a:prstGeom prst="rect">
            <a:avLst/>
          </a:prstGeom>
          <a:noFill/>
          <a:ln w="12700">
            <a:noFill/>
            <a:miter lim="800000"/>
            <a:headEnd/>
            <a:tailEnd/>
          </a:ln>
          <a:effectLst/>
        </p:spPr>
        <p:txBody>
          <a:bodyPr wrap="none" lIns="90488" tIns="44450" rIns="90488" bIns="44450">
            <a:spAutoFit/>
          </a:bodyPr>
          <a:lstStyle/>
          <a:p>
            <a:pPr algn="ct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Portal</a:t>
            </a:r>
          </a:p>
          <a:p>
            <a:pPr algn="ct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of entry</a:t>
            </a:r>
          </a:p>
        </p:txBody>
      </p:sp>
      <p:sp>
        <p:nvSpPr>
          <p:cNvPr id="106511" name="Rectangle 15"/>
          <p:cNvSpPr>
            <a:spLocks noChangeArrowheads="1"/>
          </p:cNvSpPr>
          <p:nvPr/>
        </p:nvSpPr>
        <p:spPr bwMode="auto">
          <a:xfrm>
            <a:off x="5165725" y="4252913"/>
            <a:ext cx="2332038" cy="1914525"/>
          </a:xfrm>
          <a:prstGeom prst="rect">
            <a:avLst/>
          </a:prstGeom>
          <a:noFill/>
          <a:ln w="12700">
            <a:noFill/>
            <a:miter lim="800000"/>
            <a:headEnd/>
            <a:tailEnd/>
          </a:ln>
          <a:effectLst/>
        </p:spPr>
        <p:txBody>
          <a:bodyPr wrap="none" lIns="90488" tIns="44450" rIns="90488" bIns="44450">
            <a:spAutoFit/>
          </a:bodyPr>
          <a:lstStyle/>
          <a:p>
            <a:pPr algn="ctr" fontAlgn="auto">
              <a:spcBef>
                <a:spcPts val="0"/>
              </a:spcBef>
              <a:spcAft>
                <a:spcPts val="0"/>
              </a:spcAft>
              <a:defRPr/>
            </a:pPr>
            <a:r>
              <a:rPr lang="en-US" altLang="en-US">
                <a:effectLst>
                  <a:outerShdw blurRad="38100" dist="38100" dir="2700000" algn="tl">
                    <a:srgbClr val="C0C0C0"/>
                  </a:outerShdw>
                </a:effectLst>
                <a:latin typeface="Book Antiqua" pitchFamily="18" charset="0"/>
                <a:cs typeface="+mn-cs"/>
              </a:rPr>
              <a:t>Respiratory</a:t>
            </a:r>
          </a:p>
          <a:p>
            <a:pPr algn="ctr" fontAlgn="auto">
              <a:spcBef>
                <a:spcPts val="0"/>
              </a:spcBef>
              <a:spcAft>
                <a:spcPts val="0"/>
              </a:spcAft>
              <a:defRPr/>
            </a:pPr>
            <a:r>
              <a:rPr lang="en-US" altLang="en-US">
                <a:effectLst>
                  <a:outerShdw blurRad="38100" dist="38100" dir="2700000" algn="tl">
                    <a:srgbClr val="C0C0C0"/>
                  </a:outerShdw>
                </a:effectLst>
                <a:latin typeface="Book Antiqua" pitchFamily="18" charset="0"/>
                <a:cs typeface="+mn-cs"/>
              </a:rPr>
              <a:t>Oral</a:t>
            </a:r>
          </a:p>
          <a:p>
            <a:pPr algn="ctr" fontAlgn="auto">
              <a:spcBef>
                <a:spcPts val="0"/>
              </a:spcBef>
              <a:spcAft>
                <a:spcPts val="0"/>
              </a:spcAft>
              <a:defRPr/>
            </a:pPr>
            <a:r>
              <a:rPr lang="en-US" altLang="en-US">
                <a:effectLst>
                  <a:outerShdw blurRad="38100" dist="38100" dir="2700000" algn="tl">
                    <a:srgbClr val="C0C0C0"/>
                  </a:outerShdw>
                </a:effectLst>
                <a:latin typeface="Book Antiqua" pitchFamily="18" charset="0"/>
                <a:cs typeface="+mn-cs"/>
              </a:rPr>
              <a:t>Skin</a:t>
            </a:r>
          </a:p>
          <a:p>
            <a:pPr algn="ctr" fontAlgn="auto">
              <a:spcBef>
                <a:spcPts val="0"/>
              </a:spcBef>
              <a:spcAft>
                <a:spcPts val="0"/>
              </a:spcAft>
              <a:defRPr/>
            </a:pPr>
            <a:r>
              <a:rPr lang="en-US" altLang="en-US">
                <a:effectLst>
                  <a:outerShdw blurRad="38100" dist="38100" dir="2700000" algn="tl">
                    <a:srgbClr val="C0C0C0"/>
                  </a:outerShdw>
                </a:effectLst>
                <a:latin typeface="Book Antiqua" pitchFamily="18" charset="0"/>
                <a:cs typeface="+mn-cs"/>
              </a:rPr>
              <a:t>Intravenous</a:t>
            </a:r>
          </a:p>
          <a:p>
            <a:pPr algn="ctr" fontAlgn="auto">
              <a:spcBef>
                <a:spcPts val="0"/>
              </a:spcBef>
              <a:spcAft>
                <a:spcPts val="0"/>
              </a:spcAft>
              <a:defRPr/>
            </a:pPr>
            <a:r>
              <a:rPr lang="en-US" altLang="en-US">
                <a:effectLst>
                  <a:outerShdw blurRad="38100" dist="38100" dir="2700000" algn="tl">
                    <a:srgbClr val="C0C0C0"/>
                  </a:outerShdw>
                </a:effectLst>
                <a:latin typeface="Book Antiqua" pitchFamily="18" charset="0"/>
                <a:cs typeface="+mn-cs"/>
              </a:rPr>
              <a:t>Gastrointestinal</a:t>
            </a:r>
            <a:endParaRPr lang="en-US" altLang="en-US">
              <a:solidFill>
                <a:srgbClr val="FAFD00"/>
              </a:solidFill>
              <a:effectLst>
                <a:outerShdw blurRad="38100" dist="38100" dir="2700000" algn="tl">
                  <a:srgbClr val="C0C0C0"/>
                </a:outerShdw>
              </a:effectLst>
              <a:latin typeface="Book Antiqua" pitchFamily="18" charset="0"/>
              <a:cs typeface="+mn-cs"/>
            </a:endParaRP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914400"/>
            <a:ext cx="7772400" cy="838200"/>
          </a:xfrm>
        </p:spPr>
        <p:txBody>
          <a:bodyPr lIns="90488" tIns="44450" rIns="90488" bIns="44450" anchor="b"/>
          <a:lstStyle/>
          <a:p>
            <a:pPr eaLnBrk="1" fontAlgn="auto" hangingPunct="1">
              <a:spcAft>
                <a:spcPts val="0"/>
              </a:spcAft>
              <a:defRPr/>
            </a:pPr>
            <a:r>
              <a:rPr lang="en-US" altLang="en-US" sz="3800" smtClean="0"/>
              <a:t>Chain of Infection</a:t>
            </a:r>
            <a:endParaRPr lang="en-US" altLang="en-US" sz="3800" smtClean="0">
              <a:latin typeface="Book Antiqua" pitchFamily="18" charset="0"/>
            </a:endParaRPr>
          </a:p>
        </p:txBody>
      </p:sp>
      <p:sp>
        <p:nvSpPr>
          <p:cNvPr id="64515" name="Oval 4"/>
          <p:cNvSpPr>
            <a:spLocks noChangeArrowheads="1"/>
          </p:cNvSpPr>
          <p:nvPr/>
        </p:nvSpPr>
        <p:spPr bwMode="auto">
          <a:xfrm>
            <a:off x="114300" y="25527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4516" name="Rectangle 5"/>
          <p:cNvSpPr>
            <a:spLocks noChangeArrowheads="1"/>
          </p:cNvSpPr>
          <p:nvPr/>
        </p:nvSpPr>
        <p:spPr bwMode="auto">
          <a:xfrm>
            <a:off x="214313" y="2881313"/>
            <a:ext cx="1314450" cy="454025"/>
          </a:xfrm>
          <a:prstGeom prst="rect">
            <a:avLst/>
          </a:prstGeom>
          <a:noFill/>
          <a:ln w="12700">
            <a:noFill/>
            <a:miter lim="800000"/>
            <a:headEnd/>
            <a:tailEnd/>
          </a:ln>
        </p:spPr>
        <p:txBody>
          <a:bodyPr wrap="none" lIns="90488" tIns="44450" rIns="90488" bIns="44450">
            <a:spAutoFit/>
          </a:bodyPr>
          <a:lstStyle/>
          <a:p>
            <a:r>
              <a:rPr lang="en-US" altLang="en-US">
                <a:solidFill>
                  <a:srgbClr val="DADADA"/>
                </a:solidFill>
                <a:latin typeface="Book Antiqua" pitchFamily="18" charset="0"/>
              </a:rPr>
              <a:t>Pathogen</a:t>
            </a:r>
          </a:p>
        </p:txBody>
      </p:sp>
      <p:sp>
        <p:nvSpPr>
          <p:cNvPr id="64517" name="Oval 6"/>
          <p:cNvSpPr>
            <a:spLocks noChangeArrowheads="1"/>
          </p:cNvSpPr>
          <p:nvPr/>
        </p:nvSpPr>
        <p:spPr bwMode="auto">
          <a:xfrm>
            <a:off x="1485900" y="27051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4518" name="Rectangle 7"/>
          <p:cNvSpPr>
            <a:spLocks noChangeArrowheads="1"/>
          </p:cNvSpPr>
          <p:nvPr/>
        </p:nvSpPr>
        <p:spPr bwMode="auto">
          <a:xfrm>
            <a:off x="1662113" y="3033713"/>
            <a:ext cx="1365250" cy="454025"/>
          </a:xfrm>
          <a:prstGeom prst="rect">
            <a:avLst/>
          </a:prstGeom>
          <a:noFill/>
          <a:ln w="12700">
            <a:noFill/>
            <a:miter lim="800000"/>
            <a:headEnd/>
            <a:tailEnd/>
          </a:ln>
        </p:spPr>
        <p:txBody>
          <a:bodyPr wrap="none" lIns="90488" tIns="44450" rIns="90488" bIns="44450">
            <a:spAutoFit/>
          </a:bodyPr>
          <a:lstStyle/>
          <a:p>
            <a:r>
              <a:rPr lang="en-US" altLang="en-US">
                <a:solidFill>
                  <a:srgbClr val="DADADA"/>
                </a:solidFill>
                <a:latin typeface="Book Antiqua" pitchFamily="18" charset="0"/>
              </a:rPr>
              <a:t>Reservoir</a:t>
            </a:r>
          </a:p>
        </p:txBody>
      </p:sp>
      <p:sp>
        <p:nvSpPr>
          <p:cNvPr id="64519" name="Oval 8"/>
          <p:cNvSpPr>
            <a:spLocks noChangeArrowheads="1"/>
          </p:cNvSpPr>
          <p:nvPr/>
        </p:nvSpPr>
        <p:spPr bwMode="auto">
          <a:xfrm>
            <a:off x="2857500" y="26289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4520" name="Rectangle 9"/>
          <p:cNvSpPr>
            <a:spLocks noChangeArrowheads="1"/>
          </p:cNvSpPr>
          <p:nvPr/>
        </p:nvSpPr>
        <p:spPr bwMode="auto">
          <a:xfrm>
            <a:off x="3232150" y="2805113"/>
            <a:ext cx="966788" cy="819150"/>
          </a:xfrm>
          <a:prstGeom prst="rect">
            <a:avLst/>
          </a:prstGeom>
          <a:noFill/>
          <a:ln w="12700">
            <a:noFill/>
            <a:miter lim="800000"/>
            <a:headEnd/>
            <a:tailEnd/>
          </a:ln>
        </p:spPr>
        <p:txBody>
          <a:bodyPr wrap="none" lIns="90488" tIns="44450" rIns="90488" bIns="44450">
            <a:spAutoFit/>
          </a:bodyPr>
          <a:lstStyle/>
          <a:p>
            <a:pPr algn="ctr"/>
            <a:r>
              <a:rPr lang="en-US" altLang="en-US">
                <a:solidFill>
                  <a:srgbClr val="DADADA"/>
                </a:solidFill>
                <a:latin typeface="Book Antiqua" pitchFamily="18" charset="0"/>
              </a:rPr>
              <a:t>Portal</a:t>
            </a:r>
          </a:p>
          <a:p>
            <a:pPr algn="ctr"/>
            <a:r>
              <a:rPr lang="en-US" altLang="en-US">
                <a:solidFill>
                  <a:srgbClr val="DADADA"/>
                </a:solidFill>
                <a:latin typeface="Book Antiqua" pitchFamily="18" charset="0"/>
              </a:rPr>
              <a:t>of exit</a:t>
            </a:r>
          </a:p>
        </p:txBody>
      </p:sp>
      <p:sp>
        <p:nvSpPr>
          <p:cNvPr id="64521" name="Oval 10"/>
          <p:cNvSpPr>
            <a:spLocks noChangeArrowheads="1"/>
          </p:cNvSpPr>
          <p:nvPr/>
        </p:nvSpPr>
        <p:spPr bwMode="auto">
          <a:xfrm>
            <a:off x="4229100" y="27813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4522" name="Rectangle 11"/>
          <p:cNvSpPr>
            <a:spLocks noChangeArrowheads="1"/>
          </p:cNvSpPr>
          <p:nvPr/>
        </p:nvSpPr>
        <p:spPr bwMode="auto">
          <a:xfrm>
            <a:off x="4557713" y="2957513"/>
            <a:ext cx="1128712" cy="819150"/>
          </a:xfrm>
          <a:prstGeom prst="rect">
            <a:avLst/>
          </a:prstGeom>
          <a:noFill/>
          <a:ln w="12700">
            <a:noFill/>
            <a:miter lim="800000"/>
            <a:headEnd/>
            <a:tailEnd/>
          </a:ln>
        </p:spPr>
        <p:txBody>
          <a:bodyPr wrap="none" lIns="90488" tIns="44450" rIns="90488" bIns="44450">
            <a:spAutoFit/>
          </a:bodyPr>
          <a:lstStyle/>
          <a:p>
            <a:r>
              <a:rPr lang="en-US" altLang="en-US">
                <a:solidFill>
                  <a:srgbClr val="DADADA"/>
                </a:solidFill>
                <a:latin typeface="Book Antiqua" pitchFamily="18" charset="0"/>
              </a:rPr>
              <a:t>Trans-</a:t>
            </a:r>
          </a:p>
          <a:p>
            <a:r>
              <a:rPr lang="en-US" altLang="en-US">
                <a:solidFill>
                  <a:srgbClr val="DADADA"/>
                </a:solidFill>
                <a:latin typeface="Book Antiqua" pitchFamily="18" charset="0"/>
              </a:rPr>
              <a:t>mission</a:t>
            </a:r>
          </a:p>
        </p:txBody>
      </p:sp>
      <p:sp>
        <p:nvSpPr>
          <p:cNvPr id="108556" name="Rectangle 12"/>
          <p:cNvSpPr>
            <a:spLocks noChangeArrowheads="1"/>
          </p:cNvSpPr>
          <p:nvPr/>
        </p:nvSpPr>
        <p:spPr bwMode="auto">
          <a:xfrm>
            <a:off x="5943600" y="4114800"/>
            <a:ext cx="2162175" cy="762000"/>
          </a:xfrm>
          <a:prstGeom prst="rect">
            <a:avLst/>
          </a:prstGeom>
          <a:noFill/>
          <a:ln w="12700">
            <a:noFill/>
            <a:miter lim="800000"/>
            <a:headEnd/>
            <a:tailEnd/>
          </a:ln>
          <a:effectLst/>
        </p:spPr>
        <p:txBody>
          <a:bodyPr wrap="none" lIns="90488" tIns="44450" rIns="90488" bIns="44450">
            <a:spAutoFit/>
          </a:bodyPr>
          <a:lstStyle/>
          <a:p>
            <a:pP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    </a:t>
            </a:r>
            <a:r>
              <a:rPr lang="en-US" altLang="en-US">
                <a:effectLst>
                  <a:outerShdw blurRad="38100" dist="38100" dir="2700000" algn="tl">
                    <a:srgbClr val="C0C0C0"/>
                  </a:outerShdw>
                </a:effectLst>
                <a:latin typeface="Book Antiqua" pitchFamily="18" charset="0"/>
                <a:cs typeface="+mn-cs"/>
              </a:rPr>
              <a:t>• </a:t>
            </a:r>
            <a:r>
              <a:rPr lang="en-US" altLang="en-US" sz="2000">
                <a:effectLst>
                  <a:outerShdw blurRad="38100" dist="38100" dir="2700000" algn="tl">
                    <a:srgbClr val="C0C0C0"/>
                  </a:outerShdw>
                </a:effectLst>
                <a:latin typeface="Book Antiqua" pitchFamily="18" charset="0"/>
                <a:cs typeface="+mn-cs"/>
              </a:rPr>
              <a:t>Final link is</a:t>
            </a:r>
            <a:endParaRPr lang="en-US" altLang="en-US">
              <a:effectLst>
                <a:outerShdw blurRad="38100" dist="38100" dir="2700000" algn="tl">
                  <a:srgbClr val="C0C0C0"/>
                </a:outerShdw>
              </a:effectLst>
              <a:latin typeface="Book Antiqua" pitchFamily="18" charset="0"/>
              <a:cs typeface="+mn-cs"/>
            </a:endParaRPr>
          </a:p>
          <a:p>
            <a:pPr fontAlgn="auto">
              <a:spcBef>
                <a:spcPts val="0"/>
              </a:spcBef>
              <a:spcAft>
                <a:spcPts val="0"/>
              </a:spcAft>
              <a:defRPr/>
            </a:pPr>
            <a:r>
              <a:rPr lang="en-US" altLang="en-US" sz="2000">
                <a:effectLst>
                  <a:outerShdw blurRad="38100" dist="38100" dir="2700000" algn="tl">
                    <a:srgbClr val="C0C0C0"/>
                  </a:outerShdw>
                </a:effectLst>
                <a:latin typeface="Book Antiqua" pitchFamily="18" charset="0"/>
                <a:cs typeface="+mn-cs"/>
              </a:rPr>
              <a:t>a susceptible host</a:t>
            </a:r>
          </a:p>
        </p:txBody>
      </p:sp>
      <p:sp>
        <p:nvSpPr>
          <p:cNvPr id="64524" name="Oval 13"/>
          <p:cNvSpPr>
            <a:spLocks noChangeArrowheads="1"/>
          </p:cNvSpPr>
          <p:nvPr/>
        </p:nvSpPr>
        <p:spPr bwMode="auto">
          <a:xfrm>
            <a:off x="5676900" y="27051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64525" name="Rectangle 14"/>
          <p:cNvSpPr>
            <a:spLocks noChangeArrowheads="1"/>
          </p:cNvSpPr>
          <p:nvPr/>
        </p:nvSpPr>
        <p:spPr bwMode="auto">
          <a:xfrm>
            <a:off x="5922963" y="2881313"/>
            <a:ext cx="1136650" cy="819150"/>
          </a:xfrm>
          <a:prstGeom prst="rect">
            <a:avLst/>
          </a:prstGeom>
          <a:noFill/>
          <a:ln w="12700">
            <a:noFill/>
            <a:miter lim="800000"/>
            <a:headEnd/>
            <a:tailEnd/>
          </a:ln>
        </p:spPr>
        <p:txBody>
          <a:bodyPr wrap="none" lIns="90488" tIns="44450" rIns="90488" bIns="44450">
            <a:spAutoFit/>
          </a:bodyPr>
          <a:lstStyle/>
          <a:p>
            <a:pPr algn="ctr"/>
            <a:r>
              <a:rPr lang="en-US" altLang="en-US">
                <a:solidFill>
                  <a:srgbClr val="DADADA"/>
                </a:solidFill>
                <a:latin typeface="Book Antiqua" pitchFamily="18" charset="0"/>
              </a:rPr>
              <a:t>Portal</a:t>
            </a:r>
          </a:p>
          <a:p>
            <a:pPr algn="ctr"/>
            <a:r>
              <a:rPr lang="en-US" altLang="en-US">
                <a:solidFill>
                  <a:srgbClr val="DADADA"/>
                </a:solidFill>
                <a:latin typeface="Book Antiqua" pitchFamily="18" charset="0"/>
              </a:rPr>
              <a:t>of entry</a:t>
            </a:r>
          </a:p>
        </p:txBody>
      </p:sp>
      <p:sp>
        <p:nvSpPr>
          <p:cNvPr id="64526" name="Oval 15"/>
          <p:cNvSpPr>
            <a:spLocks noChangeArrowheads="1"/>
          </p:cNvSpPr>
          <p:nvPr/>
        </p:nvSpPr>
        <p:spPr bwMode="auto">
          <a:xfrm>
            <a:off x="7048500" y="2705100"/>
            <a:ext cx="1600200" cy="1143000"/>
          </a:xfrm>
          <a:prstGeom prst="ellipse">
            <a:avLst/>
          </a:prstGeom>
          <a:noFill/>
          <a:ln w="76200" cmpd="tri">
            <a:solidFill>
              <a:srgbClr val="FAFD00"/>
            </a:solidFill>
            <a:round/>
            <a:headEnd/>
            <a:tailEnd/>
          </a:ln>
        </p:spPr>
        <p:txBody>
          <a:bodyPr wrap="none" anchor="ctr"/>
          <a:lstStyle/>
          <a:p>
            <a:endParaRPr lang="en-US">
              <a:latin typeface="Calibri" pitchFamily="34" charset="0"/>
            </a:endParaRPr>
          </a:p>
        </p:txBody>
      </p:sp>
      <p:sp>
        <p:nvSpPr>
          <p:cNvPr id="108560" name="Rectangle 16"/>
          <p:cNvSpPr>
            <a:spLocks noChangeArrowheads="1"/>
          </p:cNvSpPr>
          <p:nvPr/>
        </p:nvSpPr>
        <p:spPr bwMode="auto">
          <a:xfrm>
            <a:off x="7453313" y="2881313"/>
            <a:ext cx="757237" cy="819150"/>
          </a:xfrm>
          <a:prstGeom prst="rect">
            <a:avLst/>
          </a:prstGeom>
          <a:noFill/>
          <a:ln w="12700">
            <a:noFill/>
            <a:miter lim="800000"/>
            <a:headEnd/>
            <a:tailEnd/>
          </a:ln>
          <a:effectLst/>
        </p:spPr>
        <p:txBody>
          <a:bodyPr wrap="none" lIns="90488" tIns="44450" rIns="90488" bIns="44450">
            <a:spAutoFit/>
          </a:bodyPr>
          <a:lstStyle/>
          <a:p>
            <a:pP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New</a:t>
            </a:r>
          </a:p>
          <a:p>
            <a:pPr fontAlgn="auto">
              <a:spcBef>
                <a:spcPts val="0"/>
              </a:spcBef>
              <a:spcAft>
                <a:spcPts val="0"/>
              </a:spcAft>
              <a:defRPr/>
            </a:pPr>
            <a:r>
              <a:rPr lang="en-US" altLang="en-US">
                <a:solidFill>
                  <a:schemeClr val="tx2"/>
                </a:solidFill>
                <a:effectLst>
                  <a:outerShdw blurRad="38100" dist="38100" dir="2700000" algn="tl">
                    <a:srgbClr val="C0C0C0"/>
                  </a:outerShdw>
                </a:effectLst>
                <a:latin typeface="Book Antiqua" pitchFamily="18" charset="0"/>
                <a:cs typeface="+mn-cs"/>
              </a:rPr>
              <a:t>Host</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066800"/>
            <a:ext cx="8991600" cy="4940300"/>
          </a:xfrm>
        </p:spPr>
        <p:txBody>
          <a:bodyPr/>
          <a:lstStyle/>
          <a:p>
            <a:r>
              <a:rPr lang="en-GB" sz="1800" b="1" dirty="0" smtClean="0"/>
              <a:t>1</a:t>
            </a:r>
            <a:r>
              <a:rPr lang="en-GB" sz="1800" b="1" dirty="0"/>
              <a:t>.	BRIEFLY DESCRIBE THE DISEASE, INCLUDING ANY DEFINITION</a:t>
            </a:r>
          </a:p>
          <a:p>
            <a:r>
              <a:rPr lang="en-GB" sz="1800" b="1" dirty="0"/>
              <a:t>2.	PREVALENCE OF THE DISEASE IN KENYA</a:t>
            </a:r>
          </a:p>
          <a:p>
            <a:r>
              <a:rPr lang="en-GB" sz="1800" b="1" dirty="0"/>
              <a:t>3.	CAUSATIVE AGENT </a:t>
            </a:r>
          </a:p>
          <a:p>
            <a:r>
              <a:rPr lang="en-GB" sz="1800" b="1" dirty="0"/>
              <a:t>4.	AGENT’S RESERVIOR</a:t>
            </a:r>
          </a:p>
          <a:p>
            <a:r>
              <a:rPr lang="en-GB" sz="1800" b="1" dirty="0"/>
              <a:t>5.	ROUTE OF EXIT FROM THE RESERVIOR</a:t>
            </a:r>
          </a:p>
          <a:p>
            <a:r>
              <a:rPr lang="en-GB" sz="1800" b="1" dirty="0"/>
              <a:t>6.	MODE OF TRANSMISSION, INCLUDING LIFE CYCLE OF THE AGENT WHERE APPLICABLE.</a:t>
            </a:r>
          </a:p>
          <a:p>
            <a:r>
              <a:rPr lang="en-GB" sz="1800" b="1" dirty="0"/>
              <a:t>7.	DISCUSS THE VECTOR(S) WHERE APPLICABLE</a:t>
            </a:r>
          </a:p>
          <a:p>
            <a:r>
              <a:rPr lang="en-GB" sz="1800" b="1" dirty="0"/>
              <a:t>8.	ROUTE OF ENTRY INTO THE SUSCEPTIBLE HOST</a:t>
            </a:r>
          </a:p>
          <a:p>
            <a:r>
              <a:rPr lang="en-GB" sz="1800" b="1" dirty="0"/>
              <a:t>9.	DESCRIBE THE SUSCEPTIBLE HOST AND IT’S RESPONSE TO THE AGENT OR ITS TOXINS (HOST – AGENT INTERACTION)</a:t>
            </a:r>
          </a:p>
          <a:p>
            <a:r>
              <a:rPr lang="en-GB" sz="1800" b="1" dirty="0"/>
              <a:t>10.	BRIEF DESCRIPTION OF THE DISEASE, INCLUDING SIGNS AND SYMPTOMS</a:t>
            </a:r>
          </a:p>
          <a:p>
            <a:r>
              <a:rPr lang="en-GB" sz="1800" b="1" dirty="0"/>
              <a:t>11.	USING THE PRINCIPLES OF PREVENTION AND CONTROL OF COMMUNICABLE DISEASES, PROPOSE STRATEGIES TO PREVENT AND CONTROL THE COMMUNICABLE DISEASE</a:t>
            </a:r>
          </a:p>
        </p:txBody>
      </p:sp>
      <p:sp>
        <p:nvSpPr>
          <p:cNvPr id="3" name="Title 2"/>
          <p:cNvSpPr>
            <a:spLocks noGrp="1"/>
          </p:cNvSpPr>
          <p:nvPr>
            <p:ph type="title"/>
          </p:nvPr>
        </p:nvSpPr>
        <p:spPr>
          <a:xfrm>
            <a:off x="457200" y="152400"/>
            <a:ext cx="8229600" cy="914400"/>
          </a:xfrm>
        </p:spPr>
        <p:txBody>
          <a:bodyPr/>
          <a:lstStyle/>
          <a:p>
            <a:r>
              <a:rPr lang="en-GB" dirty="0" smtClean="0"/>
              <a:t>FORMAT OF PRESENTATION</a:t>
            </a:r>
            <a:endParaRPr lang="en-GB" dirty="0"/>
          </a:p>
        </p:txBody>
      </p:sp>
    </p:spTree>
    <p:extLst>
      <p:ext uri="{BB962C8B-B14F-4D97-AF65-F5344CB8AC3E}">
        <p14:creationId xmlns:p14="http://schemas.microsoft.com/office/powerpoint/2010/main" val="27261200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t>FINALLY,</a:t>
            </a:r>
            <a:endParaRPr lang="en-US" dirty="0"/>
          </a:p>
        </p:txBody>
      </p:sp>
      <p:sp>
        <p:nvSpPr>
          <p:cNvPr id="65539" name="Subtitle 2"/>
          <p:cNvSpPr>
            <a:spLocks noGrp="1"/>
          </p:cNvSpPr>
          <p:nvPr>
            <p:ph type="subTitle" idx="1"/>
          </p:nvPr>
        </p:nvSpPr>
        <p:spPr>
          <a:xfrm>
            <a:off x="685800" y="3611563"/>
            <a:ext cx="7772400" cy="1200150"/>
          </a:xfrm>
        </p:spPr>
        <p:txBody>
          <a:bodyPr/>
          <a:lstStyle/>
          <a:p>
            <a:pPr marR="0" eaLnBrk="1" hangingPunct="1"/>
            <a:r>
              <a:rPr lang="en-US" smtClean="0"/>
              <a:t>PREVENTION AND CONTROL OF DISEASES IS EVERYBODY’S BUSINESS!!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066800" y="228600"/>
            <a:ext cx="8077200" cy="1219200"/>
          </a:xfrm>
        </p:spPr>
        <p:txBody>
          <a:bodyPr>
            <a:normAutofit fontScale="90000"/>
          </a:bodyPr>
          <a:lstStyle/>
          <a:p>
            <a:pPr algn="ctr" eaLnBrk="1" fontAlgn="auto" hangingPunct="1">
              <a:spcAft>
                <a:spcPts val="0"/>
              </a:spcAft>
              <a:defRPr/>
            </a:pPr>
            <a:r>
              <a:rPr lang="en-US" sz="5400" smtClean="0">
                <a:effectLst>
                  <a:outerShdw blurRad="38100" dist="38100" dir="2700000" algn="tl">
                    <a:srgbClr val="C0C0C0"/>
                  </a:outerShdw>
                </a:effectLst>
                <a:latin typeface="PortagoITC TT" charset="0"/>
              </a:rPr>
              <a:t>Communicable Disease Basics</a:t>
            </a:r>
            <a:endParaRPr lang="en-US" sz="6600" smtClean="0"/>
          </a:p>
        </p:txBody>
      </p:sp>
      <p:sp>
        <p:nvSpPr>
          <p:cNvPr id="17411" name="Line 4"/>
          <p:cNvSpPr>
            <a:spLocks noChangeShapeType="1"/>
          </p:cNvSpPr>
          <p:nvPr/>
        </p:nvSpPr>
        <p:spPr bwMode="auto">
          <a:xfrm>
            <a:off x="228600" y="1828800"/>
            <a:ext cx="381000" cy="5029200"/>
          </a:xfrm>
          <a:prstGeom prst="line">
            <a:avLst/>
          </a:prstGeom>
          <a:noFill/>
          <a:ln w="76200">
            <a:solidFill>
              <a:srgbClr val="11178F"/>
            </a:solidFill>
            <a:round/>
            <a:headEnd/>
            <a:tailEnd/>
          </a:ln>
        </p:spPr>
        <p:txBody>
          <a:bodyPr wrap="none" anchor="ctr"/>
          <a:lstStyle/>
          <a:p>
            <a:endParaRPr lang="en-US"/>
          </a:p>
        </p:txBody>
      </p:sp>
      <p:sp>
        <p:nvSpPr>
          <p:cNvPr id="17412" name="Line 5"/>
          <p:cNvSpPr>
            <a:spLocks noChangeShapeType="1"/>
          </p:cNvSpPr>
          <p:nvPr/>
        </p:nvSpPr>
        <p:spPr bwMode="auto">
          <a:xfrm flipH="1">
            <a:off x="8382000" y="1752600"/>
            <a:ext cx="533400" cy="5105400"/>
          </a:xfrm>
          <a:prstGeom prst="line">
            <a:avLst/>
          </a:prstGeom>
          <a:noFill/>
          <a:ln w="76200">
            <a:solidFill>
              <a:srgbClr val="11178F"/>
            </a:solidFill>
            <a:round/>
            <a:headEnd/>
            <a:tailEnd/>
          </a:ln>
        </p:spPr>
        <p:txBody>
          <a:bodyPr wrap="none" anchor="ctr"/>
          <a:lstStyle/>
          <a:p>
            <a:endParaRPr lang="en-US"/>
          </a:p>
        </p:txBody>
      </p:sp>
      <p:sp>
        <p:nvSpPr>
          <p:cNvPr id="17413" name="Line 7"/>
          <p:cNvSpPr>
            <a:spLocks noChangeShapeType="1"/>
          </p:cNvSpPr>
          <p:nvPr/>
        </p:nvSpPr>
        <p:spPr bwMode="auto">
          <a:xfrm>
            <a:off x="0" y="1828800"/>
            <a:ext cx="9144000" cy="0"/>
          </a:xfrm>
          <a:prstGeom prst="line">
            <a:avLst/>
          </a:prstGeom>
          <a:noFill/>
          <a:ln w="76200">
            <a:solidFill>
              <a:srgbClr val="11178F"/>
            </a:solidFill>
            <a:round/>
            <a:headEnd/>
            <a:tailEnd/>
          </a:ln>
        </p:spPr>
        <p:txBody>
          <a:bodyPr wrap="none" anchor="ctr"/>
          <a:lstStyle/>
          <a:p>
            <a:endParaRPr lang="en-US"/>
          </a:p>
        </p:txBody>
      </p:sp>
      <p:sp>
        <p:nvSpPr>
          <p:cNvPr id="17414" name="Line 9"/>
          <p:cNvSpPr>
            <a:spLocks noChangeShapeType="1"/>
          </p:cNvSpPr>
          <p:nvPr/>
        </p:nvSpPr>
        <p:spPr bwMode="auto">
          <a:xfrm>
            <a:off x="381000" y="6477000"/>
            <a:ext cx="8305800" cy="0"/>
          </a:xfrm>
          <a:prstGeom prst="line">
            <a:avLst/>
          </a:prstGeom>
          <a:noFill/>
          <a:ln w="76200">
            <a:solidFill>
              <a:srgbClr val="11178F"/>
            </a:solidFill>
            <a:round/>
            <a:headEnd/>
            <a:tailEnd/>
          </a:ln>
        </p:spPr>
        <p:txBody>
          <a:bodyPr wrap="none" anchor="ctr"/>
          <a:lstStyle/>
          <a:p>
            <a:endParaRPr lang="en-US"/>
          </a:p>
        </p:txBody>
      </p:sp>
      <p:sp>
        <p:nvSpPr>
          <p:cNvPr id="17415" name="Line 11"/>
          <p:cNvSpPr>
            <a:spLocks noChangeShapeType="1"/>
          </p:cNvSpPr>
          <p:nvPr/>
        </p:nvSpPr>
        <p:spPr bwMode="auto">
          <a:xfrm>
            <a:off x="304800" y="1828800"/>
            <a:ext cx="381000" cy="5029200"/>
          </a:xfrm>
          <a:prstGeom prst="line">
            <a:avLst/>
          </a:prstGeom>
          <a:noFill/>
          <a:ln w="76200">
            <a:solidFill>
              <a:srgbClr val="FFDE23"/>
            </a:solidFill>
            <a:round/>
            <a:headEnd/>
            <a:tailEnd/>
          </a:ln>
        </p:spPr>
        <p:txBody>
          <a:bodyPr wrap="none" anchor="ctr"/>
          <a:lstStyle/>
          <a:p>
            <a:endParaRPr lang="en-US"/>
          </a:p>
        </p:txBody>
      </p:sp>
      <p:sp>
        <p:nvSpPr>
          <p:cNvPr id="17416" name="Line 12"/>
          <p:cNvSpPr>
            <a:spLocks noChangeShapeType="1"/>
          </p:cNvSpPr>
          <p:nvPr/>
        </p:nvSpPr>
        <p:spPr bwMode="auto">
          <a:xfrm flipH="1">
            <a:off x="8305800" y="1752600"/>
            <a:ext cx="533400" cy="5105400"/>
          </a:xfrm>
          <a:prstGeom prst="line">
            <a:avLst/>
          </a:prstGeom>
          <a:noFill/>
          <a:ln w="76200">
            <a:solidFill>
              <a:srgbClr val="FFDE23"/>
            </a:solidFill>
            <a:round/>
            <a:headEnd/>
            <a:tailEnd/>
          </a:ln>
        </p:spPr>
        <p:txBody>
          <a:bodyPr wrap="none" anchor="ctr"/>
          <a:lstStyle/>
          <a:p>
            <a:endParaRPr lang="en-US"/>
          </a:p>
        </p:txBody>
      </p:sp>
      <p:sp>
        <p:nvSpPr>
          <p:cNvPr id="17417" name="Line 13"/>
          <p:cNvSpPr>
            <a:spLocks noChangeShapeType="1"/>
          </p:cNvSpPr>
          <p:nvPr/>
        </p:nvSpPr>
        <p:spPr bwMode="auto">
          <a:xfrm>
            <a:off x="304800" y="6553200"/>
            <a:ext cx="8305800" cy="0"/>
          </a:xfrm>
          <a:prstGeom prst="line">
            <a:avLst/>
          </a:prstGeom>
          <a:noFill/>
          <a:ln w="76200">
            <a:solidFill>
              <a:srgbClr val="FFDE23"/>
            </a:solidFill>
            <a:round/>
            <a:headEnd/>
            <a:tailEnd/>
          </a:ln>
        </p:spPr>
        <p:txBody>
          <a:bodyPr wrap="none" anchor="ctr"/>
          <a:lstStyle/>
          <a:p>
            <a:endParaRPr lang="en-US"/>
          </a:p>
        </p:txBody>
      </p:sp>
      <p:sp>
        <p:nvSpPr>
          <p:cNvPr id="17418" name="Line 14"/>
          <p:cNvSpPr>
            <a:spLocks noChangeShapeType="1"/>
          </p:cNvSpPr>
          <p:nvPr/>
        </p:nvSpPr>
        <p:spPr bwMode="auto">
          <a:xfrm>
            <a:off x="0" y="1905000"/>
            <a:ext cx="9144000" cy="0"/>
          </a:xfrm>
          <a:prstGeom prst="line">
            <a:avLst/>
          </a:prstGeom>
          <a:noFill/>
          <a:ln w="76200">
            <a:solidFill>
              <a:srgbClr val="FFDE23"/>
            </a:solidFill>
            <a:round/>
            <a:headEnd/>
            <a:tailEnd/>
          </a:ln>
        </p:spPr>
        <p:txBody>
          <a:bodyPr wrap="none" anchor="ctr"/>
          <a:lstStyle/>
          <a:p>
            <a:endParaRPr lang="en-US"/>
          </a:p>
        </p:txBody>
      </p:sp>
      <p:pic>
        <p:nvPicPr>
          <p:cNvPr id="17419" name="Picture 17"/>
          <p:cNvPicPr>
            <a:picLocks noChangeAspect="1" noChangeArrowheads="1"/>
          </p:cNvPicPr>
          <p:nvPr/>
        </p:nvPicPr>
        <p:blipFill>
          <a:blip r:embed="rId2" cstate="print"/>
          <a:srcRect/>
          <a:stretch>
            <a:fillRect/>
          </a:stretch>
        </p:blipFill>
        <p:spPr bwMode="auto">
          <a:xfrm>
            <a:off x="2438400" y="2057400"/>
            <a:ext cx="4610100" cy="4257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1143000" y="228600"/>
            <a:ext cx="8915400" cy="1066800"/>
          </a:xfrm>
        </p:spPr>
        <p:txBody>
          <a:bodyPr/>
          <a:lstStyle/>
          <a:p>
            <a:pPr eaLnBrk="1" fontAlgn="auto" hangingPunct="1">
              <a:spcAft>
                <a:spcPts val="0"/>
              </a:spcAft>
              <a:defRPr/>
            </a:pPr>
            <a:r>
              <a:rPr lang="en-US" smtClean="0"/>
              <a:t>Chain of Infection</a:t>
            </a:r>
          </a:p>
        </p:txBody>
      </p:sp>
      <p:pic>
        <p:nvPicPr>
          <p:cNvPr id="18435" name="Picture 1028"/>
          <p:cNvPicPr>
            <a:picLocks noChangeAspect="1" noChangeArrowheads="1"/>
          </p:cNvPicPr>
          <p:nvPr/>
        </p:nvPicPr>
        <p:blipFill>
          <a:blip r:embed="rId2" cstate="print"/>
          <a:srcRect/>
          <a:stretch>
            <a:fillRect/>
          </a:stretch>
        </p:blipFill>
        <p:spPr bwMode="auto">
          <a:xfrm>
            <a:off x="1600200" y="1600200"/>
            <a:ext cx="6248400" cy="48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914400" y="1874838"/>
            <a:ext cx="8229600" cy="4525962"/>
          </a:xfrm>
        </p:spPr>
        <p:txBody>
          <a:bodyPr/>
          <a:lstStyle/>
          <a:p>
            <a:pPr eaLnBrk="1" hangingPunct="1"/>
            <a:r>
              <a:rPr lang="en-US" sz="3600" smtClean="0"/>
              <a:t>Model used to understand the infection process</a:t>
            </a:r>
          </a:p>
          <a:p>
            <a:pPr eaLnBrk="1" hangingPunct="1"/>
            <a:r>
              <a:rPr lang="en-US" sz="3600" smtClean="0"/>
              <a:t>Each link represents step in transmission of infection </a:t>
            </a:r>
          </a:p>
          <a:p>
            <a:pPr eaLnBrk="1" hangingPunct="1"/>
            <a:r>
              <a:rPr lang="en-US" sz="3600" smtClean="0"/>
              <a:t>Each link has to be present and in order for an infection to occur</a:t>
            </a:r>
          </a:p>
          <a:p>
            <a:pPr eaLnBrk="1" hangingPunct="1"/>
            <a:endParaRPr lang="en-US" sz="3600" smtClean="0"/>
          </a:p>
        </p:txBody>
      </p:sp>
      <p:sp>
        <p:nvSpPr>
          <p:cNvPr id="8194" name="Rectangle 2"/>
          <p:cNvSpPr>
            <a:spLocks noGrp="1" noChangeArrowheads="1"/>
          </p:cNvSpPr>
          <p:nvPr>
            <p:ph type="title"/>
          </p:nvPr>
        </p:nvSpPr>
        <p:spPr/>
        <p:txBody>
          <a:bodyPr/>
          <a:lstStyle/>
          <a:p>
            <a:pPr eaLnBrk="1" fontAlgn="auto" hangingPunct="1">
              <a:spcAft>
                <a:spcPts val="0"/>
              </a:spcAft>
              <a:defRPr/>
            </a:pPr>
            <a:r>
              <a:rPr lang="en-US" smtClean="0"/>
              <a:t>Chain of Infection</a:t>
            </a:r>
          </a:p>
        </p:txBody>
      </p:sp>
      <p:pic>
        <p:nvPicPr>
          <p:cNvPr id="19460" name="Picture 4" descr="MCj03227150000[1]"/>
          <p:cNvPicPr>
            <a:picLocks noChangeAspect="1" noChangeArrowheads="1"/>
          </p:cNvPicPr>
          <p:nvPr/>
        </p:nvPicPr>
        <p:blipFill>
          <a:blip r:embed="rId2" cstate="print"/>
          <a:srcRect/>
          <a:stretch>
            <a:fillRect/>
          </a:stretch>
        </p:blipFill>
        <p:spPr bwMode="auto">
          <a:xfrm>
            <a:off x="5791200" y="762000"/>
            <a:ext cx="2971800" cy="852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173163" y="457200"/>
            <a:ext cx="7639050" cy="1143000"/>
          </a:xfrm>
        </p:spPr>
        <p:txBody>
          <a:bodyPr>
            <a:normAutofit fontScale="90000"/>
          </a:bodyPr>
          <a:lstStyle/>
          <a:p>
            <a:pPr eaLnBrk="1" fontAlgn="auto" hangingPunct="1">
              <a:spcAft>
                <a:spcPts val="0"/>
              </a:spcAft>
              <a:defRPr/>
            </a:pPr>
            <a:r>
              <a:rPr lang="en-US" sz="4800" smtClean="0">
                <a:solidFill>
                  <a:srgbClr val="0C1168"/>
                </a:solidFill>
                <a:effectLst>
                  <a:outerShdw blurRad="38100" dist="38100" dir="2700000" algn="tl">
                    <a:srgbClr val="C0C0C0"/>
                  </a:outerShdw>
                </a:effectLst>
              </a:rPr>
              <a:t>1 -  The Infectious Agent</a:t>
            </a:r>
            <a:endParaRPr lang="en-US" smtClean="0">
              <a:effectLst>
                <a:outerShdw blurRad="38100" dist="38100" dir="2700000" algn="tl">
                  <a:srgbClr val="C0C0C0"/>
                </a:outerShdw>
              </a:effectLst>
            </a:endParaRPr>
          </a:p>
        </p:txBody>
      </p:sp>
      <p:sp>
        <p:nvSpPr>
          <p:cNvPr id="14339" name="Text Box 3"/>
          <p:cNvSpPr txBox="1">
            <a:spLocks noChangeArrowheads="1"/>
          </p:cNvSpPr>
          <p:nvPr/>
        </p:nvSpPr>
        <p:spPr bwMode="auto">
          <a:xfrm>
            <a:off x="1295400" y="1600200"/>
            <a:ext cx="7848600" cy="1190625"/>
          </a:xfrm>
          <a:prstGeom prst="rect">
            <a:avLst/>
          </a:prstGeom>
          <a:noFill/>
          <a:ln w="9525">
            <a:noFill/>
            <a:miter lim="800000"/>
            <a:headEnd/>
            <a:tailEnd/>
          </a:ln>
          <a:effectLst/>
        </p:spPr>
        <p:txBody>
          <a:bodyPr>
            <a:spAutoFit/>
          </a:bodyPr>
          <a:lstStyle/>
          <a:p>
            <a:pPr>
              <a:spcBef>
                <a:spcPct val="50000"/>
              </a:spcBef>
              <a:defRPr/>
            </a:pPr>
            <a:r>
              <a:rPr lang="en-US" sz="3600">
                <a:solidFill>
                  <a:srgbClr val="11178F"/>
                </a:solidFill>
                <a:latin typeface="Arial" pitchFamily="34" charset="0"/>
                <a:cs typeface="Arial" pitchFamily="34" charset="0"/>
              </a:rPr>
              <a:t>-any disease causing microorganism (pathogen)</a:t>
            </a:r>
            <a:endParaRPr lang="en-US" sz="4400">
              <a:solidFill>
                <a:srgbClr val="11178F"/>
              </a:solidFill>
              <a:effectLst>
                <a:outerShdw blurRad="38100" dist="38100" dir="2700000" algn="tl">
                  <a:srgbClr val="C0C0C0"/>
                </a:outerShdw>
              </a:effectLst>
              <a:latin typeface="Arial" pitchFamily="34" charset="0"/>
              <a:cs typeface="Arial" pitchFamily="34" charset="0"/>
            </a:endParaRPr>
          </a:p>
        </p:txBody>
      </p:sp>
      <p:pic>
        <p:nvPicPr>
          <p:cNvPr id="20484" name="Picture 10"/>
          <p:cNvPicPr>
            <a:picLocks noChangeAspect="1" noChangeArrowheads="1"/>
          </p:cNvPicPr>
          <p:nvPr/>
        </p:nvPicPr>
        <p:blipFill>
          <a:blip r:embed="rId3" cstate="print"/>
          <a:srcRect/>
          <a:stretch>
            <a:fillRect/>
          </a:stretch>
        </p:blipFill>
        <p:spPr bwMode="auto">
          <a:xfrm>
            <a:off x="2286000" y="3200400"/>
            <a:ext cx="5029200" cy="3074988"/>
          </a:xfrm>
          <a:prstGeom prst="rect">
            <a:avLst/>
          </a:prstGeom>
          <a:noFill/>
          <a:ln w="9525">
            <a:noFill/>
            <a:miter lim="800000"/>
            <a:headEnd/>
            <a:tailEnd/>
          </a:ln>
        </p:spPr>
      </p:pic>
      <p:sp>
        <p:nvSpPr>
          <p:cNvPr id="20485" name="AutoShape 11"/>
          <p:cNvSpPr>
            <a:spLocks noChangeArrowheads="1"/>
          </p:cNvSpPr>
          <p:nvPr/>
        </p:nvSpPr>
        <p:spPr bwMode="auto">
          <a:xfrm>
            <a:off x="4572000" y="2286000"/>
            <a:ext cx="457200" cy="823913"/>
          </a:xfrm>
          <a:prstGeom prst="downArrow">
            <a:avLst>
              <a:gd name="adj1" fmla="val 50000"/>
              <a:gd name="adj2" fmla="val 45052"/>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4339"/>
                                        </p:tgtEl>
                                        <p:attrNameLst>
                                          <p:attrName>style.visibility</p:attrName>
                                        </p:attrNameLst>
                                      </p:cBhvr>
                                      <p:to>
                                        <p:strVal val="visible"/>
                                      </p:to>
                                    </p:set>
                                    <p:anim calcmode="lin" valueType="num">
                                      <p:cBhvr additive="base">
                                        <p:cTn id="7" dur="500" fill="hold"/>
                                        <p:tgtEl>
                                          <p:spTgt spid="14339"/>
                                        </p:tgtEl>
                                        <p:attrNameLst>
                                          <p:attrName>ppt_x</p:attrName>
                                        </p:attrNameLst>
                                      </p:cBhvr>
                                      <p:tavLst>
                                        <p:tav tm="0">
                                          <p:val>
                                            <p:strVal val="0-#ppt_w/2"/>
                                          </p:val>
                                        </p:tav>
                                        <p:tav tm="100000">
                                          <p:val>
                                            <p:strVal val="#ppt_x"/>
                                          </p:val>
                                        </p:tav>
                                      </p:tavLst>
                                    </p:anim>
                                    <p:anim calcmode="lin" valueType="num">
                                      <p:cBhvr additive="base">
                                        <p:cTn id="8" dur="500" fill="hold"/>
                                        <p:tgtEl>
                                          <p:spTgt spid="143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2_Apex">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2_Apex">
      <a:majorFont>
        <a:latin typeface=""/>
        <a:ea typeface=""/>
        <a:cs typeface=""/>
      </a:majorFont>
      <a:minorFont>
        <a:latin typeface=""/>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530</TotalTime>
  <Words>1200</Words>
  <Application>Microsoft Office PowerPoint</Application>
  <PresentationFormat>On-screen Show (4:3)</PresentationFormat>
  <Paragraphs>361</Paragraphs>
  <Slides>55</Slides>
  <Notes>13</Notes>
  <HiddenSlides>0</HiddenSlides>
  <MMClips>0</MMClips>
  <ScaleCrop>false</ScaleCrop>
  <HeadingPairs>
    <vt:vector size="4" baseType="variant">
      <vt:variant>
        <vt:lpstr>Theme</vt:lpstr>
      </vt:variant>
      <vt:variant>
        <vt:i4>2</vt:i4>
      </vt:variant>
      <vt:variant>
        <vt:lpstr>Slide Titles</vt:lpstr>
      </vt:variant>
      <vt:variant>
        <vt:i4>55</vt:i4>
      </vt:variant>
    </vt:vector>
  </HeadingPairs>
  <TitlesOfParts>
    <vt:vector size="57" baseType="lpstr">
      <vt:lpstr>2_Apex</vt:lpstr>
      <vt:lpstr>Concourse</vt:lpstr>
      <vt:lpstr>PRINCIPLES OF COMMUNICABLE DISEASES PREVENTION AND CONTROL</vt:lpstr>
      <vt:lpstr>Definition of communicable diseases</vt:lpstr>
      <vt:lpstr>Terminology and Definitions  -Assignment</vt:lpstr>
      <vt:lpstr>Terminology and Definitions - Assignment</vt:lpstr>
      <vt:lpstr>BASIC PRINCIPLES OF CDC</vt:lpstr>
      <vt:lpstr>Communicable Disease Basics</vt:lpstr>
      <vt:lpstr>Chain of Infection</vt:lpstr>
      <vt:lpstr>Chain of Infection</vt:lpstr>
      <vt:lpstr>1 -  The Infectious Agent</vt:lpstr>
      <vt:lpstr>Infectious agents are:</vt:lpstr>
      <vt:lpstr>2 - The Reservoir</vt:lpstr>
      <vt:lpstr>Examples of reservoirs:</vt:lpstr>
      <vt:lpstr>3 - The Portal of Exit</vt:lpstr>
      <vt:lpstr>Examples of portals of exit: </vt:lpstr>
      <vt:lpstr>4 - The Route of Transmission (Spread)</vt:lpstr>
      <vt:lpstr>5 - The Portal of Entry</vt:lpstr>
      <vt:lpstr>Respiratory System</vt:lpstr>
      <vt:lpstr>Other Portals of Entry</vt:lpstr>
      <vt:lpstr>6 - The Susceptible Host</vt:lpstr>
      <vt:lpstr>PowerPoint Presentation</vt:lpstr>
      <vt:lpstr>Diseases </vt:lpstr>
      <vt:lpstr>PowerPoint Presentation</vt:lpstr>
      <vt:lpstr>Disease terminologies</vt:lpstr>
      <vt:lpstr>Communicable disease</vt:lpstr>
      <vt:lpstr>Major points; agent</vt:lpstr>
      <vt:lpstr>Major points; reservoir</vt:lpstr>
      <vt:lpstr>Reservoir; carrier</vt:lpstr>
      <vt:lpstr>Major point; escape</vt:lpstr>
      <vt:lpstr>Major point; transmission</vt:lpstr>
      <vt:lpstr>Transmission; direct</vt:lpstr>
      <vt:lpstr>Indirect transmission, passive </vt:lpstr>
      <vt:lpstr>Indirect transmission, active</vt:lpstr>
      <vt:lpstr>Vector-borne disease </vt:lpstr>
      <vt:lpstr>Major point; entry of agent</vt:lpstr>
      <vt:lpstr>Major point; development of disease</vt:lpstr>
      <vt:lpstr>Concept of transmission of communicable diseases </vt:lpstr>
      <vt:lpstr>PowerPoint Presentation</vt:lpstr>
      <vt:lpstr>Levels of prevention or control of communicable diseases. </vt:lpstr>
      <vt:lpstr>At the level of the reservoir </vt:lpstr>
      <vt:lpstr>Exit from reservoir </vt:lpstr>
      <vt:lpstr>Mechanisms of transmission </vt:lpstr>
      <vt:lpstr>Entry into the host</vt:lpstr>
      <vt:lpstr>Level of susceptible host </vt:lpstr>
      <vt:lpstr>Public health control measures </vt:lpstr>
      <vt:lpstr>In summary!!!</vt:lpstr>
      <vt:lpstr>Routes of Transmission</vt:lpstr>
      <vt:lpstr>Chain of Infection</vt:lpstr>
      <vt:lpstr>Chain of Infection</vt:lpstr>
      <vt:lpstr>Chain of Infection</vt:lpstr>
      <vt:lpstr>Chain of Infection</vt:lpstr>
      <vt:lpstr>Chain of Infection</vt:lpstr>
      <vt:lpstr>Chain of Infection</vt:lpstr>
      <vt:lpstr>Chain of Infection</vt:lpstr>
      <vt:lpstr>FORMAT OF PRESENTATION</vt:lpstr>
      <vt:lpstr>FINALLY,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COMMUNICABLE DISEASES PREVENTION AND CONTROL</dc:title>
  <dc:creator>user</dc:creator>
  <cp:lastModifiedBy>Admin</cp:lastModifiedBy>
  <cp:revision>64</cp:revision>
  <dcterms:created xsi:type="dcterms:W3CDTF">2009-01-06T10:39:24Z</dcterms:created>
  <dcterms:modified xsi:type="dcterms:W3CDTF">2016-09-27T03:47:45Z</dcterms:modified>
</cp:coreProperties>
</file>