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80" r:id="rId4"/>
    <p:sldId id="272" r:id="rId5"/>
    <p:sldId id="257" r:id="rId6"/>
    <p:sldId id="262" r:id="rId7"/>
    <p:sldId id="277" r:id="rId8"/>
    <p:sldId id="260" r:id="rId9"/>
    <p:sldId id="261" r:id="rId10"/>
    <p:sldId id="264" r:id="rId11"/>
    <p:sldId id="263" r:id="rId12"/>
    <p:sldId id="265" r:id="rId13"/>
    <p:sldId id="274" r:id="rId14"/>
    <p:sldId id="275" r:id="rId15"/>
    <p:sldId id="266" r:id="rId16"/>
    <p:sldId id="267" r:id="rId17"/>
    <p:sldId id="276" r:id="rId18"/>
    <p:sldId id="27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3" autoAdjust="0"/>
    <p:restoredTop sz="94660"/>
  </p:normalViewPr>
  <p:slideViewPr>
    <p:cSldViewPr snapToGrid="0">
      <p:cViewPr>
        <p:scale>
          <a:sx n="61" d="100"/>
          <a:sy n="61" d="100"/>
        </p:scale>
        <p:origin x="-84" y="-36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154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EBD97AD-D790-4C77-8D07-FC85DDAD42CE}" type="datetimeFigureOut">
              <a:rPr lang="en-US" smtClean="0"/>
              <a:t>12/20/2017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4871A5-7E87-4293-AB71-EA5CE21A5407}" type="slidenum">
              <a:rPr lang="en-US" smtClean="0"/>
              <a:t>‹#›</a:t>
            </a:fld>
            <a:endParaRPr lang="en-US"/>
          </a:p>
        </p:txBody>
      </p:sp>
    </p:spTree>
    <p:extLst>
      <p:ext uri="{BB962C8B-B14F-4D97-AF65-F5344CB8AC3E}">
        <p14:creationId xmlns:p14="http://schemas.microsoft.com/office/powerpoint/2010/main" val="1887934778"/>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drape"/>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BD97AD-D790-4C77-8D07-FC85DDAD42CE}" type="datetimeFigureOut">
              <a:rPr lang="en-US" smtClean="0"/>
              <a:t>12/20/2017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4871A5-7E87-4293-AB71-EA5CE21A5407}" type="slidenum">
              <a:rPr lang="en-US" smtClean="0"/>
              <a:t>‹#›</a:t>
            </a:fld>
            <a:endParaRPr lang="en-US"/>
          </a:p>
        </p:txBody>
      </p:sp>
    </p:spTree>
    <p:extLst>
      <p:ext uri="{BB962C8B-B14F-4D97-AF65-F5344CB8AC3E}">
        <p14:creationId xmlns:p14="http://schemas.microsoft.com/office/powerpoint/2010/main" val="774863895"/>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drape"/>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BD97AD-D790-4C77-8D07-FC85DDAD42CE}" type="datetimeFigureOut">
              <a:rPr lang="en-US" smtClean="0"/>
              <a:t>12/20/2017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4871A5-7E87-4293-AB71-EA5CE21A5407}" type="slidenum">
              <a:rPr lang="en-US" smtClean="0"/>
              <a:t>‹#›</a:t>
            </a:fld>
            <a:endParaRPr lang="en-US"/>
          </a:p>
        </p:txBody>
      </p:sp>
    </p:spTree>
    <p:extLst>
      <p:ext uri="{BB962C8B-B14F-4D97-AF65-F5344CB8AC3E}">
        <p14:creationId xmlns:p14="http://schemas.microsoft.com/office/powerpoint/2010/main" val="3473341931"/>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drape"/>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BD97AD-D790-4C77-8D07-FC85DDAD42CE}" type="datetimeFigureOut">
              <a:rPr lang="en-US" smtClean="0"/>
              <a:t>12/20/2017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4871A5-7E87-4293-AB71-EA5CE21A5407}" type="slidenum">
              <a:rPr lang="en-US" smtClean="0"/>
              <a:t>‹#›</a:t>
            </a:fld>
            <a:endParaRPr lang="en-US"/>
          </a:p>
        </p:txBody>
      </p:sp>
    </p:spTree>
    <p:extLst>
      <p:ext uri="{BB962C8B-B14F-4D97-AF65-F5344CB8AC3E}">
        <p14:creationId xmlns:p14="http://schemas.microsoft.com/office/powerpoint/2010/main" val="2808171494"/>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drape"/>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BD97AD-D790-4C77-8D07-FC85DDAD42CE}" type="datetimeFigureOut">
              <a:rPr lang="en-US" smtClean="0"/>
              <a:t>12/20/2017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4871A5-7E87-4293-AB71-EA5CE21A5407}" type="slidenum">
              <a:rPr lang="en-US" smtClean="0"/>
              <a:t>‹#›</a:t>
            </a:fld>
            <a:endParaRPr lang="en-US"/>
          </a:p>
        </p:txBody>
      </p:sp>
    </p:spTree>
    <p:extLst>
      <p:ext uri="{BB962C8B-B14F-4D97-AF65-F5344CB8AC3E}">
        <p14:creationId xmlns:p14="http://schemas.microsoft.com/office/powerpoint/2010/main" val="113491044"/>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drape"/>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EBD97AD-D790-4C77-8D07-FC85DDAD42CE}" type="datetimeFigureOut">
              <a:rPr lang="en-US" smtClean="0"/>
              <a:t>12/20/2017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4871A5-7E87-4293-AB71-EA5CE21A5407}" type="slidenum">
              <a:rPr lang="en-US" smtClean="0"/>
              <a:t>‹#›</a:t>
            </a:fld>
            <a:endParaRPr lang="en-US"/>
          </a:p>
        </p:txBody>
      </p:sp>
    </p:spTree>
    <p:extLst>
      <p:ext uri="{BB962C8B-B14F-4D97-AF65-F5344CB8AC3E}">
        <p14:creationId xmlns:p14="http://schemas.microsoft.com/office/powerpoint/2010/main" val="1795981158"/>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drape"/>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EBD97AD-D790-4C77-8D07-FC85DDAD42CE}" type="datetimeFigureOut">
              <a:rPr lang="en-US" smtClean="0"/>
              <a:t>12/20/2017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4871A5-7E87-4293-AB71-EA5CE21A5407}" type="slidenum">
              <a:rPr lang="en-US" smtClean="0"/>
              <a:t>‹#›</a:t>
            </a:fld>
            <a:endParaRPr lang="en-US"/>
          </a:p>
        </p:txBody>
      </p:sp>
    </p:spTree>
    <p:extLst>
      <p:ext uri="{BB962C8B-B14F-4D97-AF65-F5344CB8AC3E}">
        <p14:creationId xmlns:p14="http://schemas.microsoft.com/office/powerpoint/2010/main" val="1298654031"/>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drape"/>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EBD97AD-D790-4C77-8D07-FC85DDAD42CE}" type="datetimeFigureOut">
              <a:rPr lang="en-US" smtClean="0"/>
              <a:t>12/20/2017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4871A5-7E87-4293-AB71-EA5CE21A5407}" type="slidenum">
              <a:rPr lang="en-US" smtClean="0"/>
              <a:t>‹#›</a:t>
            </a:fld>
            <a:endParaRPr lang="en-US"/>
          </a:p>
        </p:txBody>
      </p:sp>
    </p:spTree>
    <p:extLst>
      <p:ext uri="{BB962C8B-B14F-4D97-AF65-F5344CB8AC3E}">
        <p14:creationId xmlns:p14="http://schemas.microsoft.com/office/powerpoint/2010/main" val="283416445"/>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drape"/>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BD97AD-D790-4C77-8D07-FC85DDAD42CE}" type="datetimeFigureOut">
              <a:rPr lang="en-US" smtClean="0"/>
              <a:t>12/20/2017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4871A5-7E87-4293-AB71-EA5CE21A5407}" type="slidenum">
              <a:rPr lang="en-US" smtClean="0"/>
              <a:t>‹#›</a:t>
            </a:fld>
            <a:endParaRPr lang="en-US"/>
          </a:p>
        </p:txBody>
      </p:sp>
    </p:spTree>
    <p:extLst>
      <p:ext uri="{BB962C8B-B14F-4D97-AF65-F5344CB8AC3E}">
        <p14:creationId xmlns:p14="http://schemas.microsoft.com/office/powerpoint/2010/main" val="364113571"/>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drape"/>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BD97AD-D790-4C77-8D07-FC85DDAD42CE}" type="datetimeFigureOut">
              <a:rPr lang="en-US" smtClean="0"/>
              <a:t>12/20/2017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4871A5-7E87-4293-AB71-EA5CE21A5407}" type="slidenum">
              <a:rPr lang="en-US" smtClean="0"/>
              <a:t>‹#›</a:t>
            </a:fld>
            <a:endParaRPr lang="en-US"/>
          </a:p>
        </p:txBody>
      </p:sp>
    </p:spTree>
    <p:extLst>
      <p:ext uri="{BB962C8B-B14F-4D97-AF65-F5344CB8AC3E}">
        <p14:creationId xmlns:p14="http://schemas.microsoft.com/office/powerpoint/2010/main" val="3188823932"/>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drape"/>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BD97AD-D790-4C77-8D07-FC85DDAD42CE}" type="datetimeFigureOut">
              <a:rPr lang="en-US" smtClean="0"/>
              <a:t>12/20/2017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4871A5-7E87-4293-AB71-EA5CE21A5407}" type="slidenum">
              <a:rPr lang="en-US" smtClean="0"/>
              <a:t>‹#›</a:t>
            </a:fld>
            <a:endParaRPr lang="en-US"/>
          </a:p>
        </p:txBody>
      </p:sp>
    </p:spTree>
    <p:extLst>
      <p:ext uri="{BB962C8B-B14F-4D97-AF65-F5344CB8AC3E}">
        <p14:creationId xmlns:p14="http://schemas.microsoft.com/office/powerpoint/2010/main" val="752976786"/>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drape"/>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BD97AD-D790-4C77-8D07-FC85DDAD42CE}" type="datetimeFigureOut">
              <a:rPr lang="en-US" smtClean="0"/>
              <a:t>12/20/2017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4871A5-7E87-4293-AB71-EA5CE21A5407}" type="slidenum">
              <a:rPr lang="en-US" smtClean="0"/>
              <a:t>‹#›</a:t>
            </a:fld>
            <a:endParaRPr lang="en-US"/>
          </a:p>
        </p:txBody>
      </p:sp>
    </p:spTree>
    <p:extLst>
      <p:ext uri="{BB962C8B-B14F-4D97-AF65-F5344CB8AC3E}">
        <p14:creationId xmlns:p14="http://schemas.microsoft.com/office/powerpoint/2010/main" val="22621049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5="http://schemas.microsoft.com/office/powerpoint/2012/main" xmlns="" Requires="p15">
      <p:transition xmlns:p14="http://schemas.microsoft.com/office/powerpoint/2010/main" spd="slow" p14:dur="2000">
        <p15:prstTrans prst="drape"/>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wangila@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Topic 1: Definition and concepts in Demography</a:t>
            </a:r>
            <a:endParaRPr lang="en-US" b="1" dirty="0"/>
          </a:p>
        </p:txBody>
      </p:sp>
      <p:sp>
        <p:nvSpPr>
          <p:cNvPr id="3" name="Subtitle 2"/>
          <p:cNvSpPr>
            <a:spLocks noGrp="1"/>
          </p:cNvSpPr>
          <p:nvPr>
            <p:ph type="subTitle" idx="1"/>
          </p:nvPr>
        </p:nvSpPr>
        <p:spPr>
          <a:xfrm>
            <a:off x="1762991" y="4693083"/>
            <a:ext cx="9144000" cy="1655762"/>
          </a:xfrm>
        </p:spPr>
        <p:txBody>
          <a:bodyPr>
            <a:normAutofit fontScale="92500" lnSpcReduction="10000"/>
          </a:bodyPr>
          <a:lstStyle/>
          <a:p>
            <a:r>
              <a:rPr lang="en-US" sz="3600" b="1" dirty="0" smtClean="0"/>
              <a:t>Sam Wafula (PhD)</a:t>
            </a:r>
          </a:p>
          <a:p>
            <a:endParaRPr lang="en-US" sz="3600" b="1" dirty="0" smtClean="0"/>
          </a:p>
          <a:p>
            <a:r>
              <a:rPr lang="en-US" sz="3600" b="1" dirty="0" smtClean="0"/>
              <a:t>E-mail: </a:t>
            </a:r>
            <a:r>
              <a:rPr lang="en-US" sz="3600" b="1" dirty="0" smtClean="0">
                <a:hlinkClick r:id="rId2"/>
              </a:rPr>
              <a:t>sam.wangila@gmail.com</a:t>
            </a:r>
            <a:endParaRPr lang="en-US" sz="3600" b="1" dirty="0" smtClean="0"/>
          </a:p>
          <a:p>
            <a:endParaRPr lang="en-US" sz="3600" b="1" dirty="0"/>
          </a:p>
        </p:txBody>
      </p:sp>
    </p:spTree>
    <p:extLst>
      <p:ext uri="{BB962C8B-B14F-4D97-AF65-F5344CB8AC3E}">
        <p14:creationId xmlns:p14="http://schemas.microsoft.com/office/powerpoint/2010/main" val="1469565636"/>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 of Population change [3]</a:t>
            </a:r>
            <a:endParaRPr lang="en-US"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69027" y="1465118"/>
            <a:ext cx="7720446" cy="4873337"/>
          </a:xfrm>
          <a:prstGeom prst="rect">
            <a:avLst/>
          </a:prstGeom>
          <a:noFill/>
          <a:ln>
            <a:noFill/>
          </a:ln>
        </p:spPr>
      </p:pic>
    </p:spTree>
    <p:extLst>
      <p:ext uri="{BB962C8B-B14F-4D97-AF65-F5344CB8AC3E}">
        <p14:creationId xmlns:p14="http://schemas.microsoft.com/office/powerpoint/2010/main" val="359793855"/>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 of Population change [4]</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t>This can be mathematically represented as follows: </a:t>
            </a:r>
            <a:r>
              <a:rPr lang="en-US" dirty="0" smtClean="0"/>
              <a:t>-</a:t>
            </a:r>
          </a:p>
          <a:p>
            <a:pPr marL="0" indent="0">
              <a:buNone/>
            </a:pPr>
            <a:r>
              <a:rPr lang="en-US" b="1" dirty="0" err="1" smtClean="0"/>
              <a:t>Pt+n</a:t>
            </a:r>
            <a:r>
              <a:rPr lang="en-US" b="1" dirty="0" smtClean="0"/>
              <a:t> </a:t>
            </a:r>
            <a:r>
              <a:rPr lang="en-US" b="1" dirty="0"/>
              <a:t>= </a:t>
            </a:r>
            <a:r>
              <a:rPr lang="en-US" b="1" dirty="0" smtClean="0"/>
              <a:t>Pt </a:t>
            </a:r>
            <a:r>
              <a:rPr lang="en-US" b="1" dirty="0"/>
              <a:t>+ (B-D) + (I-E</a:t>
            </a:r>
            <a:r>
              <a:rPr lang="en-US" b="1" dirty="0" smtClean="0"/>
              <a:t>)</a:t>
            </a:r>
          </a:p>
          <a:p>
            <a:pPr marL="0" indent="0">
              <a:buNone/>
            </a:pPr>
            <a:endParaRPr lang="en-US" b="1" dirty="0"/>
          </a:p>
          <a:p>
            <a:pPr marL="0" indent="0">
              <a:buNone/>
            </a:pPr>
            <a:r>
              <a:rPr lang="en-US" dirty="0" smtClean="0"/>
              <a:t>•The above equation </a:t>
            </a:r>
            <a:r>
              <a:rPr lang="en-US" dirty="0"/>
              <a:t>is </a:t>
            </a:r>
            <a:r>
              <a:rPr lang="en-US" dirty="0" smtClean="0"/>
              <a:t>called </a:t>
            </a:r>
            <a:r>
              <a:rPr lang="en-US" dirty="0"/>
              <a:t>the </a:t>
            </a:r>
            <a:r>
              <a:rPr lang="en-US" b="1" i="1" dirty="0" smtClean="0"/>
              <a:t>Demographic balancing equation /Population Balancing equation/demographic accounting equation</a:t>
            </a:r>
            <a:endParaRPr lang="en-US" b="1" i="1" dirty="0"/>
          </a:p>
          <a:p>
            <a:pPr marL="0" indent="0">
              <a:buNone/>
            </a:pPr>
            <a:r>
              <a:rPr lang="en-US" dirty="0" err="1" smtClean="0"/>
              <a:t>P</a:t>
            </a:r>
            <a:r>
              <a:rPr lang="en-US" baseline="-25000" dirty="0" err="1" smtClean="0"/>
              <a:t>t+n</a:t>
            </a:r>
            <a:r>
              <a:rPr lang="en-US" baseline="-25000" dirty="0" smtClean="0"/>
              <a:t> </a:t>
            </a:r>
            <a:r>
              <a:rPr lang="en-US" dirty="0"/>
              <a:t>	</a:t>
            </a:r>
            <a:r>
              <a:rPr lang="en-US" dirty="0" smtClean="0"/>
              <a:t>	- </a:t>
            </a:r>
            <a:r>
              <a:rPr lang="en-US" dirty="0"/>
              <a:t>	</a:t>
            </a:r>
            <a:r>
              <a:rPr lang="en-US" dirty="0" smtClean="0"/>
              <a:t>Population </a:t>
            </a:r>
            <a:r>
              <a:rPr lang="en-US" dirty="0"/>
              <a:t>size for time </a:t>
            </a:r>
            <a:r>
              <a:rPr lang="en-US" dirty="0" err="1"/>
              <a:t>t+n</a:t>
            </a:r>
            <a:endParaRPr lang="en-US" dirty="0"/>
          </a:p>
          <a:p>
            <a:pPr marL="0" indent="0">
              <a:buNone/>
            </a:pPr>
            <a:r>
              <a:rPr lang="en-US" dirty="0" smtClean="0"/>
              <a:t>P</a:t>
            </a:r>
            <a:r>
              <a:rPr lang="en-US" baseline="-25000" dirty="0" smtClean="0"/>
              <a:t>t </a:t>
            </a:r>
            <a:r>
              <a:rPr lang="en-US" dirty="0"/>
              <a:t>	</a:t>
            </a:r>
            <a:r>
              <a:rPr lang="en-US" dirty="0" smtClean="0"/>
              <a:t>	- </a:t>
            </a:r>
            <a:r>
              <a:rPr lang="en-US" dirty="0"/>
              <a:t>	</a:t>
            </a:r>
            <a:r>
              <a:rPr lang="en-US" dirty="0" smtClean="0"/>
              <a:t>Base population i.e. Population </a:t>
            </a:r>
            <a:r>
              <a:rPr lang="en-US" dirty="0"/>
              <a:t>size at time </a:t>
            </a:r>
            <a:r>
              <a:rPr lang="en-US" dirty="0" smtClean="0"/>
              <a:t>t</a:t>
            </a:r>
            <a:endParaRPr lang="en-US" dirty="0"/>
          </a:p>
          <a:p>
            <a:pPr marL="0" indent="0">
              <a:buNone/>
            </a:pPr>
            <a:r>
              <a:rPr lang="en-US" dirty="0"/>
              <a:t>B		-	Number of births between time </a:t>
            </a:r>
            <a:r>
              <a:rPr lang="en-US" dirty="0" smtClean="0"/>
              <a:t>t </a:t>
            </a:r>
            <a:r>
              <a:rPr lang="en-US" dirty="0"/>
              <a:t>and time </a:t>
            </a:r>
            <a:r>
              <a:rPr lang="en-US" dirty="0" err="1"/>
              <a:t>t+n</a:t>
            </a:r>
            <a:r>
              <a:rPr lang="en-US" dirty="0"/>
              <a:t> </a:t>
            </a:r>
          </a:p>
          <a:p>
            <a:pPr marL="0" indent="0">
              <a:buNone/>
            </a:pPr>
            <a:r>
              <a:rPr lang="en-US" dirty="0"/>
              <a:t>D	</a:t>
            </a:r>
            <a:r>
              <a:rPr lang="en-US" dirty="0" smtClean="0"/>
              <a:t>	- </a:t>
            </a:r>
            <a:r>
              <a:rPr lang="en-US" dirty="0"/>
              <a:t>	Number of deaths between time </a:t>
            </a:r>
            <a:r>
              <a:rPr lang="en-US" dirty="0" smtClean="0"/>
              <a:t>t </a:t>
            </a:r>
            <a:r>
              <a:rPr lang="en-US" dirty="0"/>
              <a:t>and time </a:t>
            </a:r>
            <a:r>
              <a:rPr lang="en-US" dirty="0" err="1"/>
              <a:t>t+n</a:t>
            </a:r>
            <a:endParaRPr lang="en-US" dirty="0"/>
          </a:p>
          <a:p>
            <a:pPr marL="0" indent="0">
              <a:buNone/>
            </a:pPr>
            <a:r>
              <a:rPr lang="en-US" dirty="0"/>
              <a:t>I 		</a:t>
            </a:r>
            <a:r>
              <a:rPr lang="en-US" dirty="0" smtClean="0"/>
              <a:t>- </a:t>
            </a:r>
            <a:r>
              <a:rPr lang="en-US" dirty="0"/>
              <a:t>	Immigration (in migration) between time </a:t>
            </a:r>
            <a:r>
              <a:rPr lang="en-US" dirty="0" smtClean="0"/>
              <a:t>t </a:t>
            </a:r>
            <a:r>
              <a:rPr lang="en-US" dirty="0"/>
              <a:t>and time </a:t>
            </a:r>
            <a:r>
              <a:rPr lang="en-US" dirty="0" err="1" smtClean="0"/>
              <a:t>t+n</a:t>
            </a:r>
            <a:endParaRPr lang="en-US" dirty="0" smtClean="0"/>
          </a:p>
          <a:p>
            <a:pPr marL="0" indent="0">
              <a:buNone/>
            </a:pPr>
            <a:r>
              <a:rPr lang="en-GB" dirty="0"/>
              <a:t>E		-	</a:t>
            </a:r>
            <a:r>
              <a:rPr lang="en-GB" dirty="0" smtClean="0"/>
              <a:t>Emigration </a:t>
            </a:r>
            <a:r>
              <a:rPr lang="en-GB" dirty="0"/>
              <a:t>(out-migration) between time </a:t>
            </a:r>
            <a:r>
              <a:rPr lang="en-GB" dirty="0" smtClean="0"/>
              <a:t>t </a:t>
            </a:r>
            <a:r>
              <a:rPr lang="en-GB" dirty="0"/>
              <a:t>and time </a:t>
            </a:r>
            <a:r>
              <a:rPr lang="en-GB" dirty="0" err="1"/>
              <a:t>t+n</a:t>
            </a:r>
            <a:endParaRPr lang="en-US" dirty="0"/>
          </a:p>
          <a:p>
            <a:endParaRPr lang="en-US" dirty="0"/>
          </a:p>
          <a:p>
            <a:endParaRPr lang="en-US" dirty="0"/>
          </a:p>
        </p:txBody>
      </p:sp>
    </p:spTree>
    <p:extLst>
      <p:ext uri="{BB962C8B-B14F-4D97-AF65-F5344CB8AC3E}">
        <p14:creationId xmlns:p14="http://schemas.microsoft.com/office/powerpoint/2010/main" val="3169180879"/>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40220"/>
          </a:xfrm>
        </p:spPr>
        <p:txBody>
          <a:bodyPr/>
          <a:lstStyle/>
          <a:p>
            <a:r>
              <a:rPr lang="en-US" b="1" dirty="0"/>
              <a:t>Components of Population change </a:t>
            </a:r>
            <a:r>
              <a:rPr lang="en-US" b="1" dirty="0" smtClean="0"/>
              <a:t>[5]</a:t>
            </a:r>
            <a:endParaRPr lang="en-US" b="1" dirty="0"/>
          </a:p>
        </p:txBody>
      </p:sp>
      <p:sp>
        <p:nvSpPr>
          <p:cNvPr id="3" name="Content Placeholder 2"/>
          <p:cNvSpPr>
            <a:spLocks noGrp="1"/>
          </p:cNvSpPr>
          <p:nvPr>
            <p:ph idx="1"/>
          </p:nvPr>
        </p:nvSpPr>
        <p:spPr>
          <a:xfrm>
            <a:off x="838200" y="1080655"/>
            <a:ext cx="10515600" cy="5096308"/>
          </a:xfrm>
        </p:spPr>
        <p:txBody>
          <a:bodyPr/>
          <a:lstStyle/>
          <a:p>
            <a:r>
              <a:rPr lang="en-GB" dirty="0"/>
              <a:t>Where migration is non-existent, it means that population change can only be a function of an </a:t>
            </a:r>
            <a:r>
              <a:rPr lang="en-GB" b="1" dirty="0"/>
              <a:t>interplay between births and deaths</a:t>
            </a:r>
            <a:r>
              <a:rPr lang="en-GB" dirty="0"/>
              <a:t>. We say that population change is thus affected by </a:t>
            </a:r>
            <a:r>
              <a:rPr lang="en-GB" b="1" dirty="0"/>
              <a:t>the natural increase </a:t>
            </a:r>
            <a:r>
              <a:rPr lang="en-GB" dirty="0"/>
              <a:t>alone i.e. </a:t>
            </a:r>
            <a:r>
              <a:rPr lang="en-GB" dirty="0" smtClean="0"/>
              <a:t>by the difference between births and deaths alone. This is also called a </a:t>
            </a:r>
            <a:r>
              <a:rPr lang="en-GB" b="1" dirty="0" smtClean="0"/>
              <a:t>closed population</a:t>
            </a:r>
            <a:r>
              <a:rPr lang="en-GB" dirty="0" smtClean="0"/>
              <a:t>. </a:t>
            </a:r>
            <a:r>
              <a:rPr lang="en-GB" b="1" dirty="0" err="1" smtClean="0"/>
              <a:t>Pt+n</a:t>
            </a:r>
            <a:r>
              <a:rPr lang="en-GB" b="1" dirty="0" smtClean="0"/>
              <a:t> </a:t>
            </a:r>
            <a:r>
              <a:rPr lang="en-GB" b="1" dirty="0"/>
              <a:t>= </a:t>
            </a:r>
            <a:r>
              <a:rPr lang="en-GB" b="1" dirty="0" smtClean="0"/>
              <a:t>Pt </a:t>
            </a:r>
            <a:r>
              <a:rPr lang="en-GB" b="1" dirty="0"/>
              <a:t>+ (B-D)</a:t>
            </a:r>
            <a:endParaRPr lang="en-US" dirty="0"/>
          </a:p>
          <a:p>
            <a:endParaRPr lang="en-US"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5412135" y="3117274"/>
            <a:ext cx="5217766" cy="3059689"/>
          </a:xfrm>
          <a:prstGeom prst="rect">
            <a:avLst/>
          </a:prstGeom>
          <a:noFill/>
          <a:ln>
            <a:noFill/>
          </a:ln>
        </p:spPr>
      </p:pic>
    </p:spTree>
    <p:extLst>
      <p:ext uri="{BB962C8B-B14F-4D97-AF65-F5344CB8AC3E}">
        <p14:creationId xmlns:p14="http://schemas.microsoft.com/office/powerpoint/2010/main" val="3462953611"/>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basic accounting identity of Demography</a:t>
            </a:r>
            <a:endParaRPr lang="en-US" dirty="0"/>
          </a:p>
        </p:txBody>
      </p:sp>
      <p:sp>
        <p:nvSpPr>
          <p:cNvPr id="3" name="Content Placeholder 2"/>
          <p:cNvSpPr>
            <a:spLocks noGrp="1"/>
          </p:cNvSpPr>
          <p:nvPr>
            <p:ph idx="1"/>
          </p:nvPr>
        </p:nvSpPr>
        <p:spPr/>
        <p:txBody>
          <a:bodyPr>
            <a:normAutofit/>
          </a:bodyPr>
          <a:lstStyle/>
          <a:p>
            <a:r>
              <a:rPr lang="en-US" b="1" dirty="0" smtClean="0">
                <a:solidFill>
                  <a:srgbClr val="00B050"/>
                </a:solidFill>
              </a:rPr>
              <a:t>For a closed population (where there is no migration), ….</a:t>
            </a:r>
          </a:p>
          <a:p>
            <a:pPr marL="0" indent="0">
              <a:buNone/>
            </a:pPr>
            <a:endParaRPr lang="en-US" b="1" dirty="0" smtClean="0">
              <a:solidFill>
                <a:srgbClr val="FFC000"/>
              </a:solidFill>
            </a:endParaRPr>
          </a:p>
          <a:p>
            <a:r>
              <a:rPr lang="en-US" dirty="0" smtClean="0"/>
              <a:t>P(</a:t>
            </a:r>
            <a:r>
              <a:rPr lang="en-US" dirty="0" err="1" smtClean="0"/>
              <a:t>t+n</a:t>
            </a:r>
            <a:r>
              <a:rPr lang="en-US" dirty="0" smtClean="0"/>
              <a:t>) = P(t) + Births(t, </a:t>
            </a:r>
            <a:r>
              <a:rPr lang="en-US" dirty="0" err="1" smtClean="0"/>
              <a:t>t+n</a:t>
            </a:r>
            <a:r>
              <a:rPr lang="en-US" dirty="0" smtClean="0"/>
              <a:t>) - Deaths(t, </a:t>
            </a:r>
            <a:r>
              <a:rPr lang="en-US" dirty="0" err="1" smtClean="0"/>
              <a:t>t+n</a:t>
            </a:r>
            <a:r>
              <a:rPr lang="en-US" dirty="0" smtClean="0"/>
              <a:t>)</a:t>
            </a:r>
            <a:br>
              <a:rPr lang="en-US" dirty="0" smtClean="0"/>
            </a:br>
            <a:endParaRPr lang="en-US" dirty="0" smtClean="0"/>
          </a:p>
          <a:p>
            <a:r>
              <a:rPr lang="en-US" dirty="0" smtClean="0"/>
              <a:t>Births(t, </a:t>
            </a:r>
            <a:r>
              <a:rPr lang="en-US" dirty="0" err="1" smtClean="0"/>
              <a:t>t+n</a:t>
            </a:r>
            <a:r>
              <a:rPr lang="en-US" dirty="0" smtClean="0"/>
              <a:t>) = P(</a:t>
            </a:r>
            <a:r>
              <a:rPr lang="en-US" dirty="0" err="1" smtClean="0"/>
              <a:t>t+n</a:t>
            </a:r>
            <a:r>
              <a:rPr lang="en-US" dirty="0" smtClean="0"/>
              <a:t>)- P(t) + Deaths(t, </a:t>
            </a:r>
            <a:r>
              <a:rPr lang="en-US" dirty="0" err="1" smtClean="0"/>
              <a:t>t+n</a:t>
            </a:r>
            <a:r>
              <a:rPr lang="en-US" dirty="0" smtClean="0"/>
              <a:t>)</a:t>
            </a:r>
            <a:br>
              <a:rPr lang="en-US" dirty="0" smtClean="0"/>
            </a:br>
            <a:endParaRPr lang="en-US" dirty="0" smtClean="0"/>
          </a:p>
          <a:p>
            <a:r>
              <a:rPr lang="en-US" dirty="0" smtClean="0"/>
              <a:t>Deaths(t, </a:t>
            </a:r>
            <a:r>
              <a:rPr lang="en-US" dirty="0" err="1" smtClean="0"/>
              <a:t>t+n</a:t>
            </a:r>
            <a:r>
              <a:rPr lang="en-US" dirty="0" smtClean="0"/>
              <a:t>) = P(t)- P(</a:t>
            </a:r>
            <a:r>
              <a:rPr lang="en-US" dirty="0" err="1" smtClean="0"/>
              <a:t>t+n</a:t>
            </a:r>
            <a:r>
              <a:rPr lang="en-US" dirty="0" smtClean="0"/>
              <a:t>)  + Births(t, </a:t>
            </a:r>
            <a:r>
              <a:rPr lang="en-US" dirty="0" err="1" smtClean="0"/>
              <a:t>t+n</a:t>
            </a:r>
            <a:r>
              <a:rPr lang="en-US" dirty="0" smtClean="0"/>
              <a:t>)</a:t>
            </a:r>
          </a:p>
        </p:txBody>
      </p:sp>
      <p:sp>
        <p:nvSpPr>
          <p:cNvPr id="4" name="Curved Left Arrow 3"/>
          <p:cNvSpPr/>
          <p:nvPr/>
        </p:nvSpPr>
        <p:spPr>
          <a:xfrm>
            <a:off x="8229600" y="2934494"/>
            <a:ext cx="457200" cy="1066800"/>
          </a:xfrm>
          <a:prstGeom prst="curvedLef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Curved Left Arrow 4"/>
          <p:cNvSpPr/>
          <p:nvPr/>
        </p:nvSpPr>
        <p:spPr>
          <a:xfrm>
            <a:off x="8749145" y="2743200"/>
            <a:ext cx="533400" cy="2286000"/>
          </a:xfrm>
          <a:prstGeom prst="curvedLef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021416226"/>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basic accounting identity of Demography</a:t>
            </a:r>
            <a:endParaRPr lang="en-US" dirty="0"/>
          </a:p>
        </p:txBody>
      </p:sp>
      <p:sp>
        <p:nvSpPr>
          <p:cNvPr id="3" name="Content Placeholder 2"/>
          <p:cNvSpPr>
            <a:spLocks noGrp="1"/>
          </p:cNvSpPr>
          <p:nvPr>
            <p:ph idx="1"/>
          </p:nvPr>
        </p:nvSpPr>
        <p:spPr>
          <a:xfrm>
            <a:off x="838200" y="1527464"/>
            <a:ext cx="10515600" cy="4649499"/>
          </a:xfrm>
        </p:spPr>
        <p:txBody>
          <a:bodyPr>
            <a:normAutofit lnSpcReduction="10000"/>
          </a:bodyPr>
          <a:lstStyle/>
          <a:p>
            <a:r>
              <a:rPr lang="en-US" b="1" dirty="0" smtClean="0">
                <a:solidFill>
                  <a:srgbClr val="00B050"/>
                </a:solidFill>
              </a:rPr>
              <a:t>For an open population (where there is migration)</a:t>
            </a:r>
          </a:p>
          <a:p>
            <a:r>
              <a:rPr lang="en-US" dirty="0" smtClean="0"/>
              <a:t>P(</a:t>
            </a:r>
            <a:r>
              <a:rPr lang="en-US" dirty="0" err="1" smtClean="0"/>
              <a:t>t+n</a:t>
            </a:r>
            <a:r>
              <a:rPr lang="en-US" dirty="0" smtClean="0"/>
              <a:t>)=P(t) + Births(t, </a:t>
            </a:r>
            <a:r>
              <a:rPr lang="en-US" dirty="0" err="1" smtClean="0"/>
              <a:t>t+n</a:t>
            </a:r>
            <a:r>
              <a:rPr lang="en-US" dirty="0" smtClean="0"/>
              <a:t>) - Deaths(t, </a:t>
            </a:r>
            <a:r>
              <a:rPr lang="en-US" dirty="0" err="1" smtClean="0"/>
              <a:t>t+n</a:t>
            </a:r>
            <a:r>
              <a:rPr lang="en-US" dirty="0" smtClean="0"/>
              <a:t>) + Immigration(t, </a:t>
            </a:r>
            <a:r>
              <a:rPr lang="en-US" dirty="0" err="1" smtClean="0"/>
              <a:t>t+n</a:t>
            </a:r>
            <a:r>
              <a:rPr lang="en-US" dirty="0" smtClean="0"/>
              <a:t>) </a:t>
            </a:r>
            <a:br>
              <a:rPr lang="en-US" dirty="0" smtClean="0"/>
            </a:br>
            <a:r>
              <a:rPr lang="en-US" dirty="0" smtClean="0"/>
              <a:t>                       – Emigration(</a:t>
            </a:r>
            <a:r>
              <a:rPr lang="en-US" dirty="0" err="1" smtClean="0"/>
              <a:t>t,t+n</a:t>
            </a:r>
            <a:r>
              <a:rPr lang="en-US" dirty="0" smtClean="0"/>
              <a:t>)</a:t>
            </a:r>
          </a:p>
          <a:p>
            <a:pPr marL="0" indent="0">
              <a:buNone/>
            </a:pPr>
            <a:endParaRPr lang="en-US" dirty="0" smtClean="0"/>
          </a:p>
          <a:p>
            <a:r>
              <a:rPr lang="en-US" dirty="0" smtClean="0"/>
              <a:t>The difference between immigration and emigration is known as </a:t>
            </a:r>
            <a:r>
              <a:rPr lang="en-US" b="1" dirty="0" smtClean="0"/>
              <a:t>net migration. Thus Net migration= in-migration-out-migration</a:t>
            </a:r>
          </a:p>
          <a:p>
            <a:pPr marL="0" indent="0">
              <a:buNone/>
            </a:pPr>
            <a:endParaRPr lang="en-US" b="1" dirty="0" smtClean="0"/>
          </a:p>
          <a:p>
            <a:r>
              <a:rPr lang="en-US" dirty="0" smtClean="0"/>
              <a:t>If a population is open it can only change through </a:t>
            </a:r>
            <a:r>
              <a:rPr lang="en-US" b="1" dirty="0" smtClean="0"/>
              <a:t>births</a:t>
            </a:r>
            <a:r>
              <a:rPr lang="en-US" dirty="0" smtClean="0"/>
              <a:t> and  </a:t>
            </a:r>
            <a:r>
              <a:rPr lang="en-US" b="1" dirty="0" smtClean="0"/>
              <a:t>deaths </a:t>
            </a:r>
            <a:r>
              <a:rPr lang="en-US" dirty="0" smtClean="0"/>
              <a:t>and </a:t>
            </a:r>
            <a:r>
              <a:rPr lang="en-US" b="1" dirty="0" smtClean="0"/>
              <a:t>immigration</a:t>
            </a:r>
            <a:r>
              <a:rPr lang="en-US" dirty="0" smtClean="0"/>
              <a:t> and  </a:t>
            </a:r>
            <a:r>
              <a:rPr lang="en-US" b="1" dirty="0" smtClean="0"/>
              <a:t>emigration</a:t>
            </a:r>
          </a:p>
          <a:p>
            <a:r>
              <a:rPr lang="en-US" dirty="0" smtClean="0"/>
              <a:t>Most countries have open populations.</a:t>
            </a:r>
            <a:endParaRPr lang="en-US" dirty="0"/>
          </a:p>
        </p:txBody>
      </p:sp>
    </p:spTree>
    <p:extLst>
      <p:ext uri="{BB962C8B-B14F-4D97-AF65-F5344CB8AC3E}">
        <p14:creationId xmlns:p14="http://schemas.microsoft.com/office/powerpoint/2010/main" val="590465486"/>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How has the population size of Kenya changed over the years?</a:t>
            </a:r>
            <a:endParaRPr lang="en-US" b="1" dirty="0"/>
          </a:p>
        </p:txBody>
      </p:sp>
      <p:pic>
        <p:nvPicPr>
          <p:cNvPr id="4" name="Content Placeholder 3"/>
          <p:cNvPicPr>
            <a:picLocks noGrp="1"/>
          </p:cNvPicPr>
          <p:nvPr>
            <p:ph idx="1"/>
          </p:nvPr>
        </p:nvPicPr>
        <p:blipFill>
          <a:blip r:embed="rId2"/>
          <a:srcRect/>
          <a:stretch>
            <a:fillRect/>
          </a:stretch>
        </p:blipFill>
        <p:spPr bwMode="auto">
          <a:xfrm>
            <a:off x="1647545" y="1825625"/>
            <a:ext cx="8896909" cy="435133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571367638"/>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5464" y="94961"/>
            <a:ext cx="10515600" cy="1325563"/>
          </a:xfrm>
        </p:spPr>
        <p:txBody>
          <a:bodyPr/>
          <a:lstStyle/>
          <a:p>
            <a:r>
              <a:rPr lang="en-US" b="1" dirty="0" smtClean="0"/>
              <a:t>Population Doubling time </a:t>
            </a:r>
            <a:endParaRPr lang="en-US" b="1"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690688"/>
                <a:ext cx="10515600" cy="4486275"/>
              </a:xfrm>
            </p:spPr>
            <p:txBody>
              <a:bodyPr>
                <a:normAutofit fontScale="92500" lnSpcReduction="10000"/>
              </a:bodyPr>
              <a:lstStyle/>
              <a:p>
                <a:r>
                  <a:rPr lang="en-US" sz="3300" dirty="0" smtClean="0"/>
                  <a:t>How long does it take for a population to double itself? Doubling time is given by the following formula: Doubling time (</a:t>
                </a:r>
                <a:r>
                  <a:rPr lang="en-US" sz="3600" dirty="0" smtClean="0"/>
                  <a:t>D</a:t>
                </a:r>
                <a:r>
                  <a:rPr lang="en-US" sz="3600" baseline="-25000" dirty="0" smtClean="0"/>
                  <a:t>t</a:t>
                </a:r>
                <a:r>
                  <a:rPr lang="en-US" sz="3300" dirty="0" smtClean="0"/>
                  <a:t>).</a:t>
                </a:r>
              </a:p>
              <a:p>
                <a:endParaRPr lang="en-US" sz="3300" dirty="0"/>
              </a:p>
              <a:p>
                <a:pPr marL="457200" lvl="1" indent="0">
                  <a:buNone/>
                </a:pPr>
                <a:r>
                  <a:rPr lang="en-US" sz="2800" dirty="0" smtClean="0"/>
                  <a:t>D</a:t>
                </a:r>
                <a:r>
                  <a:rPr lang="en-US" sz="2800" baseline="-25000" dirty="0" smtClean="0"/>
                  <a:t>t</a:t>
                </a:r>
                <a:r>
                  <a:rPr lang="en-US" sz="2900" dirty="0" smtClean="0"/>
                  <a:t> = .699/r </a:t>
                </a:r>
              </a:p>
              <a:p>
                <a:endParaRPr lang="en-US" sz="3300" dirty="0" smtClean="0"/>
              </a:p>
              <a:p>
                <a:r>
                  <a:rPr lang="en-US" sz="3300" dirty="0" smtClean="0"/>
                  <a:t>Where r is the rate of annual population growth rate (r)</a:t>
                </a:r>
              </a:p>
              <a:p>
                <a:endParaRPr lang="en-US" sz="3300" dirty="0"/>
              </a:p>
              <a:p>
                <a:r>
                  <a:rPr lang="en-US" sz="3300" dirty="0" smtClean="0">
                    <a:solidFill>
                      <a:srgbClr val="C00000"/>
                    </a:solidFill>
                  </a:rPr>
                  <a:t>For simplicity, </a:t>
                </a:r>
                <a:r>
                  <a:rPr lang="en-US" sz="3600" dirty="0">
                    <a:solidFill>
                      <a:srgbClr val="C00000"/>
                    </a:solidFill>
                  </a:rPr>
                  <a:t>D</a:t>
                </a:r>
                <a:r>
                  <a:rPr lang="en-US" sz="3600" baseline="-25000" dirty="0">
                    <a:solidFill>
                      <a:srgbClr val="C00000"/>
                    </a:solidFill>
                  </a:rPr>
                  <a:t>t</a:t>
                </a:r>
                <a:r>
                  <a:rPr lang="en-US" sz="3300" dirty="0" smtClean="0">
                    <a:solidFill>
                      <a:srgbClr val="C00000"/>
                    </a:solidFill>
                  </a:rPr>
                  <a:t> = </a:t>
                </a:r>
                <a14:m>
                  <m:oMath xmlns:m="http://schemas.openxmlformats.org/officeDocument/2006/math">
                    <m:f>
                      <m:fPr>
                        <m:ctrlPr>
                          <a:rPr lang="en-US" sz="3700" i="1">
                            <a:solidFill>
                              <a:srgbClr val="C00000"/>
                            </a:solidFill>
                            <a:latin typeface="Cambria Math"/>
                          </a:rPr>
                        </m:ctrlPr>
                      </m:fPr>
                      <m:num>
                        <m:r>
                          <a:rPr lang="en-US" sz="3700" b="0" i="1" smtClean="0">
                            <a:solidFill>
                              <a:srgbClr val="C00000"/>
                            </a:solidFill>
                            <a:latin typeface="Cambria Math" panose="02040503050406030204" pitchFamily="18" charset="0"/>
                          </a:rPr>
                          <m:t>70</m:t>
                        </m:r>
                      </m:num>
                      <m:den>
                        <m:r>
                          <a:rPr lang="en-US" sz="3700" b="0" i="1" smtClean="0">
                            <a:solidFill>
                              <a:srgbClr val="C00000"/>
                            </a:solidFill>
                            <a:latin typeface="Cambria Math" panose="02040503050406030204" pitchFamily="18" charset="0"/>
                          </a:rPr>
                          <m:t>𝑟</m:t>
                        </m:r>
                      </m:den>
                    </m:f>
                  </m:oMath>
                </a14:m>
                <a:endParaRPr lang="en-US" sz="3300" dirty="0" smtClean="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690688"/>
                <a:ext cx="10515600" cy="4486275"/>
              </a:xfrm>
              <a:blipFill rotWithShape="0">
                <a:blip r:embed="rId2"/>
                <a:stretch>
                  <a:fillRect l="-1275" t="-3533" r="-1101" b="-815"/>
                </a:stretch>
              </a:blipFill>
            </p:spPr>
            <p:txBody>
              <a:bodyPr/>
              <a:lstStyle/>
              <a:p>
                <a:r>
                  <a:rPr lang="en-US">
                    <a:noFill/>
                  </a:rPr>
                  <a:t> </a:t>
                </a:r>
              </a:p>
            </p:txBody>
          </p:sp>
        </mc:Fallback>
      </mc:AlternateContent>
    </p:spTree>
    <p:extLst>
      <p:ext uri="{BB962C8B-B14F-4D97-AF65-F5344CB8AC3E}">
        <p14:creationId xmlns:p14="http://schemas.microsoft.com/office/powerpoint/2010/main" val="358783747"/>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76744"/>
            <a:ext cx="10515600" cy="3938155"/>
          </a:xfrm>
        </p:spPr>
        <p:txBody>
          <a:bodyPr>
            <a:normAutofit/>
          </a:bodyPr>
          <a:lstStyle/>
          <a:p>
            <a:pPr algn="just"/>
            <a:r>
              <a:rPr lang="en-US" dirty="0" smtClean="0">
                <a:solidFill>
                  <a:srgbClr val="002060"/>
                </a:solidFill>
              </a:rPr>
              <a:t>Quiz: </a:t>
            </a:r>
            <a:r>
              <a:rPr lang="en-US" dirty="0">
                <a:solidFill>
                  <a:srgbClr val="002060"/>
                </a:solidFill>
              </a:rPr>
              <a:t>On August 2009, the Kenyan Housing and Population census results revealed that the country had a population of 38.6 million people. </a:t>
            </a:r>
            <a:r>
              <a:rPr lang="en-US" dirty="0" smtClean="0">
                <a:solidFill>
                  <a:srgbClr val="002060"/>
                </a:solidFill>
              </a:rPr>
              <a:t>If </a:t>
            </a:r>
            <a:r>
              <a:rPr lang="en-US" dirty="0">
                <a:solidFill>
                  <a:srgbClr val="002060"/>
                </a:solidFill>
              </a:rPr>
              <a:t>the annual rate of population growth is 2.7</a:t>
            </a:r>
            <a:r>
              <a:rPr lang="en-US" dirty="0" smtClean="0">
                <a:solidFill>
                  <a:srgbClr val="002060"/>
                </a:solidFill>
              </a:rPr>
              <a:t>%;  </a:t>
            </a:r>
          </a:p>
          <a:p>
            <a:pPr algn="just"/>
            <a:endParaRPr lang="en-US" dirty="0">
              <a:solidFill>
                <a:srgbClr val="002060"/>
              </a:solidFill>
            </a:endParaRPr>
          </a:p>
          <a:p>
            <a:pPr marL="514350" indent="-514350" algn="just">
              <a:buAutoNum type="alphaUcParenR"/>
            </a:pPr>
            <a:r>
              <a:rPr lang="en-US" dirty="0" smtClean="0">
                <a:solidFill>
                  <a:srgbClr val="002060"/>
                </a:solidFill>
              </a:rPr>
              <a:t>How </a:t>
            </a:r>
            <a:r>
              <a:rPr lang="en-US" dirty="0">
                <a:solidFill>
                  <a:srgbClr val="002060"/>
                </a:solidFill>
              </a:rPr>
              <a:t>long will it take for Kenya’s population to double? </a:t>
            </a:r>
            <a:endParaRPr lang="en-US" dirty="0" smtClean="0">
              <a:solidFill>
                <a:srgbClr val="002060"/>
              </a:solidFill>
            </a:endParaRPr>
          </a:p>
          <a:p>
            <a:pPr marL="514350" indent="-514350" algn="just">
              <a:buAutoNum type="alphaUcParenR"/>
            </a:pPr>
            <a:r>
              <a:rPr lang="en-US" dirty="0" smtClean="0">
                <a:solidFill>
                  <a:srgbClr val="002060"/>
                </a:solidFill>
              </a:rPr>
              <a:t>Which </a:t>
            </a:r>
            <a:r>
              <a:rPr lang="en-US" dirty="0">
                <a:solidFill>
                  <a:srgbClr val="002060"/>
                </a:solidFill>
              </a:rPr>
              <a:t>year would we expect Kenya’s population to double? </a:t>
            </a:r>
            <a:endParaRPr lang="en-US" dirty="0" smtClean="0">
              <a:solidFill>
                <a:srgbClr val="002060"/>
              </a:solidFill>
            </a:endParaRPr>
          </a:p>
          <a:p>
            <a:pPr marL="514350" indent="-514350" algn="just">
              <a:buAutoNum type="alphaUcParenR"/>
            </a:pPr>
            <a:r>
              <a:rPr lang="en-US" dirty="0" smtClean="0">
                <a:solidFill>
                  <a:srgbClr val="002060"/>
                </a:solidFill>
              </a:rPr>
              <a:t>What </a:t>
            </a:r>
            <a:r>
              <a:rPr lang="en-US" dirty="0">
                <a:solidFill>
                  <a:srgbClr val="002060"/>
                </a:solidFill>
              </a:rPr>
              <a:t>would be the actual population of the country at the doubling time?</a:t>
            </a:r>
            <a:endParaRPr lang="en-US" dirty="0"/>
          </a:p>
        </p:txBody>
      </p:sp>
    </p:spTree>
    <p:extLst>
      <p:ext uri="{BB962C8B-B14F-4D97-AF65-F5344CB8AC3E}">
        <p14:creationId xmlns:p14="http://schemas.microsoft.com/office/powerpoint/2010/main" val="3058708222"/>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a:t>
            </a:r>
            <a:endParaRPr lang="en-US" dirty="0"/>
          </a:p>
        </p:txBody>
      </p:sp>
      <p:sp>
        <p:nvSpPr>
          <p:cNvPr id="3" name="Content Placeholder 2"/>
          <p:cNvSpPr>
            <a:spLocks noGrp="1"/>
          </p:cNvSpPr>
          <p:nvPr>
            <p:ph idx="1"/>
          </p:nvPr>
        </p:nvSpPr>
        <p:spPr/>
        <p:txBody>
          <a:bodyPr/>
          <a:lstStyle/>
          <a:p>
            <a:r>
              <a:rPr lang="en-US" dirty="0"/>
              <a:t>2009 population 38.6 million</a:t>
            </a:r>
          </a:p>
          <a:p>
            <a:r>
              <a:rPr lang="en-US" dirty="0"/>
              <a:t>Annual pop. Growth rate </a:t>
            </a:r>
            <a:r>
              <a:rPr lang="en-US" dirty="0" smtClean="0"/>
              <a:t>2.7</a:t>
            </a:r>
          </a:p>
          <a:p>
            <a:endParaRPr lang="en-US" dirty="0"/>
          </a:p>
          <a:p>
            <a:r>
              <a:rPr lang="en-US" dirty="0"/>
              <a:t>Doubling time = .699/2.7% =25.9 years or </a:t>
            </a:r>
          </a:p>
          <a:p>
            <a:r>
              <a:rPr lang="en-US" dirty="0"/>
              <a:t>Dt = 70/2.7= 25.9 years</a:t>
            </a:r>
          </a:p>
          <a:p>
            <a:pPr marL="0" indent="0">
              <a:buNone/>
            </a:pPr>
            <a:endParaRPr lang="en-US" dirty="0"/>
          </a:p>
          <a:p>
            <a:r>
              <a:rPr lang="en-US" dirty="0"/>
              <a:t>Time to double = 2009.</a:t>
            </a:r>
            <a:r>
              <a:rPr lang="en-US" dirty="0">
                <a:solidFill>
                  <a:srgbClr val="FF0000"/>
                </a:solidFill>
              </a:rPr>
              <a:t>6</a:t>
            </a:r>
            <a:r>
              <a:rPr lang="en-US" dirty="0"/>
              <a:t>+25.9 =2035.</a:t>
            </a:r>
            <a:r>
              <a:rPr lang="en-US" dirty="0">
                <a:solidFill>
                  <a:srgbClr val="FF0000"/>
                </a:solidFill>
              </a:rPr>
              <a:t>6</a:t>
            </a:r>
          </a:p>
        </p:txBody>
      </p:sp>
    </p:spTree>
    <p:extLst>
      <p:ext uri="{BB962C8B-B14F-4D97-AF65-F5344CB8AC3E}">
        <p14:creationId xmlns:p14="http://schemas.microsoft.com/office/powerpoint/2010/main" val="3082352676"/>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5352"/>
            <a:ext cx="10515600" cy="954521"/>
          </a:xfrm>
        </p:spPr>
        <p:txBody>
          <a:bodyPr/>
          <a:lstStyle/>
          <a:p>
            <a:r>
              <a:rPr lang="en-US" b="1" dirty="0" smtClean="0"/>
              <a:t>Demography defined [Narrow definition]</a:t>
            </a:r>
            <a:endParaRPr lang="en-US" b="1" dirty="0"/>
          </a:p>
        </p:txBody>
      </p:sp>
      <p:sp>
        <p:nvSpPr>
          <p:cNvPr id="3" name="Content Placeholder 2"/>
          <p:cNvSpPr>
            <a:spLocks noGrp="1"/>
          </p:cNvSpPr>
          <p:nvPr>
            <p:ph idx="1"/>
          </p:nvPr>
        </p:nvSpPr>
        <p:spPr>
          <a:xfrm>
            <a:off x="838200" y="1330036"/>
            <a:ext cx="10515600" cy="5081155"/>
          </a:xfrm>
        </p:spPr>
        <p:txBody>
          <a:bodyPr>
            <a:normAutofit/>
          </a:bodyPr>
          <a:lstStyle/>
          <a:p>
            <a:r>
              <a:rPr lang="en-GB" dirty="0" smtClean="0"/>
              <a:t>Demography </a:t>
            </a:r>
            <a:r>
              <a:rPr lang="en-GB" dirty="0"/>
              <a:t>is the </a:t>
            </a:r>
            <a:r>
              <a:rPr lang="en-GB" b="1" dirty="0"/>
              <a:t>study of human populations in relation to the changes brought about by the interplay of births, deaths, and migration </a:t>
            </a:r>
            <a:r>
              <a:rPr lang="en-GB" dirty="0"/>
              <a:t>(</a:t>
            </a:r>
            <a:r>
              <a:rPr lang="en-GB" dirty="0" err="1"/>
              <a:t>Pressat</a:t>
            </a:r>
            <a:r>
              <a:rPr lang="en-GB" dirty="0"/>
              <a:t> 1985</a:t>
            </a:r>
            <a:r>
              <a:rPr lang="en-GB" dirty="0" smtClean="0"/>
              <a:t>)</a:t>
            </a:r>
          </a:p>
          <a:p>
            <a:pPr marL="0" indent="0">
              <a:buNone/>
            </a:pPr>
            <a:endParaRPr lang="en-US" dirty="0"/>
          </a:p>
          <a:p>
            <a:r>
              <a:rPr lang="en-GB" dirty="0"/>
              <a:t>Demography is the statistical and mathematical study of </a:t>
            </a:r>
            <a:r>
              <a:rPr lang="en-GB" b="1" dirty="0"/>
              <a:t>the size, composition, and spatial distribution of human populations, and of changes over time in these aspects through the operation of the five processes of fertility, mortality, marriage, migration, and social mobility</a:t>
            </a:r>
            <a:r>
              <a:rPr lang="en-GB" dirty="0"/>
              <a:t> (Bogue 1969</a:t>
            </a:r>
            <a:r>
              <a:rPr lang="en-GB" dirty="0" smtClean="0"/>
              <a:t>)</a:t>
            </a:r>
            <a:endParaRPr lang="en-US" dirty="0"/>
          </a:p>
          <a:p>
            <a:pPr algn="just"/>
            <a:endParaRPr lang="en-US" dirty="0" smtClean="0"/>
          </a:p>
          <a:p>
            <a:pPr marL="0" indent="0" algn="just">
              <a:buNone/>
            </a:pPr>
            <a:endParaRPr lang="en-US" dirty="0" smtClean="0"/>
          </a:p>
          <a:p>
            <a:pPr algn="just"/>
            <a:endParaRPr lang="en-US" dirty="0" smtClean="0"/>
          </a:p>
          <a:p>
            <a:endParaRPr lang="en-US" dirty="0"/>
          </a:p>
        </p:txBody>
      </p:sp>
    </p:spTree>
    <p:extLst>
      <p:ext uri="{BB962C8B-B14F-4D97-AF65-F5344CB8AC3E}">
        <p14:creationId xmlns:p14="http://schemas.microsoft.com/office/powerpoint/2010/main" val="1313589840"/>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5352"/>
            <a:ext cx="10515600" cy="954521"/>
          </a:xfrm>
        </p:spPr>
        <p:txBody>
          <a:bodyPr/>
          <a:lstStyle/>
          <a:p>
            <a:r>
              <a:rPr lang="en-US" b="1" dirty="0" smtClean="0"/>
              <a:t>Demography defined [Narrow definition]</a:t>
            </a:r>
            <a:endParaRPr lang="en-US" b="1" dirty="0"/>
          </a:p>
        </p:txBody>
      </p:sp>
      <p:sp>
        <p:nvSpPr>
          <p:cNvPr id="3" name="Content Placeholder 2"/>
          <p:cNvSpPr>
            <a:spLocks noGrp="1"/>
          </p:cNvSpPr>
          <p:nvPr>
            <p:ph idx="1"/>
          </p:nvPr>
        </p:nvSpPr>
        <p:spPr>
          <a:xfrm>
            <a:off x="838200" y="1330036"/>
            <a:ext cx="10515600" cy="5081155"/>
          </a:xfrm>
        </p:spPr>
        <p:txBody>
          <a:bodyPr>
            <a:normAutofit/>
          </a:bodyPr>
          <a:lstStyle/>
          <a:p>
            <a:pPr algn="just"/>
            <a:r>
              <a:rPr lang="en-US" dirty="0"/>
              <a:t>The scientific study of human population. Studies a population in its static and dynamic aspects often using mathematical methods (</a:t>
            </a:r>
            <a:r>
              <a:rPr lang="en-US" b="1" dirty="0"/>
              <a:t>Formal Demography</a:t>
            </a:r>
            <a:r>
              <a:rPr lang="en-US" dirty="0"/>
              <a:t>)</a:t>
            </a:r>
          </a:p>
          <a:p>
            <a:pPr marL="0" indent="0" algn="just">
              <a:buNone/>
            </a:pPr>
            <a:endParaRPr lang="en-US" dirty="0"/>
          </a:p>
          <a:p>
            <a:pPr algn="just"/>
            <a:r>
              <a:rPr lang="en-US" b="1" dirty="0"/>
              <a:t>Static aspects </a:t>
            </a:r>
            <a:r>
              <a:rPr lang="en-US" dirty="0"/>
              <a:t>of the population include characteristics at a point in time such as composition by:  Age, Sex, Race, Marital status, Economic characteristics</a:t>
            </a:r>
          </a:p>
          <a:p>
            <a:pPr marL="0" indent="0" algn="just">
              <a:buNone/>
            </a:pPr>
            <a:endParaRPr lang="en-US" dirty="0"/>
          </a:p>
          <a:p>
            <a:pPr algn="just"/>
            <a:r>
              <a:rPr lang="en-US" b="1" dirty="0"/>
              <a:t>Dynamic aspects </a:t>
            </a:r>
            <a:r>
              <a:rPr lang="en-US" dirty="0"/>
              <a:t>of population include : Fertility, Mortality, </a:t>
            </a:r>
            <a:r>
              <a:rPr lang="en-US" dirty="0" err="1"/>
              <a:t>Nuptiality</a:t>
            </a:r>
            <a:r>
              <a:rPr lang="en-US" dirty="0"/>
              <a:t>, Migration, Growth</a:t>
            </a:r>
          </a:p>
          <a:p>
            <a:pPr algn="just"/>
            <a:endParaRPr lang="en-US" dirty="0" smtClean="0"/>
          </a:p>
          <a:p>
            <a:pPr marL="0" indent="0" algn="just">
              <a:buNone/>
            </a:pPr>
            <a:endParaRPr lang="en-US" dirty="0" smtClean="0"/>
          </a:p>
          <a:p>
            <a:pPr algn="just"/>
            <a:endParaRPr lang="en-US" dirty="0" smtClean="0"/>
          </a:p>
          <a:p>
            <a:endParaRPr lang="en-US" dirty="0"/>
          </a:p>
        </p:txBody>
      </p:sp>
    </p:spTree>
    <p:extLst>
      <p:ext uri="{BB962C8B-B14F-4D97-AF65-F5344CB8AC3E}">
        <p14:creationId xmlns:p14="http://schemas.microsoft.com/office/powerpoint/2010/main" val="2850686100"/>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4179"/>
            <a:ext cx="10515600" cy="1325563"/>
          </a:xfrm>
        </p:spPr>
        <p:txBody>
          <a:bodyPr/>
          <a:lstStyle/>
          <a:p>
            <a:r>
              <a:rPr lang="en-US" b="1" dirty="0" smtClean="0"/>
              <a:t>Importance of Demography in health</a:t>
            </a:r>
            <a:endParaRPr lang="en-US" b="1" dirty="0"/>
          </a:p>
        </p:txBody>
      </p:sp>
      <p:sp>
        <p:nvSpPr>
          <p:cNvPr id="3" name="Content Placeholder 2"/>
          <p:cNvSpPr>
            <a:spLocks noGrp="1"/>
          </p:cNvSpPr>
          <p:nvPr>
            <p:ph idx="1"/>
          </p:nvPr>
        </p:nvSpPr>
        <p:spPr>
          <a:xfrm>
            <a:off x="838200" y="1475509"/>
            <a:ext cx="10515600" cy="5101936"/>
          </a:xfrm>
        </p:spPr>
        <p:txBody>
          <a:bodyPr>
            <a:normAutofit lnSpcReduction="10000"/>
          </a:bodyPr>
          <a:lstStyle/>
          <a:p>
            <a:r>
              <a:rPr lang="en-US" dirty="0" smtClean="0"/>
              <a:t>Mortality and fertility which are often central in the study of demography are </a:t>
            </a:r>
            <a:r>
              <a:rPr lang="en-US" b="1" dirty="0" smtClean="0"/>
              <a:t>biological processes…e.g. why do some people die earlier than others? Why is human fertility different across the populations?</a:t>
            </a:r>
          </a:p>
          <a:p>
            <a:pPr marL="0" indent="0">
              <a:buNone/>
            </a:pPr>
            <a:endParaRPr lang="en-US" b="1" dirty="0" smtClean="0"/>
          </a:p>
          <a:p>
            <a:r>
              <a:rPr lang="en-US" dirty="0" smtClean="0"/>
              <a:t>Central demographic research issues are of immediate interest to </a:t>
            </a:r>
            <a:r>
              <a:rPr lang="en-US" b="1" dirty="0" smtClean="0"/>
              <a:t>policy makers in health</a:t>
            </a:r>
          </a:p>
          <a:p>
            <a:pPr lvl="1"/>
            <a:r>
              <a:rPr lang="en-US" dirty="0" smtClean="0"/>
              <a:t>E.g. a Rise in fertility has implications on resource allocation for resources for maternal and reproductive health</a:t>
            </a:r>
          </a:p>
          <a:p>
            <a:pPr lvl="1"/>
            <a:r>
              <a:rPr lang="en-US" dirty="0" smtClean="0"/>
              <a:t>An ageing population has implications on social protection systems e.g. the pension system, has implications for health provision –rise of degenerative diseases</a:t>
            </a:r>
          </a:p>
          <a:p>
            <a:pPr lvl="1"/>
            <a:r>
              <a:rPr lang="en-US" dirty="0" smtClean="0"/>
              <a:t>Declining fertility and mortality can lead to a youth bulge leading to excess supply of </a:t>
            </a:r>
            <a:r>
              <a:rPr lang="en-US" dirty="0" err="1" smtClean="0"/>
              <a:t>labour</a:t>
            </a:r>
            <a:r>
              <a:rPr lang="en-US" dirty="0" smtClean="0"/>
              <a:t> and human capital…this is of interest to Economists</a:t>
            </a:r>
            <a:endParaRPr lang="en-US" dirty="0"/>
          </a:p>
        </p:txBody>
      </p:sp>
    </p:spTree>
    <p:extLst>
      <p:ext uri="{BB962C8B-B14F-4D97-AF65-F5344CB8AC3E}">
        <p14:creationId xmlns:p14="http://schemas.microsoft.com/office/powerpoint/2010/main" val="1292097189"/>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5463" y="219652"/>
            <a:ext cx="10515600" cy="985693"/>
          </a:xfrm>
        </p:spPr>
        <p:txBody>
          <a:bodyPr/>
          <a:lstStyle/>
          <a:p>
            <a:r>
              <a:rPr lang="en-US" b="1" dirty="0" smtClean="0"/>
              <a:t>Relevance of Demography in Health</a:t>
            </a:r>
            <a:endParaRPr lang="en-US" b="1" dirty="0"/>
          </a:p>
        </p:txBody>
      </p:sp>
      <p:sp>
        <p:nvSpPr>
          <p:cNvPr id="3" name="Content Placeholder 2"/>
          <p:cNvSpPr>
            <a:spLocks noGrp="1"/>
          </p:cNvSpPr>
          <p:nvPr>
            <p:ph idx="1"/>
          </p:nvPr>
        </p:nvSpPr>
        <p:spPr>
          <a:xfrm>
            <a:off x="838200" y="1205345"/>
            <a:ext cx="9147464" cy="4971618"/>
          </a:xfrm>
        </p:spPr>
        <p:txBody>
          <a:bodyPr>
            <a:normAutofit lnSpcReduction="10000"/>
          </a:bodyPr>
          <a:lstStyle/>
          <a:p>
            <a:pPr lvl="0" algn="just"/>
            <a:r>
              <a:rPr lang="en-GB" dirty="0" smtClean="0"/>
              <a:t>Life course analysis </a:t>
            </a:r>
          </a:p>
          <a:p>
            <a:pPr lvl="1" algn="just"/>
            <a:r>
              <a:rPr lang="en-GB" dirty="0" smtClean="0"/>
              <a:t>Population </a:t>
            </a:r>
            <a:r>
              <a:rPr lang="en-GB" dirty="0"/>
              <a:t>ageing and degenerative/lifestyle </a:t>
            </a:r>
            <a:r>
              <a:rPr lang="en-GB" dirty="0" smtClean="0"/>
              <a:t>diseases</a:t>
            </a:r>
          </a:p>
          <a:p>
            <a:pPr lvl="1" algn="just"/>
            <a:r>
              <a:rPr lang="en-GB" dirty="0" smtClean="0"/>
              <a:t>ARI, diarrhoea, malaria and early child morbidity and mortality</a:t>
            </a:r>
          </a:p>
          <a:p>
            <a:pPr marL="457200" lvl="1" indent="0" algn="just">
              <a:buNone/>
            </a:pPr>
            <a:endParaRPr lang="en-US" dirty="0"/>
          </a:p>
          <a:p>
            <a:pPr lvl="0" algn="just"/>
            <a:r>
              <a:rPr lang="en-GB" dirty="0" smtClean="0"/>
              <a:t>Demographic analysis can decompose the causes of death which is critical for setting health priorities</a:t>
            </a:r>
          </a:p>
          <a:p>
            <a:pPr lvl="0" algn="just"/>
            <a:r>
              <a:rPr lang="en-GB" dirty="0"/>
              <a:t>Contraceptive use determinants is critical for health professionals keen in reproductive and family health </a:t>
            </a:r>
          </a:p>
          <a:p>
            <a:pPr marL="0" lvl="0" indent="0" algn="just">
              <a:buNone/>
            </a:pPr>
            <a:endParaRPr lang="en-GB" dirty="0"/>
          </a:p>
          <a:p>
            <a:pPr lvl="0" algn="just"/>
            <a:r>
              <a:rPr lang="en-GB" dirty="0"/>
              <a:t>Demographic statistics are useful for health planning including allocation of resources</a:t>
            </a:r>
          </a:p>
          <a:p>
            <a:pPr lvl="1" algn="just"/>
            <a:r>
              <a:rPr lang="en-GB" dirty="0"/>
              <a:t>Age and sex disparities is critical for resource allocation in health</a:t>
            </a:r>
          </a:p>
          <a:p>
            <a:pPr lvl="0" algn="just"/>
            <a:endParaRPr lang="en-GB" dirty="0" smtClean="0"/>
          </a:p>
          <a:p>
            <a:pPr marL="0" lvl="0" indent="0" algn="just">
              <a:buNone/>
            </a:pPr>
            <a:endParaRPr lang="en-GB" dirty="0" smtClean="0"/>
          </a:p>
        </p:txBody>
      </p:sp>
    </p:spTree>
    <p:extLst>
      <p:ext uri="{BB962C8B-B14F-4D97-AF65-F5344CB8AC3E}">
        <p14:creationId xmlns:p14="http://schemas.microsoft.com/office/powerpoint/2010/main" val="2455720193"/>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5463" y="219652"/>
            <a:ext cx="10515600" cy="985693"/>
          </a:xfrm>
        </p:spPr>
        <p:txBody>
          <a:bodyPr/>
          <a:lstStyle/>
          <a:p>
            <a:r>
              <a:rPr lang="en-US" b="1" dirty="0" smtClean="0"/>
              <a:t>Relevance of Demography in Health</a:t>
            </a:r>
            <a:endParaRPr lang="en-US" b="1" dirty="0"/>
          </a:p>
        </p:txBody>
      </p:sp>
      <p:sp>
        <p:nvSpPr>
          <p:cNvPr id="3" name="Content Placeholder 2"/>
          <p:cNvSpPr>
            <a:spLocks noGrp="1"/>
          </p:cNvSpPr>
          <p:nvPr>
            <p:ph idx="1"/>
          </p:nvPr>
        </p:nvSpPr>
        <p:spPr>
          <a:xfrm>
            <a:off x="838200" y="1205345"/>
            <a:ext cx="9147464" cy="4971618"/>
          </a:xfrm>
        </p:spPr>
        <p:txBody>
          <a:bodyPr>
            <a:normAutofit/>
          </a:bodyPr>
          <a:lstStyle/>
          <a:p>
            <a:pPr marL="457200" lvl="1" indent="0" algn="just">
              <a:buNone/>
            </a:pPr>
            <a:endParaRPr lang="en-GB" dirty="0"/>
          </a:p>
          <a:p>
            <a:pPr lvl="0" algn="just"/>
            <a:r>
              <a:rPr lang="en-GB" dirty="0"/>
              <a:t>Migration patterns has implications on the health of populations e.g. spread of Ebola, HIV transmission along transport corridors, </a:t>
            </a:r>
            <a:r>
              <a:rPr lang="en-GB" dirty="0" err="1" smtClean="0"/>
              <a:t>etc</a:t>
            </a:r>
            <a:r>
              <a:rPr lang="en-GB" dirty="0" smtClean="0"/>
              <a:t>…Migration also has relevance to economics esp. on issues of “brain drain” and “brain gain”</a:t>
            </a:r>
            <a:endParaRPr lang="en-US" dirty="0"/>
          </a:p>
        </p:txBody>
      </p:sp>
    </p:spTree>
    <p:extLst>
      <p:ext uri="{BB962C8B-B14F-4D97-AF65-F5344CB8AC3E}">
        <p14:creationId xmlns:p14="http://schemas.microsoft.com/office/powerpoint/2010/main" val="3623273483"/>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Demographic terminology</a:t>
            </a:r>
            <a:endParaRPr lang="en-US" b="1" dirty="0"/>
          </a:p>
        </p:txBody>
      </p:sp>
      <p:sp>
        <p:nvSpPr>
          <p:cNvPr id="3" name="Content Placeholder 2"/>
          <p:cNvSpPr>
            <a:spLocks noGrp="1"/>
          </p:cNvSpPr>
          <p:nvPr>
            <p:ph idx="1"/>
          </p:nvPr>
        </p:nvSpPr>
        <p:spPr>
          <a:xfrm>
            <a:off x="838200" y="1808018"/>
            <a:ext cx="10515600" cy="4368945"/>
          </a:xfrm>
        </p:spPr>
        <p:txBody>
          <a:bodyPr>
            <a:normAutofit fontScale="85000" lnSpcReduction="10000"/>
          </a:bodyPr>
          <a:lstStyle/>
          <a:p>
            <a:r>
              <a:rPr lang="en-US" b="1" dirty="0" err="1" smtClean="0">
                <a:solidFill>
                  <a:srgbClr val="000000"/>
                </a:solidFill>
                <a:latin typeface="Tahoma" panose="020B0604030504040204" pitchFamily="34" charset="0"/>
              </a:rPr>
              <a:t>Fecundability</a:t>
            </a:r>
            <a:r>
              <a:rPr lang="en-US" dirty="0">
                <a:solidFill>
                  <a:srgbClr val="000000"/>
                </a:solidFill>
                <a:latin typeface="Tahoma" panose="020B0604030504040204" pitchFamily="34" charset="0"/>
              </a:rPr>
              <a:t>: probability that a woman will conceive during a menstrual </a:t>
            </a:r>
            <a:r>
              <a:rPr lang="en-US" dirty="0" smtClean="0">
                <a:solidFill>
                  <a:srgbClr val="000000"/>
                </a:solidFill>
                <a:latin typeface="Tahoma" panose="020B0604030504040204" pitchFamily="34" charset="0"/>
              </a:rPr>
              <a:t>cycle</a:t>
            </a:r>
            <a:endParaRPr lang="en-US" dirty="0">
              <a:solidFill>
                <a:srgbClr val="000000"/>
              </a:solidFill>
              <a:latin typeface="Tahoma" panose="020B0604030504040204" pitchFamily="34" charset="0"/>
            </a:endParaRPr>
          </a:p>
          <a:p>
            <a:pPr marL="0" indent="0">
              <a:buNone/>
            </a:pPr>
            <a:endParaRPr lang="en-US" dirty="0">
              <a:solidFill>
                <a:srgbClr val="000000"/>
              </a:solidFill>
              <a:latin typeface="Tahoma" panose="020B0604030504040204" pitchFamily="34" charset="0"/>
            </a:endParaRPr>
          </a:p>
          <a:p>
            <a:r>
              <a:rPr lang="en-US" b="1" dirty="0">
                <a:solidFill>
                  <a:srgbClr val="000000"/>
                </a:solidFill>
                <a:latin typeface="Tahoma" panose="020B0604030504040204" pitchFamily="34" charset="0"/>
              </a:rPr>
              <a:t>Fecundity</a:t>
            </a:r>
            <a:r>
              <a:rPr lang="en-US" dirty="0">
                <a:solidFill>
                  <a:srgbClr val="000000"/>
                </a:solidFill>
                <a:latin typeface="Tahoma" panose="020B0604030504040204" pitchFamily="34" charset="0"/>
              </a:rPr>
              <a:t>: physiological capacity to </a:t>
            </a:r>
            <a:r>
              <a:rPr lang="en-US" dirty="0" smtClean="0">
                <a:solidFill>
                  <a:srgbClr val="000000"/>
                </a:solidFill>
                <a:latin typeface="Tahoma" panose="020B0604030504040204" pitchFamily="34" charset="0"/>
              </a:rPr>
              <a:t>conceive</a:t>
            </a:r>
            <a:endParaRPr lang="en-US" dirty="0">
              <a:solidFill>
                <a:srgbClr val="000000"/>
              </a:solidFill>
              <a:latin typeface="Tahoma" panose="020B0604030504040204" pitchFamily="34" charset="0"/>
            </a:endParaRPr>
          </a:p>
          <a:p>
            <a:pPr marL="0" indent="0">
              <a:buNone/>
            </a:pPr>
            <a:endParaRPr lang="en-US" dirty="0">
              <a:solidFill>
                <a:srgbClr val="000000"/>
              </a:solidFill>
              <a:latin typeface="Tahoma" panose="020B0604030504040204" pitchFamily="34" charset="0"/>
            </a:endParaRPr>
          </a:p>
          <a:p>
            <a:r>
              <a:rPr lang="en-US" b="1" dirty="0">
                <a:solidFill>
                  <a:srgbClr val="000000"/>
                </a:solidFill>
                <a:latin typeface="Tahoma" panose="020B0604030504040204" pitchFamily="34" charset="0"/>
              </a:rPr>
              <a:t>Fertility</a:t>
            </a:r>
            <a:r>
              <a:rPr lang="en-US" dirty="0">
                <a:solidFill>
                  <a:srgbClr val="000000"/>
                </a:solidFill>
                <a:latin typeface="Tahoma" panose="020B0604030504040204" pitchFamily="34" charset="0"/>
              </a:rPr>
              <a:t>: </a:t>
            </a:r>
            <a:r>
              <a:rPr lang="en-US" dirty="0" smtClean="0">
                <a:solidFill>
                  <a:srgbClr val="000000"/>
                </a:solidFill>
                <a:latin typeface="Tahoma" panose="020B0604030504040204" pitchFamily="34" charset="0"/>
              </a:rPr>
              <a:t>Actual number of livebirths per woman = natality</a:t>
            </a:r>
          </a:p>
          <a:p>
            <a:pPr marL="0" indent="0">
              <a:buNone/>
            </a:pPr>
            <a:endParaRPr lang="en-US" dirty="0">
              <a:solidFill>
                <a:srgbClr val="000000"/>
              </a:solidFill>
              <a:latin typeface="Tahoma" panose="020B0604030504040204" pitchFamily="34" charset="0"/>
            </a:endParaRPr>
          </a:p>
          <a:p>
            <a:r>
              <a:rPr lang="en-US" b="1" dirty="0">
                <a:solidFill>
                  <a:srgbClr val="000000"/>
                </a:solidFill>
                <a:latin typeface="Tahoma" panose="020B0604030504040204" pitchFamily="34" charset="0"/>
              </a:rPr>
              <a:t>Fetal death rate</a:t>
            </a:r>
            <a:r>
              <a:rPr lang="en-US" dirty="0">
                <a:solidFill>
                  <a:srgbClr val="000000"/>
                </a:solidFill>
                <a:latin typeface="Tahoma" panose="020B0604030504040204" pitchFamily="34" charset="0"/>
              </a:rPr>
              <a:t>: number of fetal deaths divided by number of births plus number of fetal deaths. </a:t>
            </a:r>
            <a:endParaRPr lang="en-US" dirty="0" smtClean="0">
              <a:solidFill>
                <a:srgbClr val="000000"/>
              </a:solidFill>
              <a:latin typeface="Tahoma" panose="020B0604030504040204" pitchFamily="34" charset="0"/>
            </a:endParaRPr>
          </a:p>
          <a:p>
            <a:pPr marL="0" indent="0">
              <a:buNone/>
            </a:pPr>
            <a:endParaRPr lang="en-US" dirty="0">
              <a:solidFill>
                <a:srgbClr val="000000"/>
              </a:solidFill>
              <a:latin typeface="Tahoma" panose="020B0604030504040204" pitchFamily="34" charset="0"/>
            </a:endParaRPr>
          </a:p>
          <a:p>
            <a:r>
              <a:rPr lang="en-US" b="1" dirty="0">
                <a:solidFill>
                  <a:srgbClr val="000000"/>
                </a:solidFill>
                <a:latin typeface="Tahoma" panose="020B0604030504040204" pitchFamily="34" charset="0"/>
              </a:rPr>
              <a:t>Fetal death ratio</a:t>
            </a:r>
            <a:r>
              <a:rPr lang="en-US" dirty="0">
                <a:solidFill>
                  <a:srgbClr val="000000"/>
                </a:solidFill>
                <a:latin typeface="Tahoma" panose="020B0604030504040204" pitchFamily="34" charset="0"/>
              </a:rPr>
              <a:t>: number of fetal deaths divided by number of </a:t>
            </a:r>
            <a:r>
              <a:rPr lang="en-US" dirty="0" smtClean="0">
                <a:solidFill>
                  <a:srgbClr val="000000"/>
                </a:solidFill>
                <a:latin typeface="Tahoma" panose="020B0604030504040204" pitchFamily="34" charset="0"/>
              </a:rPr>
              <a:t>births</a:t>
            </a:r>
            <a:endParaRPr lang="en-US" dirty="0"/>
          </a:p>
        </p:txBody>
      </p:sp>
    </p:spTree>
    <p:extLst>
      <p:ext uri="{BB962C8B-B14F-4D97-AF65-F5344CB8AC3E}">
        <p14:creationId xmlns:p14="http://schemas.microsoft.com/office/powerpoint/2010/main" val="1689229854"/>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Components of Population Change [1]</a:t>
            </a:r>
            <a:endParaRPr lang="en-US" b="1" dirty="0"/>
          </a:p>
        </p:txBody>
      </p:sp>
      <p:sp>
        <p:nvSpPr>
          <p:cNvPr id="3" name="Content Placeholder 2"/>
          <p:cNvSpPr>
            <a:spLocks noGrp="1"/>
          </p:cNvSpPr>
          <p:nvPr>
            <p:ph idx="1"/>
          </p:nvPr>
        </p:nvSpPr>
        <p:spPr>
          <a:xfrm>
            <a:off x="838200" y="1589809"/>
            <a:ext cx="10515600" cy="4587154"/>
          </a:xfrm>
        </p:spPr>
        <p:txBody>
          <a:bodyPr/>
          <a:lstStyle/>
          <a:p>
            <a:pPr algn="just"/>
            <a:r>
              <a:rPr lang="en-US" dirty="0" smtClean="0"/>
              <a:t>Components of population change refers to </a:t>
            </a:r>
            <a:r>
              <a:rPr lang="en-US" b="1" dirty="0" smtClean="0"/>
              <a:t>those factors or events that result in the increase, decrease or no change to the initial population (Pt). </a:t>
            </a:r>
          </a:p>
          <a:p>
            <a:pPr marL="0" indent="0" algn="just">
              <a:buNone/>
            </a:pPr>
            <a:endParaRPr lang="en-US" dirty="0" smtClean="0"/>
          </a:p>
          <a:p>
            <a:pPr algn="just"/>
            <a:r>
              <a:rPr lang="en-US" dirty="0" smtClean="0"/>
              <a:t>In summary, any demographic event that changes the initial population Pt to a new population figure (</a:t>
            </a:r>
            <a:r>
              <a:rPr lang="en-US" dirty="0" err="1" smtClean="0"/>
              <a:t>Pt+n</a:t>
            </a:r>
            <a:r>
              <a:rPr lang="en-US" dirty="0" smtClean="0"/>
              <a:t>) constitutes a component of Population change.</a:t>
            </a:r>
          </a:p>
          <a:p>
            <a:endParaRPr lang="en-US" dirty="0" smtClean="0"/>
          </a:p>
          <a:p>
            <a:pPr algn="just"/>
            <a:r>
              <a:rPr lang="en-US" dirty="0" smtClean="0"/>
              <a:t>So what are </a:t>
            </a:r>
            <a:r>
              <a:rPr lang="en-US" b="1" i="1" dirty="0" smtClean="0"/>
              <a:t>these components </a:t>
            </a:r>
            <a:r>
              <a:rPr lang="en-US" dirty="0" smtClean="0"/>
              <a:t>and how do </a:t>
            </a:r>
            <a:r>
              <a:rPr lang="en-US" b="1" i="1" dirty="0" smtClean="0"/>
              <a:t>they affect the initial population?</a:t>
            </a:r>
            <a:endParaRPr lang="en-US" b="1" i="1" dirty="0"/>
          </a:p>
        </p:txBody>
      </p:sp>
    </p:spTree>
    <p:extLst>
      <p:ext uri="{BB962C8B-B14F-4D97-AF65-F5344CB8AC3E}">
        <p14:creationId xmlns:p14="http://schemas.microsoft.com/office/powerpoint/2010/main" val="1755726826"/>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 of Population change [2]</a:t>
            </a:r>
            <a:endParaRPr lang="en-US" dirty="0"/>
          </a:p>
        </p:txBody>
      </p:sp>
      <p:sp>
        <p:nvSpPr>
          <p:cNvPr id="3" name="Content Placeholder 2"/>
          <p:cNvSpPr>
            <a:spLocks noGrp="1"/>
          </p:cNvSpPr>
          <p:nvPr>
            <p:ph idx="1"/>
          </p:nvPr>
        </p:nvSpPr>
        <p:spPr/>
        <p:txBody>
          <a:bodyPr>
            <a:normAutofit/>
          </a:bodyPr>
          <a:lstStyle/>
          <a:p>
            <a:r>
              <a:rPr lang="en-US" dirty="0" smtClean="0"/>
              <a:t>Any </a:t>
            </a:r>
            <a:r>
              <a:rPr lang="en-US" dirty="0"/>
              <a:t>population can </a:t>
            </a:r>
            <a:r>
              <a:rPr lang="en-US" b="1" dirty="0"/>
              <a:t>increase</a:t>
            </a:r>
            <a:r>
              <a:rPr lang="en-US" dirty="0"/>
              <a:t> if there are </a:t>
            </a:r>
            <a:r>
              <a:rPr lang="en-US" b="1" dirty="0"/>
              <a:t>additional births </a:t>
            </a:r>
            <a:r>
              <a:rPr lang="en-US" dirty="0"/>
              <a:t>or if we have </a:t>
            </a:r>
            <a:r>
              <a:rPr lang="en-US" b="1" dirty="0"/>
              <a:t>migrants moving in </a:t>
            </a:r>
            <a:r>
              <a:rPr lang="en-US" dirty="0"/>
              <a:t>(in-migration</a:t>
            </a:r>
            <a:r>
              <a:rPr lang="en-US" dirty="0" smtClean="0"/>
              <a:t>)</a:t>
            </a:r>
          </a:p>
          <a:p>
            <a:pPr marL="0" indent="0">
              <a:buNone/>
            </a:pPr>
            <a:endParaRPr lang="en-US" dirty="0"/>
          </a:p>
          <a:p>
            <a:r>
              <a:rPr lang="en-US" dirty="0" smtClean="0"/>
              <a:t>However</a:t>
            </a:r>
            <a:r>
              <a:rPr lang="en-US" dirty="0"/>
              <a:t>, Population can </a:t>
            </a:r>
            <a:r>
              <a:rPr lang="en-US" b="1" dirty="0"/>
              <a:t>decrease/reduce </a:t>
            </a:r>
            <a:r>
              <a:rPr lang="en-US" dirty="0"/>
              <a:t>if we have </a:t>
            </a:r>
            <a:r>
              <a:rPr lang="en-US" b="1" dirty="0"/>
              <a:t>deaths </a:t>
            </a:r>
            <a:r>
              <a:rPr lang="en-US" dirty="0"/>
              <a:t>and by </a:t>
            </a:r>
            <a:r>
              <a:rPr lang="en-US" b="1" dirty="0" smtClean="0"/>
              <a:t>out-migration</a:t>
            </a:r>
            <a:endParaRPr lang="en-US" dirty="0" smtClean="0"/>
          </a:p>
          <a:p>
            <a:pPr marL="0" indent="0">
              <a:buNone/>
            </a:pPr>
            <a:endParaRPr lang="en-US" dirty="0"/>
          </a:p>
          <a:p>
            <a:r>
              <a:rPr lang="en-US" dirty="0" smtClean="0"/>
              <a:t>Thus any </a:t>
            </a:r>
            <a:r>
              <a:rPr lang="en-US" dirty="0"/>
              <a:t>population change (increase or decrease) is as a result of an </a:t>
            </a:r>
            <a:r>
              <a:rPr lang="en-US" dirty="0" smtClean="0"/>
              <a:t>interplay </a:t>
            </a:r>
            <a:r>
              <a:rPr lang="en-US" dirty="0"/>
              <a:t>between </a:t>
            </a:r>
            <a:r>
              <a:rPr lang="en-US" b="1" dirty="0"/>
              <a:t>births, deaths, in migration and out </a:t>
            </a:r>
            <a:r>
              <a:rPr lang="en-US" b="1" dirty="0" smtClean="0"/>
              <a:t>migration</a:t>
            </a:r>
            <a:endParaRPr lang="en-US" dirty="0"/>
          </a:p>
          <a:p>
            <a:endParaRPr lang="en-US" dirty="0"/>
          </a:p>
        </p:txBody>
      </p:sp>
    </p:spTree>
    <p:extLst>
      <p:ext uri="{BB962C8B-B14F-4D97-AF65-F5344CB8AC3E}">
        <p14:creationId xmlns:p14="http://schemas.microsoft.com/office/powerpoint/2010/main" val="294346478"/>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1110</TotalTime>
  <Words>975</Words>
  <Application>Microsoft Office PowerPoint</Application>
  <PresentationFormat>Custom</PresentationFormat>
  <Paragraphs>110</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Topic 1: Definition and concepts in Demography</vt:lpstr>
      <vt:lpstr>Demography defined [Narrow definition]</vt:lpstr>
      <vt:lpstr>Demography defined [Narrow definition]</vt:lpstr>
      <vt:lpstr>Importance of Demography in health</vt:lpstr>
      <vt:lpstr>Relevance of Demography in Health</vt:lpstr>
      <vt:lpstr>Relevance of Demography in Health</vt:lpstr>
      <vt:lpstr>Demographic terminology</vt:lpstr>
      <vt:lpstr>Components of Population Change [1]</vt:lpstr>
      <vt:lpstr>Components of Population change [2]</vt:lpstr>
      <vt:lpstr>Components of Population change [3]</vt:lpstr>
      <vt:lpstr>Components of Population change [4]</vt:lpstr>
      <vt:lpstr>Components of Population change [5]</vt:lpstr>
      <vt:lpstr>The basic accounting identity of Demography</vt:lpstr>
      <vt:lpstr>The basic accounting identity of Demography</vt:lpstr>
      <vt:lpstr>How has the population size of Kenya changed over the years?</vt:lpstr>
      <vt:lpstr>Population Doubling time </vt:lpstr>
      <vt:lpstr>PowerPoint Presentation</vt:lpstr>
      <vt:lpstr>Solution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1: Definition and concepts in Demography</dc:title>
  <dc:creator>Samuel Wafula</dc:creator>
  <cp:lastModifiedBy>Marshal Mweu</cp:lastModifiedBy>
  <cp:revision>59</cp:revision>
  <dcterms:created xsi:type="dcterms:W3CDTF">2016-01-14T19:21:39Z</dcterms:created>
  <dcterms:modified xsi:type="dcterms:W3CDTF">2017-12-20T06:10:30Z</dcterms:modified>
</cp:coreProperties>
</file>