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82" r:id="rId5"/>
    <p:sldId id="274" r:id="rId6"/>
    <p:sldId id="275" r:id="rId7"/>
    <p:sldId id="259" r:id="rId8"/>
    <p:sldId id="269" r:id="rId9"/>
    <p:sldId id="258" r:id="rId10"/>
    <p:sldId id="270" r:id="rId11"/>
    <p:sldId id="265" r:id="rId12"/>
    <p:sldId id="271" r:id="rId13"/>
    <p:sldId id="276" r:id="rId14"/>
    <p:sldId id="277" r:id="rId15"/>
    <p:sldId id="262" r:id="rId16"/>
    <p:sldId id="264" r:id="rId17"/>
    <p:sldId id="278" r:id="rId18"/>
    <p:sldId id="279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Sheet1!$D$12</c:f>
              <c:strCache>
                <c:ptCount val="1"/>
                <c:pt idx="0">
                  <c:v>Sex ratio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Sheet1!$C$13:$C$18</c:f>
              <c:strCache>
                <c:ptCount val="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</c:strCache>
            </c:strRef>
          </c:cat>
          <c:val>
            <c:numRef>
              <c:f>Sheet1!$D$13:$D$18</c:f>
              <c:numCache>
                <c:formatCode>General</c:formatCode>
                <c:ptCount val="6"/>
                <c:pt idx="0">
                  <c:v>106</c:v>
                </c:pt>
                <c:pt idx="1">
                  <c:v>106</c:v>
                </c:pt>
                <c:pt idx="2">
                  <c:v>107</c:v>
                </c:pt>
                <c:pt idx="3">
                  <c:v>101</c:v>
                </c:pt>
                <c:pt idx="4">
                  <c:v>99</c:v>
                </c:pt>
                <c:pt idx="5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DE-421F-9886-CC53D465E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994088"/>
        <c:axId val="200996440"/>
      </c:lineChart>
      <c:catAx>
        <c:axId val="200994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96440"/>
        <c:crosses val="autoZero"/>
        <c:auto val="1"/>
        <c:lblAlgn val="ctr"/>
        <c:lblOffset val="100"/>
        <c:noMultiLvlLbl val="0"/>
      </c:catAx>
      <c:valAx>
        <c:axId val="200996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94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0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9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4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7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3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0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0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4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6B691-6C06-4274-BA36-54FB6EE4F42D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E487B-D600-4BFD-8663-16C925E2A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wangila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122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Topic 3: Rates, Ratios &amp; Proportions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25091"/>
            <a:ext cx="9144000" cy="210935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Dr. Sam Wafula</a:t>
            </a:r>
          </a:p>
          <a:p>
            <a:endParaRPr lang="en-US" sz="3200" dirty="0" smtClean="0"/>
          </a:p>
          <a:p>
            <a:r>
              <a:rPr lang="en-US" sz="3200" dirty="0" smtClean="0"/>
              <a:t>School of Public Health [SPH]</a:t>
            </a:r>
          </a:p>
          <a:p>
            <a:endParaRPr lang="en-US" sz="3200" dirty="0"/>
          </a:p>
          <a:p>
            <a:r>
              <a:rPr lang="en-US" sz="3200" dirty="0" smtClean="0"/>
              <a:t>E-mail: </a:t>
            </a:r>
            <a:r>
              <a:rPr lang="en-US" sz="3200" dirty="0" smtClean="0">
                <a:hlinkClick r:id="rId2"/>
              </a:rPr>
              <a:t>swangila@yahoo.com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Is </a:t>
            </a:r>
            <a:r>
              <a:rPr lang="en-GB" b="1" i="1" dirty="0" smtClean="0"/>
              <a:t>Age Dependency Ratio </a:t>
            </a:r>
            <a:r>
              <a:rPr lang="en-GB" b="1" i="1" dirty="0"/>
              <a:t>a true ratio?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Are </a:t>
            </a:r>
            <a:r>
              <a:rPr lang="en-GB" i="1" dirty="0"/>
              <a:t>all people between 15-64 years working? </a:t>
            </a:r>
            <a:r>
              <a:rPr lang="en-GB" i="1" dirty="0" smtClean="0"/>
              <a:t>NO!</a:t>
            </a:r>
          </a:p>
          <a:p>
            <a:endParaRPr lang="en-GB" i="1" dirty="0"/>
          </a:p>
          <a:p>
            <a:r>
              <a:rPr lang="en-GB" i="1" dirty="0" smtClean="0"/>
              <a:t>Are </a:t>
            </a:r>
            <a:r>
              <a:rPr lang="en-GB" i="1" dirty="0"/>
              <a:t>all people above 65 truly dependants? NO!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Dependency ratio is a crude measure of dependency that assumes age defines your economic contribution.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53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3: Child Woman Ratio (CWR)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4236" y="945572"/>
                <a:ext cx="10709564" cy="562148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Measures the no. of children aged 0-4 </a:t>
                </a:r>
                <a:r>
                  <a:rPr lang="en-US" dirty="0" err="1" smtClean="0"/>
                  <a:t>yrs</a:t>
                </a:r>
                <a:r>
                  <a:rPr lang="en-US" dirty="0" smtClean="0"/>
                  <a:t> divided by the number of women 15-49 </a:t>
                </a:r>
                <a:r>
                  <a:rPr lang="en-US" dirty="0" err="1" smtClean="0"/>
                  <a:t>yrs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CWR	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𝐶h𝑖𝑙𝑑𝑟𝑒𝑛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0−4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𝑦𝑒𝑎𝑟𝑠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𝑤𝑜𝑚𝑒𝑛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15−49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𝑦𝑒𝑎𝑟𝑠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Good for estimating the burden of support that the young place on families in a society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Easy to calculate </a:t>
                </a:r>
                <a:r>
                  <a:rPr lang="en-US" dirty="0"/>
                  <a:t>from census </a:t>
                </a:r>
                <a:r>
                  <a:rPr lang="en-US" dirty="0" smtClean="0"/>
                  <a:t>data since it does not require to know the no. of births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Useful measure of “youngness” in a population but a weak measure of fertility – misses children who have died- this could underestimate fertility in high mortality regions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4236" y="945572"/>
                <a:ext cx="10709564" cy="5621483"/>
              </a:xfrm>
              <a:blipFill rotWithShape="0">
                <a:blip r:embed="rId2"/>
                <a:stretch>
                  <a:fillRect l="-911" t="-2711" r="-1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2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CWR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true measure of fertility – does not require one to know the number of births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Usually below 1…even in high fertility regions, it is slightly &lt;1 because the high number of children are usually offset by the high number of young women with no children and </a:t>
            </a:r>
            <a:r>
              <a:rPr lang="en-US" dirty="0" smtClean="0"/>
              <a:t>also older </a:t>
            </a:r>
            <a:r>
              <a:rPr lang="en-US" dirty="0"/>
              <a:t>women </a:t>
            </a:r>
            <a:r>
              <a:rPr lang="en-US" dirty="0" smtClean="0"/>
              <a:t>(those approaching menopause 45+) with </a:t>
            </a:r>
            <a:r>
              <a:rPr lang="en-US" dirty="0"/>
              <a:t>no </a:t>
            </a:r>
            <a:r>
              <a:rPr lang="en-US" dirty="0" smtClean="0"/>
              <a:t>children 0-4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Proportions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These are </a:t>
                </a:r>
                <a:r>
                  <a:rPr lang="en-GB" dirty="0"/>
                  <a:t>special kinds of </a:t>
                </a:r>
                <a:r>
                  <a:rPr lang="en-GB" i="1" dirty="0"/>
                  <a:t>ratios where the </a:t>
                </a:r>
                <a:r>
                  <a:rPr lang="en-GB" b="1" i="1" dirty="0"/>
                  <a:t>denominator</a:t>
                </a:r>
                <a:r>
                  <a:rPr lang="en-GB" i="1" dirty="0"/>
                  <a:t> is the total while the numerator is </a:t>
                </a:r>
                <a:r>
                  <a:rPr lang="en-GB" b="1" i="1" dirty="0"/>
                  <a:t>a subpart of the total</a:t>
                </a:r>
                <a:r>
                  <a:rPr lang="en-GB" dirty="0"/>
                  <a:t>. </a:t>
                </a:r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marR="0" algn="just">
                  <a:lnSpc>
                    <a:spcPts val="12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dirty="0" smtClean="0"/>
                  <a:t>Mathematically this can be represented as Proportion </a:t>
                </a:r>
                <a:r>
                  <a:rPr lang="en-GB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US" sz="85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  <a:p>
                <a:endParaRPr lang="en-GB" dirty="0" smtClean="0"/>
              </a:p>
              <a:p>
                <a:r>
                  <a:rPr lang="en-GB" dirty="0" smtClean="0"/>
                  <a:t>Proportions </a:t>
                </a:r>
                <a:r>
                  <a:rPr lang="en-GB" dirty="0"/>
                  <a:t>can also be represented as percentages by multiplying by </a:t>
                </a:r>
                <a:r>
                  <a:rPr lang="en-GB" dirty="0" smtClean="0"/>
                  <a:t>100 i.e.</a:t>
                </a:r>
                <a:r>
                  <a:rPr lang="en-US" dirty="0" smtClean="0"/>
                  <a:t>	</a:t>
                </a:r>
                <a:r>
                  <a:rPr lang="en-GB" dirty="0" smtClean="0"/>
                  <a:t>P</a:t>
                </a:r>
                <a:r>
                  <a:rPr lang="en-GB" dirty="0"/>
                  <a:t> 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dirty="0" smtClean="0"/>
                  <a:t> *100</a:t>
                </a:r>
                <a:endParaRPr lang="en-US" dirty="0"/>
              </a:p>
              <a:p>
                <a:endParaRPr lang="en-US" dirty="0"/>
              </a:p>
              <a:p>
                <a:r>
                  <a:rPr lang="en-GB" dirty="0" smtClean="0">
                    <a:solidFill>
                      <a:srgbClr val="002060"/>
                    </a:solidFill>
                  </a:rPr>
                  <a:t>Quiz: If </a:t>
                </a:r>
                <a:r>
                  <a:rPr lang="en-GB" dirty="0">
                    <a:solidFill>
                      <a:srgbClr val="002060"/>
                    </a:solidFill>
                  </a:rPr>
                  <a:t>the sex ratio at birth in Kenya is 1.06, what </a:t>
                </a:r>
                <a:r>
                  <a:rPr lang="en-GB" b="1" dirty="0">
                    <a:solidFill>
                      <a:srgbClr val="002060"/>
                    </a:solidFill>
                  </a:rPr>
                  <a:t>proportion</a:t>
                </a:r>
                <a:r>
                  <a:rPr lang="en-GB" dirty="0">
                    <a:solidFill>
                      <a:srgbClr val="002060"/>
                    </a:solidFill>
                  </a:rPr>
                  <a:t> of births are females? What </a:t>
                </a:r>
                <a:r>
                  <a:rPr lang="en-GB" b="1" dirty="0">
                    <a:solidFill>
                      <a:srgbClr val="002060"/>
                    </a:solidFill>
                  </a:rPr>
                  <a:t>percentage</a:t>
                </a:r>
                <a:r>
                  <a:rPr lang="en-GB" dirty="0">
                    <a:solidFill>
                      <a:srgbClr val="002060"/>
                    </a:solidFill>
                  </a:rPr>
                  <a:t> of births are females?</a:t>
                </a:r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0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 to the Quiz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>
                    <a:solidFill>
                      <a:srgbClr val="002060"/>
                    </a:solidFill>
                  </a:rPr>
                  <a:t>Quiz: If the sex ratio at birth in Kenya is 1.06, what </a:t>
                </a:r>
                <a:r>
                  <a:rPr lang="en-GB" b="1" dirty="0">
                    <a:solidFill>
                      <a:srgbClr val="002060"/>
                    </a:solidFill>
                  </a:rPr>
                  <a:t>proportion</a:t>
                </a:r>
                <a:r>
                  <a:rPr lang="en-GB" dirty="0">
                    <a:solidFill>
                      <a:srgbClr val="002060"/>
                    </a:solidFill>
                  </a:rPr>
                  <a:t> of births are females? What </a:t>
                </a:r>
                <a:r>
                  <a:rPr lang="en-GB" b="1" dirty="0">
                    <a:solidFill>
                      <a:srgbClr val="002060"/>
                    </a:solidFill>
                  </a:rPr>
                  <a:t>percentage</a:t>
                </a:r>
                <a:r>
                  <a:rPr lang="en-GB" dirty="0">
                    <a:solidFill>
                      <a:srgbClr val="002060"/>
                    </a:solidFill>
                  </a:rPr>
                  <a:t> of births are females?</a:t>
                </a:r>
                <a:endParaRPr lang="en-US" dirty="0">
                  <a:solidFill>
                    <a:srgbClr val="002060"/>
                  </a:solidFill>
                </a:endParaRPr>
              </a:p>
              <a:p>
                <a:r>
                  <a:rPr lang="en-US" dirty="0" smtClean="0"/>
                  <a:t>Proportion of female births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(100+106)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=0.485</a:t>
                </a:r>
              </a:p>
              <a:p>
                <a:endParaRPr lang="en-US" dirty="0"/>
              </a:p>
              <a:p>
                <a:r>
                  <a:rPr lang="en-US" dirty="0" smtClean="0"/>
                  <a:t>Percentage of female births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(100+106)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*100 =48.5%</a:t>
                </a:r>
              </a:p>
              <a:p>
                <a:endParaRPr lang="en-US" dirty="0"/>
              </a:p>
              <a:p>
                <a:r>
                  <a:rPr lang="en-US" dirty="0" smtClean="0"/>
                  <a:t>Percentage of male births = 100%-48.5% =51.5%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6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048"/>
          </a:xfrm>
        </p:spPr>
        <p:txBody>
          <a:bodyPr/>
          <a:lstStyle/>
          <a:p>
            <a:r>
              <a:rPr lang="en-US" b="1" dirty="0" smtClean="0"/>
              <a:t>Rates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74174"/>
                <a:ext cx="10515600" cy="5559135"/>
              </a:xfrm>
            </p:spPr>
            <p:txBody>
              <a:bodyPr>
                <a:noAutofit/>
              </a:bodyPr>
              <a:lstStyle/>
              <a:p>
                <a:r>
                  <a:rPr lang="en-GB" sz="3200" b="1" dirty="0" smtClean="0"/>
                  <a:t>Rates </a:t>
                </a:r>
                <a:r>
                  <a:rPr lang="en-GB" sz="3200" dirty="0" smtClean="0"/>
                  <a:t>are </a:t>
                </a:r>
                <a:r>
                  <a:rPr lang="en-GB" sz="3200" dirty="0"/>
                  <a:t>a special form of a ratio which represents the probability of a certain event. </a:t>
                </a:r>
                <a:endParaRPr lang="en-GB" sz="3200" dirty="0" smtClean="0"/>
              </a:p>
              <a:p>
                <a:endParaRPr lang="en-GB" sz="3200" dirty="0"/>
              </a:p>
              <a:p>
                <a:r>
                  <a:rPr lang="en-GB" sz="3200" dirty="0" smtClean="0"/>
                  <a:t>The </a:t>
                </a:r>
                <a:r>
                  <a:rPr lang="en-GB" sz="3200" dirty="0"/>
                  <a:t>numerator is the </a:t>
                </a:r>
                <a:r>
                  <a:rPr lang="en-GB" sz="3200" b="1" dirty="0"/>
                  <a:t>number of occurrences of an event during a time period</a:t>
                </a:r>
                <a:r>
                  <a:rPr lang="en-GB" sz="3200" dirty="0"/>
                  <a:t>, and the denominator is the </a:t>
                </a:r>
                <a:r>
                  <a:rPr lang="en-GB" sz="3200" b="1" dirty="0"/>
                  <a:t>number of persons exposed to that event in the time period</a:t>
                </a:r>
                <a:r>
                  <a:rPr lang="en-GB" sz="3200" dirty="0" smtClean="0"/>
                  <a:t>.</a:t>
                </a:r>
              </a:p>
              <a:p>
                <a:endParaRPr lang="en-GB" sz="3200" dirty="0"/>
              </a:p>
              <a:p>
                <a:r>
                  <a:rPr lang="en-GB" sz="3200" dirty="0" smtClean="0"/>
                  <a:t>To </a:t>
                </a:r>
                <a:r>
                  <a:rPr lang="en-GB" sz="3200" dirty="0"/>
                  <a:t>be </a:t>
                </a:r>
                <a:r>
                  <a:rPr lang="en-GB" sz="3200" b="1" dirty="0"/>
                  <a:t>a true rate</a:t>
                </a:r>
                <a:r>
                  <a:rPr lang="en-GB" sz="3200" dirty="0"/>
                  <a:t> we must try to have only those at risk in the </a:t>
                </a:r>
                <a:r>
                  <a:rPr lang="en-GB" sz="3200" dirty="0" smtClean="0"/>
                  <a:t>denominator</a:t>
                </a:r>
                <a:endParaRPr lang="en-GB" sz="3200" dirty="0"/>
              </a:p>
              <a:p>
                <a:r>
                  <a:rPr lang="en-GB" sz="3200" dirty="0" smtClean="0"/>
                  <a:t>Example: Crude </a:t>
                </a:r>
                <a:r>
                  <a:rPr lang="en-GB" sz="3200" dirty="0"/>
                  <a:t>Death rate=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𝑑𝑒𝑎𝑡h𝑠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𝑀𝑖𝑑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𝑦𝑒𝑎𝑟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𝑃𝑜𝑝𝑢𝑙𝑎𝑡𝑖𝑜𝑛</m:t>
                        </m:r>
                      </m:den>
                    </m:f>
                  </m:oMath>
                </a14:m>
                <a:r>
                  <a:rPr lang="en-GB" sz="3200" dirty="0" smtClean="0"/>
                  <a:t>*1000 Pop.</a:t>
                </a:r>
              </a:p>
              <a:p>
                <a:pPr marL="0" indent="0">
                  <a:buNone/>
                </a:pPr>
                <a:r>
                  <a:rPr lang="en-GB" sz="2400" dirty="0"/>
                  <a:t> 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74174"/>
                <a:ext cx="10515600" cy="5559135"/>
              </a:xfrm>
              <a:blipFill rotWithShape="0">
                <a:blip r:embed="rId2"/>
                <a:stretch>
                  <a:fillRect l="-1333" t="-2303" r="-2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5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846" y="436419"/>
            <a:ext cx="10515600" cy="4436918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GB" sz="2800" b="1" i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Quiz: In Eastern Kenya, 3825 people died in 2015 and the estimated population for Eastern Kenya on July 1, 2015 was 275,045 People. Calculate the CDR. Is CDR a true rate? Give reasons for your answer.</a:t>
            </a:r>
          </a:p>
        </p:txBody>
      </p:sp>
    </p:spTree>
    <p:extLst>
      <p:ext uri="{BB962C8B-B14F-4D97-AF65-F5344CB8AC3E}">
        <p14:creationId xmlns:p14="http://schemas.microsoft.com/office/powerpoint/2010/main" val="30915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4734"/>
            <a:ext cx="10515600" cy="1325563"/>
          </a:xfrm>
        </p:spPr>
        <p:txBody>
          <a:bodyPr/>
          <a:lstStyle/>
          <a:p>
            <a:r>
              <a:rPr lang="en-US" b="1" dirty="0" smtClean="0"/>
              <a:t>Solution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Crude Death Rate (CDR)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3825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275045</m:t>
                        </m:r>
                      </m:den>
                    </m:f>
                  </m:oMath>
                </a14:m>
                <a:r>
                  <a:rPr lang="en-US" dirty="0"/>
                  <a:t>  *1000 population=13.9 deaths /1000 population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/>
                  <a:t>Interpretation:</a:t>
                </a:r>
                <a:r>
                  <a:rPr lang="en-US" dirty="0"/>
                  <a:t> About 14 deaths occur in a population of 1000 people </a:t>
                </a:r>
                <a:r>
                  <a:rPr lang="en-US" dirty="0" smtClean="0"/>
                  <a:t>OR</a:t>
                </a:r>
              </a:p>
              <a:p>
                <a:r>
                  <a:rPr lang="en-US" dirty="0" smtClean="0"/>
                  <a:t> </a:t>
                </a:r>
                <a:r>
                  <a:rPr lang="en-US" dirty="0"/>
                  <a:t>For every 1000 people within the </a:t>
                </a:r>
                <a:r>
                  <a:rPr lang="en-US" dirty="0" smtClean="0"/>
                  <a:t>given geographical territory, </a:t>
                </a:r>
                <a:r>
                  <a:rPr lang="en-US" dirty="0"/>
                  <a:t>14 </a:t>
                </a:r>
                <a:r>
                  <a:rPr lang="en-US" dirty="0" smtClean="0"/>
                  <a:t>die.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CDR is a true rate since all the persons included </a:t>
                </a:r>
                <a:r>
                  <a:rPr lang="en-US" dirty="0" smtClean="0"/>
                  <a:t>in the denominator have </a:t>
                </a:r>
                <a:r>
                  <a:rPr lang="en-US" dirty="0"/>
                  <a:t>a risk of dying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140" r="-1391"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9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77875"/>
          </a:xfrm>
        </p:spPr>
        <p:txBody>
          <a:bodyPr/>
          <a:lstStyle/>
          <a:p>
            <a:r>
              <a:rPr lang="en-US" dirty="0" smtClean="0"/>
              <a:t>Example 2: Crude Birth Rate (CBR)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32609"/>
                <a:ext cx="10515600" cy="5044354"/>
              </a:xfrm>
            </p:spPr>
            <p:txBody>
              <a:bodyPr>
                <a:normAutofit fontScale="77500" lnSpcReduction="20000"/>
              </a:bodyPr>
              <a:lstStyle/>
              <a:p>
                <a:pPr algn="just"/>
                <a:endParaRPr lang="en-GB" sz="3200" dirty="0" smtClean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GB" sz="3200" dirty="0" smtClean="0">
                    <a:solidFill>
                      <a:prstClr val="black"/>
                    </a:solidFill>
                  </a:rPr>
                  <a:t>Crude Birth </a:t>
                </a:r>
                <a:r>
                  <a:rPr lang="en-GB" sz="3200" dirty="0">
                    <a:solidFill>
                      <a:prstClr val="black"/>
                    </a:solidFill>
                  </a:rPr>
                  <a:t>rate=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𝐵𝑖𝑟𝑡h𝑠</m:t>
                        </m:r>
                      </m:num>
                      <m:den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𝑀𝑖𝑑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𝑦𝑒𝑎𝑟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𝑃𝑜𝑝𝑢𝑙𝑎𝑡𝑖𝑜𝑛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*</a:t>
                </a:r>
                <a:r>
                  <a:rPr lang="en-GB" sz="3200" dirty="0" smtClean="0">
                    <a:solidFill>
                      <a:prstClr val="black"/>
                    </a:solidFill>
                  </a:rPr>
                  <a:t>1000 population</a:t>
                </a:r>
              </a:p>
              <a:p>
                <a:pPr algn="just"/>
                <a:endParaRPr lang="en-GB" sz="3200" dirty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GB" sz="3200" dirty="0" smtClean="0">
                    <a:solidFill>
                      <a:prstClr val="black"/>
                    </a:solidFill>
                  </a:rPr>
                  <a:t>Note: Mid year population= (Pop on Jan1 + Pop Dec31)/2 or it is the population on 1</a:t>
                </a:r>
                <a:r>
                  <a:rPr lang="en-GB" sz="3200" baseline="30000" dirty="0" smtClean="0">
                    <a:solidFill>
                      <a:prstClr val="black"/>
                    </a:solidFill>
                  </a:rPr>
                  <a:t>st</a:t>
                </a:r>
                <a:r>
                  <a:rPr lang="en-GB" sz="3200" dirty="0" smtClean="0">
                    <a:solidFill>
                      <a:prstClr val="black"/>
                    </a:solidFill>
                  </a:rPr>
                  <a:t> July.</a:t>
                </a:r>
              </a:p>
              <a:p>
                <a:pPr marL="0" indent="0" algn="just">
                  <a:buNone/>
                </a:pPr>
                <a:endParaRPr lang="en-GB" sz="3200" dirty="0" smtClean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GB" sz="3200" dirty="0" smtClean="0">
                    <a:solidFill>
                      <a:prstClr val="black"/>
                    </a:solidFill>
                  </a:rPr>
                  <a:t>Unlike CDR, CBR is not a true rate BUT why? </a:t>
                </a:r>
                <a:r>
                  <a:rPr lang="en-GB" sz="3200" dirty="0" smtClean="0"/>
                  <a:t>The </a:t>
                </a:r>
                <a:r>
                  <a:rPr lang="en-GB" sz="3200" dirty="0"/>
                  <a:t>denominator contains men and children and older people who are not at risk of childbearing, therefore it is a ratio rather than a rate. (Compare this with the crude death rate, which is a rate because everyone in the denominator is at risk of dying.)</a:t>
                </a:r>
                <a:endParaRPr lang="en-US" sz="3200" dirty="0"/>
              </a:p>
              <a:p>
                <a:pPr marL="0" indent="0" algn="just">
                  <a:buNone/>
                </a:pPr>
                <a:endParaRPr lang="en-GB" sz="3200" dirty="0" smtClean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GB" sz="3200" dirty="0" smtClean="0"/>
                  <a:t>CBR approximates the number </a:t>
                </a:r>
                <a:r>
                  <a:rPr lang="en-GB" sz="3200" dirty="0"/>
                  <a:t>of births when you have limited information.</a:t>
                </a:r>
                <a:endParaRPr lang="en-GB" sz="3200" dirty="0" smtClean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32609"/>
                <a:ext cx="10515600" cy="5044354"/>
              </a:xfrm>
              <a:blipFill rotWithShape="0">
                <a:blip r:embed="rId2"/>
                <a:stretch>
                  <a:fillRect l="-870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8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CBR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003300"/>
            <a:ext cx="10782300" cy="5549900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en-GB" sz="4400" dirty="0"/>
              <a:t>The Crude Birth Rate is </a:t>
            </a:r>
            <a:r>
              <a:rPr lang="en-GB" sz="4400" dirty="0" smtClean="0"/>
              <a:t>an </a:t>
            </a:r>
            <a:r>
              <a:rPr lang="en-GB" sz="4400" dirty="0"/>
              <a:t>important measure because of its place in the </a:t>
            </a:r>
            <a:r>
              <a:rPr lang="en-GB" sz="4400" b="1" u="sng" dirty="0"/>
              <a:t>balancing </a:t>
            </a:r>
            <a:r>
              <a:rPr lang="en-GB" sz="4400" b="1" u="sng" dirty="0" smtClean="0"/>
              <a:t>equation/Demographic accounting equation</a:t>
            </a:r>
            <a:r>
              <a:rPr lang="en-GB" sz="4400" b="1" dirty="0" smtClean="0"/>
              <a:t> </a:t>
            </a:r>
            <a:r>
              <a:rPr lang="en-GB" sz="4400" b="1" dirty="0"/>
              <a:t>(Pt =P0+births-deaths+I-O</a:t>
            </a:r>
            <a:r>
              <a:rPr lang="en-GB" sz="4400" b="1" dirty="0" smtClean="0"/>
              <a:t>).</a:t>
            </a:r>
          </a:p>
          <a:p>
            <a:pPr marL="0" lvl="0" indent="0" algn="just">
              <a:buNone/>
            </a:pPr>
            <a:endParaRPr lang="en-US" sz="4400" dirty="0"/>
          </a:p>
          <a:p>
            <a:pPr lvl="0" algn="just"/>
            <a:r>
              <a:rPr lang="en-GB" sz="4400" dirty="0" smtClean="0"/>
              <a:t>Accurate </a:t>
            </a:r>
            <a:r>
              <a:rPr lang="en-GB" sz="4400" dirty="0"/>
              <a:t>where there is complete vital registration system (provides figures for the numerator) and population census data (Denominator</a:t>
            </a:r>
            <a:r>
              <a:rPr lang="en-GB" sz="4400" dirty="0" smtClean="0"/>
              <a:t>).</a:t>
            </a:r>
          </a:p>
          <a:p>
            <a:pPr marL="0" lvl="0" indent="0" algn="just">
              <a:buNone/>
            </a:pPr>
            <a:endParaRPr lang="en-US" sz="4400" dirty="0"/>
          </a:p>
          <a:p>
            <a:pPr algn="just"/>
            <a:r>
              <a:rPr lang="en-GB" sz="4400" b="1" dirty="0" smtClean="0"/>
              <a:t>Disadvantages</a:t>
            </a:r>
            <a:r>
              <a:rPr lang="en-GB" sz="4400" dirty="0"/>
              <a:t>: </a:t>
            </a:r>
            <a:r>
              <a:rPr lang="en-GB" sz="4400" dirty="0" smtClean="0"/>
              <a:t>Considers </a:t>
            </a:r>
            <a:r>
              <a:rPr lang="en-GB" sz="4400" dirty="0"/>
              <a:t>the total population in the denominator and treats all ages equally. </a:t>
            </a:r>
            <a:r>
              <a:rPr lang="en-GB" sz="4400" dirty="0" smtClean="0"/>
              <a:t>BUT the </a:t>
            </a:r>
            <a:r>
              <a:rPr lang="en-GB" sz="4400" dirty="0"/>
              <a:t>driver of </a:t>
            </a:r>
            <a:r>
              <a:rPr lang="en-GB" sz="4400" dirty="0" smtClean="0"/>
              <a:t>production </a:t>
            </a:r>
            <a:r>
              <a:rPr lang="en-GB" sz="4400" dirty="0"/>
              <a:t>of births is </a:t>
            </a:r>
            <a:r>
              <a:rPr lang="en-GB" sz="4400" dirty="0" smtClean="0"/>
              <a:t>ONLY women </a:t>
            </a:r>
            <a:r>
              <a:rPr lang="en-GB" sz="4400" dirty="0"/>
              <a:t>aged 15-49 years and </a:t>
            </a:r>
            <a:r>
              <a:rPr lang="en-GB" sz="4400" dirty="0" smtClean="0"/>
              <a:t>this group of women vary </a:t>
            </a:r>
            <a:r>
              <a:rPr lang="en-GB" sz="4400" dirty="0"/>
              <a:t>considerably </a:t>
            </a:r>
            <a:r>
              <a:rPr lang="en-GB" sz="4400" dirty="0" smtClean="0"/>
              <a:t>in size between </a:t>
            </a:r>
            <a:r>
              <a:rPr lang="en-GB" sz="4400" dirty="0"/>
              <a:t>populations. Thus CBR “</a:t>
            </a:r>
            <a:r>
              <a:rPr lang="en-GB" sz="4400" dirty="0">
                <a:solidFill>
                  <a:schemeClr val="accent1">
                    <a:lumMod val="50000"/>
                  </a:schemeClr>
                </a:solidFill>
              </a:rPr>
              <a:t>is confounded by age structure</a:t>
            </a:r>
            <a:r>
              <a:rPr lang="en-GB" sz="4400" dirty="0"/>
              <a:t>”. </a:t>
            </a:r>
            <a:r>
              <a:rPr lang="en-GB" sz="4400" b="1" dirty="0"/>
              <a:t>Because of this the CBR is not used as an accurate measure of fertility by demographers</a:t>
            </a:r>
            <a:r>
              <a:rPr lang="en-GB" sz="4400" b="1" dirty="0" smtClean="0"/>
              <a:t>.</a:t>
            </a:r>
          </a:p>
          <a:p>
            <a:pPr marL="0" indent="0" algn="just">
              <a:buNone/>
            </a:pPr>
            <a:endParaRPr lang="en-US" sz="4400" dirty="0"/>
          </a:p>
          <a:p>
            <a:pPr algn="just"/>
            <a:r>
              <a:rPr lang="en-GB" sz="4400" b="1" dirty="0"/>
              <a:t>Still a useful measure because</a:t>
            </a:r>
            <a:r>
              <a:rPr lang="en-GB" sz="4400" dirty="0"/>
              <a:t> trends in the CBR will </a:t>
            </a:r>
            <a:r>
              <a:rPr lang="en-GB" sz="4400" dirty="0" smtClean="0"/>
              <a:t>mirror actual fertility in a country </a:t>
            </a:r>
          </a:p>
          <a:p>
            <a:pPr algn="just"/>
            <a:endParaRPr lang="en-GB" sz="4400" dirty="0"/>
          </a:p>
          <a:p>
            <a:pPr algn="just"/>
            <a:r>
              <a:rPr lang="en-GB" sz="4400" dirty="0" smtClean="0"/>
              <a:t>Values </a:t>
            </a:r>
            <a:r>
              <a:rPr lang="en-GB" sz="4400" dirty="0"/>
              <a:t>of the CBR </a:t>
            </a:r>
            <a:r>
              <a:rPr lang="en-GB" sz="4400" dirty="0" smtClean="0"/>
              <a:t>range </a:t>
            </a:r>
            <a:r>
              <a:rPr lang="en-GB" sz="4400" dirty="0"/>
              <a:t>between </a:t>
            </a:r>
            <a:r>
              <a:rPr lang="en-GB" sz="4400" dirty="0" smtClean="0"/>
              <a:t>10 </a:t>
            </a:r>
            <a:r>
              <a:rPr lang="en-GB" sz="4400" dirty="0"/>
              <a:t>per thousand and </a:t>
            </a:r>
            <a:r>
              <a:rPr lang="en-GB" sz="4400" dirty="0" smtClean="0"/>
              <a:t>50 </a:t>
            </a:r>
            <a:r>
              <a:rPr lang="en-GB" sz="4400" dirty="0"/>
              <a:t>per </a:t>
            </a:r>
            <a:r>
              <a:rPr lang="en-GB" sz="4400" dirty="0" smtClean="0"/>
              <a:t>1000 population</a:t>
            </a:r>
            <a:r>
              <a:rPr lang="en-GB" sz="4400" dirty="0"/>
              <a:t> 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134"/>
            <a:ext cx="10515600" cy="705139"/>
          </a:xfrm>
        </p:spPr>
        <p:txBody>
          <a:bodyPr/>
          <a:lstStyle/>
          <a:p>
            <a:r>
              <a:rPr lang="en-US" b="1" dirty="0" smtClean="0"/>
              <a:t>Ratios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14400"/>
                <a:ext cx="10515600" cy="573578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GB" sz="3200" dirty="0" smtClean="0"/>
                  <a:t>A ratio is one </a:t>
                </a:r>
                <a:r>
                  <a:rPr lang="en-GB" sz="3200" dirty="0"/>
                  <a:t>number expressed in relation to </a:t>
                </a:r>
                <a:r>
                  <a:rPr lang="en-GB" sz="3200" dirty="0" smtClean="0"/>
                  <a:t>another</a:t>
                </a:r>
              </a:p>
              <a:p>
                <a:r>
                  <a:rPr lang="en-GB" sz="3200" dirty="0" smtClean="0"/>
                  <a:t>Mathematically a 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r>
                  <a:rPr lang="en-US" sz="3200" dirty="0" smtClean="0"/>
                  <a:t>Ratios show the magnitude (how big) the numerator is against the denominator</a:t>
                </a:r>
                <a:endParaRPr lang="en-US" sz="3200" dirty="0"/>
              </a:p>
              <a:p>
                <a:pPr marL="0" indent="0">
                  <a:buNone/>
                </a:pPr>
                <a:endParaRPr lang="en-GB" sz="3200" b="1" dirty="0" smtClean="0"/>
              </a:p>
              <a:p>
                <a:pPr marL="0" indent="0">
                  <a:buNone/>
                </a:pPr>
                <a:r>
                  <a:rPr lang="en-GB" sz="3200" b="1" dirty="0" smtClean="0"/>
                  <a:t>Example 1: Sex ratio </a:t>
                </a:r>
                <a:r>
                  <a:rPr lang="en-GB" sz="3200" dirty="0" smtClean="0"/>
                  <a:t>is</a:t>
                </a:r>
                <a:r>
                  <a:rPr lang="en-GB" sz="3200" b="1" dirty="0" smtClean="0"/>
                  <a:t> </a:t>
                </a:r>
                <a:r>
                  <a:rPr lang="en-GB" sz="3200" dirty="0" smtClean="0"/>
                  <a:t>defined as the number of males for every 100 females.</a:t>
                </a:r>
              </a:p>
              <a:p>
                <a:pPr marL="0" indent="0">
                  <a:buNone/>
                </a:pPr>
                <a:r>
                  <a:rPr lang="en-GB" sz="3200" dirty="0" smtClean="0"/>
                  <a:t>Sex 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𝑀𝑎𝑙𝑒𝑠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𝑓𝑒𝑚𝑎𝑙𝑒𝑠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US" sz="3200" dirty="0"/>
              </a:p>
              <a:p>
                <a:pPr lvl="0"/>
                <a:endParaRPr lang="en-GB" sz="3200" dirty="0" smtClean="0"/>
              </a:p>
              <a:p>
                <a:pPr lvl="0"/>
                <a:r>
                  <a:rPr lang="en-GB" sz="3200" dirty="0" smtClean="0"/>
                  <a:t>A </a:t>
                </a:r>
                <a:r>
                  <a:rPr lang="en-GB" sz="3200" dirty="0"/>
                  <a:t>sex ratio of 1.06 at birth means that </a:t>
                </a:r>
                <a:r>
                  <a:rPr lang="en-GB" sz="3200" b="1" i="1" dirty="0"/>
                  <a:t>for 106 male babies born, there are 100 female babies born</a:t>
                </a:r>
                <a:r>
                  <a:rPr lang="en-GB" sz="3200" b="1" i="1" dirty="0" smtClean="0"/>
                  <a:t>.</a:t>
                </a:r>
              </a:p>
              <a:p>
                <a:pPr marL="0" lvl="0" indent="0">
                  <a:buNone/>
                </a:pPr>
                <a:endParaRPr lang="en-GB" b="1" i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14400"/>
                <a:ext cx="10515600" cy="5735781"/>
              </a:xfrm>
              <a:blipFill rotWithShape="0">
                <a:blip r:embed="rId2"/>
                <a:stretch>
                  <a:fillRect l="-1391" t="-2763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91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27" y="240435"/>
            <a:ext cx="11035146" cy="809048"/>
          </a:xfrm>
        </p:spPr>
        <p:txBody>
          <a:bodyPr/>
          <a:lstStyle/>
          <a:p>
            <a:r>
              <a:rPr lang="en-US" dirty="0" smtClean="0"/>
              <a:t>Example 3: crude rate of natural increase (CRNI)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6"/>
            <a:ext cx="10515600" cy="5507182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The </a:t>
            </a:r>
            <a:r>
              <a:rPr lang="en-GB" i="1" dirty="0"/>
              <a:t>crude rate of natural increase </a:t>
            </a:r>
            <a:r>
              <a:rPr lang="en-GB" dirty="0"/>
              <a:t>is the </a:t>
            </a:r>
            <a:r>
              <a:rPr lang="en-GB" b="1" dirty="0"/>
              <a:t>difference </a:t>
            </a:r>
            <a:r>
              <a:rPr lang="en-GB" dirty="0"/>
              <a:t>between the </a:t>
            </a:r>
            <a:r>
              <a:rPr lang="en-GB" b="1" dirty="0"/>
              <a:t>crude birth rate </a:t>
            </a:r>
            <a:r>
              <a:rPr lang="en-GB" dirty="0"/>
              <a:t>and the </a:t>
            </a:r>
            <a:r>
              <a:rPr lang="en-GB" b="1" dirty="0"/>
              <a:t>crude death </a:t>
            </a:r>
            <a:r>
              <a:rPr lang="en-GB" b="1" dirty="0" smtClean="0"/>
              <a:t>rate </a:t>
            </a:r>
          </a:p>
          <a:p>
            <a:pPr marL="0" indent="0" algn="just">
              <a:buNone/>
            </a:pPr>
            <a:r>
              <a:rPr lang="en-GB" b="1" dirty="0"/>
              <a:t>	</a:t>
            </a:r>
            <a:r>
              <a:rPr lang="en-GB" b="1" dirty="0" smtClean="0"/>
              <a:t>i.e. CRNI=CBR-CDR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r>
              <a:rPr lang="en-GB" dirty="0" smtClean="0"/>
              <a:t>Since </a:t>
            </a:r>
            <a:r>
              <a:rPr lang="en-GB" dirty="0"/>
              <a:t>births normally exceed deaths, </a:t>
            </a:r>
            <a:r>
              <a:rPr lang="en-GB" dirty="0" smtClean="0"/>
              <a:t>CRNI is </a:t>
            </a:r>
            <a:r>
              <a:rPr lang="en-GB" dirty="0"/>
              <a:t>usually </a:t>
            </a:r>
            <a:r>
              <a:rPr lang="en-GB" b="1" dirty="0"/>
              <a:t>positive</a:t>
            </a:r>
            <a:r>
              <a:rPr lang="en-GB" dirty="0"/>
              <a:t>. Unlike CBR and CDR which are expressed per 1000 population, the rate of natural increase is usually expressed as a percentage. A rate of natural increase of 18 per thousand is expressed as 1.8</a:t>
            </a:r>
            <a:r>
              <a:rPr lang="en-GB" dirty="0" smtClean="0"/>
              <a:t>%.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i.e. = 18/1000*100 =1.8%.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Generally CDR and CBR in developing countries </a:t>
            </a:r>
            <a:r>
              <a:rPr lang="en-GB" b="1" dirty="0"/>
              <a:t>are much higher </a:t>
            </a:r>
            <a:r>
              <a:rPr lang="en-GB" dirty="0"/>
              <a:t>than in Developed countries. This is also true for </a:t>
            </a:r>
            <a:r>
              <a:rPr lang="en-GB" b="1" dirty="0"/>
              <a:t>crude rate of natural increase.</a:t>
            </a:r>
            <a:r>
              <a:rPr lang="en-GB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519"/>
            <a:ext cx="10515600" cy="976746"/>
          </a:xfrm>
        </p:spPr>
        <p:txBody>
          <a:bodyPr/>
          <a:lstStyle/>
          <a:p>
            <a:r>
              <a:rPr lang="en-US" b="1" dirty="0" smtClean="0"/>
              <a:t>Sex Ratio [2]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70265"/>
            <a:ext cx="10737273" cy="550718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Changes with age: Higher </a:t>
            </a:r>
            <a:r>
              <a:rPr lang="en-US" sz="3300" dirty="0"/>
              <a:t>at very young </a:t>
            </a:r>
            <a:r>
              <a:rPr lang="en-US" sz="3300" dirty="0" smtClean="0"/>
              <a:t>ages estimated at around 102-107 at birth </a:t>
            </a:r>
          </a:p>
          <a:p>
            <a:pPr marL="0" indent="0">
              <a:buNone/>
            </a:pPr>
            <a:endParaRPr lang="en-US" sz="3300" dirty="0" smtClean="0"/>
          </a:p>
          <a:p>
            <a:r>
              <a:rPr lang="en-US" sz="3300" dirty="0" smtClean="0"/>
              <a:t>Gap </a:t>
            </a:r>
            <a:r>
              <a:rPr lang="en-US" sz="3300" dirty="0"/>
              <a:t>narrows with increasing </a:t>
            </a:r>
            <a:r>
              <a:rPr lang="en-US" sz="3300" dirty="0" smtClean="0"/>
              <a:t>age &amp; goes &lt;100 </a:t>
            </a:r>
            <a:r>
              <a:rPr lang="en-US" sz="3300" dirty="0"/>
              <a:t>by middle </a:t>
            </a:r>
            <a:r>
              <a:rPr lang="en-US" sz="3300" dirty="0" smtClean="0"/>
              <a:t>age</a:t>
            </a:r>
          </a:p>
          <a:p>
            <a:pPr marL="0" indent="0">
              <a:buNone/>
            </a:pPr>
            <a:endParaRPr lang="en-US" sz="3300" dirty="0"/>
          </a:p>
          <a:p>
            <a:r>
              <a:rPr lang="en-US" sz="3300" dirty="0" smtClean="0"/>
              <a:t>Desirable </a:t>
            </a:r>
            <a:r>
              <a:rPr lang="en-US" sz="3300" dirty="0"/>
              <a:t>to consider separately </a:t>
            </a:r>
            <a:r>
              <a:rPr lang="en-US" sz="3300" dirty="0" smtClean="0"/>
              <a:t>for important components e.g</a:t>
            </a:r>
            <a:r>
              <a:rPr lang="en-US" sz="3300" dirty="0"/>
              <a:t>. by </a:t>
            </a:r>
            <a:r>
              <a:rPr lang="en-US" sz="3300" dirty="0" smtClean="0"/>
              <a:t>County, ethnic group, education, employment</a:t>
            </a:r>
          </a:p>
          <a:p>
            <a:pPr marL="0" indent="0">
              <a:buNone/>
            </a:pPr>
            <a:endParaRPr lang="en-US" sz="3300" dirty="0"/>
          </a:p>
          <a:p>
            <a:r>
              <a:rPr lang="en-US" sz="3200" dirty="0" smtClean="0"/>
              <a:t>Sex Ratio at birth </a:t>
            </a:r>
            <a:r>
              <a:rPr lang="en-US" sz="3200" dirty="0"/>
              <a:t>&lt; 100 →More female than male </a:t>
            </a:r>
            <a:r>
              <a:rPr lang="en-US" sz="3200" dirty="0" smtClean="0"/>
              <a:t>births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= 100 → Same number of male </a:t>
            </a:r>
            <a:r>
              <a:rPr lang="en-US" sz="3200" dirty="0" smtClean="0"/>
              <a:t>and female births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&gt; 100 → More male than female </a:t>
            </a:r>
            <a:r>
              <a:rPr lang="en-US" sz="3200" dirty="0" smtClean="0"/>
              <a:t>births</a:t>
            </a:r>
          </a:p>
        </p:txBody>
      </p:sp>
    </p:spTree>
    <p:extLst>
      <p:ext uri="{BB962C8B-B14F-4D97-AF65-F5344CB8AC3E}">
        <p14:creationId xmlns:p14="http://schemas.microsoft.com/office/powerpoint/2010/main" val="22596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ts val="1000"/>
              </a:spcBef>
            </a:pPr>
            <a:r>
              <a:rPr lang="en-US" sz="3400" dirty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Quiz: The following table shows the distribution of males and females for East Timor. Calculate the sex ratio for the various age groups. Comment on your answer.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52154" y="2022762"/>
          <a:ext cx="7429500" cy="3627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2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 group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Females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Sex ratio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0-4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77720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73024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5-9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66661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62759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10-14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61422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57225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15-19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47953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47321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20-24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37640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38061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12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25-29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28366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28772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8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sex ratio for East Timor, Year XX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5625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69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 sex ratio changes for East Timor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1658"/>
          </a:xfrm>
        </p:spPr>
        <p:txBody>
          <a:bodyPr>
            <a:noAutofit/>
          </a:bodyPr>
          <a:lstStyle/>
          <a:p>
            <a:r>
              <a:rPr lang="en-US" sz="3600" dirty="0" smtClean="0"/>
              <a:t>Between ages 0-19 years, there are more males than females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The ratio of males to females peaked at ages 10-14 and drops drastically thereafter.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There are more females than males between ages 20-29 years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69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2: Child Dependency Ratios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This is the number of people aged 0-14 divide by those aged 15-64 years.</a:t>
            </a:r>
          </a:p>
          <a:p>
            <a:pPr marL="0" indent="0">
              <a:buNone/>
            </a:pPr>
            <a:endParaRPr lang="en-GB" sz="3200" dirty="0" smtClean="0"/>
          </a:p>
          <a:p>
            <a:pPr lvl="1"/>
            <a:r>
              <a:rPr lang="en-GB" sz="2800" dirty="0" smtClean="0"/>
              <a:t>Child Dependency ratio = </a:t>
            </a:r>
            <a:r>
              <a:rPr lang="en-GB" sz="2800" u="sng" dirty="0" smtClean="0"/>
              <a:t>0-14 years </a:t>
            </a:r>
            <a:r>
              <a:rPr lang="en-GB" sz="2800" dirty="0" smtClean="0"/>
              <a:t>x 100</a:t>
            </a:r>
            <a:endParaRPr lang="en-US" sz="2800" dirty="0" smtClean="0"/>
          </a:p>
          <a:p>
            <a:pPr marL="0" indent="0">
              <a:buNone/>
            </a:pPr>
            <a:r>
              <a:rPr lang="en-GB" sz="3200" dirty="0" smtClean="0"/>
              <a:t>			       15-64 years</a:t>
            </a: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Interpretation: Every person in the working population [15-64 years] economically supports </a:t>
            </a:r>
            <a:r>
              <a:rPr lang="en-GB" sz="3200" b="1" dirty="0" smtClean="0"/>
              <a:t>XX </a:t>
            </a:r>
            <a:r>
              <a:rPr lang="en-GB" sz="3200" dirty="0" smtClean="0"/>
              <a:t>number of children below 15 years old. The </a:t>
            </a:r>
            <a:r>
              <a:rPr lang="en-GB" sz="3200" b="1" dirty="0" smtClean="0"/>
              <a:t>higher</a:t>
            </a:r>
            <a:r>
              <a:rPr lang="en-GB" sz="3200" dirty="0" smtClean="0"/>
              <a:t> the figure, the </a:t>
            </a:r>
            <a:r>
              <a:rPr lang="en-GB" sz="3200" b="1" dirty="0" smtClean="0"/>
              <a:t>higher</a:t>
            </a:r>
            <a:r>
              <a:rPr lang="en-GB" sz="3200" dirty="0" smtClean="0"/>
              <a:t> </a:t>
            </a:r>
            <a:r>
              <a:rPr lang="en-GB" sz="3200" b="1" dirty="0" smtClean="0"/>
              <a:t>the dependency </a:t>
            </a:r>
            <a:r>
              <a:rPr lang="en-GB" sz="3200" dirty="0" smtClean="0"/>
              <a:t>and vice versa.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8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2957"/>
          </a:xfrm>
        </p:spPr>
        <p:txBody>
          <a:bodyPr/>
          <a:lstStyle/>
          <a:p>
            <a:r>
              <a:rPr lang="en-GB" b="1" dirty="0"/>
              <a:t>Old age </a:t>
            </a:r>
            <a:r>
              <a:rPr lang="en-GB" b="1" dirty="0" smtClean="0"/>
              <a:t>Dependency </a:t>
            </a:r>
            <a:r>
              <a:rPr lang="en-GB" b="1" dirty="0"/>
              <a:t>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682" y="1399598"/>
            <a:ext cx="10515600" cy="5021984"/>
          </a:xfrm>
        </p:spPr>
        <p:txBody>
          <a:bodyPr>
            <a:noAutofit/>
          </a:bodyPr>
          <a:lstStyle/>
          <a:p>
            <a:r>
              <a:rPr lang="en-GB" sz="3600" dirty="0" smtClean="0"/>
              <a:t>This </a:t>
            </a:r>
            <a:r>
              <a:rPr lang="en-GB" sz="3600" dirty="0"/>
              <a:t>is the number of the elderly (those aged 65+ years) divide by the working population (15-64 years</a:t>
            </a:r>
            <a:r>
              <a:rPr lang="en-GB" sz="3600" dirty="0" smtClean="0"/>
              <a:t>).</a:t>
            </a:r>
          </a:p>
          <a:p>
            <a:pPr marL="0" indent="0">
              <a:buNone/>
            </a:pPr>
            <a:endParaRPr lang="en-GB" sz="3600" dirty="0"/>
          </a:p>
          <a:p>
            <a:pPr lvl="1"/>
            <a:r>
              <a:rPr lang="en-GB" sz="3200" dirty="0"/>
              <a:t> Old age Dependency ratio = </a:t>
            </a:r>
            <a:r>
              <a:rPr lang="en-GB" sz="3200" u="sng" dirty="0"/>
              <a:t>65 + years  </a:t>
            </a:r>
            <a:r>
              <a:rPr lang="en-GB" sz="3200" dirty="0"/>
              <a:t>x 100</a:t>
            </a:r>
            <a:endParaRPr lang="en-US" sz="3200" dirty="0"/>
          </a:p>
          <a:p>
            <a:pPr marL="0" indent="0">
              <a:buNone/>
            </a:pPr>
            <a:r>
              <a:rPr lang="en-GB" sz="3600" dirty="0"/>
              <a:t>				         15-64 years 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Interpretation</a:t>
            </a:r>
            <a:r>
              <a:rPr lang="en-GB" sz="3600" dirty="0"/>
              <a:t>: Each person in the working age group (15-64 years) supports XX number of the elderly (65+ years)</a:t>
            </a:r>
          </a:p>
        </p:txBody>
      </p:sp>
    </p:spTree>
    <p:extLst>
      <p:ext uri="{BB962C8B-B14F-4D97-AF65-F5344CB8AC3E}">
        <p14:creationId xmlns:p14="http://schemas.microsoft.com/office/powerpoint/2010/main" val="18561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1109"/>
            <a:ext cx="10515600" cy="5091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 2: </a:t>
            </a:r>
            <a:r>
              <a:rPr lang="en-GB" b="1" dirty="0" smtClean="0"/>
              <a:t>The Age Dependency Ratio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6746"/>
            <a:ext cx="10515600" cy="54448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Number </a:t>
            </a:r>
            <a:r>
              <a:rPr lang="en-GB" dirty="0"/>
              <a:t>of people under age 15 plus the number aged 65 and above divided by the number of people 15 to 64. </a:t>
            </a:r>
            <a:endParaRPr lang="en-US" dirty="0"/>
          </a:p>
          <a:p>
            <a:endParaRPr lang="en-GB" dirty="0" smtClean="0"/>
          </a:p>
          <a:p>
            <a:r>
              <a:rPr lang="en-GB" dirty="0" smtClean="0"/>
              <a:t>Age Dependency </a:t>
            </a:r>
            <a:r>
              <a:rPr lang="en-GB" dirty="0"/>
              <a:t>ratio = </a:t>
            </a:r>
            <a:r>
              <a:rPr lang="en-GB" u="sng" dirty="0"/>
              <a:t>0-14 years + 65 + years</a:t>
            </a:r>
            <a:r>
              <a:rPr lang="en-GB" dirty="0"/>
              <a:t> </a:t>
            </a:r>
            <a:r>
              <a:rPr lang="en-GB" dirty="0" smtClean="0"/>
              <a:t> x 100</a:t>
            </a:r>
            <a:endParaRPr lang="en-US" dirty="0"/>
          </a:p>
          <a:p>
            <a:pPr marL="0" indent="0">
              <a:buNone/>
            </a:pPr>
            <a:r>
              <a:rPr lang="en-GB" dirty="0" smtClean="0"/>
              <a:t>				15-64 </a:t>
            </a:r>
            <a:r>
              <a:rPr lang="en-GB" dirty="0"/>
              <a:t>years 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Interpretation: For every </a:t>
            </a:r>
            <a:r>
              <a:rPr lang="en-GB" b="1" i="1" dirty="0"/>
              <a:t>XX</a:t>
            </a:r>
            <a:r>
              <a:rPr lang="en-GB" dirty="0"/>
              <a:t> </a:t>
            </a:r>
            <a:r>
              <a:rPr lang="en-GB" dirty="0" smtClean="0"/>
              <a:t>number of working population, there are </a:t>
            </a:r>
            <a:r>
              <a:rPr lang="en-GB" b="1" i="1" dirty="0" smtClean="0"/>
              <a:t>YZ</a:t>
            </a:r>
            <a:r>
              <a:rPr lang="en-GB" dirty="0" smtClean="0"/>
              <a:t> </a:t>
            </a:r>
            <a:r>
              <a:rPr lang="en-GB" dirty="0"/>
              <a:t>dependents OR For every dependent, there are </a:t>
            </a:r>
            <a:r>
              <a:rPr lang="en-GB" b="1" i="1" dirty="0"/>
              <a:t>XX </a:t>
            </a:r>
            <a:r>
              <a:rPr lang="en-GB" dirty="0"/>
              <a:t>workers</a:t>
            </a:r>
            <a:r>
              <a:rPr lang="en-GB" dirty="0" smtClean="0"/>
              <a:t>. </a:t>
            </a:r>
            <a:r>
              <a:rPr lang="en-GB" b="1" i="1" dirty="0" smtClean="0"/>
              <a:t>The </a:t>
            </a:r>
            <a:r>
              <a:rPr lang="en-GB" b="1" i="1" dirty="0"/>
              <a:t>higher the value of the </a:t>
            </a:r>
            <a:r>
              <a:rPr lang="en-GB" b="1" i="1" dirty="0" smtClean="0"/>
              <a:t>age dependency </a:t>
            </a:r>
            <a:r>
              <a:rPr lang="en-GB" b="1" i="1" dirty="0"/>
              <a:t>ratio, the bigger the economic burden on the working population and vice versa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the age dependency a true ratio?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605</TotalTime>
  <Words>861</Words>
  <Application>Microsoft Office PowerPoint</Application>
  <PresentationFormat>Widescreen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Verdana</vt:lpstr>
      <vt:lpstr>Office Theme</vt:lpstr>
      <vt:lpstr>Topic 3: Rates, Ratios &amp; Proportions</vt:lpstr>
      <vt:lpstr>Ratios</vt:lpstr>
      <vt:lpstr>Sex Ratio [2]</vt:lpstr>
      <vt:lpstr>Quiz: The following table shows the distribution of males and females for East Timor. Calculate the sex ratio for the various age groups. Comment on your answer.</vt:lpstr>
      <vt:lpstr>Trends in sex ratio for East Timor, Year XX</vt:lpstr>
      <vt:lpstr>Comments on the sex ratio changes for East Timor</vt:lpstr>
      <vt:lpstr>Example 2: Child Dependency Ratios</vt:lpstr>
      <vt:lpstr>Old age Dependency Ratio</vt:lpstr>
      <vt:lpstr>Example 2: The Age Dependency Ratio </vt:lpstr>
      <vt:lpstr>Is Age Dependency Ratio a true ratio? </vt:lpstr>
      <vt:lpstr>Example 3: Child Woman Ratio (CWR)</vt:lpstr>
      <vt:lpstr>CWR [2]</vt:lpstr>
      <vt:lpstr>Proportions</vt:lpstr>
      <vt:lpstr>Solution to the Quiz</vt:lpstr>
      <vt:lpstr>Rates</vt:lpstr>
      <vt:lpstr>Quiz: In Eastern Kenya, 3825 people died in 2015 and the estimated population for Eastern Kenya on July 1, 2015 was 275,045 People. Calculate the CDR. Is CDR a true rate? Give reasons for your answer.</vt:lpstr>
      <vt:lpstr>Solution</vt:lpstr>
      <vt:lpstr>Example 2: Crude Birth Rate (CBR)</vt:lpstr>
      <vt:lpstr>CBR [2]</vt:lpstr>
      <vt:lpstr>Example 3: crude rate of natural increase (CRNI)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3: Rates, Ratios &amp; Proportions</dc:title>
  <dc:creator>Samuel Wafula</dc:creator>
  <cp:lastModifiedBy>Windows User</cp:lastModifiedBy>
  <cp:revision>54</cp:revision>
  <dcterms:created xsi:type="dcterms:W3CDTF">2016-01-17T13:32:03Z</dcterms:created>
  <dcterms:modified xsi:type="dcterms:W3CDTF">2018-01-09T20:45:54Z</dcterms:modified>
</cp:coreProperties>
</file>