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81" r:id="rId5"/>
    <p:sldId id="262" r:id="rId6"/>
    <p:sldId id="259" r:id="rId7"/>
    <p:sldId id="260" r:id="rId8"/>
    <p:sldId id="263" r:id="rId9"/>
    <p:sldId id="264" r:id="rId10"/>
    <p:sldId id="265" r:id="rId11"/>
    <p:sldId id="266" r:id="rId12"/>
    <p:sldId id="280" r:id="rId13"/>
    <p:sldId id="273" r:id="rId14"/>
    <p:sldId id="268" r:id="rId15"/>
    <p:sldId id="267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58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88DBF3-FF90-4870-87D0-E9183C8CB785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831E90-B6A8-4A26-B1C6-653CC7723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898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fld id="{FEC0E73B-3A8E-4EE4-8391-DFD796435F76}" type="slidenum">
              <a:rPr lang="en-GB" altLang="en-US">
                <a:latin typeface="Calibri" panose="020F0502020204030204" pitchFamily="34" charset="0"/>
              </a:rPr>
              <a:pPr/>
              <a:t>13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6863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65307-4416-4F07-B482-46E31A4E100C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B6A54-2BC2-47A6-B74D-DE59FFCA1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877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65307-4416-4F07-B482-46E31A4E100C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B6A54-2BC2-47A6-B74D-DE59FFCA1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328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65307-4416-4F07-B482-46E31A4E100C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B6A54-2BC2-47A6-B74D-DE59FFCA1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224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65307-4416-4F07-B482-46E31A4E100C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B6A54-2BC2-47A6-B74D-DE59FFCA1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030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65307-4416-4F07-B482-46E31A4E100C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B6A54-2BC2-47A6-B74D-DE59FFCA1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458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65307-4416-4F07-B482-46E31A4E100C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B6A54-2BC2-47A6-B74D-DE59FFCA1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561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65307-4416-4F07-B482-46E31A4E100C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B6A54-2BC2-47A6-B74D-DE59FFCA1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302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65307-4416-4F07-B482-46E31A4E100C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B6A54-2BC2-47A6-B74D-DE59FFCA1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219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65307-4416-4F07-B482-46E31A4E100C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B6A54-2BC2-47A6-B74D-DE59FFCA1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47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65307-4416-4F07-B482-46E31A4E100C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B6A54-2BC2-47A6-B74D-DE59FFCA1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234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65307-4416-4F07-B482-46E31A4E100C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B6A54-2BC2-47A6-B74D-DE59FFCA1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283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365307-4416-4F07-B482-46E31A4E100C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7B6A54-2BC2-47A6-B74D-DE59FFCA1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03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wangila@yahoo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66499"/>
            <a:ext cx="9144000" cy="1994910"/>
          </a:xfrm>
        </p:spPr>
        <p:txBody>
          <a:bodyPr/>
          <a:lstStyle/>
          <a:p>
            <a:r>
              <a:rPr lang="en-US" b="1" dirty="0" smtClean="0"/>
              <a:t>Sources of demographic Data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9864" y="4381356"/>
            <a:ext cx="9144000" cy="1655762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Sam Wafula (PhD)</a:t>
            </a:r>
          </a:p>
          <a:p>
            <a:endParaRPr lang="en-US" sz="3200" b="1" dirty="0" smtClean="0"/>
          </a:p>
          <a:p>
            <a:r>
              <a:rPr lang="en-US" sz="3200" b="1" dirty="0" smtClean="0"/>
              <a:t>E-mail: </a:t>
            </a:r>
            <a:r>
              <a:rPr lang="en-US" sz="3200" b="1" dirty="0" smtClean="0">
                <a:hlinkClick r:id="rId2"/>
              </a:rPr>
              <a:t>swangila@yahoo.com</a:t>
            </a:r>
            <a:endParaRPr lang="en-US" sz="3200" b="1" dirty="0" smtClean="0"/>
          </a:p>
          <a:p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026755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Examples of demographic surveys done in Kenya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Kenya Fertility survey (KFS 1977/78)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Kenya Contraceptive Prevalence Survey (1984)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Kenya Demographic and Health Surveys 1989, 1993, 1999, 2003, 2008/09, 2014/2015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In the KDHS 2014/15, Demographic statistics were computed at county level and thus can allow for comparisons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636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Civil/ vital registration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647348" cy="4351338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en-US" altLang="en-US" dirty="0" smtClean="0"/>
              <a:t>Civil </a:t>
            </a:r>
            <a:r>
              <a:rPr lang="en-US" altLang="en-US" dirty="0"/>
              <a:t>registration is </a:t>
            </a:r>
            <a:r>
              <a:rPr lang="en-US" altLang="en-US" dirty="0" smtClean="0"/>
              <a:t>the </a:t>
            </a:r>
            <a:r>
              <a:rPr lang="en-US" altLang="en-US" b="1" dirty="0"/>
              <a:t>continuous, permanent, compulsory </a:t>
            </a:r>
            <a:r>
              <a:rPr lang="en-US" altLang="en-US" dirty="0"/>
              <a:t>and </a:t>
            </a:r>
            <a:r>
              <a:rPr lang="en-US" altLang="en-US" b="1" dirty="0"/>
              <a:t>universal recording of the occurrence </a:t>
            </a:r>
            <a:r>
              <a:rPr lang="en-US" altLang="en-US" dirty="0"/>
              <a:t>and characteristics of </a:t>
            </a:r>
            <a:r>
              <a:rPr lang="en-US" altLang="en-US" b="1" dirty="0"/>
              <a:t>vital events </a:t>
            </a:r>
            <a:r>
              <a:rPr lang="en-US" altLang="en-US" dirty="0" smtClean="0"/>
              <a:t>(e.g. live </a:t>
            </a:r>
            <a:r>
              <a:rPr lang="en-US" altLang="en-US" dirty="0"/>
              <a:t>births, </a:t>
            </a:r>
            <a:r>
              <a:rPr lang="en-US" altLang="en-US" dirty="0" smtClean="0"/>
              <a:t>deaths, </a:t>
            </a:r>
            <a:r>
              <a:rPr lang="en-US" altLang="en-US" dirty="0"/>
              <a:t>marriages and divorces) pertaining to the population as provided through decree or regulation in accordance with the legal requirements of a country. </a:t>
            </a:r>
            <a:endParaRPr lang="en-US" altLang="en-US" dirty="0" smtClean="0"/>
          </a:p>
          <a:p>
            <a:pPr lvl="0"/>
            <a:endParaRPr lang="en-US" dirty="0"/>
          </a:p>
          <a:p>
            <a:pPr lvl="0"/>
            <a:r>
              <a:rPr lang="en-GB" dirty="0" smtClean="0"/>
              <a:t>Recording </a:t>
            </a:r>
            <a:r>
              <a:rPr lang="en-GB" dirty="0"/>
              <a:t>of vital events as they occur (births, deaths, migrations, marriage, </a:t>
            </a:r>
            <a:r>
              <a:rPr lang="en-GB" dirty="0" err="1" smtClean="0"/>
              <a:t>etc</a:t>
            </a:r>
            <a:r>
              <a:rPr lang="en-GB" dirty="0" smtClean="0"/>
              <a:t>)</a:t>
            </a:r>
          </a:p>
          <a:p>
            <a:pPr marL="0" lvl="0" indent="0">
              <a:buNone/>
            </a:pPr>
            <a:endParaRPr lang="en-GB" dirty="0" smtClean="0"/>
          </a:p>
          <a:p>
            <a:pPr lvl="0"/>
            <a:r>
              <a:rPr lang="en-US" altLang="en-US" dirty="0"/>
              <a:t>For statistical purposes, the standard of completeness of birth and death registration has been arbitrarily set at 90 percent or </a:t>
            </a:r>
            <a:r>
              <a:rPr lang="en-US" altLang="en-US" dirty="0" smtClean="0"/>
              <a:t>more BUT</a:t>
            </a:r>
          </a:p>
          <a:p>
            <a:pPr marL="0" lvl="0" indent="0">
              <a:buNone/>
            </a:pPr>
            <a:endParaRPr lang="en-US" altLang="en-US" dirty="0" smtClean="0"/>
          </a:p>
          <a:p>
            <a:pPr lvl="0"/>
            <a:r>
              <a:rPr lang="en-US" dirty="0" smtClean="0"/>
              <a:t>Method of determination of completeness is left to individual countries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245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833" y="110131"/>
            <a:ext cx="10515600" cy="710265"/>
          </a:xfrm>
        </p:spPr>
        <p:txBody>
          <a:bodyPr/>
          <a:lstStyle/>
          <a:p>
            <a:r>
              <a:rPr lang="en-US" b="1" dirty="0" smtClean="0"/>
              <a:t>Other challenges -VR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20397"/>
            <a:ext cx="9707310" cy="5580404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GB" dirty="0"/>
              <a:t>Systems weak and incomplete </a:t>
            </a:r>
            <a:r>
              <a:rPr lang="en-GB" dirty="0" smtClean="0"/>
              <a:t>in most LDCs </a:t>
            </a:r>
          </a:p>
          <a:p>
            <a:pPr lvl="1"/>
            <a:r>
              <a:rPr lang="en-GB" dirty="0" smtClean="0"/>
              <a:t>UNICEF </a:t>
            </a:r>
            <a:r>
              <a:rPr lang="en-GB" dirty="0"/>
              <a:t>(2012) estimates that 51 million children per year are not registered at </a:t>
            </a:r>
            <a:r>
              <a:rPr lang="en-GB" dirty="0" smtClean="0"/>
              <a:t>birth</a:t>
            </a:r>
            <a:endParaRPr lang="en-GB" dirty="0"/>
          </a:p>
          <a:p>
            <a:pPr lvl="1"/>
            <a:r>
              <a:rPr lang="en-GB" dirty="0" smtClean="0"/>
              <a:t>Incomplete </a:t>
            </a:r>
          </a:p>
          <a:p>
            <a:pPr lvl="2"/>
            <a:r>
              <a:rPr lang="en-GB" dirty="0" smtClean="0"/>
              <a:t>Small </a:t>
            </a:r>
            <a:r>
              <a:rPr lang="en-GB" dirty="0"/>
              <a:t>proportion of births occur in a health facility </a:t>
            </a:r>
            <a:r>
              <a:rPr lang="en-GB" dirty="0" smtClean="0"/>
              <a:t>setting</a:t>
            </a:r>
            <a:endParaRPr lang="en-GB" dirty="0"/>
          </a:p>
          <a:p>
            <a:pPr lvl="2"/>
            <a:r>
              <a:rPr lang="en-GB" dirty="0"/>
              <a:t>Most marriages are customary/traditional hence no certificates issued</a:t>
            </a:r>
          </a:p>
          <a:p>
            <a:pPr lvl="2"/>
            <a:r>
              <a:rPr lang="en-GB" dirty="0"/>
              <a:t>Not all burials have death </a:t>
            </a:r>
            <a:r>
              <a:rPr lang="en-GB" dirty="0" smtClean="0"/>
              <a:t>certificates;  A </a:t>
            </a:r>
            <a:r>
              <a:rPr lang="en-GB" dirty="0"/>
              <a:t>large proportion of children do not have birth </a:t>
            </a:r>
            <a:r>
              <a:rPr lang="en-GB" dirty="0" smtClean="0"/>
              <a:t>certificates</a:t>
            </a:r>
          </a:p>
          <a:p>
            <a:pPr marL="914400" lvl="2" indent="0">
              <a:buNone/>
            </a:pPr>
            <a:endParaRPr lang="en-US" dirty="0"/>
          </a:p>
          <a:p>
            <a:r>
              <a:rPr lang="en-US" dirty="0" smtClean="0"/>
              <a:t>Low utilization of vital statistics by policy decisions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Limited access to registration facilities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Limited knowledge by public on the importance of VR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Low political will ---inadequate funding of VR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Weak monitoring and supervision mechanisms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1980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1427474" y="68722"/>
            <a:ext cx="8153400" cy="762551"/>
          </a:xfrm>
        </p:spPr>
        <p:txBody>
          <a:bodyPr>
            <a:normAutofit fontScale="90000"/>
          </a:bodyPr>
          <a:lstStyle/>
          <a:p>
            <a:r>
              <a:rPr lang="en-GB" altLang="en-US" b="1" dirty="0" smtClean="0"/>
              <a:t>How can VRS coverage be improved?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>
              <a:lnSpc>
                <a:spcPct val="80000"/>
              </a:lnSpc>
            </a:pPr>
            <a:fld id="{FE3D8EFF-F33B-4B5F-B1D4-321F7A919A77}" type="slidenum">
              <a:rPr lang="en-US" altLang="en-US">
                <a:solidFill>
                  <a:srgbClr val="FFFFFF"/>
                </a:solidFill>
              </a:rPr>
              <a:pPr>
                <a:lnSpc>
                  <a:spcPct val="80000"/>
                </a:lnSpc>
              </a:pPr>
              <a:t>13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769122" y="914400"/>
            <a:ext cx="9606512" cy="5807075"/>
          </a:xfrm>
        </p:spPr>
        <p:txBody>
          <a:bodyPr>
            <a:normAutofit fontScale="40000" lnSpcReduction="20000"/>
          </a:bodyPr>
          <a:lstStyle/>
          <a:p>
            <a:pPr>
              <a:defRPr/>
            </a:pPr>
            <a:r>
              <a:rPr lang="en-GB" sz="7000" dirty="0" smtClean="0"/>
              <a:t>Strengthen partnerships:- jointly organize CR campaigns with other health promotions e.g. Polio/IMCI campaigns, </a:t>
            </a:r>
            <a:r>
              <a:rPr lang="en-GB" sz="7000" dirty="0" err="1" smtClean="0"/>
              <a:t>etc</a:t>
            </a:r>
            <a:endParaRPr lang="en-GB" sz="7000" dirty="0"/>
          </a:p>
          <a:p>
            <a:pPr>
              <a:defRPr/>
            </a:pPr>
            <a:endParaRPr lang="en-GB" sz="7000" dirty="0" smtClean="0"/>
          </a:p>
          <a:p>
            <a:pPr>
              <a:defRPr/>
            </a:pPr>
            <a:r>
              <a:rPr lang="en-GB" sz="7000" dirty="0" smtClean="0"/>
              <a:t>Train CHWs / CHEWs to collect info. on vital events</a:t>
            </a:r>
          </a:p>
          <a:p>
            <a:pPr marL="0" indent="0">
              <a:buNone/>
              <a:defRPr/>
            </a:pPr>
            <a:endParaRPr lang="en-GB" sz="5100" dirty="0" smtClean="0"/>
          </a:p>
          <a:p>
            <a:pPr>
              <a:defRPr/>
            </a:pPr>
            <a:r>
              <a:rPr lang="en-GB" sz="7000" dirty="0" smtClean="0"/>
              <a:t>Collaboration with the KNBS to pilot a Community Population Register</a:t>
            </a:r>
          </a:p>
          <a:p>
            <a:pPr marL="0" indent="0">
              <a:buNone/>
              <a:defRPr/>
            </a:pPr>
            <a:endParaRPr lang="en-GB" sz="5100" dirty="0" smtClean="0"/>
          </a:p>
          <a:p>
            <a:pPr>
              <a:defRPr/>
            </a:pPr>
            <a:r>
              <a:rPr lang="en-GB" sz="7000" dirty="0" smtClean="0"/>
              <a:t>Use of mass media e.g. mobile phones (SMS) to increase public awareness on the importance of VRS</a:t>
            </a:r>
          </a:p>
          <a:p>
            <a:pPr>
              <a:defRPr/>
            </a:pPr>
            <a:endParaRPr lang="en-GB" sz="5100" dirty="0"/>
          </a:p>
          <a:p>
            <a:pPr>
              <a:defRPr/>
            </a:pPr>
            <a:r>
              <a:rPr lang="en-GB" sz="7000" dirty="0" smtClean="0"/>
              <a:t>Computerize the system of collection/storage of vital events</a:t>
            </a:r>
          </a:p>
          <a:p>
            <a:pPr>
              <a:defRPr/>
            </a:pPr>
            <a:endParaRPr lang="en-GB" sz="5900" dirty="0"/>
          </a:p>
          <a:p>
            <a:pPr>
              <a:defRPr/>
            </a:pPr>
            <a:r>
              <a:rPr lang="en-US" sz="7000" dirty="0" smtClean="0"/>
              <a:t>Training </a:t>
            </a:r>
            <a:r>
              <a:rPr lang="en-US" sz="7000" dirty="0"/>
              <a:t>and scaling up of verbal autopsy nation-wide</a:t>
            </a:r>
          </a:p>
          <a:p>
            <a:pPr marL="320040" indent="-320040">
              <a:buFontTx/>
              <a:buChar char="-"/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8099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127"/>
            <a:ext cx="10515600" cy="1028701"/>
          </a:xfrm>
        </p:spPr>
        <p:txBody>
          <a:bodyPr/>
          <a:lstStyle/>
          <a:p>
            <a:r>
              <a:rPr lang="en-US" b="1" dirty="0" smtClean="0"/>
              <a:t>Service data or statistics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8636"/>
            <a:ext cx="10515600" cy="5018809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Health facility Data</a:t>
            </a:r>
          </a:p>
          <a:p>
            <a:pPr lvl="1"/>
            <a:r>
              <a:rPr lang="en-US" sz="2800" dirty="0" smtClean="0"/>
              <a:t>Number of patients seen by location, age, gender, </a:t>
            </a:r>
            <a:r>
              <a:rPr lang="en-US" sz="2800" dirty="0" err="1" smtClean="0"/>
              <a:t>etc</a:t>
            </a:r>
            <a:endParaRPr lang="en-US" sz="2800" dirty="0" smtClean="0"/>
          </a:p>
          <a:p>
            <a:pPr lvl="1"/>
            <a:r>
              <a:rPr lang="en-US" sz="2800" dirty="0" smtClean="0"/>
              <a:t>Under-five children treated for Malaria, diarrhea, </a:t>
            </a:r>
            <a:r>
              <a:rPr lang="en-US" sz="2800" dirty="0" err="1" smtClean="0"/>
              <a:t>etc</a:t>
            </a:r>
            <a:endParaRPr lang="en-US" sz="2800" dirty="0" smtClean="0"/>
          </a:p>
          <a:p>
            <a:pPr lvl="1"/>
            <a:r>
              <a:rPr lang="en-US" sz="2800" dirty="0" smtClean="0"/>
              <a:t>Number of mother’s visiting the clinic for ANC, health facility deliveries, </a:t>
            </a:r>
            <a:r>
              <a:rPr lang="en-US" sz="2800" dirty="0" err="1" smtClean="0"/>
              <a:t>etc</a:t>
            </a:r>
            <a:endParaRPr lang="en-US" sz="2800" dirty="0" smtClean="0"/>
          </a:p>
          <a:p>
            <a:pPr lvl="1"/>
            <a:endParaRPr lang="en-US" sz="2800" dirty="0"/>
          </a:p>
          <a:p>
            <a:r>
              <a:rPr lang="en-US" sz="3200" b="1" dirty="0" smtClean="0"/>
              <a:t>Problems with service data /statistics</a:t>
            </a:r>
          </a:p>
          <a:p>
            <a:pPr lvl="1"/>
            <a:r>
              <a:rPr lang="en-US" sz="2800" dirty="0" smtClean="0"/>
              <a:t>Poor record keeping</a:t>
            </a:r>
          </a:p>
          <a:p>
            <a:pPr lvl="1"/>
            <a:r>
              <a:rPr lang="en-US" sz="2800" dirty="0" smtClean="0"/>
              <a:t>Very little analysis if any, is done to inform decision making at the facility level</a:t>
            </a:r>
          </a:p>
          <a:p>
            <a:pPr lvl="1"/>
            <a:r>
              <a:rPr lang="en-US" sz="2800" dirty="0" smtClean="0"/>
              <a:t>No automation hence no real time summaries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21213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International sources of data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 demographic year books</a:t>
            </a:r>
          </a:p>
          <a:p>
            <a:pPr lvl="0"/>
            <a:r>
              <a:rPr lang="en-GB" dirty="0" smtClean="0"/>
              <a:t>Population registers</a:t>
            </a:r>
            <a:endParaRPr lang="en-US" dirty="0"/>
          </a:p>
          <a:p>
            <a:pPr lvl="0"/>
            <a:r>
              <a:rPr lang="en-GB" dirty="0" smtClean="0"/>
              <a:t>Human Development Index</a:t>
            </a:r>
            <a:endParaRPr lang="en-US" dirty="0"/>
          </a:p>
          <a:p>
            <a:pPr lvl="0"/>
            <a:r>
              <a:rPr lang="en-GB" dirty="0"/>
              <a:t>WHO </a:t>
            </a:r>
            <a:r>
              <a:rPr lang="en-GB" dirty="0" smtClean="0"/>
              <a:t>statistics</a:t>
            </a:r>
          </a:p>
          <a:p>
            <a:pPr lvl="0"/>
            <a:r>
              <a:rPr lang="en-GB" dirty="0" smtClean="0"/>
              <a:t>Demographic surveillance sites – </a:t>
            </a:r>
            <a:r>
              <a:rPr lang="en-GB" dirty="0" err="1" smtClean="0"/>
              <a:t>Matlab</a:t>
            </a:r>
            <a:r>
              <a:rPr lang="en-GB" dirty="0" smtClean="0"/>
              <a:t> site in Bangladesh; INDEPTH network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479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Learning objectives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 familiar with the different sources of demographic data and their application in health policy and planning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Be knowledgeable on how different sources of data are collected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Know the strengths and weaknesses of each source of data</a:t>
            </a:r>
          </a:p>
        </p:txBody>
      </p:sp>
    </p:spTree>
    <p:extLst>
      <p:ext uri="{BB962C8B-B14F-4D97-AF65-F5344CB8AC3E}">
        <p14:creationId xmlns:p14="http://schemas.microsoft.com/office/powerpoint/2010/main" val="3689169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7307"/>
            <a:ext cx="10515600" cy="829830"/>
          </a:xfrm>
        </p:spPr>
        <p:txBody>
          <a:bodyPr/>
          <a:lstStyle/>
          <a:p>
            <a:r>
              <a:rPr lang="en-GB" b="1" dirty="0" smtClean="0"/>
              <a:t>Population census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87136"/>
            <a:ext cx="10515600" cy="5392881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GB" dirty="0" smtClean="0"/>
              <a:t>A </a:t>
            </a:r>
            <a:r>
              <a:rPr lang="en-GB" dirty="0"/>
              <a:t>complete enumeration of all persons in a given geographical </a:t>
            </a:r>
            <a:r>
              <a:rPr lang="en-GB" dirty="0" smtClean="0"/>
              <a:t>space</a:t>
            </a:r>
          </a:p>
          <a:p>
            <a:pPr marL="0" lvl="0" indent="0">
              <a:buNone/>
            </a:pPr>
            <a:endParaRPr lang="en-GB" dirty="0" smtClean="0"/>
          </a:p>
          <a:p>
            <a:pPr lvl="0"/>
            <a:r>
              <a:rPr lang="en-GB" dirty="0" smtClean="0"/>
              <a:t>One of the most complex undertakings by any country</a:t>
            </a:r>
          </a:p>
          <a:p>
            <a:pPr marL="0" lvl="0" indent="0">
              <a:buNone/>
            </a:pPr>
            <a:endParaRPr lang="en-US" sz="1800" dirty="0"/>
          </a:p>
          <a:p>
            <a:pPr lvl="0"/>
            <a:r>
              <a:rPr lang="en-GB" dirty="0"/>
              <a:t>UN definition: </a:t>
            </a:r>
            <a:r>
              <a:rPr lang="en-GB" dirty="0" smtClean="0"/>
              <a:t>Total </a:t>
            </a:r>
            <a:r>
              <a:rPr lang="en-GB" dirty="0"/>
              <a:t>process of </a:t>
            </a:r>
            <a:r>
              <a:rPr lang="en-GB" b="1" dirty="0"/>
              <a:t>collecting</a:t>
            </a:r>
            <a:r>
              <a:rPr lang="en-GB" dirty="0"/>
              <a:t>, </a:t>
            </a:r>
            <a:r>
              <a:rPr lang="en-GB" b="1" dirty="0"/>
              <a:t>compiling</a:t>
            </a:r>
            <a:r>
              <a:rPr lang="en-GB" dirty="0"/>
              <a:t> </a:t>
            </a:r>
            <a:r>
              <a:rPr lang="en-GB" dirty="0" smtClean="0"/>
              <a:t>&amp; </a:t>
            </a:r>
            <a:r>
              <a:rPr lang="en-GB" b="1" dirty="0"/>
              <a:t>publishing</a:t>
            </a:r>
            <a:r>
              <a:rPr lang="en-GB" dirty="0"/>
              <a:t> </a:t>
            </a:r>
            <a:r>
              <a:rPr lang="en-GB" b="1" dirty="0"/>
              <a:t>demographic, economic </a:t>
            </a:r>
            <a:r>
              <a:rPr lang="en-GB" b="1" dirty="0" smtClean="0"/>
              <a:t>&amp; </a:t>
            </a:r>
            <a:r>
              <a:rPr lang="en-GB" b="1" dirty="0"/>
              <a:t>social data </a:t>
            </a:r>
            <a:r>
              <a:rPr lang="en-GB" dirty="0"/>
              <a:t>pertaining at </a:t>
            </a:r>
            <a:r>
              <a:rPr lang="en-GB" b="1" dirty="0"/>
              <a:t>a specified time </a:t>
            </a:r>
            <a:r>
              <a:rPr lang="en-GB" dirty="0"/>
              <a:t>or </a:t>
            </a:r>
            <a:r>
              <a:rPr lang="en-GB" b="1" dirty="0"/>
              <a:t>times, to all persons in a country or delimited territory</a:t>
            </a:r>
            <a:r>
              <a:rPr lang="en-GB" dirty="0" smtClean="0"/>
              <a:t>.”</a:t>
            </a:r>
          </a:p>
          <a:p>
            <a:pPr marL="0" lvl="0" indent="0">
              <a:buNone/>
            </a:pPr>
            <a:endParaRPr lang="en-US" sz="1800" dirty="0"/>
          </a:p>
          <a:p>
            <a:pPr lvl="0"/>
            <a:r>
              <a:rPr lang="en-GB" dirty="0"/>
              <a:t>Four attributes </a:t>
            </a:r>
            <a:r>
              <a:rPr lang="en-GB" dirty="0" smtClean="0"/>
              <a:t>of </a:t>
            </a:r>
            <a:r>
              <a:rPr lang="en-GB" dirty="0"/>
              <a:t>a census- </a:t>
            </a:r>
            <a:r>
              <a:rPr lang="en-GB" dirty="0" smtClean="0"/>
              <a:t>individual; </a:t>
            </a:r>
            <a:r>
              <a:rPr lang="en-GB" dirty="0"/>
              <a:t>universal; simultaneous </a:t>
            </a:r>
            <a:r>
              <a:rPr lang="en-GB" dirty="0" smtClean="0"/>
              <a:t>&amp; </a:t>
            </a:r>
            <a:r>
              <a:rPr lang="en-GB" dirty="0"/>
              <a:t>periodic (UN 1978</a:t>
            </a:r>
            <a:r>
              <a:rPr lang="en-GB" dirty="0" smtClean="0"/>
              <a:t>).</a:t>
            </a:r>
          </a:p>
          <a:p>
            <a:pPr marL="0" lvl="0" indent="0">
              <a:buNone/>
            </a:pPr>
            <a:endParaRPr lang="en-US" sz="1800" dirty="0"/>
          </a:p>
          <a:p>
            <a:pPr lvl="1"/>
            <a:r>
              <a:rPr lang="en-GB" dirty="0"/>
              <a:t>Done decennially in most countries due to high </a:t>
            </a:r>
            <a:r>
              <a:rPr lang="en-GB" dirty="0" smtClean="0"/>
              <a:t>cost</a:t>
            </a:r>
          </a:p>
          <a:p>
            <a:pPr marL="457200" lvl="1" indent="0">
              <a:buNone/>
            </a:pPr>
            <a:endParaRPr lang="en-US" sz="1600" dirty="0"/>
          </a:p>
          <a:p>
            <a:pPr lvl="1"/>
            <a:r>
              <a:rPr lang="en-GB" dirty="0"/>
              <a:t>Must have a reference date e.g. in Kenya it is usually </a:t>
            </a:r>
            <a:r>
              <a:rPr lang="en-GB" dirty="0" smtClean="0"/>
              <a:t>24</a:t>
            </a:r>
            <a:r>
              <a:rPr lang="en-GB" baseline="30000" dirty="0" smtClean="0"/>
              <a:t>st</a:t>
            </a:r>
            <a:r>
              <a:rPr lang="en-GB" dirty="0" smtClean="0"/>
              <a:t> </a:t>
            </a:r>
            <a:r>
              <a:rPr lang="en-GB" dirty="0"/>
              <a:t>August of the census year (2009)</a:t>
            </a:r>
            <a:endParaRPr lang="en-US" sz="1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214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Data collected in a census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Number of household members by gender,</a:t>
            </a:r>
          </a:p>
          <a:p>
            <a:pPr lvl="1"/>
            <a:r>
              <a:rPr lang="en-US" dirty="0" smtClean="0"/>
              <a:t>Relationship to the household head, </a:t>
            </a:r>
          </a:p>
          <a:p>
            <a:pPr lvl="1"/>
            <a:r>
              <a:rPr lang="en-US" dirty="0" smtClean="0"/>
              <a:t>age lived, </a:t>
            </a:r>
          </a:p>
          <a:p>
            <a:pPr lvl="1"/>
            <a:r>
              <a:rPr lang="en-US" dirty="0" smtClean="0"/>
              <a:t>Tribe, </a:t>
            </a:r>
          </a:p>
          <a:p>
            <a:pPr lvl="1"/>
            <a:r>
              <a:rPr lang="en-US" dirty="0" smtClean="0"/>
              <a:t>Religion, </a:t>
            </a:r>
          </a:p>
          <a:p>
            <a:pPr lvl="1"/>
            <a:r>
              <a:rPr lang="en-US" dirty="0" smtClean="0"/>
              <a:t>Marital status, </a:t>
            </a:r>
          </a:p>
          <a:p>
            <a:pPr lvl="1"/>
            <a:r>
              <a:rPr lang="en-US" dirty="0" smtClean="0"/>
              <a:t>Children ever born</a:t>
            </a:r>
          </a:p>
          <a:p>
            <a:pPr lvl="1"/>
            <a:r>
              <a:rPr lang="en-US" dirty="0" smtClean="0"/>
              <a:t>Place of residence</a:t>
            </a:r>
          </a:p>
          <a:p>
            <a:pPr lvl="1"/>
            <a:r>
              <a:rPr lang="en-US" dirty="0" smtClean="0"/>
              <a:t>Disability</a:t>
            </a:r>
            <a:endParaRPr lang="en-US" dirty="0"/>
          </a:p>
          <a:p>
            <a:pPr lvl="1"/>
            <a:r>
              <a:rPr lang="en-US" dirty="0" smtClean="0"/>
              <a:t>Economic activity, </a:t>
            </a:r>
            <a:r>
              <a:rPr lang="en-US" dirty="0" err="1" smtClean="0"/>
              <a:t>labour</a:t>
            </a:r>
            <a:r>
              <a:rPr lang="en-US" dirty="0" smtClean="0"/>
              <a:t> force participation rates, educational level, births last one year, deaths last one year,  </a:t>
            </a:r>
            <a:r>
              <a:rPr lang="en-US" dirty="0" err="1" smtClean="0"/>
              <a:t>etc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12401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Two approaches of carrying out a census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0243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3200" b="1" dirty="0" smtClean="0"/>
              <a:t>De jure</a:t>
            </a:r>
            <a:r>
              <a:rPr lang="en-GB" sz="3200" dirty="0" smtClean="0"/>
              <a:t> </a:t>
            </a:r>
            <a:endParaRPr lang="en-US" sz="2400" dirty="0" smtClean="0"/>
          </a:p>
          <a:p>
            <a:pPr lvl="1"/>
            <a:r>
              <a:rPr lang="en-GB" sz="2800" dirty="0" smtClean="0"/>
              <a:t>Counting individuals at their legal residence without regard to whether or not they are physically present at the time of the census. “Your usual place of residence.”</a:t>
            </a:r>
          </a:p>
          <a:p>
            <a:pPr marL="0" indent="0">
              <a:buNone/>
            </a:pPr>
            <a:r>
              <a:rPr lang="en-GB" sz="3200" b="1" dirty="0" smtClean="0"/>
              <a:t>De facto</a:t>
            </a:r>
            <a:r>
              <a:rPr lang="en-GB" sz="3200" dirty="0" smtClean="0"/>
              <a:t> </a:t>
            </a:r>
          </a:p>
          <a:p>
            <a:r>
              <a:rPr lang="en-GB" sz="3200" dirty="0" smtClean="0"/>
              <a:t>Counting individuals wherever they actually are on the day of census. </a:t>
            </a:r>
            <a:r>
              <a:rPr lang="en-GB" sz="3200" b="1" i="1" dirty="0" smtClean="0"/>
              <a:t>“Where you were on the census night?”</a:t>
            </a:r>
            <a:r>
              <a:rPr lang="en-GB" sz="3200" dirty="0" smtClean="0"/>
              <a:t> It is much easier and economic.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GB" sz="3200" dirty="0" smtClean="0"/>
              <a:t> Both of these fronts/approaches are critical in determining migration patterns.</a:t>
            </a:r>
            <a:endParaRPr lang="en-US" sz="24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439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4962"/>
            <a:ext cx="10515600" cy="1037647"/>
          </a:xfrm>
        </p:spPr>
        <p:txBody>
          <a:bodyPr/>
          <a:lstStyle/>
          <a:p>
            <a:r>
              <a:rPr lang="en-GB" b="1" dirty="0" smtClean="0"/>
              <a:t>Advantages of a population census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8636"/>
            <a:ext cx="10515600" cy="4914900"/>
          </a:xfrm>
        </p:spPr>
        <p:txBody>
          <a:bodyPr>
            <a:noAutofit/>
          </a:bodyPr>
          <a:lstStyle/>
          <a:p>
            <a:pPr lvl="1"/>
            <a:r>
              <a:rPr lang="en-GB" sz="2800" dirty="0" smtClean="0"/>
              <a:t>Useful </a:t>
            </a:r>
            <a:r>
              <a:rPr lang="en-GB" sz="2800" dirty="0"/>
              <a:t>in making population projections- useful for planning and </a:t>
            </a:r>
            <a:r>
              <a:rPr lang="en-GB" sz="2800" dirty="0" smtClean="0"/>
              <a:t>forecasting</a:t>
            </a:r>
          </a:p>
          <a:p>
            <a:pPr marL="457200" lvl="1" indent="0">
              <a:buNone/>
            </a:pPr>
            <a:endParaRPr lang="en-US" sz="2800" dirty="0"/>
          </a:p>
          <a:p>
            <a:pPr lvl="1"/>
            <a:r>
              <a:rPr lang="en-GB" sz="2800" dirty="0"/>
              <a:t>Important for indirect estimates of vital events (births, deaths and migration</a:t>
            </a:r>
            <a:r>
              <a:rPr lang="en-GB" sz="2800" dirty="0" smtClean="0"/>
              <a:t>)</a:t>
            </a:r>
            <a:endParaRPr lang="en-US" sz="2800" dirty="0" smtClean="0"/>
          </a:p>
          <a:p>
            <a:pPr lvl="1"/>
            <a:endParaRPr lang="en-US" sz="2800" dirty="0"/>
          </a:p>
          <a:p>
            <a:pPr lvl="1"/>
            <a:r>
              <a:rPr lang="en-GB" sz="2800" dirty="0" smtClean="0"/>
              <a:t>Gives </a:t>
            </a:r>
            <a:r>
              <a:rPr lang="en-GB" sz="2800" dirty="0"/>
              <a:t>characteristic features of the </a:t>
            </a:r>
            <a:r>
              <a:rPr lang="en-GB" sz="2800" dirty="0" smtClean="0"/>
              <a:t>population….is the population young? Is it ageing? ….etc.</a:t>
            </a:r>
          </a:p>
          <a:p>
            <a:pPr marL="457200" lvl="1" indent="0">
              <a:buNone/>
            </a:pPr>
            <a:endParaRPr lang="en-GB" sz="2800" dirty="0" smtClean="0"/>
          </a:p>
          <a:p>
            <a:pPr lvl="1"/>
            <a:r>
              <a:rPr lang="en-GB" sz="2800" dirty="0" smtClean="0"/>
              <a:t>Can indicate any historical events that may have impacted on the population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8469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88481"/>
            <a:ext cx="10515600" cy="653184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Disadvantages [1]</a:t>
            </a:r>
            <a:endParaRPr lang="en-US" sz="32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18310"/>
            <a:ext cx="10515600" cy="5579917"/>
          </a:xfrm>
        </p:spPr>
        <p:txBody>
          <a:bodyPr>
            <a:noAutofit/>
          </a:bodyPr>
          <a:lstStyle/>
          <a:p>
            <a:pPr lvl="1"/>
            <a:r>
              <a:rPr lang="en-GB" sz="2800" dirty="0" smtClean="0"/>
              <a:t>Deficient in measuring rapid population change since it is taken decennially </a:t>
            </a:r>
          </a:p>
          <a:p>
            <a:pPr marL="457200" lvl="1" indent="0">
              <a:buNone/>
            </a:pPr>
            <a:endParaRPr lang="en-GB" sz="2800" dirty="0" smtClean="0"/>
          </a:p>
          <a:p>
            <a:pPr lvl="1"/>
            <a:r>
              <a:rPr lang="en-GB" sz="2800" dirty="0" smtClean="0"/>
              <a:t>Not easily comparable between countries and sometimes within countries due to lack of standard data</a:t>
            </a:r>
          </a:p>
          <a:p>
            <a:pPr marL="457200" lvl="1" indent="0">
              <a:buNone/>
            </a:pPr>
            <a:endParaRPr lang="en-US" sz="2800" dirty="0" smtClean="0"/>
          </a:p>
          <a:p>
            <a:pPr lvl="1"/>
            <a:r>
              <a:rPr lang="en-GB" sz="2800" dirty="0" smtClean="0"/>
              <a:t>Information on internal migration is even more incomplete- does not capture more than one migration flow</a:t>
            </a:r>
          </a:p>
          <a:p>
            <a:pPr marL="457200" lvl="1" indent="0">
              <a:buNone/>
            </a:pPr>
            <a:endParaRPr lang="en-GB" sz="2800" dirty="0" smtClean="0"/>
          </a:p>
          <a:p>
            <a:pPr lvl="1"/>
            <a:r>
              <a:rPr lang="en-GB" sz="2800" dirty="0" smtClean="0"/>
              <a:t>Expensive to carry out </a:t>
            </a:r>
          </a:p>
          <a:p>
            <a:pPr lvl="2"/>
            <a:r>
              <a:rPr lang="en-GB" sz="2800" dirty="0" smtClean="0">
                <a:solidFill>
                  <a:srgbClr val="0070C0"/>
                </a:solidFill>
              </a:rPr>
              <a:t>(</a:t>
            </a:r>
            <a:r>
              <a:rPr lang="en-GB" sz="2800" i="1" dirty="0" smtClean="0">
                <a:solidFill>
                  <a:srgbClr val="0070C0"/>
                </a:solidFill>
              </a:rPr>
              <a:t>China released 2010 census results (1.3 billion) and it used 10 million workers to successfully carry out the census---equivalent to the entire population of Belgium!)</a:t>
            </a:r>
            <a:endParaRPr lang="en-US" sz="2800" dirty="0" smtClean="0">
              <a:solidFill>
                <a:srgbClr val="0070C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5975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Disadvantages [2]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GB" sz="3200" dirty="0" smtClean="0"/>
              <a:t>Hard to count all people due to the mobile nature of people - but demographers have advanced ways of correcting under coverage or /under enumeration or over coverage/over enumeration</a:t>
            </a:r>
          </a:p>
          <a:p>
            <a:pPr marL="457200" lvl="1" indent="0">
              <a:buNone/>
            </a:pPr>
            <a:endParaRPr lang="en-US" sz="2800" dirty="0" smtClean="0"/>
          </a:p>
          <a:p>
            <a:r>
              <a:rPr lang="en-GB" sz="3200" dirty="0" smtClean="0"/>
              <a:t>Too much time required for processing census data-may not fulfil immediate data needs</a:t>
            </a:r>
          </a:p>
          <a:p>
            <a:pPr marL="457200" lvl="1" indent="0">
              <a:buNone/>
            </a:pPr>
            <a:endParaRPr lang="en-US" sz="2800" dirty="0" smtClean="0"/>
          </a:p>
          <a:p>
            <a:r>
              <a:rPr lang="en-GB" sz="3200" dirty="0" smtClean="0"/>
              <a:t>Only a limited number of questions can be asked- lacks details</a:t>
            </a:r>
          </a:p>
          <a:p>
            <a:pPr marL="0" indent="0">
              <a:buNone/>
            </a:pPr>
            <a:endParaRPr lang="en-GB" sz="3200" dirty="0" smtClean="0"/>
          </a:p>
          <a:p>
            <a:r>
              <a:rPr lang="en-GB" sz="3200" dirty="0"/>
              <a:t>Some countries take only a partial census e.g. Indonesia, determines her population based on just 10% of the population hence carries out a partial census.</a:t>
            </a:r>
            <a:endParaRPr lang="en-US" sz="2000" dirty="0"/>
          </a:p>
          <a:p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309679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Surveys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 algn="just"/>
            <a:r>
              <a:rPr lang="en-GB" dirty="0" smtClean="0"/>
              <a:t>A [representative] subset of the population </a:t>
            </a:r>
            <a:r>
              <a:rPr lang="en-GB" dirty="0"/>
              <a:t>or </a:t>
            </a:r>
            <a:r>
              <a:rPr lang="en-GB" dirty="0" smtClean="0"/>
              <a:t>count</a:t>
            </a:r>
          </a:p>
          <a:p>
            <a:pPr marL="0" lvl="0" indent="0" algn="just">
              <a:buNone/>
            </a:pPr>
            <a:endParaRPr lang="en-US" dirty="0"/>
          </a:p>
          <a:p>
            <a:pPr lvl="0" algn="just"/>
            <a:r>
              <a:rPr lang="en-GB" dirty="0"/>
              <a:t>Able to provide vital information within a much shorter period as compared to the </a:t>
            </a:r>
            <a:r>
              <a:rPr lang="en-GB" dirty="0" smtClean="0"/>
              <a:t>census</a:t>
            </a:r>
          </a:p>
          <a:p>
            <a:pPr marL="0" lvl="0" indent="0" algn="just">
              <a:buNone/>
            </a:pPr>
            <a:endParaRPr lang="en-US" dirty="0"/>
          </a:p>
          <a:p>
            <a:pPr lvl="0" algn="just"/>
            <a:r>
              <a:rPr lang="en-GB" dirty="0" smtClean="0"/>
              <a:t>More detailed than census hence can collect more data on </a:t>
            </a:r>
            <a:r>
              <a:rPr lang="en-GB" dirty="0"/>
              <a:t>fertility, fertility behaviour and preferences, mortality and migration, educational </a:t>
            </a:r>
            <a:r>
              <a:rPr lang="en-GB" dirty="0" smtClean="0"/>
              <a:t>patterns, Female Genital cutting/Mutilation, Gender and domestic violence, </a:t>
            </a:r>
            <a:r>
              <a:rPr lang="en-GB" dirty="0" err="1" smtClean="0"/>
              <a:t>etc</a:t>
            </a:r>
            <a:r>
              <a:rPr lang="en-GB" dirty="0" smtClean="0"/>
              <a:t> </a:t>
            </a:r>
          </a:p>
          <a:p>
            <a:pPr lvl="0" algn="just"/>
            <a:endParaRPr lang="en-GB" dirty="0"/>
          </a:p>
          <a:p>
            <a:pPr lvl="0" algn="just"/>
            <a:r>
              <a:rPr lang="en-GB" dirty="0" smtClean="0"/>
              <a:t>Can produce more timely results to inform decision making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1902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</TotalTime>
  <Words>1035</Words>
  <Application>Microsoft Office PowerPoint</Application>
  <PresentationFormat>Widescreen</PresentationFormat>
  <Paragraphs>139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Tw Cen MT</vt:lpstr>
      <vt:lpstr>Office Theme</vt:lpstr>
      <vt:lpstr>Sources of demographic Data</vt:lpstr>
      <vt:lpstr>Learning objectives</vt:lpstr>
      <vt:lpstr>Population census</vt:lpstr>
      <vt:lpstr>Examples of Data collected in a census</vt:lpstr>
      <vt:lpstr>Two approaches of carrying out a census</vt:lpstr>
      <vt:lpstr>Advantages of a population census</vt:lpstr>
      <vt:lpstr>Disadvantages [1]</vt:lpstr>
      <vt:lpstr>Disadvantages [2]</vt:lpstr>
      <vt:lpstr>Surveys</vt:lpstr>
      <vt:lpstr>Examples of demographic surveys done in Kenya</vt:lpstr>
      <vt:lpstr>Civil/ vital registration system</vt:lpstr>
      <vt:lpstr>Other challenges -VR</vt:lpstr>
      <vt:lpstr>How can VRS coverage be improved? </vt:lpstr>
      <vt:lpstr>Service data or statistics</vt:lpstr>
      <vt:lpstr>International sources of data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Sources of demographic Data</dc:title>
  <dc:creator>Samuel Wafula</dc:creator>
  <cp:lastModifiedBy>Windows User</cp:lastModifiedBy>
  <cp:revision>35</cp:revision>
  <dcterms:created xsi:type="dcterms:W3CDTF">2016-01-16T13:24:34Z</dcterms:created>
  <dcterms:modified xsi:type="dcterms:W3CDTF">2018-01-09T20:47:01Z</dcterms:modified>
</cp:coreProperties>
</file>