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16"/>
  </p:notesMasterIdLst>
  <p:sldIdLst>
    <p:sldId id="256" r:id="rId2"/>
    <p:sldId id="268" r:id="rId3"/>
    <p:sldId id="258" r:id="rId4"/>
    <p:sldId id="263" r:id="rId5"/>
    <p:sldId id="271" r:id="rId6"/>
    <p:sldId id="276" r:id="rId7"/>
    <p:sldId id="259" r:id="rId8"/>
    <p:sldId id="260" r:id="rId9"/>
    <p:sldId id="261" r:id="rId10"/>
    <p:sldId id="262" r:id="rId11"/>
    <p:sldId id="266" r:id="rId12"/>
    <p:sldId id="27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5A5C1-8AA3-4C74-B49E-02E43438CDBB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BA89D-4F0B-4EEA-8F53-1023B1255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7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49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62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08472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382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127371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5086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61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23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25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460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52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91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38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21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11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27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17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wangila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Understanding Population Change I: The Demographic </a:t>
            </a:r>
            <a:r>
              <a:rPr lang="en-US" sz="6000" b="1" dirty="0"/>
              <a:t>T</a:t>
            </a:r>
            <a:r>
              <a:rPr lang="en-US" sz="6000" b="1" dirty="0" smtClean="0"/>
              <a:t>ransition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Dr. Sam W. Wafula</a:t>
            </a:r>
          </a:p>
          <a:p>
            <a:pPr algn="ctr"/>
            <a:r>
              <a:rPr lang="en-US" dirty="0" smtClean="0"/>
              <a:t>School of Public Health</a:t>
            </a:r>
          </a:p>
          <a:p>
            <a:pPr algn="ctr"/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swangila@yahoo.com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09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 industrial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460500"/>
            <a:ext cx="9309100" cy="48387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sz="3800" dirty="0" smtClean="0"/>
              <a:t>Low </a:t>
            </a:r>
            <a:r>
              <a:rPr lang="en-GB" sz="3800" dirty="0"/>
              <a:t>mortality and </a:t>
            </a:r>
            <a:r>
              <a:rPr lang="en-GB" sz="3800" dirty="0" smtClean="0"/>
              <a:t>fertility</a:t>
            </a:r>
          </a:p>
          <a:p>
            <a:pPr marL="0" lvl="0" indent="0">
              <a:buNone/>
            </a:pPr>
            <a:endParaRPr lang="en-US" sz="3800" dirty="0"/>
          </a:p>
          <a:p>
            <a:pPr lvl="0"/>
            <a:r>
              <a:rPr lang="en-GB" sz="3800" dirty="0"/>
              <a:t>Life expectancy &gt;65 </a:t>
            </a:r>
            <a:r>
              <a:rPr lang="en-GB" sz="3800" dirty="0" smtClean="0"/>
              <a:t>years</a:t>
            </a:r>
          </a:p>
          <a:p>
            <a:pPr marL="0" lvl="0" indent="0">
              <a:buNone/>
            </a:pPr>
            <a:endParaRPr lang="en-US" sz="3800" dirty="0"/>
          </a:p>
          <a:p>
            <a:pPr lvl="0"/>
            <a:r>
              <a:rPr lang="en-GB" sz="3800" dirty="0" smtClean="0"/>
              <a:t>TFR&lt;3</a:t>
            </a:r>
          </a:p>
          <a:p>
            <a:pPr marL="0" lvl="0" indent="0">
              <a:buNone/>
            </a:pPr>
            <a:endParaRPr lang="en-US" sz="3800" dirty="0"/>
          </a:p>
          <a:p>
            <a:pPr lvl="0"/>
            <a:r>
              <a:rPr lang="en-GB" sz="3800" dirty="0"/>
              <a:t>Very slow population growth some countries experience negative population growth ---have below replacement level fertility</a:t>
            </a:r>
            <a:r>
              <a:rPr lang="en-GB" sz="3800" dirty="0" smtClean="0"/>
              <a:t>.</a:t>
            </a:r>
          </a:p>
          <a:p>
            <a:pPr lvl="0"/>
            <a:endParaRPr lang="en-GB" sz="3800" dirty="0" smtClean="0"/>
          </a:p>
          <a:p>
            <a:pPr lvl="0"/>
            <a:r>
              <a:rPr lang="en-GB" sz="3800" dirty="0" smtClean="0"/>
              <a:t>Birth and death rates very low leading to ageing population </a:t>
            </a:r>
          </a:p>
          <a:p>
            <a:pPr marL="0" indent="0">
              <a:buNone/>
            </a:pP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21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92980"/>
            <a:ext cx="8911687" cy="1280890"/>
          </a:xfrm>
        </p:spPr>
        <p:txBody>
          <a:bodyPr/>
          <a:lstStyle/>
          <a:p>
            <a:r>
              <a:rPr lang="en-US" dirty="0" smtClean="0"/>
              <a:t>So why did mortality fall during the transition?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275" y="1373871"/>
            <a:ext cx="10616338" cy="5359438"/>
          </a:xfrm>
        </p:spPr>
        <p:txBody>
          <a:bodyPr>
            <a:noAutofit/>
          </a:bodyPr>
          <a:lstStyle/>
          <a:p>
            <a:r>
              <a:rPr lang="en-US" sz="2600" dirty="0" smtClean="0"/>
              <a:t>Advances in public health- improved preventive medical </a:t>
            </a:r>
            <a:r>
              <a:rPr lang="en-US" sz="2600" dirty="0" smtClean="0"/>
              <a:t>interventions</a:t>
            </a:r>
          </a:p>
          <a:p>
            <a:r>
              <a:rPr lang="en-US" sz="2400" dirty="0" smtClean="0"/>
              <a:t>Improvements </a:t>
            </a:r>
            <a:r>
              <a:rPr lang="en-US" sz="2400" dirty="0" smtClean="0"/>
              <a:t>in nutrition, increased living standards, hygiene </a:t>
            </a:r>
          </a:p>
          <a:p>
            <a:r>
              <a:rPr lang="en-US" sz="2600" dirty="0" smtClean="0"/>
              <a:t>Widespread </a:t>
            </a:r>
            <a:r>
              <a:rPr lang="en-US" sz="2600" dirty="0" smtClean="0"/>
              <a:t>acceptance of the germ theory of disease/ spread of knowledge to public concerning disease </a:t>
            </a:r>
            <a:r>
              <a:rPr lang="en-US" sz="2600" dirty="0" smtClean="0"/>
              <a:t>prevention</a:t>
            </a:r>
            <a:endParaRPr lang="en-US" sz="2600" dirty="0"/>
          </a:p>
          <a:p>
            <a:r>
              <a:rPr lang="en-US" sz="2400" dirty="0" smtClean="0"/>
              <a:t>Medical </a:t>
            </a:r>
            <a:r>
              <a:rPr lang="en-US" sz="2400" dirty="0" smtClean="0"/>
              <a:t>advances e.g. discovery of penicillin - Improved </a:t>
            </a:r>
            <a:r>
              <a:rPr lang="en-US" sz="2400" dirty="0"/>
              <a:t>therapeutic medical interventions</a:t>
            </a:r>
          </a:p>
          <a:p>
            <a:r>
              <a:rPr lang="en-US" sz="2600" dirty="0" smtClean="0"/>
              <a:t>Socioeconomic </a:t>
            </a:r>
            <a:r>
              <a:rPr lang="en-US" sz="2600" dirty="0" smtClean="0"/>
              <a:t>development/ urbanization /civilization</a:t>
            </a:r>
          </a:p>
          <a:p>
            <a:r>
              <a:rPr lang="en-US" sz="2600" dirty="0" smtClean="0"/>
              <a:t>Improved </a:t>
            </a:r>
            <a:r>
              <a:rPr lang="en-US" sz="2600" dirty="0" smtClean="0"/>
              <a:t>water and sanitation </a:t>
            </a:r>
            <a:endParaRPr lang="en-US" sz="2600" dirty="0" smtClean="0"/>
          </a:p>
          <a:p>
            <a:r>
              <a:rPr lang="en-US" sz="2600" dirty="0" smtClean="0"/>
              <a:t>Importation </a:t>
            </a:r>
            <a:r>
              <a:rPr lang="en-US" sz="2600" dirty="0" smtClean="0"/>
              <a:t>of medical technology</a:t>
            </a:r>
          </a:p>
        </p:txBody>
      </p:sp>
      <p:pic>
        <p:nvPicPr>
          <p:cNvPr id="1028" name="Picture 4" descr="below l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0" y="-762000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869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fertility /birth rate decline after some lag?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48" y="2264229"/>
            <a:ext cx="11214463" cy="4058194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Increased child survival –no need for “insurance effect</a:t>
            </a:r>
            <a:r>
              <a:rPr lang="en-US" sz="3200" dirty="0" smtClean="0"/>
              <a:t>”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Increased use of contraception especially modern </a:t>
            </a:r>
            <a:r>
              <a:rPr lang="en-US" sz="3200" dirty="0" smtClean="0"/>
              <a:t>contraception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Changing role of children- seen as an economic burden due to rising cost of living rather than an asset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6647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484632"/>
            <a:ext cx="10087428" cy="1199025"/>
          </a:xfrm>
        </p:spPr>
        <p:txBody>
          <a:bodyPr/>
          <a:lstStyle/>
          <a:p>
            <a:r>
              <a:rPr lang="en-US" b="1" dirty="0" smtClean="0"/>
              <a:t>CRITIQUE OF THE DEMOGRAPHIC TRANSITION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43" y="2121407"/>
            <a:ext cx="10958285" cy="43519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theory of demographic transition is silent on </a:t>
            </a:r>
            <a:r>
              <a:rPr lang="en-US" sz="2800" b="1" dirty="0" smtClean="0"/>
              <a:t>how long it takes</a:t>
            </a:r>
            <a:r>
              <a:rPr lang="en-US" sz="2800" dirty="0" smtClean="0"/>
              <a:t> a country/society to move from one stage to another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It tends to assume that the changes are </a:t>
            </a:r>
            <a:r>
              <a:rPr lang="en-US" sz="2800" b="1" dirty="0" smtClean="0"/>
              <a:t>unidirectional</a:t>
            </a:r>
          </a:p>
          <a:p>
            <a:pPr algn="just"/>
            <a:endParaRPr lang="en-US" sz="2800" b="1" dirty="0"/>
          </a:p>
          <a:p>
            <a:pPr algn="just"/>
            <a:r>
              <a:rPr lang="en-US" sz="2800" dirty="0" smtClean="0"/>
              <a:t>It is silent on a new demographic phenomenon of </a:t>
            </a:r>
            <a:r>
              <a:rPr lang="en-US" sz="2800" b="1" dirty="0" smtClean="0"/>
              <a:t>“Stalls in fertility”</a:t>
            </a:r>
            <a:r>
              <a:rPr lang="en-US" sz="2800" dirty="0" smtClean="0"/>
              <a:t> which is the central pre-occupation of modern demographers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84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484632"/>
            <a:ext cx="10087428" cy="855795"/>
          </a:xfrm>
        </p:spPr>
        <p:txBody>
          <a:bodyPr/>
          <a:lstStyle/>
          <a:p>
            <a:r>
              <a:rPr lang="en-US" b="1" dirty="0" smtClean="0"/>
              <a:t>CRITIQUE OF THE DEMOGRAPHIC TRANSITION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43" y="1340427"/>
            <a:ext cx="10958285" cy="51329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The theory is </a:t>
            </a:r>
            <a:r>
              <a:rPr lang="en-US" sz="2800" b="1" dirty="0" smtClean="0"/>
              <a:t>Eurocentric</a:t>
            </a:r>
            <a:r>
              <a:rPr lang="en-US" sz="2800" dirty="0" smtClean="0"/>
              <a:t>…that African countries are not following the same path of development and hence it does not fit the African scenario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The theory ignores the </a:t>
            </a:r>
            <a:r>
              <a:rPr lang="en-US" sz="2800" b="1" dirty="0" smtClean="0"/>
              <a:t>effects of migration </a:t>
            </a:r>
            <a:r>
              <a:rPr lang="en-US" sz="2800" dirty="0" smtClean="0"/>
              <a:t>yet the </a:t>
            </a:r>
            <a:r>
              <a:rPr lang="en-US" sz="2800" dirty="0" err="1" smtClean="0"/>
              <a:t>MDCss</a:t>
            </a:r>
            <a:r>
              <a:rPr lang="en-US" sz="2800" dirty="0" smtClean="0"/>
              <a:t> will require migrants for sustained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supply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Theory underestimates the role of </a:t>
            </a:r>
            <a:r>
              <a:rPr lang="en-US" sz="2800" b="1" dirty="0" smtClean="0"/>
              <a:t>technology</a:t>
            </a:r>
          </a:p>
          <a:p>
            <a:pPr marL="0" indent="0" algn="just">
              <a:buNone/>
            </a:pPr>
            <a:endParaRPr lang="en-US" sz="2800" b="1" dirty="0" smtClean="0"/>
          </a:p>
          <a:p>
            <a:pPr algn="just"/>
            <a:r>
              <a:rPr lang="en-US" sz="2800" dirty="0" smtClean="0"/>
              <a:t>The</a:t>
            </a:r>
            <a:r>
              <a:rPr lang="en-US" sz="2800" b="1" dirty="0" smtClean="0"/>
              <a:t> timing, speed, growth rates and causes </a:t>
            </a:r>
            <a:r>
              <a:rPr lang="en-US" sz="2800" dirty="0" smtClean="0"/>
              <a:t>of demographic changes are different in sub Saharan Africa as compared to those in the classical Europe</a:t>
            </a:r>
          </a:p>
          <a:p>
            <a:pPr algn="just"/>
            <a:endParaRPr lang="en-US" sz="2800" b="1" dirty="0"/>
          </a:p>
          <a:p>
            <a:pPr marL="0" indent="0" algn="just">
              <a:buNone/>
            </a:pP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47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14500"/>
            <a:ext cx="8915400" cy="419672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Understand the history of population change that countries have to undergo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Appreciate the role of medical science and technology and other factors in demographic transition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Understand the implications of demographic transition on population health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62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970" y="280556"/>
            <a:ext cx="9633277" cy="831271"/>
          </a:xfrm>
        </p:spPr>
        <p:txBody>
          <a:bodyPr>
            <a:normAutofit/>
          </a:bodyPr>
          <a:lstStyle/>
          <a:p>
            <a:r>
              <a:rPr lang="en-US" b="1" dirty="0" smtClean="0"/>
              <a:t>Demographic transition defined (DT)?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917" y="1111827"/>
            <a:ext cx="11003974" cy="5642264"/>
          </a:xfrm>
        </p:spPr>
        <p:txBody>
          <a:bodyPr>
            <a:noAutofit/>
          </a:bodyPr>
          <a:lstStyle/>
          <a:p>
            <a:r>
              <a:rPr lang="en-GB" sz="2800" dirty="0" smtClean="0"/>
              <a:t>DT describes the </a:t>
            </a:r>
            <a:r>
              <a:rPr lang="en-GB" sz="2800" b="1" dirty="0" smtClean="0"/>
              <a:t>stages through which the population evolves from a high fertility &amp; high Mortality scenario to the post industrial era characterised by low births &amp; low deaths</a:t>
            </a:r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US" sz="2800" dirty="0" smtClean="0"/>
              <a:t>DTT was </a:t>
            </a:r>
            <a:r>
              <a:rPr lang="en-US" sz="2800" dirty="0"/>
              <a:t>first </a:t>
            </a:r>
            <a:r>
              <a:rPr lang="en-US" sz="2800" dirty="0" smtClean="0"/>
              <a:t>used by Frank </a:t>
            </a:r>
            <a:r>
              <a:rPr lang="en-US" sz="2800" dirty="0"/>
              <a:t>W. </a:t>
            </a:r>
            <a:r>
              <a:rPr lang="en-US" sz="2800" dirty="0" err="1"/>
              <a:t>Notestein</a:t>
            </a:r>
            <a:r>
              <a:rPr lang="en-US" sz="2800" dirty="0"/>
              <a:t> in the </a:t>
            </a:r>
            <a:r>
              <a:rPr lang="en-US" sz="2800" dirty="0" smtClean="0"/>
              <a:t>mid-20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century, to describe </a:t>
            </a:r>
            <a:r>
              <a:rPr lang="en-US" sz="2800" b="1" dirty="0" smtClean="0"/>
              <a:t>changes in fertility, mortality &amp; growth rates</a:t>
            </a:r>
            <a:r>
              <a:rPr lang="en-US" sz="2800" dirty="0" smtClean="0"/>
              <a:t> as societies move from one demographic regime to another</a:t>
            </a:r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GB" sz="2800" dirty="0" smtClean="0"/>
              <a:t>Countries pass </a:t>
            </a:r>
            <a:r>
              <a:rPr lang="en-GB" sz="2800" dirty="0"/>
              <a:t>through </a:t>
            </a:r>
            <a:r>
              <a:rPr lang="en-GB" sz="2800" b="1" dirty="0"/>
              <a:t>four stages </a:t>
            </a:r>
            <a:r>
              <a:rPr lang="en-GB" sz="2800" dirty="0" smtClean="0"/>
              <a:t>of DT </a:t>
            </a:r>
            <a:r>
              <a:rPr lang="en-GB" sz="2800" dirty="0"/>
              <a:t>as they transform from </a:t>
            </a:r>
            <a:r>
              <a:rPr lang="en-GB" sz="2800" b="1" dirty="0"/>
              <a:t>agrarian economic systems </a:t>
            </a:r>
            <a:r>
              <a:rPr lang="en-GB" sz="2800" dirty="0"/>
              <a:t>to the </a:t>
            </a:r>
            <a:r>
              <a:rPr lang="en-GB" sz="2800" b="1" dirty="0"/>
              <a:t>industrialised-urbanised economic </a:t>
            </a:r>
            <a:r>
              <a:rPr lang="en-GB" sz="2800" b="1" dirty="0" smtClean="0"/>
              <a:t>structures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647157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4 main stages are:-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GB" sz="2800" dirty="0" smtClean="0"/>
              <a:t> 	</a:t>
            </a:r>
            <a:r>
              <a:rPr lang="en-GB" sz="3200" dirty="0" smtClean="0"/>
              <a:t>Pre-transitional stage</a:t>
            </a:r>
          </a:p>
          <a:p>
            <a:pPr marL="274320" lvl="1" indent="0">
              <a:buNone/>
            </a:pPr>
            <a:endParaRPr lang="en-GB" sz="3200" dirty="0"/>
          </a:p>
          <a:p>
            <a:pPr lvl="1"/>
            <a:r>
              <a:rPr lang="en-GB" sz="3200" dirty="0" smtClean="0"/>
              <a:t> 	Transitional stage</a:t>
            </a:r>
          </a:p>
          <a:p>
            <a:pPr lvl="1"/>
            <a:endParaRPr lang="en-GB" sz="3200" dirty="0"/>
          </a:p>
          <a:p>
            <a:pPr lvl="1"/>
            <a:r>
              <a:rPr lang="en-GB" sz="3200" dirty="0" smtClean="0"/>
              <a:t> 	Industrial </a:t>
            </a:r>
            <a:r>
              <a:rPr lang="en-GB" sz="3200" dirty="0"/>
              <a:t>stage</a:t>
            </a:r>
          </a:p>
          <a:p>
            <a:pPr lvl="1"/>
            <a:endParaRPr lang="en-GB" sz="3200" dirty="0" smtClean="0"/>
          </a:p>
          <a:p>
            <a:pPr lvl="1"/>
            <a:r>
              <a:rPr lang="en-GB" sz="3200" dirty="0" smtClean="0"/>
              <a:t> 	Post </a:t>
            </a:r>
            <a:r>
              <a:rPr lang="en-GB" sz="3200" dirty="0"/>
              <a:t>Industrial stage</a:t>
            </a:r>
          </a:p>
        </p:txBody>
      </p:sp>
    </p:spTree>
    <p:extLst>
      <p:ext uri="{BB962C8B-B14F-4D97-AF65-F5344CB8AC3E}">
        <p14:creationId xmlns:p14="http://schemas.microsoft.com/office/powerpoint/2010/main" val="112161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0861"/>
          </a:xfrm>
        </p:spPr>
        <p:txBody>
          <a:bodyPr/>
          <a:lstStyle/>
          <a:p>
            <a:r>
              <a:rPr lang="en-US" b="1" dirty="0" smtClean="0"/>
              <a:t>What is demographic transition?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683657"/>
            <a:ext cx="9515929" cy="4488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3980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population grow through the phases of the DT?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6663" y="2133600"/>
            <a:ext cx="9080938" cy="439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678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432" y="241900"/>
            <a:ext cx="9517162" cy="724455"/>
          </a:xfrm>
        </p:spPr>
        <p:txBody>
          <a:bodyPr/>
          <a:lstStyle/>
          <a:p>
            <a:pPr algn="just"/>
            <a:r>
              <a:rPr lang="en-US" b="1" dirty="0" smtClean="0"/>
              <a:t>Pre transition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255" y="1091045"/>
            <a:ext cx="10546772" cy="5642264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</a:pPr>
            <a:r>
              <a:rPr lang="en-GB" sz="2800" smtClean="0"/>
              <a:t>High </a:t>
            </a:r>
            <a:r>
              <a:rPr lang="en-GB" sz="2800" dirty="0" smtClean="0"/>
              <a:t>fluctuating mortality </a:t>
            </a:r>
            <a:r>
              <a:rPr lang="en-GB" sz="2800"/>
              <a:t>and </a:t>
            </a:r>
            <a:r>
              <a:rPr lang="en-GB" sz="2800" smtClean="0"/>
              <a:t>fertility</a:t>
            </a:r>
            <a:r>
              <a:rPr lang="en-GB" sz="2800" dirty="0" smtClean="0"/>
              <a:t>.</a:t>
            </a:r>
          </a:p>
          <a:p>
            <a:pPr>
              <a:spcBef>
                <a:spcPts val="1600"/>
              </a:spcBef>
            </a:pPr>
            <a:r>
              <a:rPr lang="en-GB" sz="2800" i="1" dirty="0" smtClean="0"/>
              <a:t>Only </a:t>
            </a:r>
            <a:r>
              <a:rPr lang="en-GB" sz="2800" i="1" dirty="0"/>
              <a:t>modest </a:t>
            </a:r>
            <a:r>
              <a:rPr lang="en-GB" sz="2800" i="1" dirty="0" smtClean="0"/>
              <a:t>population growth. Growth shaped by mortality crises e.g. plague, crop failure, </a:t>
            </a:r>
            <a:r>
              <a:rPr lang="en-GB" sz="2800" i="1" dirty="0" err="1" smtClean="0"/>
              <a:t>etc</a:t>
            </a:r>
            <a:endParaRPr lang="en-GB" sz="2800" i="1" dirty="0"/>
          </a:p>
          <a:p>
            <a:pPr lvl="0">
              <a:spcBef>
                <a:spcPts val="1600"/>
              </a:spcBef>
            </a:pPr>
            <a:r>
              <a:rPr lang="en-GB" sz="2800" dirty="0" smtClean="0"/>
              <a:t>Low </a:t>
            </a:r>
            <a:r>
              <a:rPr lang="en-GB" sz="2800" dirty="0"/>
              <a:t>life expectancy </a:t>
            </a:r>
            <a:r>
              <a:rPr lang="en-GB" sz="2800" dirty="0" smtClean="0"/>
              <a:t>(25-40 </a:t>
            </a:r>
            <a:r>
              <a:rPr lang="en-GB" sz="2800" dirty="0"/>
              <a:t>years</a:t>
            </a:r>
            <a:r>
              <a:rPr lang="en-GB" sz="2800" dirty="0" smtClean="0"/>
              <a:t>) </a:t>
            </a:r>
          </a:p>
          <a:p>
            <a:pPr lvl="0">
              <a:spcBef>
                <a:spcPts val="1600"/>
              </a:spcBef>
            </a:pPr>
            <a:r>
              <a:rPr lang="en-GB" sz="2800" dirty="0" smtClean="0"/>
              <a:t>High TFR&gt; 6 ---</a:t>
            </a:r>
            <a:r>
              <a:rPr lang="en-US" sz="2800" dirty="0" smtClean="0"/>
              <a:t>children are economically valuable</a:t>
            </a:r>
          </a:p>
          <a:p>
            <a:pPr lvl="0">
              <a:spcBef>
                <a:spcPts val="1600"/>
              </a:spcBef>
            </a:pPr>
            <a:r>
              <a:rPr lang="en-GB" sz="2800" i="1" dirty="0" smtClean="0"/>
              <a:t>Little motivation for contraception use to regulate fertility</a:t>
            </a:r>
          </a:p>
          <a:p>
            <a:pPr lvl="0">
              <a:spcBef>
                <a:spcPts val="1600"/>
              </a:spcBef>
            </a:pPr>
            <a:r>
              <a:rPr lang="en-GB" sz="2800" i="1" dirty="0" smtClean="0"/>
              <a:t>Little medical technology to curb deaths &amp; raise life expectancy</a:t>
            </a:r>
          </a:p>
          <a:p>
            <a:pPr lvl="0">
              <a:spcBef>
                <a:spcPts val="1600"/>
              </a:spcBef>
            </a:pPr>
            <a:r>
              <a:rPr lang="en-GB" sz="2800" i="1" dirty="0" smtClean="0"/>
              <a:t>Fertility shaped by age at marriage &amp; proportion celibate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95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68510"/>
            <a:ext cx="8911687" cy="747490"/>
          </a:xfrm>
        </p:spPr>
        <p:txBody>
          <a:bodyPr/>
          <a:lstStyle/>
          <a:p>
            <a:r>
              <a:rPr lang="en-US" b="1" dirty="0" smtClean="0"/>
              <a:t>Transitional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4436" y="1016000"/>
            <a:ext cx="9680864" cy="5689601"/>
          </a:xfrm>
        </p:spPr>
        <p:txBody>
          <a:bodyPr>
            <a:normAutofit fontScale="25000" lnSpcReduction="20000"/>
          </a:bodyPr>
          <a:lstStyle/>
          <a:p>
            <a:pPr lvl="0">
              <a:spcBef>
                <a:spcPts val="3000"/>
              </a:spcBef>
            </a:pPr>
            <a:r>
              <a:rPr lang="en-GB" sz="9600" dirty="0" smtClean="0"/>
              <a:t>Onset of industrialization hence mass production of food; medical technology and urbanization </a:t>
            </a:r>
          </a:p>
          <a:p>
            <a:pPr lvl="0">
              <a:spcBef>
                <a:spcPts val="3000"/>
              </a:spcBef>
            </a:pPr>
            <a:r>
              <a:rPr lang="en-US" sz="9600" dirty="0" smtClean="0"/>
              <a:t>Food </a:t>
            </a:r>
            <a:r>
              <a:rPr lang="en-US" sz="9600" dirty="0"/>
              <a:t>supply was expanded and science was able to combat diseases. </a:t>
            </a:r>
            <a:endParaRPr lang="en-US" sz="9600" dirty="0" smtClean="0"/>
          </a:p>
          <a:p>
            <a:pPr lvl="0">
              <a:spcBef>
                <a:spcPts val="3000"/>
              </a:spcBef>
            </a:pPr>
            <a:r>
              <a:rPr lang="en-US" sz="9600" dirty="0" smtClean="0"/>
              <a:t>Death </a:t>
            </a:r>
            <a:r>
              <a:rPr lang="en-US" sz="9600" dirty="0"/>
              <a:t>rates fell sharply while birth rates remained high and this resulted in rapid population </a:t>
            </a:r>
            <a:r>
              <a:rPr lang="en-US" sz="9600" dirty="0" smtClean="0"/>
              <a:t>growth</a:t>
            </a:r>
          </a:p>
          <a:p>
            <a:pPr lvl="0">
              <a:spcBef>
                <a:spcPts val="3000"/>
              </a:spcBef>
            </a:pPr>
            <a:r>
              <a:rPr lang="en-GB" sz="9600" dirty="0" smtClean="0"/>
              <a:t>Mortality </a:t>
            </a:r>
            <a:r>
              <a:rPr lang="en-GB" sz="9600" dirty="0"/>
              <a:t>declines first, followed by a decline in fertility</a:t>
            </a:r>
            <a:endParaRPr lang="en-US" sz="9600" dirty="0"/>
          </a:p>
          <a:p>
            <a:pPr lvl="0">
              <a:spcBef>
                <a:spcPts val="3000"/>
              </a:spcBef>
            </a:pPr>
            <a:r>
              <a:rPr lang="en-GB" sz="9600" dirty="0" smtClean="0"/>
              <a:t>Life </a:t>
            </a:r>
            <a:r>
              <a:rPr lang="en-GB" sz="9600" dirty="0"/>
              <a:t>expectancy rises </a:t>
            </a:r>
            <a:r>
              <a:rPr lang="en-GB" sz="9600" dirty="0" smtClean="0"/>
              <a:t>40-45 </a:t>
            </a:r>
            <a:r>
              <a:rPr lang="en-GB" sz="9600" dirty="0"/>
              <a:t>years</a:t>
            </a:r>
            <a:endParaRPr lang="en-US" sz="9600" dirty="0"/>
          </a:p>
          <a:p>
            <a:pPr lvl="0">
              <a:spcBef>
                <a:spcPts val="3000"/>
              </a:spcBef>
            </a:pPr>
            <a:r>
              <a:rPr lang="en-GB" sz="9600" dirty="0" smtClean="0"/>
              <a:t>TFR </a:t>
            </a:r>
            <a:r>
              <a:rPr lang="en-GB" sz="9600" dirty="0"/>
              <a:t>drops 4-6 children per woman</a:t>
            </a:r>
            <a:endParaRPr lang="en-US" sz="9600" dirty="0"/>
          </a:p>
          <a:p>
            <a:pPr lvl="0">
              <a:spcBef>
                <a:spcPts val="3000"/>
              </a:spcBef>
            </a:pPr>
            <a:r>
              <a:rPr lang="en-GB" sz="9600" i="1" dirty="0" smtClean="0"/>
              <a:t>Lowered </a:t>
            </a:r>
            <a:r>
              <a:rPr lang="en-GB" sz="9600" i="1" dirty="0"/>
              <a:t>mortality which is accompanied with a lag in fertility results in rapid population growth</a:t>
            </a:r>
            <a:endParaRPr lang="en-US" sz="7200" dirty="0"/>
          </a:p>
          <a:p>
            <a:pPr marL="0" indent="0">
              <a:spcBef>
                <a:spcPts val="3000"/>
              </a:spcBef>
              <a:buNone/>
            </a:pPr>
            <a:r>
              <a:rPr lang="en-GB" b="1" dirty="0"/>
              <a:t> 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66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50037"/>
            <a:ext cx="8911687" cy="778663"/>
          </a:xfrm>
        </p:spPr>
        <p:txBody>
          <a:bodyPr/>
          <a:lstStyle/>
          <a:p>
            <a:r>
              <a:rPr lang="en-US" b="1" dirty="0" smtClean="0"/>
              <a:t>Industrial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009" y="1028701"/>
            <a:ext cx="9457603" cy="546561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400" dirty="0" smtClean="0"/>
              <a:t>A </a:t>
            </a:r>
            <a:r>
              <a:rPr lang="en-US" sz="3400" dirty="0"/>
              <a:t>mature industrial </a:t>
            </a:r>
            <a:r>
              <a:rPr lang="en-US" sz="3400" dirty="0" smtClean="0"/>
              <a:t>economy</a:t>
            </a:r>
          </a:p>
          <a:p>
            <a:pPr lvl="0"/>
            <a:r>
              <a:rPr lang="en-GB" sz="3400" dirty="0" smtClean="0"/>
              <a:t>Rapid </a:t>
            </a:r>
            <a:r>
              <a:rPr lang="en-GB" sz="3400" dirty="0"/>
              <a:t>mortality and fertility </a:t>
            </a:r>
            <a:r>
              <a:rPr lang="en-GB" sz="3400" dirty="0" smtClean="0"/>
              <a:t>decline</a:t>
            </a:r>
          </a:p>
          <a:p>
            <a:pPr lvl="0"/>
            <a:r>
              <a:rPr lang="en-GB" sz="3400" dirty="0" smtClean="0"/>
              <a:t>Children seen as an economic burden unlike in the pre-transition stage</a:t>
            </a:r>
          </a:p>
          <a:p>
            <a:pPr lvl="0"/>
            <a:r>
              <a:rPr lang="en-US" sz="3400" dirty="0" smtClean="0"/>
              <a:t>Increased use of contraception; more educated and working women</a:t>
            </a:r>
          </a:p>
          <a:p>
            <a:pPr lvl="0"/>
            <a:r>
              <a:rPr lang="en-US" sz="3400" dirty="0" smtClean="0"/>
              <a:t>Cost of living high making it expensive to raise large families</a:t>
            </a:r>
            <a:endParaRPr lang="en-US" sz="3400" dirty="0"/>
          </a:p>
          <a:p>
            <a:pPr lvl="0"/>
            <a:r>
              <a:rPr lang="en-GB" sz="3400" dirty="0" smtClean="0"/>
              <a:t>Life </a:t>
            </a:r>
            <a:r>
              <a:rPr lang="en-GB" sz="3400" dirty="0"/>
              <a:t>expectancy rises </a:t>
            </a:r>
            <a:r>
              <a:rPr lang="en-GB" sz="3400" dirty="0" smtClean="0"/>
              <a:t>55-65 years</a:t>
            </a:r>
            <a:endParaRPr lang="en-US" sz="3400" dirty="0"/>
          </a:p>
          <a:p>
            <a:pPr lvl="0"/>
            <a:r>
              <a:rPr lang="en-GB" sz="3400" dirty="0" smtClean="0"/>
              <a:t>TFR </a:t>
            </a:r>
            <a:r>
              <a:rPr lang="en-GB" sz="3400" dirty="0"/>
              <a:t>drops further 3-5</a:t>
            </a:r>
            <a:endParaRPr lang="en-US" sz="3400" dirty="0"/>
          </a:p>
          <a:p>
            <a:pPr lvl="0"/>
            <a:r>
              <a:rPr lang="en-GB" sz="3400" dirty="0" smtClean="0"/>
              <a:t>A </a:t>
            </a:r>
            <a:r>
              <a:rPr lang="en-GB" sz="3400" dirty="0"/>
              <a:t>drop in fertility results in slow population growth</a:t>
            </a:r>
            <a:endParaRPr lang="en-US" sz="3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7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805</TotalTime>
  <Words>670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Wisp</vt:lpstr>
      <vt:lpstr>Understanding Population Change I: The Demographic Transition</vt:lpstr>
      <vt:lpstr>Learning Objectives </vt:lpstr>
      <vt:lpstr>Demographic transition defined (DT)?</vt:lpstr>
      <vt:lpstr>The 4 main stages are:-</vt:lpstr>
      <vt:lpstr>What is demographic transition?</vt:lpstr>
      <vt:lpstr>How does the population grow through the phases of the DT?</vt:lpstr>
      <vt:lpstr>Pre transition stage</vt:lpstr>
      <vt:lpstr>Transitional stage</vt:lpstr>
      <vt:lpstr>Industrial stage</vt:lpstr>
      <vt:lpstr>Post industrial stage</vt:lpstr>
      <vt:lpstr>So why did mortality fall during the transition?</vt:lpstr>
      <vt:lpstr>Why did fertility /birth rate decline after some lag?</vt:lpstr>
      <vt:lpstr>CRITIQUE OF THE DEMOGRAPHIC TRANSITION</vt:lpstr>
      <vt:lpstr>CRITIQUE OF THE DEMOGRAPHIC TRANSITION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transition</dc:title>
  <dc:creator>Samuel Wafula</dc:creator>
  <cp:lastModifiedBy>Windows User</cp:lastModifiedBy>
  <cp:revision>45</cp:revision>
  <dcterms:created xsi:type="dcterms:W3CDTF">2016-01-21T19:29:06Z</dcterms:created>
  <dcterms:modified xsi:type="dcterms:W3CDTF">2018-01-31T05:56:18Z</dcterms:modified>
</cp:coreProperties>
</file>