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25"/>
  </p:notesMasterIdLst>
  <p:sldIdLst>
    <p:sldId id="256" r:id="rId2"/>
    <p:sldId id="258" r:id="rId3"/>
    <p:sldId id="279" r:id="rId4"/>
    <p:sldId id="267" r:id="rId5"/>
    <p:sldId id="268" r:id="rId6"/>
    <p:sldId id="269" r:id="rId7"/>
    <p:sldId id="257" r:id="rId8"/>
    <p:sldId id="270" r:id="rId9"/>
    <p:sldId id="264" r:id="rId10"/>
    <p:sldId id="271" r:id="rId11"/>
    <p:sldId id="272" r:id="rId12"/>
    <p:sldId id="265" r:id="rId13"/>
    <p:sldId id="259" r:id="rId14"/>
    <p:sldId id="260" r:id="rId15"/>
    <p:sldId id="261" r:id="rId16"/>
    <p:sldId id="262" r:id="rId17"/>
    <p:sldId id="273" r:id="rId18"/>
    <p:sldId id="274" r:id="rId19"/>
    <p:sldId id="275" r:id="rId20"/>
    <p:sldId id="276" r:id="rId21"/>
    <p:sldId id="266" r:id="rId22"/>
    <p:sldId id="281" r:id="rId23"/>
    <p:sldId id="28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tx2"/>
            </a:solidFill>
            <a:ln>
              <a:noFill/>
            </a:ln>
            <a:effectLst/>
            <a:scene3d>
              <a:camera prst="orthographicFront"/>
              <a:lightRig rig="threePt" dir="t">
                <a:rot lat="0" lon="0" rev="1200000"/>
              </a:lightRig>
            </a:scene3d>
            <a:sp3d>
              <a:bevelT w="63500" h="25400"/>
            </a:sp3d>
          </c:spPr>
          <c:invertIfNegative val="0"/>
          <c:dPt>
            <c:idx val="0"/>
            <c:invertIfNegative val="0"/>
            <c:bubble3D val="0"/>
            <c:extLst>
              <c:ext xmlns:c16="http://schemas.microsoft.com/office/drawing/2014/chart" uri="{C3380CC4-5D6E-409C-BE32-E72D297353CC}">
                <c16:uniqueId val="{00000000-1557-4CA5-9F8A-E15D6C20FEFD}"/>
              </c:ext>
            </c:extLst>
          </c:dPt>
          <c:dPt>
            <c:idx val="1"/>
            <c:invertIfNegative val="0"/>
            <c:bubble3D val="0"/>
            <c:extLst>
              <c:ext xmlns:c16="http://schemas.microsoft.com/office/drawing/2014/chart" uri="{C3380CC4-5D6E-409C-BE32-E72D297353CC}">
                <c16:uniqueId val="{00000001-1557-4CA5-9F8A-E15D6C20FEFD}"/>
              </c:ext>
            </c:extLst>
          </c:dPt>
          <c:dPt>
            <c:idx val="2"/>
            <c:invertIfNegative val="0"/>
            <c:bubble3D val="0"/>
            <c:extLst>
              <c:ext xmlns:c16="http://schemas.microsoft.com/office/drawing/2014/chart" uri="{C3380CC4-5D6E-409C-BE32-E72D297353CC}">
                <c16:uniqueId val="{00000002-1557-4CA5-9F8A-E15D6C20FEFD}"/>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Neonatal mortality</c:v>
                </c:pt>
                <c:pt idx="1">
                  <c:v>Postneonatal mortality</c:v>
                </c:pt>
                <c:pt idx="2">
                  <c:v>Infant mortality</c:v>
                </c:pt>
                <c:pt idx="3">
                  <c:v>Child mortality</c:v>
                </c:pt>
                <c:pt idx="4">
                  <c:v>Under-5 mortality</c:v>
                </c:pt>
              </c:strCache>
            </c:strRef>
          </c:cat>
          <c:val>
            <c:numRef>
              <c:f>Sheet1!$B$2:$B$6</c:f>
              <c:numCache>
                <c:formatCode>General</c:formatCode>
                <c:ptCount val="5"/>
                <c:pt idx="0">
                  <c:v>22</c:v>
                </c:pt>
                <c:pt idx="1">
                  <c:v>16</c:v>
                </c:pt>
                <c:pt idx="2">
                  <c:v>39</c:v>
                </c:pt>
                <c:pt idx="3">
                  <c:v>14</c:v>
                </c:pt>
                <c:pt idx="4">
                  <c:v>52</c:v>
                </c:pt>
              </c:numCache>
            </c:numRef>
          </c:val>
          <c:extLst>
            <c:ext xmlns:c16="http://schemas.microsoft.com/office/drawing/2014/chart" uri="{C3380CC4-5D6E-409C-BE32-E72D297353CC}">
              <c16:uniqueId val="{00000003-1557-4CA5-9F8A-E15D6C20FEFD}"/>
            </c:ext>
          </c:extLst>
        </c:ser>
        <c:dLbls>
          <c:showLegendKey val="0"/>
          <c:showVal val="0"/>
          <c:showCatName val="0"/>
          <c:showSerName val="0"/>
          <c:showPercent val="0"/>
          <c:showBubbleSize val="0"/>
        </c:dLbls>
        <c:gapWidth val="100"/>
        <c:axId val="238357312"/>
        <c:axId val="238362016"/>
      </c:barChart>
      <c:catAx>
        <c:axId val="23835731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238362016"/>
        <c:crosses val="autoZero"/>
        <c:auto val="1"/>
        <c:lblAlgn val="ctr"/>
        <c:lblOffset val="100"/>
        <c:noMultiLvlLbl val="0"/>
      </c:catAx>
      <c:valAx>
        <c:axId val="238362016"/>
        <c:scaling>
          <c:orientation val="minMax"/>
          <c:max val="150"/>
          <c:min val="0"/>
        </c:scaling>
        <c:delete val="1"/>
        <c:axPos val="l"/>
        <c:majorGridlines>
          <c:spPr>
            <a:ln w="9525" cap="flat" cmpd="sng" algn="ctr">
              <a:noFill/>
              <a:round/>
            </a:ln>
            <a:effectLst/>
          </c:spPr>
        </c:majorGridlines>
        <c:numFmt formatCode="General" sourceLinked="1"/>
        <c:majorTickMark val="out"/>
        <c:minorTickMark val="none"/>
        <c:tickLblPos val="nextTo"/>
        <c:crossAx val="2383573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Infant mortality</c:v>
                </c:pt>
              </c:strCache>
            </c:strRef>
          </c:tx>
          <c:spPr>
            <a:ln w="57150" cap="rnd">
              <a:solidFill>
                <a:schemeClr val="accent1"/>
              </a:solidFill>
              <a:round/>
            </a:ln>
            <a:effectLst/>
          </c:spPr>
          <c:marker>
            <c:symbol val="circle"/>
            <c:size val="5"/>
            <c:spPr>
              <a:solidFill>
                <a:schemeClr val="accent1"/>
              </a:solidFill>
              <a:ln w="57150">
                <a:solidFill>
                  <a:schemeClr val="accent1"/>
                </a:solidFill>
              </a:ln>
              <a:effectLst/>
            </c:spPr>
          </c:marker>
          <c:dPt>
            <c:idx val="0"/>
            <c:bubble3D val="0"/>
            <c:extLst>
              <c:ext xmlns:c16="http://schemas.microsoft.com/office/drawing/2014/chart" uri="{C3380CC4-5D6E-409C-BE32-E72D297353CC}">
                <c16:uniqueId val="{00000000-F2A8-441C-B8EB-C3255C00ECA9}"/>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2003 KDHS</c:v>
                </c:pt>
                <c:pt idx="1">
                  <c:v>2008-09 KDHS</c:v>
                </c:pt>
                <c:pt idx="2">
                  <c:v>2014 KDHS</c:v>
                </c:pt>
              </c:strCache>
            </c:strRef>
          </c:cat>
          <c:val>
            <c:numRef>
              <c:f>Sheet1!$B$2:$D$2</c:f>
              <c:numCache>
                <c:formatCode>General</c:formatCode>
                <c:ptCount val="3"/>
                <c:pt idx="0">
                  <c:v>77</c:v>
                </c:pt>
                <c:pt idx="1">
                  <c:v>52</c:v>
                </c:pt>
                <c:pt idx="2">
                  <c:v>39</c:v>
                </c:pt>
              </c:numCache>
            </c:numRef>
          </c:val>
          <c:smooth val="0"/>
          <c:extLst>
            <c:ext xmlns:c16="http://schemas.microsoft.com/office/drawing/2014/chart" uri="{C3380CC4-5D6E-409C-BE32-E72D297353CC}">
              <c16:uniqueId val="{00000001-F2A8-441C-B8EB-C3255C00ECA9}"/>
            </c:ext>
          </c:extLst>
        </c:ser>
        <c:ser>
          <c:idx val="1"/>
          <c:order val="1"/>
          <c:tx>
            <c:strRef>
              <c:f>Sheet1!$A$3</c:f>
              <c:strCache>
                <c:ptCount val="1"/>
                <c:pt idx="0">
                  <c:v>Under-5 mortality</c:v>
                </c:pt>
              </c:strCache>
            </c:strRef>
          </c:tx>
          <c:spPr>
            <a:ln w="57150" cap="sq">
              <a:solidFill>
                <a:schemeClr val="accent2"/>
              </a:solidFill>
              <a:round/>
            </a:ln>
            <a:effectLst/>
          </c:spPr>
          <c:marker>
            <c:symbol val="circle"/>
            <c:size val="5"/>
            <c:spPr>
              <a:solidFill>
                <a:schemeClr val="accent2"/>
              </a:solidFill>
              <a:ln w="57150" cap="rnd">
                <a:solidFill>
                  <a:schemeClr val="accent2"/>
                </a:solidFill>
              </a:ln>
              <a:effectLst/>
            </c:spPr>
          </c:marker>
          <c:dPt>
            <c:idx val="0"/>
            <c:bubble3D val="0"/>
            <c:extLst>
              <c:ext xmlns:c16="http://schemas.microsoft.com/office/drawing/2014/chart" uri="{C3380CC4-5D6E-409C-BE32-E72D297353CC}">
                <c16:uniqueId val="{00000002-F2A8-441C-B8EB-C3255C00ECA9}"/>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2003 KDHS</c:v>
                </c:pt>
                <c:pt idx="1">
                  <c:v>2008-09 KDHS</c:v>
                </c:pt>
                <c:pt idx="2">
                  <c:v>2014 KDHS</c:v>
                </c:pt>
              </c:strCache>
            </c:strRef>
          </c:cat>
          <c:val>
            <c:numRef>
              <c:f>Sheet1!$B$3:$D$3</c:f>
              <c:numCache>
                <c:formatCode>General</c:formatCode>
                <c:ptCount val="3"/>
                <c:pt idx="0">
                  <c:v>115</c:v>
                </c:pt>
                <c:pt idx="1">
                  <c:v>74</c:v>
                </c:pt>
                <c:pt idx="2">
                  <c:v>52</c:v>
                </c:pt>
              </c:numCache>
            </c:numRef>
          </c:val>
          <c:smooth val="0"/>
          <c:extLst>
            <c:ext xmlns:c16="http://schemas.microsoft.com/office/drawing/2014/chart" uri="{C3380CC4-5D6E-409C-BE32-E72D297353CC}">
              <c16:uniqueId val="{00000003-F2A8-441C-B8EB-C3255C00ECA9}"/>
            </c:ext>
          </c:extLst>
        </c:ser>
        <c:ser>
          <c:idx val="2"/>
          <c:order val="2"/>
          <c:tx>
            <c:strRef>
              <c:f>Sheet1!$A$4</c:f>
              <c:strCache>
                <c:ptCount val="1"/>
                <c:pt idx="0">
                  <c:v>Neonatal mortality</c:v>
                </c:pt>
              </c:strCache>
            </c:strRef>
          </c:tx>
          <c:spPr>
            <a:ln w="63500"/>
          </c:spPr>
          <c:dLbls>
            <c:spPr>
              <a:noFill/>
              <a:ln>
                <a:noFill/>
              </a:ln>
              <a:effectLst/>
            </c:spPr>
            <c:txPr>
              <a:bodyPr wrap="square" lIns="38100" tIns="19050" rIns="38100" bIns="19050" anchor="ctr">
                <a:spAutoFit/>
              </a:bodyPr>
              <a:lstStyle/>
              <a:p>
                <a:pPr>
                  <a:defRPr sz="1800" b="1"/>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Sheet1!$B$1:$D$1</c:f>
              <c:strCache>
                <c:ptCount val="3"/>
                <c:pt idx="0">
                  <c:v>2003 KDHS</c:v>
                </c:pt>
                <c:pt idx="1">
                  <c:v>2008-09 KDHS</c:v>
                </c:pt>
                <c:pt idx="2">
                  <c:v>2014 KDHS</c:v>
                </c:pt>
              </c:strCache>
            </c:strRef>
          </c:cat>
          <c:val>
            <c:numRef>
              <c:f>Sheet1!$B$4:$D$4</c:f>
              <c:numCache>
                <c:formatCode>General</c:formatCode>
                <c:ptCount val="3"/>
                <c:pt idx="0">
                  <c:v>33</c:v>
                </c:pt>
                <c:pt idx="1">
                  <c:v>31</c:v>
                </c:pt>
                <c:pt idx="2">
                  <c:v>22</c:v>
                </c:pt>
              </c:numCache>
            </c:numRef>
          </c:val>
          <c:smooth val="0"/>
          <c:extLst>
            <c:ext xmlns:c16="http://schemas.microsoft.com/office/drawing/2014/chart" uri="{C3380CC4-5D6E-409C-BE32-E72D297353CC}">
              <c16:uniqueId val="{00000004-F2A8-441C-B8EB-C3255C00ECA9}"/>
            </c:ext>
          </c:extLst>
        </c:ser>
        <c:dLbls>
          <c:dLblPos val="t"/>
          <c:showLegendKey val="0"/>
          <c:showVal val="1"/>
          <c:showCatName val="0"/>
          <c:showSerName val="0"/>
          <c:showPercent val="0"/>
          <c:showBubbleSize val="0"/>
        </c:dLbls>
        <c:marker val="1"/>
        <c:smooth val="0"/>
        <c:axId val="238362800"/>
        <c:axId val="238358880"/>
      </c:lineChart>
      <c:catAx>
        <c:axId val="23836280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238358880"/>
        <c:crosses val="autoZero"/>
        <c:auto val="1"/>
        <c:lblAlgn val="ctr"/>
        <c:lblOffset val="100"/>
        <c:noMultiLvlLbl val="0"/>
      </c:catAx>
      <c:valAx>
        <c:axId val="238358880"/>
        <c:scaling>
          <c:orientation val="minMax"/>
          <c:max val="120"/>
          <c:min val="0"/>
        </c:scaling>
        <c:delete val="1"/>
        <c:axPos val="l"/>
        <c:majorGridlines>
          <c:spPr>
            <a:ln w="9525" cap="flat" cmpd="sng" algn="ctr">
              <a:noFill/>
              <a:round/>
            </a:ln>
            <a:effectLst/>
          </c:spPr>
        </c:majorGridlines>
        <c:numFmt formatCode="General" sourceLinked="1"/>
        <c:majorTickMark val="out"/>
        <c:minorTickMark val="none"/>
        <c:tickLblPos val="nextTo"/>
        <c:crossAx val="238362800"/>
        <c:crosses val="autoZero"/>
        <c:crossBetween val="between"/>
        <c:majorUnit val="25"/>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0.51187</cdr:x>
      <cdr:y>0.26709</cdr:y>
    </cdr:from>
    <cdr:to>
      <cdr:x>0.75261</cdr:x>
      <cdr:y>0.33615</cdr:y>
    </cdr:to>
    <cdr:sp macro="" textlink="">
      <cdr:nvSpPr>
        <cdr:cNvPr id="2" name="TextBox 2"/>
        <cdr:cNvSpPr txBox="1"/>
      </cdr:nvSpPr>
      <cdr:spPr>
        <a:xfrm xmlns:a="http://schemas.openxmlformats.org/drawingml/2006/main">
          <a:off x="4226078" y="1428355"/>
          <a:ext cx="1987575" cy="36931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b="1" dirty="0" smtClean="0">
              <a:solidFill>
                <a:schemeClr val="accent2"/>
              </a:solidFill>
            </a:rPr>
            <a:t>Under-5 mortality</a:t>
          </a:r>
          <a:endParaRPr lang="en-US" b="1" dirty="0">
            <a:solidFill>
              <a:schemeClr val="accent2"/>
            </a:solidFill>
          </a:endParaRPr>
        </a:p>
      </cdr:txBody>
    </cdr:sp>
  </cdr:relSizeAnchor>
  <cdr:relSizeAnchor xmlns:cdr="http://schemas.openxmlformats.org/drawingml/2006/chartDrawing">
    <cdr:from>
      <cdr:x>0.34984</cdr:x>
      <cdr:y>0.3968</cdr:y>
    </cdr:from>
    <cdr:to>
      <cdr:x>0.60507</cdr:x>
      <cdr:y>0.46586</cdr:y>
    </cdr:to>
    <cdr:sp macro="" textlink="">
      <cdr:nvSpPr>
        <cdr:cNvPr id="3" name="TextBox 5"/>
        <cdr:cNvSpPr txBox="1"/>
      </cdr:nvSpPr>
      <cdr:spPr>
        <a:xfrm xmlns:a="http://schemas.openxmlformats.org/drawingml/2006/main">
          <a:off x="2888344" y="2121998"/>
          <a:ext cx="2107205" cy="36931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b="1" dirty="0" smtClean="0">
              <a:solidFill>
                <a:schemeClr val="accent1"/>
              </a:solidFill>
            </a:rPr>
            <a:t>Infant mortality</a:t>
          </a:r>
          <a:endParaRPr lang="en-US" b="1" dirty="0">
            <a:solidFill>
              <a:schemeClr val="accent1"/>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7C4A92-36B9-4ECF-AE43-54911E40595A}" type="datetimeFigureOut">
              <a:rPr lang="en-US" smtClean="0"/>
              <a:t>2/7/2018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030C0D-C41A-4CC5-B42B-A8CEA380288B}" type="slidenum">
              <a:rPr lang="en-US" smtClean="0"/>
              <a:t>‹#›</a:t>
            </a:fld>
            <a:endParaRPr lang="en-US"/>
          </a:p>
        </p:txBody>
      </p:sp>
    </p:spTree>
    <p:extLst>
      <p:ext uri="{BB962C8B-B14F-4D97-AF65-F5344CB8AC3E}">
        <p14:creationId xmlns:p14="http://schemas.microsoft.com/office/powerpoint/2010/main" val="3468245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noProof="0" dirty="0" smtClean="0"/>
              <a:t>Infant and under-5</a:t>
            </a:r>
            <a:r>
              <a:rPr lang="en-US" baseline="0" noProof="0" dirty="0" smtClean="0"/>
              <a:t> mortality rates in the five-year period before the survey are 39 and 52 deaths per 1,000 live births, respectively. At these mortality levels, about 1 in every 26 Kenyan children dies before reaching age one. About 1 in every 19 children does not survive to their fifth birthday.</a:t>
            </a:r>
          </a:p>
          <a:p>
            <a:pPr eaLnBrk="1" hangingPunct="1"/>
            <a:endParaRPr lang="en-US" sz="1200" kern="1200" baseline="0" noProof="0" dirty="0" smtClean="0">
              <a:solidFill>
                <a:schemeClr val="tx1"/>
              </a:solidFill>
              <a:effectLst/>
              <a:latin typeface="+mn-lt"/>
              <a:ea typeface="+mn-ea"/>
              <a:cs typeface="+mn-cs"/>
            </a:endParaRPr>
          </a:p>
          <a:p>
            <a:pPr eaLnBrk="1" hangingPunct="1"/>
            <a:r>
              <a:rPr lang="en-US" sz="1200" kern="1200" baseline="0" noProof="0" dirty="0" smtClean="0">
                <a:solidFill>
                  <a:schemeClr val="tx1"/>
                </a:solidFill>
                <a:effectLst/>
                <a:latin typeface="+mn-lt"/>
                <a:ea typeface="+mn-ea"/>
                <a:cs typeface="+mn-cs"/>
              </a:rPr>
              <a:t>The neonatal mortality rate in the past 5 years is 22 deaths per 1,000 live births. </a:t>
            </a:r>
            <a:endParaRPr lang="en-US" noProof="0" dirty="0" smtClean="0"/>
          </a:p>
        </p:txBody>
      </p:sp>
      <p:sp>
        <p:nvSpPr>
          <p:cNvPr id="4" name="Slide Number Placeholder 3"/>
          <p:cNvSpPr>
            <a:spLocks noGrp="1"/>
          </p:cNvSpPr>
          <p:nvPr>
            <p:ph type="sldNum" sz="quarter" idx="10"/>
          </p:nvPr>
        </p:nvSpPr>
        <p:spPr/>
        <p:txBody>
          <a:bodyPr/>
          <a:lstStyle/>
          <a:p>
            <a:fld id="{B795166F-4D5C-4128-A33C-FB807F38BEB0}" type="slidenum">
              <a:rPr lang="en-US" smtClean="0"/>
              <a:t>14</a:t>
            </a:fld>
            <a:endParaRPr lang="en-US"/>
          </a:p>
        </p:txBody>
      </p:sp>
    </p:spTree>
    <p:extLst>
      <p:ext uri="{BB962C8B-B14F-4D97-AF65-F5344CB8AC3E}">
        <p14:creationId xmlns:p14="http://schemas.microsoft.com/office/powerpoint/2010/main" val="3961068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n-US" noProof="0" dirty="0" smtClean="0"/>
              <a:t>Childhood mortality rates have declined in the past 11 years. Infant mortality has declined from 77 deaths per</a:t>
            </a:r>
            <a:r>
              <a:rPr lang="en-US" baseline="0" noProof="0" dirty="0" smtClean="0"/>
              <a:t> 1,000 live births in 2003 to 39 in 2014. During the same time period, under-5 mortality has sharply declined from 115 to 52 death per 1,000 live births.</a:t>
            </a:r>
            <a:endParaRPr lang="en-US" noProof="0" dirty="0" smtClean="0"/>
          </a:p>
        </p:txBody>
      </p:sp>
      <p:sp>
        <p:nvSpPr>
          <p:cNvPr id="4" name="Slide Number Placeholder 3"/>
          <p:cNvSpPr>
            <a:spLocks noGrp="1"/>
          </p:cNvSpPr>
          <p:nvPr>
            <p:ph type="sldNum" sz="quarter" idx="10"/>
          </p:nvPr>
        </p:nvSpPr>
        <p:spPr/>
        <p:txBody>
          <a:bodyPr/>
          <a:lstStyle/>
          <a:p>
            <a:fld id="{B795166F-4D5C-4128-A33C-FB807F38BEB0}" type="slidenum">
              <a:rPr lang="en-US" smtClean="0"/>
              <a:t>15</a:t>
            </a:fld>
            <a:endParaRPr lang="en-US"/>
          </a:p>
        </p:txBody>
      </p:sp>
    </p:spTree>
    <p:extLst>
      <p:ext uri="{BB962C8B-B14F-4D97-AF65-F5344CB8AC3E}">
        <p14:creationId xmlns:p14="http://schemas.microsoft.com/office/powerpoint/2010/main" val="1672556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95166F-4D5C-4128-A33C-FB807F38BEB0}" type="slidenum">
              <a:rPr lang="en-US" smtClean="0"/>
              <a:t>16</a:t>
            </a:fld>
            <a:endParaRPr lang="en-US"/>
          </a:p>
        </p:txBody>
      </p:sp>
    </p:spTree>
    <p:extLst>
      <p:ext uri="{BB962C8B-B14F-4D97-AF65-F5344CB8AC3E}">
        <p14:creationId xmlns:p14="http://schemas.microsoft.com/office/powerpoint/2010/main" val="4264818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8224893-DBDA-4BFA-9CE1-4BFE7CD0F8CF}" type="datetime1">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942361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4E5243-F52A-4D37-9694-EB26C6C31910}" type="datetime1">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53625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77B6E1-634A-48DC-9E8B-D894023267EF}" type="datetime1">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58651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D3E9E-A95C-48F2-B4BF-A71542E0BE9A}" type="datetime1">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40508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0F84E2-2D7A-43CF-AC90-352A289A783A}" type="datetime1">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04355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12952B5-7A2F-4CC8-B7CE-9234E21C2837}" type="datetime1">
              <a:rPr lang="en-US" smtClean="0"/>
              <a:t>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5127" y="2507550"/>
            <a:ext cx="5156200"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7550"/>
            <a:ext cx="5181601"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1DA07A-9201-4B4B-BAF2-015AFA30F520}" type="datetime1">
              <a:rPr lang="en-US" smtClean="0"/>
              <a:t>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3D7E00A-486F-4252-8B1D-E32645521F49}" type="datetime1">
              <a:rPr lang="en-US" smtClean="0"/>
              <a:t>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81886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1">
              <a:rPr lang="en-US" smtClean="0"/>
              <a:t>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92262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en-US" smtClean="0"/>
              <a:t>Click to edit Master title style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6E2C9B-5FA2-460D-9BE7-B0812FC2A6FF}" type="datetime1">
              <a:rPr lang="en-US" smtClean="0"/>
              <a:t>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48389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374940-A916-4C8B-9648-02A2D3898F9E}" type="datetime1">
              <a:rPr lang="en-US" smtClean="0"/>
              <a:t>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21661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5586B75A-687E-405C-8A0B-8D00578BA2C3}" type="datetime1">
              <a:rPr lang="en-US" smtClean="0"/>
              <a:t>2/7/2018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4FAB73BC-B049-4115-A692-8D63A059BFB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Mortality Analysis</a:t>
            </a:r>
            <a:endParaRPr lang="en-US" dirty="0"/>
          </a:p>
        </p:txBody>
      </p:sp>
      <p:sp>
        <p:nvSpPr>
          <p:cNvPr id="3" name="Subtitle 2"/>
          <p:cNvSpPr>
            <a:spLocks noGrp="1"/>
          </p:cNvSpPr>
          <p:nvPr>
            <p:ph type="subTitle" idx="1"/>
          </p:nvPr>
        </p:nvSpPr>
        <p:spPr/>
        <p:txBody>
          <a:bodyPr/>
          <a:lstStyle/>
          <a:p>
            <a:r>
              <a:rPr lang="en-US" dirty="0" smtClean="0"/>
              <a:t>Sam Wafula </a:t>
            </a:r>
          </a:p>
          <a:p>
            <a:r>
              <a:rPr lang="en-US" dirty="0" smtClean="0"/>
              <a:t>School of Public Health</a:t>
            </a:r>
            <a:endParaRPr lang="en-US" dirty="0"/>
          </a:p>
        </p:txBody>
      </p:sp>
    </p:spTree>
    <p:extLst>
      <p:ext uri="{BB962C8B-B14F-4D97-AF65-F5344CB8AC3E}">
        <p14:creationId xmlns:p14="http://schemas.microsoft.com/office/powerpoint/2010/main" val="11364278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Fetal Death</a:t>
            </a:r>
            <a:endParaRPr lang="en-US" dirty="0"/>
          </a:p>
        </p:txBody>
      </p:sp>
      <p:pic>
        <p:nvPicPr>
          <p:cNvPr id="6" name="Content Placeholder 5"/>
          <p:cNvPicPr>
            <a:picLocks noGrp="1" noChangeAspect="1"/>
          </p:cNvPicPr>
          <p:nvPr>
            <p:ph idx="1"/>
          </p:nvPr>
        </p:nvPicPr>
        <p:blipFill>
          <a:blip r:embed="rId2"/>
          <a:stretch>
            <a:fillRect/>
          </a:stretch>
        </p:blipFill>
        <p:spPr>
          <a:xfrm>
            <a:off x="1383030" y="2137410"/>
            <a:ext cx="8343900" cy="2590899"/>
          </a:xfrm>
          <a:prstGeom prst="rect">
            <a:avLst/>
          </a:prstGeom>
        </p:spPr>
      </p:pic>
    </p:spTree>
    <p:extLst>
      <p:ext uri="{BB962C8B-B14F-4D97-AF65-F5344CB8AC3E}">
        <p14:creationId xmlns:p14="http://schemas.microsoft.com/office/powerpoint/2010/main" val="32178759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Perinatal death Rate</a:t>
            </a:r>
            <a:endParaRPr lang="en-US" dirty="0"/>
          </a:p>
        </p:txBody>
      </p:sp>
      <p:pic>
        <p:nvPicPr>
          <p:cNvPr id="4" name="Content Placeholder 3"/>
          <p:cNvPicPr>
            <a:picLocks noGrp="1" noChangeAspect="1"/>
          </p:cNvPicPr>
          <p:nvPr>
            <p:ph idx="1"/>
          </p:nvPr>
        </p:nvPicPr>
        <p:blipFill>
          <a:blip r:embed="rId2"/>
          <a:stretch>
            <a:fillRect/>
          </a:stretch>
        </p:blipFill>
        <p:spPr>
          <a:xfrm>
            <a:off x="1285182" y="2114550"/>
            <a:ext cx="9635490" cy="4028379"/>
          </a:xfrm>
          <a:prstGeom prst="rect">
            <a:avLst/>
          </a:prstGeom>
        </p:spPr>
      </p:pic>
    </p:spTree>
    <p:extLst>
      <p:ext uri="{BB962C8B-B14F-4D97-AF65-F5344CB8AC3E}">
        <p14:creationId xmlns:p14="http://schemas.microsoft.com/office/powerpoint/2010/main" val="36279057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Postneonatal</a:t>
            </a:r>
            <a:r>
              <a:rPr lang="en-US" b="1" dirty="0" smtClean="0"/>
              <a:t> </a:t>
            </a:r>
            <a:r>
              <a:rPr lang="en-US" b="1" dirty="0"/>
              <a:t>mortality (PNN</a:t>
            </a:r>
            <a:r>
              <a:rPr lang="en-US" b="1" dirty="0" smtClean="0"/>
              <a:t>)</a:t>
            </a:r>
            <a:endParaRPr lang="en-US" dirty="0"/>
          </a:p>
        </p:txBody>
      </p:sp>
      <p:sp>
        <p:nvSpPr>
          <p:cNvPr id="3" name="Content Placeholder 2"/>
          <p:cNvSpPr>
            <a:spLocks noGrp="1"/>
          </p:cNvSpPr>
          <p:nvPr>
            <p:ph idx="1"/>
          </p:nvPr>
        </p:nvSpPr>
        <p:spPr/>
        <p:txBody>
          <a:bodyPr/>
          <a:lstStyle/>
          <a:p>
            <a:r>
              <a:rPr lang="en-US" dirty="0" smtClean="0"/>
              <a:t>It captures the probability of surviving after the first month of life to the first 11 months after birth before the first birthday.</a:t>
            </a:r>
          </a:p>
          <a:p>
            <a:endParaRPr lang="en-US" dirty="0"/>
          </a:p>
          <a:p>
            <a:r>
              <a:rPr lang="en-US" dirty="0" smtClean="0"/>
              <a:t>PNN </a:t>
            </a:r>
          </a:p>
        </p:txBody>
      </p:sp>
      <p:pic>
        <p:nvPicPr>
          <p:cNvPr id="5" name="Picture 4"/>
          <p:cNvPicPr>
            <a:picLocks noChangeAspect="1"/>
          </p:cNvPicPr>
          <p:nvPr/>
        </p:nvPicPr>
        <p:blipFill>
          <a:blip r:embed="rId2"/>
          <a:stretch>
            <a:fillRect/>
          </a:stretch>
        </p:blipFill>
        <p:spPr>
          <a:xfrm>
            <a:off x="2045970" y="3071828"/>
            <a:ext cx="4511415" cy="932640"/>
          </a:xfrm>
          <a:prstGeom prst="rect">
            <a:avLst/>
          </a:prstGeom>
        </p:spPr>
      </p:pic>
      <p:sp>
        <p:nvSpPr>
          <p:cNvPr id="6" name="Rectangle 5"/>
          <p:cNvSpPr/>
          <p:nvPr/>
        </p:nvSpPr>
        <p:spPr>
          <a:xfrm>
            <a:off x="845127" y="4601165"/>
            <a:ext cx="10287693" cy="523220"/>
          </a:xfrm>
          <a:prstGeom prst="rect">
            <a:avLst/>
          </a:prstGeom>
        </p:spPr>
        <p:txBody>
          <a:bodyPr wrap="square">
            <a:spAutoFit/>
          </a:bodyPr>
          <a:lstStyle/>
          <a:p>
            <a:pPr marL="457200" indent="-457200">
              <a:buFont typeface="Arial" panose="020B0604020202020204" pitchFamily="34" charset="0"/>
              <a:buChar char="•"/>
            </a:pPr>
            <a:r>
              <a:rPr lang="en-US" sz="2800" dirty="0"/>
              <a:t>PNN = This is the difference between infant and neonatal mortality</a:t>
            </a:r>
          </a:p>
        </p:txBody>
      </p:sp>
    </p:spTree>
    <p:extLst>
      <p:ext uri="{BB962C8B-B14F-4D97-AF65-F5344CB8AC3E}">
        <p14:creationId xmlns:p14="http://schemas.microsoft.com/office/powerpoint/2010/main" val="23089290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mortality rate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45127" y="1828800"/>
                <a:ext cx="10865428" cy="4351337"/>
              </a:xfrm>
            </p:spPr>
            <p:txBody>
              <a:bodyPr/>
              <a:lstStyle/>
              <a:p>
                <a:r>
                  <a:rPr lang="en-US" b="1" dirty="0" smtClean="0"/>
                  <a:t>Child mortality (4q1): </a:t>
                </a:r>
                <a:r>
                  <a:rPr lang="en-US" dirty="0"/>
                  <a:t>the probability of dying between the first and the fifth </a:t>
                </a:r>
                <a:r>
                  <a:rPr lang="en-US" dirty="0" smtClean="0"/>
                  <a:t>birthday.</a:t>
                </a:r>
              </a:p>
              <a:p>
                <a:r>
                  <a:rPr lang="en-US" dirty="0" smtClean="0"/>
                  <a:t>In other words it is the probability of dying after the first 12 months and 59 months after birth.</a:t>
                </a:r>
              </a:p>
              <a:p>
                <a:endParaRPr lang="en-US" dirty="0"/>
              </a:p>
              <a:p>
                <a:r>
                  <a:rPr lang="en-US" dirty="0" smtClean="0"/>
                  <a:t>Child </a:t>
                </a:r>
                <a:r>
                  <a:rPr lang="en-US" dirty="0"/>
                  <a:t>mortality rate =</a:t>
                </a:r>
                <a14:m>
                  <m:oMath xmlns:m="http://schemas.openxmlformats.org/officeDocument/2006/math">
                    <m:f>
                      <m:fPr>
                        <m:ctrlPr>
                          <a:rPr lang="en-US" i="1">
                            <a:solidFill>
                              <a:prstClr val="black"/>
                            </a:solidFill>
                            <a:latin typeface="Cambria Math" panose="02040503050406030204" pitchFamily="18" charset="0"/>
                          </a:rPr>
                        </m:ctrlPr>
                      </m:fPr>
                      <m:num>
                        <m:r>
                          <a:rPr lang="en-US" i="1">
                            <a:solidFill>
                              <a:prstClr val="black"/>
                            </a:solidFill>
                            <a:latin typeface="Cambria Math" panose="02040503050406030204" pitchFamily="18" charset="0"/>
                          </a:rPr>
                          <m:t>𝑛𝑢𝑚𝑏𝑒𝑟</m:t>
                        </m:r>
                        <m:r>
                          <a:rPr lang="en-US" i="1">
                            <a:solidFill>
                              <a:prstClr val="black"/>
                            </a:solidFill>
                            <a:latin typeface="Cambria Math" panose="02040503050406030204" pitchFamily="18" charset="0"/>
                          </a:rPr>
                          <m:t> </m:t>
                        </m:r>
                        <m:r>
                          <a:rPr lang="en-US" i="1">
                            <a:solidFill>
                              <a:prstClr val="black"/>
                            </a:solidFill>
                            <a:latin typeface="Cambria Math" panose="02040503050406030204" pitchFamily="18" charset="0"/>
                          </a:rPr>
                          <m:t>𝑜𝑓</m:t>
                        </m:r>
                        <m:r>
                          <a:rPr lang="en-US" i="1">
                            <a:solidFill>
                              <a:prstClr val="black"/>
                            </a:solidFill>
                            <a:latin typeface="Cambria Math" panose="02040503050406030204" pitchFamily="18" charset="0"/>
                          </a:rPr>
                          <m:t> </m:t>
                        </m:r>
                        <m:r>
                          <a:rPr lang="en-US" b="0" i="1" smtClean="0">
                            <a:solidFill>
                              <a:prstClr val="black"/>
                            </a:solidFill>
                            <a:latin typeface="Cambria Math" panose="02040503050406030204" pitchFamily="18" charset="0"/>
                          </a:rPr>
                          <m:t>𝑐h𝑖𝑙𝑑𝑟𝑒𝑛</m:t>
                        </m:r>
                        <m:r>
                          <a:rPr lang="en-US" b="0" i="1" smtClean="0">
                            <a:solidFill>
                              <a:prstClr val="black"/>
                            </a:solidFill>
                            <a:latin typeface="Cambria Math" panose="02040503050406030204" pitchFamily="18" charset="0"/>
                          </a:rPr>
                          <m:t> </m:t>
                        </m:r>
                        <m:r>
                          <a:rPr lang="en-US" b="0" i="1" smtClean="0">
                            <a:solidFill>
                              <a:prstClr val="black"/>
                            </a:solidFill>
                            <a:latin typeface="Cambria Math" panose="02040503050406030204" pitchFamily="18" charset="0"/>
                          </a:rPr>
                          <m:t>𝑎𝑔𝑒𝑑</m:t>
                        </m:r>
                        <m:r>
                          <a:rPr lang="en-US" b="0" i="1" smtClean="0">
                            <a:solidFill>
                              <a:prstClr val="black"/>
                            </a:solidFill>
                            <a:latin typeface="Cambria Math" panose="02040503050406030204" pitchFamily="18" charset="0"/>
                          </a:rPr>
                          <m:t> 1−4 </m:t>
                        </m:r>
                        <m:r>
                          <a:rPr lang="en-US" b="0" i="1" smtClean="0">
                            <a:solidFill>
                              <a:prstClr val="black"/>
                            </a:solidFill>
                            <a:latin typeface="Cambria Math" panose="02040503050406030204" pitchFamily="18" charset="0"/>
                          </a:rPr>
                          <m:t>𝑤h𝑜</m:t>
                        </m:r>
                        <m:r>
                          <a:rPr lang="en-US" b="0" i="1" smtClean="0">
                            <a:solidFill>
                              <a:prstClr val="black"/>
                            </a:solidFill>
                            <a:latin typeface="Cambria Math" panose="02040503050406030204" pitchFamily="18" charset="0"/>
                          </a:rPr>
                          <m:t> </m:t>
                        </m:r>
                        <m:r>
                          <a:rPr lang="en-US" b="0" i="1" smtClean="0">
                            <a:solidFill>
                              <a:prstClr val="black"/>
                            </a:solidFill>
                            <a:latin typeface="Cambria Math" panose="02040503050406030204" pitchFamily="18" charset="0"/>
                          </a:rPr>
                          <m:t>𝑑𝑖𝑒</m:t>
                        </m:r>
                        <m:r>
                          <a:rPr lang="en-US" b="0" i="1" smtClean="0">
                            <a:solidFill>
                              <a:prstClr val="black"/>
                            </a:solidFill>
                            <a:latin typeface="Cambria Math" panose="02040503050406030204" pitchFamily="18" charset="0"/>
                          </a:rPr>
                          <m:t> </m:t>
                        </m:r>
                      </m:num>
                      <m:den>
                        <m:r>
                          <a:rPr lang="en-US" i="1">
                            <a:solidFill>
                              <a:prstClr val="black"/>
                            </a:solidFill>
                            <a:latin typeface="Cambria Math" panose="02040503050406030204" pitchFamily="18" charset="0"/>
                          </a:rPr>
                          <m:t>𝑙𝑖𝑣𝑒</m:t>
                        </m:r>
                        <m:r>
                          <a:rPr lang="en-US" i="1">
                            <a:solidFill>
                              <a:prstClr val="black"/>
                            </a:solidFill>
                            <a:latin typeface="Cambria Math" panose="02040503050406030204" pitchFamily="18" charset="0"/>
                          </a:rPr>
                          <m:t> </m:t>
                        </m:r>
                        <m:r>
                          <a:rPr lang="en-US" i="1">
                            <a:solidFill>
                              <a:prstClr val="black"/>
                            </a:solidFill>
                            <a:latin typeface="Cambria Math" panose="02040503050406030204" pitchFamily="18" charset="0"/>
                          </a:rPr>
                          <m:t>𝑏𝑖𝑟𝑡h𝑠</m:t>
                        </m:r>
                        <m:r>
                          <a:rPr lang="en-US" i="1">
                            <a:solidFill>
                              <a:prstClr val="black"/>
                            </a:solidFill>
                            <a:latin typeface="Cambria Math" panose="02040503050406030204" pitchFamily="18" charset="0"/>
                          </a:rPr>
                          <m:t> 1−4 </m:t>
                        </m:r>
                        <m:r>
                          <a:rPr lang="en-US" i="1">
                            <a:solidFill>
                              <a:prstClr val="black"/>
                            </a:solidFill>
                            <a:latin typeface="Cambria Math" panose="02040503050406030204" pitchFamily="18" charset="0"/>
                          </a:rPr>
                          <m:t>𝑦𝑒𝑎𝑟𝑠</m:t>
                        </m:r>
                      </m:den>
                    </m:f>
                  </m:oMath>
                </a14:m>
                <a:r>
                  <a:rPr lang="en-US" dirty="0"/>
                  <a:t> * </a:t>
                </a:r>
                <a:r>
                  <a:rPr lang="en-US" dirty="0" smtClean="0"/>
                  <a:t>1000 children</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45127" y="1828800"/>
                <a:ext cx="10865428" cy="4351337"/>
              </a:xfrm>
              <a:blipFill>
                <a:blip r:embed="rId2"/>
                <a:stretch>
                  <a:fillRect l="-898" t="-2241" r="-1178"/>
                </a:stretch>
              </a:blipFill>
            </p:spPr>
            <p:txBody>
              <a:bodyPr/>
              <a:lstStyle/>
              <a:p>
                <a:r>
                  <a:rPr lang="en-US">
                    <a:noFill/>
                  </a:rPr>
                  <a:t> </a:t>
                </a:r>
              </a:p>
            </p:txBody>
          </p:sp>
        </mc:Fallback>
      </mc:AlternateContent>
    </p:spTree>
    <p:extLst>
      <p:ext uri="{BB962C8B-B14F-4D97-AF65-F5344CB8AC3E}">
        <p14:creationId xmlns:p14="http://schemas.microsoft.com/office/powerpoint/2010/main" val="27487467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
            <a:ext cx="9144000" cy="1325563"/>
          </a:xfrm>
        </p:spPr>
        <p:txBody>
          <a:bodyPr>
            <a:noAutofit/>
          </a:bodyPr>
          <a:lstStyle/>
          <a:p>
            <a:r>
              <a:rPr lang="en-US" sz="4200" dirty="0"/>
              <a:t>Childhood Mortality </a:t>
            </a:r>
            <a:r>
              <a:rPr lang="en-US" sz="4200" dirty="0" smtClean="0"/>
              <a:t>Rates - Kenya</a:t>
            </a:r>
            <a:endParaRPr lang="en-US" sz="4200" dirty="0"/>
          </a:p>
        </p:txBody>
      </p:sp>
      <p:graphicFrame>
        <p:nvGraphicFramePr>
          <p:cNvPr id="11" name="Content Placeholder 10"/>
          <p:cNvGraphicFramePr>
            <a:graphicFrameLocks noGrp="1"/>
          </p:cNvGraphicFramePr>
          <p:nvPr>
            <p:ph idx="1"/>
            <p:extLst/>
          </p:nvPr>
        </p:nvGraphicFramePr>
        <p:xfrm>
          <a:off x="1994647" y="1664733"/>
          <a:ext cx="8229600" cy="5193267"/>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1524000" y="1295400"/>
            <a:ext cx="9144000" cy="369332"/>
          </a:xfrm>
          <a:prstGeom prst="rect">
            <a:avLst/>
          </a:prstGeom>
          <a:noFill/>
        </p:spPr>
        <p:txBody>
          <a:bodyPr wrap="square" rtlCol="0">
            <a:spAutoFit/>
          </a:bodyPr>
          <a:lstStyle/>
          <a:p>
            <a:pPr algn="ctr"/>
            <a:r>
              <a:rPr lang="en-US" i="1" dirty="0"/>
              <a:t>Deaths per 1,000 live births for the five-year period before the survey</a:t>
            </a:r>
          </a:p>
        </p:txBody>
      </p:sp>
      <p:sp>
        <p:nvSpPr>
          <p:cNvPr id="5" name="Slide Number Placeholder 3"/>
          <p:cNvSpPr txBox="1">
            <a:spLocks/>
          </p:cNvSpPr>
          <p:nvPr/>
        </p:nvSpPr>
        <p:spPr>
          <a:xfrm>
            <a:off x="1524000" y="6492876"/>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en-US" dirty="0"/>
          </a:p>
        </p:txBody>
      </p:sp>
    </p:spTree>
    <p:extLst>
      <p:ext uri="{BB962C8B-B14F-4D97-AF65-F5344CB8AC3E}">
        <p14:creationId xmlns:p14="http://schemas.microsoft.com/office/powerpoint/2010/main" val="39639415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
            <a:ext cx="9144000" cy="1325563"/>
          </a:xfrm>
        </p:spPr>
        <p:txBody>
          <a:bodyPr>
            <a:noAutofit/>
          </a:bodyPr>
          <a:lstStyle/>
          <a:p>
            <a:r>
              <a:rPr lang="en-US" sz="4200" dirty="0"/>
              <a:t>Trends in Childhood </a:t>
            </a:r>
            <a:r>
              <a:rPr lang="en-US" sz="4200" dirty="0" smtClean="0"/>
              <a:t>Mortality - Kenya</a:t>
            </a:r>
            <a:endParaRPr lang="en-US" sz="4200" dirty="0"/>
          </a:p>
        </p:txBody>
      </p:sp>
      <p:graphicFrame>
        <p:nvGraphicFramePr>
          <p:cNvPr id="11" name="Content Placeholder 10"/>
          <p:cNvGraphicFramePr>
            <a:graphicFrameLocks noGrp="1"/>
          </p:cNvGraphicFramePr>
          <p:nvPr>
            <p:ph idx="1"/>
            <p:extLst/>
          </p:nvPr>
        </p:nvGraphicFramePr>
        <p:xfrm>
          <a:off x="2001078" y="1510230"/>
          <a:ext cx="8256105" cy="5347771"/>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1524000" y="1140897"/>
            <a:ext cx="9144000" cy="369332"/>
          </a:xfrm>
          <a:prstGeom prst="rect">
            <a:avLst/>
          </a:prstGeom>
          <a:noFill/>
        </p:spPr>
        <p:txBody>
          <a:bodyPr wrap="square" rtlCol="0">
            <a:spAutoFit/>
          </a:bodyPr>
          <a:lstStyle/>
          <a:p>
            <a:pPr algn="ctr"/>
            <a:r>
              <a:rPr lang="en-US" i="1" dirty="0"/>
              <a:t>Deaths per 1,000 live births for the five-year period before the survey</a:t>
            </a:r>
          </a:p>
        </p:txBody>
      </p:sp>
      <p:sp>
        <p:nvSpPr>
          <p:cNvPr id="5" name="Slide Number Placeholder 3"/>
          <p:cNvSpPr txBox="1">
            <a:spLocks/>
          </p:cNvSpPr>
          <p:nvPr/>
        </p:nvSpPr>
        <p:spPr>
          <a:xfrm>
            <a:off x="1524000" y="6492876"/>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en-US" dirty="0"/>
          </a:p>
        </p:txBody>
      </p:sp>
      <p:sp>
        <p:nvSpPr>
          <p:cNvPr id="6" name="TextBox 5"/>
          <p:cNvSpPr txBox="1"/>
          <p:nvPr/>
        </p:nvSpPr>
        <p:spPr>
          <a:xfrm>
            <a:off x="3820354" y="4543752"/>
            <a:ext cx="2107205" cy="36931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a:solidFill>
                  <a:schemeClr val="accent3"/>
                </a:solidFill>
              </a:rPr>
              <a:t>Neonatal mortality</a:t>
            </a:r>
          </a:p>
        </p:txBody>
      </p:sp>
    </p:spTree>
    <p:extLst>
      <p:ext uri="{BB962C8B-B14F-4D97-AF65-F5344CB8AC3E}">
        <p14:creationId xmlns:p14="http://schemas.microsoft.com/office/powerpoint/2010/main" val="3018221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
            <a:ext cx="9144000" cy="1325563"/>
          </a:xfrm>
        </p:spPr>
        <p:txBody>
          <a:bodyPr>
            <a:normAutofit/>
          </a:bodyPr>
          <a:lstStyle/>
          <a:p>
            <a:r>
              <a:rPr lang="en-US" sz="4200" dirty="0"/>
              <a:t>Maternal Factors Associated with High Risk of Childhood Mortality</a:t>
            </a:r>
          </a:p>
        </p:txBody>
      </p:sp>
      <p:sp>
        <p:nvSpPr>
          <p:cNvPr id="3" name="Content Placeholder 2"/>
          <p:cNvSpPr>
            <a:spLocks noGrp="1"/>
          </p:cNvSpPr>
          <p:nvPr>
            <p:ph idx="1"/>
          </p:nvPr>
        </p:nvSpPr>
        <p:spPr>
          <a:xfrm>
            <a:off x="1524000" y="1620982"/>
            <a:ext cx="8724901" cy="4572000"/>
          </a:xfrm>
        </p:spPr>
        <p:txBody>
          <a:bodyPr>
            <a:normAutofit/>
          </a:bodyPr>
          <a:lstStyle/>
          <a:p>
            <a:pPr marL="0" indent="0" eaLnBrk="0" hangingPunct="0">
              <a:lnSpc>
                <a:spcPct val="100000"/>
              </a:lnSpc>
              <a:spcBef>
                <a:spcPts val="0"/>
              </a:spcBef>
              <a:spcAft>
                <a:spcPts val="600"/>
              </a:spcAft>
              <a:buClr>
                <a:schemeClr val="accent4"/>
              </a:buClr>
              <a:buNone/>
              <a:defRPr/>
            </a:pPr>
            <a:r>
              <a:rPr lang="en-US" b="1" dirty="0">
                <a:ln w="12700">
                  <a:noFill/>
                  <a:prstDash val="solid"/>
                </a:ln>
                <a:latin typeface="Calibri" pitchFamily="34" charset="0"/>
              </a:rPr>
              <a:t>Children are at an elevated risk of dying if:</a:t>
            </a:r>
          </a:p>
          <a:p>
            <a:pPr eaLnBrk="0" hangingPunct="0">
              <a:lnSpc>
                <a:spcPct val="100000"/>
              </a:lnSpc>
              <a:spcBef>
                <a:spcPts val="0"/>
              </a:spcBef>
              <a:spcAft>
                <a:spcPts val="600"/>
              </a:spcAft>
              <a:defRPr/>
            </a:pPr>
            <a:r>
              <a:rPr lang="en-US" dirty="0">
                <a:ln w="12700">
                  <a:noFill/>
                  <a:prstDash val="solid"/>
                </a:ln>
                <a:latin typeface="Calibri" pitchFamily="34" charset="0"/>
              </a:rPr>
              <a:t>Too short birth interval: less than 24 </a:t>
            </a:r>
            <a:r>
              <a:rPr lang="en-US" dirty="0" smtClean="0">
                <a:ln w="12700">
                  <a:noFill/>
                  <a:prstDash val="solid"/>
                </a:ln>
                <a:latin typeface="Calibri" pitchFamily="34" charset="0"/>
              </a:rPr>
              <a:t>months </a:t>
            </a:r>
            <a:r>
              <a:rPr lang="en-US" dirty="0">
                <a:ln w="12700">
                  <a:noFill/>
                  <a:prstDash val="solid"/>
                </a:ln>
                <a:latin typeface="Calibri" pitchFamily="34" charset="0"/>
              </a:rPr>
              <a:t>after a previous birth</a:t>
            </a:r>
          </a:p>
          <a:p>
            <a:pPr eaLnBrk="0" hangingPunct="0">
              <a:lnSpc>
                <a:spcPct val="100000"/>
              </a:lnSpc>
              <a:spcBef>
                <a:spcPts val="0"/>
              </a:spcBef>
              <a:spcAft>
                <a:spcPts val="600"/>
              </a:spcAft>
              <a:defRPr/>
            </a:pPr>
            <a:r>
              <a:rPr lang="en-US" dirty="0">
                <a:ln w="12700">
                  <a:noFill/>
                  <a:prstDash val="solid"/>
                </a:ln>
                <a:latin typeface="Calibri" pitchFamily="34" charset="0"/>
              </a:rPr>
              <a:t>Mother is “too young” (under 18) or “too old” </a:t>
            </a:r>
            <a:br>
              <a:rPr lang="en-US" dirty="0">
                <a:ln w="12700">
                  <a:noFill/>
                  <a:prstDash val="solid"/>
                </a:ln>
                <a:latin typeface="Calibri" pitchFamily="34" charset="0"/>
              </a:rPr>
            </a:br>
            <a:r>
              <a:rPr lang="en-US" dirty="0">
                <a:ln w="12700">
                  <a:noFill/>
                  <a:prstDash val="solid"/>
                </a:ln>
                <a:latin typeface="Calibri" pitchFamily="34" charset="0"/>
              </a:rPr>
              <a:t>(over 40)</a:t>
            </a:r>
          </a:p>
          <a:p>
            <a:pPr eaLnBrk="0" hangingPunct="0">
              <a:lnSpc>
                <a:spcPct val="100000"/>
              </a:lnSpc>
              <a:spcBef>
                <a:spcPts val="0"/>
              </a:spcBef>
              <a:spcAft>
                <a:spcPts val="600"/>
              </a:spcAft>
              <a:defRPr/>
            </a:pPr>
            <a:r>
              <a:rPr lang="en-US" dirty="0">
                <a:ln w="12700">
                  <a:noFill/>
                  <a:prstDash val="solid"/>
                </a:ln>
                <a:latin typeface="Calibri" pitchFamily="34" charset="0"/>
              </a:rPr>
              <a:t>High birth order: mother has four or more children</a:t>
            </a:r>
          </a:p>
          <a:p>
            <a:pPr marL="0" indent="0" algn="ctr">
              <a:lnSpc>
                <a:spcPct val="100000"/>
              </a:lnSpc>
              <a:spcBef>
                <a:spcPts val="0"/>
              </a:spcBef>
              <a:spcAft>
                <a:spcPts val="600"/>
              </a:spcAft>
              <a:buNone/>
            </a:pPr>
            <a:endParaRPr lang="en-GB" dirty="0" smtClean="0"/>
          </a:p>
          <a:p>
            <a:pPr marL="0" indent="0" algn="ctr">
              <a:lnSpc>
                <a:spcPct val="100000"/>
              </a:lnSpc>
              <a:spcBef>
                <a:spcPts val="0"/>
              </a:spcBef>
              <a:spcAft>
                <a:spcPts val="600"/>
              </a:spcAft>
              <a:buNone/>
            </a:pPr>
            <a:r>
              <a:rPr lang="en-GB" i="1" dirty="0" smtClean="0">
                <a:solidFill>
                  <a:srgbClr val="FF0000"/>
                </a:solidFill>
              </a:rPr>
              <a:t>Demographers call these the 4 “</a:t>
            </a:r>
            <a:r>
              <a:rPr lang="en-GB" i="1" dirty="0" err="1" smtClean="0">
                <a:solidFill>
                  <a:srgbClr val="FF0000"/>
                </a:solidFill>
              </a:rPr>
              <a:t>toos</a:t>
            </a:r>
            <a:r>
              <a:rPr lang="en-GB" i="1" dirty="0" smtClean="0">
                <a:solidFill>
                  <a:srgbClr val="FF0000"/>
                </a:solidFill>
              </a:rPr>
              <a:t>” – too short Birth intervals , too young; too old and too many</a:t>
            </a:r>
            <a:endParaRPr lang="en-GB" i="1" dirty="0">
              <a:solidFill>
                <a:srgbClr val="FF0000"/>
              </a:solidFill>
            </a:endParaRPr>
          </a:p>
        </p:txBody>
      </p:sp>
      <p:sp>
        <p:nvSpPr>
          <p:cNvPr id="4" name="Slide Number Placeholder 3"/>
          <p:cNvSpPr txBox="1">
            <a:spLocks/>
          </p:cNvSpPr>
          <p:nvPr/>
        </p:nvSpPr>
        <p:spPr>
          <a:xfrm>
            <a:off x="1524000" y="6492876"/>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en-US" dirty="0"/>
          </a:p>
        </p:txBody>
      </p:sp>
    </p:spTree>
    <p:extLst>
      <p:ext uri="{BB962C8B-B14F-4D97-AF65-F5344CB8AC3E}">
        <p14:creationId xmlns:p14="http://schemas.microsoft.com/office/powerpoint/2010/main" val="16196853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5127" y="365760"/>
            <a:ext cx="10515600" cy="1024226"/>
          </a:xfrm>
        </p:spPr>
        <p:txBody>
          <a:bodyPr/>
          <a:lstStyle/>
          <a:p>
            <a:r>
              <a:rPr lang="en-US" dirty="0" smtClean="0"/>
              <a:t>Maternal Mortality</a:t>
            </a:r>
            <a:endParaRPr lang="en-US" dirty="0"/>
          </a:p>
        </p:txBody>
      </p:sp>
      <p:sp>
        <p:nvSpPr>
          <p:cNvPr id="3" name="Content Placeholder 2"/>
          <p:cNvSpPr>
            <a:spLocks noGrp="1"/>
          </p:cNvSpPr>
          <p:nvPr>
            <p:ph idx="1"/>
          </p:nvPr>
        </p:nvSpPr>
        <p:spPr>
          <a:xfrm>
            <a:off x="845127" y="1527464"/>
            <a:ext cx="10515600" cy="4652673"/>
          </a:xfrm>
        </p:spPr>
        <p:txBody>
          <a:bodyPr/>
          <a:lstStyle/>
          <a:p>
            <a:r>
              <a:rPr lang="en-US" dirty="0" smtClean="0"/>
              <a:t>Death of </a:t>
            </a:r>
            <a:r>
              <a:rPr lang="en-US" dirty="0"/>
              <a:t>a woman </a:t>
            </a:r>
            <a:r>
              <a:rPr lang="en-US" dirty="0" smtClean="0"/>
              <a:t>during pregnancy, childbirth or within 42 days of delivery</a:t>
            </a:r>
          </a:p>
          <a:p>
            <a:r>
              <a:rPr lang="en-US" dirty="0" smtClean="0"/>
              <a:t>Maternal mortality is the death of a woman while </a:t>
            </a:r>
            <a:r>
              <a:rPr lang="en-US" dirty="0"/>
              <a:t>pregnant or within 42 days of termination of pregnancy, irrespective of the duration or site of the pregnancy, from any cause related to or aggravated by the pregnancy or its management but not from accidental cause (WHO)</a:t>
            </a:r>
          </a:p>
          <a:p>
            <a:endParaRPr lang="en-US" dirty="0"/>
          </a:p>
        </p:txBody>
      </p:sp>
      <p:pic>
        <p:nvPicPr>
          <p:cNvPr id="4" name="Picture 3"/>
          <p:cNvPicPr>
            <a:picLocks noChangeAspect="1"/>
          </p:cNvPicPr>
          <p:nvPr/>
        </p:nvPicPr>
        <p:blipFill>
          <a:blip r:embed="rId2"/>
          <a:stretch>
            <a:fillRect/>
          </a:stretch>
        </p:blipFill>
        <p:spPr>
          <a:xfrm>
            <a:off x="961364" y="4405745"/>
            <a:ext cx="7313955" cy="1911870"/>
          </a:xfrm>
          <a:prstGeom prst="rect">
            <a:avLst/>
          </a:prstGeom>
        </p:spPr>
      </p:pic>
    </p:spTree>
    <p:extLst>
      <p:ext uri="{BB962C8B-B14F-4D97-AF65-F5344CB8AC3E}">
        <p14:creationId xmlns:p14="http://schemas.microsoft.com/office/powerpoint/2010/main" val="15205128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Maternal Mortality Ratio</a:t>
            </a:r>
            <a:endParaRPr lang="en-US" dirty="0"/>
          </a:p>
        </p:txBody>
      </p:sp>
      <mc:AlternateContent xmlns:mc="http://schemas.openxmlformats.org/markup-compatibility/2006" xmlns:a14="http://schemas.microsoft.com/office/drawing/2010/main">
        <mc:Choice Requires="a14">
          <p:sp>
            <p:nvSpPr>
              <p:cNvPr id="3" name="Rectangle 2"/>
              <p:cNvSpPr/>
              <p:nvPr/>
            </p:nvSpPr>
            <p:spPr>
              <a:xfrm>
                <a:off x="5113801" y="1828800"/>
                <a:ext cx="5553828" cy="657359"/>
              </a:xfrm>
              <a:prstGeom prst="rect">
                <a:avLst/>
              </a:prstGeom>
            </p:spPr>
            <p:txBody>
              <a:bodyPr wrap="none">
                <a:spAutoFit/>
              </a:bodyPr>
              <a:lstStyle/>
              <a:p>
                <a:pPr lvl="0">
                  <a:lnSpc>
                    <a:spcPct val="90000"/>
                  </a:lnSpc>
                  <a:spcBef>
                    <a:spcPts val="1000"/>
                  </a:spcBef>
                </a:pPr>
                <a14:m>
                  <m:oMath xmlns:m="http://schemas.openxmlformats.org/officeDocument/2006/math">
                    <m:f>
                      <m:fPr>
                        <m:ctrlPr>
                          <a:rPr lang="en-US" sz="2800" i="1" smtClean="0">
                            <a:solidFill>
                              <a:srgbClr val="C00000"/>
                            </a:solidFill>
                            <a:latin typeface="Cambria Math" panose="02040503050406030204" pitchFamily="18" charset="0"/>
                          </a:rPr>
                        </m:ctrlPr>
                      </m:fPr>
                      <m:num>
                        <m:r>
                          <a:rPr lang="en-US" sz="2800" b="0" i="1" smtClean="0">
                            <a:solidFill>
                              <a:schemeClr val="tx1"/>
                            </a:solidFill>
                            <a:latin typeface="Cambria Math" panose="02040503050406030204" pitchFamily="18" charset="0"/>
                          </a:rPr>
                          <m:t>𝐴𝑙𝑙</m:t>
                        </m:r>
                        <m:r>
                          <a:rPr lang="en-US" sz="2800" b="0" i="1" smtClean="0">
                            <a:solidFill>
                              <a:schemeClr val="tx1"/>
                            </a:solidFill>
                            <a:latin typeface="Cambria Math" panose="02040503050406030204" pitchFamily="18" charset="0"/>
                          </a:rPr>
                          <m:t> </m:t>
                        </m:r>
                        <m:r>
                          <a:rPr lang="en-US" sz="2800" b="0" i="1" smtClean="0">
                            <a:solidFill>
                              <a:schemeClr val="tx1"/>
                            </a:solidFill>
                            <a:latin typeface="Cambria Math" panose="02040503050406030204" pitchFamily="18" charset="0"/>
                          </a:rPr>
                          <m:t>𝑚𝑎𝑡𝑒𝑟𝑛𝑎𝑙</m:t>
                        </m:r>
                        <m:r>
                          <a:rPr lang="en-US" sz="2800" b="0" i="1" smtClean="0">
                            <a:solidFill>
                              <a:schemeClr val="tx1"/>
                            </a:solidFill>
                            <a:latin typeface="Cambria Math" panose="02040503050406030204" pitchFamily="18" charset="0"/>
                          </a:rPr>
                          <m:t> </m:t>
                        </m:r>
                        <m:r>
                          <a:rPr lang="en-US" sz="2800" b="0" i="1" smtClean="0">
                            <a:solidFill>
                              <a:schemeClr val="tx1"/>
                            </a:solidFill>
                            <a:latin typeface="Cambria Math" panose="02040503050406030204" pitchFamily="18" charset="0"/>
                          </a:rPr>
                          <m:t>𝑑𝑒𝑎𝑡h𝑠</m:t>
                        </m:r>
                        <m:r>
                          <a:rPr lang="en-US" sz="2800" b="0" i="1" dirty="0" smtClean="0">
                            <a:solidFill>
                              <a:prstClr val="black"/>
                            </a:solidFill>
                            <a:latin typeface="Cambria Math" panose="02040503050406030204" pitchFamily="18" charset="0"/>
                          </a:rPr>
                          <m:t> </m:t>
                        </m:r>
                        <m:r>
                          <a:rPr lang="en-US" sz="2800" b="0" i="1" dirty="0" smtClean="0">
                            <a:solidFill>
                              <a:prstClr val="black"/>
                            </a:solidFill>
                            <a:latin typeface="Cambria Math" panose="02040503050406030204" pitchFamily="18" charset="0"/>
                          </a:rPr>
                          <m:t>𝑖𝑛</m:t>
                        </m:r>
                        <m:r>
                          <a:rPr lang="en-US" sz="2800" b="0" i="1" dirty="0" smtClean="0">
                            <a:solidFill>
                              <a:prstClr val="black"/>
                            </a:solidFill>
                            <a:latin typeface="Cambria Math" panose="02040503050406030204" pitchFamily="18" charset="0"/>
                          </a:rPr>
                          <m:t> </m:t>
                        </m:r>
                        <m:r>
                          <a:rPr lang="en-US" sz="2800" b="0" i="1" dirty="0" smtClean="0">
                            <a:solidFill>
                              <a:prstClr val="black"/>
                            </a:solidFill>
                            <a:latin typeface="Cambria Math" panose="02040503050406030204" pitchFamily="18" charset="0"/>
                          </a:rPr>
                          <m:t>𝑎</m:t>
                        </m:r>
                        <m:r>
                          <a:rPr lang="en-US" sz="2800" b="0" i="1" dirty="0" smtClean="0">
                            <a:solidFill>
                              <a:prstClr val="black"/>
                            </a:solidFill>
                            <a:latin typeface="Cambria Math" panose="02040503050406030204" pitchFamily="18" charset="0"/>
                          </a:rPr>
                          <m:t> </m:t>
                        </m:r>
                        <m:r>
                          <a:rPr lang="en-US" sz="2800" b="0" i="1" dirty="0" smtClean="0">
                            <a:solidFill>
                              <a:prstClr val="black"/>
                            </a:solidFill>
                            <a:latin typeface="Cambria Math" panose="02040503050406030204" pitchFamily="18" charset="0"/>
                          </a:rPr>
                          <m:t>𝑦𝑒𝑎𝑟</m:t>
                        </m:r>
                      </m:num>
                      <m:den>
                        <m:r>
                          <m:rPr>
                            <m:nor/>
                          </m:rPr>
                          <a:rPr lang="en-US" sz="2800" b="0" i="0" dirty="0" smtClean="0">
                            <a:solidFill>
                              <a:prstClr val="black"/>
                            </a:solidFill>
                          </a:rPr>
                          <m:t>Total</m:t>
                        </m:r>
                        <m:r>
                          <m:rPr>
                            <m:nor/>
                          </m:rPr>
                          <a:rPr lang="en-US" sz="2800" b="0" i="0" dirty="0" smtClean="0">
                            <a:solidFill>
                              <a:prstClr val="black"/>
                            </a:solidFill>
                          </a:rPr>
                          <m:t> </m:t>
                        </m:r>
                        <m:r>
                          <m:rPr>
                            <m:nor/>
                          </m:rPr>
                          <a:rPr lang="en-US" sz="2800" b="0" i="0" dirty="0" smtClean="0">
                            <a:solidFill>
                              <a:prstClr val="black"/>
                            </a:solidFill>
                          </a:rPr>
                          <m:t>livebirths</m:t>
                        </m:r>
                      </m:den>
                    </m:f>
                  </m:oMath>
                </a14:m>
                <a:r>
                  <a:rPr lang="en-US" sz="2800" dirty="0">
                    <a:solidFill>
                      <a:prstClr val="black"/>
                    </a:solidFill>
                  </a:rPr>
                  <a:t>  *</a:t>
                </a:r>
                <a:r>
                  <a:rPr lang="en-US" sz="2800" dirty="0" smtClean="0">
                    <a:solidFill>
                      <a:prstClr val="black"/>
                    </a:solidFill>
                  </a:rPr>
                  <a:t>100,000</a:t>
                </a:r>
                <a:endParaRPr lang="en-US" sz="2800" dirty="0">
                  <a:solidFill>
                    <a:prstClr val="black"/>
                  </a:solidFill>
                </a:endParaRPr>
              </a:p>
            </p:txBody>
          </p:sp>
        </mc:Choice>
        <mc:Fallback xmlns="">
          <p:sp>
            <p:nvSpPr>
              <p:cNvPr id="3" name="Rectangle 2"/>
              <p:cNvSpPr>
                <a:spLocks noRot="1" noChangeAspect="1" noMove="1" noResize="1" noEditPoints="1" noAdjustHandles="1" noChangeArrowheads="1" noChangeShapeType="1" noTextEdit="1"/>
              </p:cNvSpPr>
              <p:nvPr/>
            </p:nvSpPr>
            <p:spPr>
              <a:xfrm>
                <a:off x="5113801" y="1828800"/>
                <a:ext cx="5553828" cy="657359"/>
              </a:xfrm>
              <a:prstGeom prst="rect">
                <a:avLst/>
              </a:prstGeom>
              <a:blipFill rotWithShape="0">
                <a:blip r:embed="rId2"/>
                <a:stretch>
                  <a:fillRect r="-768" b="-13889"/>
                </a:stretch>
              </a:blipFill>
            </p:spPr>
            <p:txBody>
              <a:bodyPr/>
              <a:lstStyle/>
              <a:p>
                <a:r>
                  <a:rPr lang="en-US">
                    <a:noFill/>
                  </a:rPr>
                  <a:t> </a:t>
                </a:r>
              </a:p>
            </p:txBody>
          </p:sp>
        </mc:Fallback>
      </mc:AlternateContent>
      <p:sp>
        <p:nvSpPr>
          <p:cNvPr id="5" name="Content Placeholder 4"/>
          <p:cNvSpPr>
            <a:spLocks noGrp="1"/>
          </p:cNvSpPr>
          <p:nvPr>
            <p:ph idx="1"/>
          </p:nvPr>
        </p:nvSpPr>
        <p:spPr/>
        <p:txBody>
          <a:bodyPr/>
          <a:lstStyle/>
          <a:p>
            <a:r>
              <a:rPr lang="en-US" dirty="0" smtClean="0"/>
              <a:t>Maternal Mortality Ratio =</a:t>
            </a:r>
          </a:p>
          <a:p>
            <a:endParaRPr lang="en-US" dirty="0" smtClean="0"/>
          </a:p>
          <a:p>
            <a:endParaRPr lang="en-US" dirty="0"/>
          </a:p>
          <a:p>
            <a:r>
              <a:rPr lang="en-US" dirty="0" smtClean="0"/>
              <a:t>Maternal Mortality Ratio is the number of deaths due to maternal causes per 100,000 live births</a:t>
            </a:r>
          </a:p>
          <a:p>
            <a:endParaRPr lang="en-US" dirty="0"/>
          </a:p>
          <a:p>
            <a:endParaRPr lang="en-US" dirty="0"/>
          </a:p>
          <a:p>
            <a:endParaRPr lang="en-US" dirty="0"/>
          </a:p>
        </p:txBody>
      </p:sp>
    </p:spTree>
    <p:extLst>
      <p:ext uri="{BB962C8B-B14F-4D97-AF65-F5344CB8AC3E}">
        <p14:creationId xmlns:p14="http://schemas.microsoft.com/office/powerpoint/2010/main" val="27920859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Maternal Mortality Rate</a:t>
            </a:r>
            <a:endParaRPr lang="en-US" dirty="0"/>
          </a:p>
        </p:txBody>
      </p:sp>
      <p:pic>
        <p:nvPicPr>
          <p:cNvPr id="4" name="Content Placeholder 3"/>
          <p:cNvPicPr>
            <a:picLocks noGrp="1" noChangeAspect="1"/>
          </p:cNvPicPr>
          <p:nvPr>
            <p:ph idx="1"/>
          </p:nvPr>
        </p:nvPicPr>
        <p:blipFill>
          <a:blip r:embed="rId2"/>
          <a:stretch>
            <a:fillRect/>
          </a:stretch>
        </p:blipFill>
        <p:spPr>
          <a:xfrm>
            <a:off x="937260" y="2313188"/>
            <a:ext cx="10423467" cy="3893302"/>
          </a:xfrm>
          <a:prstGeom prst="rect">
            <a:avLst/>
          </a:prstGeom>
        </p:spPr>
      </p:pic>
    </p:spTree>
    <p:extLst>
      <p:ext uri="{BB962C8B-B14F-4D97-AF65-F5344CB8AC3E}">
        <p14:creationId xmlns:p14="http://schemas.microsoft.com/office/powerpoint/2010/main" val="950088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687" y="365760"/>
            <a:ext cx="10515600" cy="1028700"/>
          </a:xfrm>
        </p:spPr>
        <p:txBody>
          <a:bodyPr/>
          <a:lstStyle/>
          <a:p>
            <a:r>
              <a:rPr lang="en-US" b="1" dirty="0" smtClean="0"/>
              <a:t>Learning objectives</a:t>
            </a:r>
            <a:endParaRPr lang="en-US" b="1" dirty="0"/>
          </a:p>
        </p:txBody>
      </p:sp>
      <p:sp>
        <p:nvSpPr>
          <p:cNvPr id="3" name="Content Placeholder 2"/>
          <p:cNvSpPr>
            <a:spLocks noGrp="1"/>
          </p:cNvSpPr>
          <p:nvPr>
            <p:ph idx="1"/>
          </p:nvPr>
        </p:nvSpPr>
        <p:spPr>
          <a:xfrm>
            <a:off x="845127" y="1394460"/>
            <a:ext cx="10515600" cy="4785677"/>
          </a:xfrm>
        </p:spPr>
        <p:txBody>
          <a:bodyPr>
            <a:noAutofit/>
          </a:bodyPr>
          <a:lstStyle/>
          <a:p>
            <a:pPr>
              <a:lnSpc>
                <a:spcPct val="100000"/>
              </a:lnSpc>
            </a:pPr>
            <a:r>
              <a:rPr lang="en-US" sz="3200" dirty="0" smtClean="0"/>
              <a:t>Be able to define mortality and understand uses of mortality statistics</a:t>
            </a:r>
            <a:endParaRPr lang="en-US" sz="3200" dirty="0"/>
          </a:p>
          <a:p>
            <a:pPr>
              <a:lnSpc>
                <a:spcPct val="100000"/>
              </a:lnSpc>
            </a:pPr>
            <a:r>
              <a:rPr lang="en-US" sz="3200" dirty="0" smtClean="0"/>
              <a:t>Be able to calculate some of the basic measures of morbidity and mortality</a:t>
            </a:r>
          </a:p>
          <a:p>
            <a:pPr>
              <a:lnSpc>
                <a:spcPct val="100000"/>
              </a:lnSpc>
            </a:pPr>
            <a:r>
              <a:rPr lang="en-US" sz="3200" dirty="0" smtClean="0"/>
              <a:t>Be able to understand the pros and cons of each measure and how it is applied</a:t>
            </a:r>
          </a:p>
          <a:p>
            <a:pPr>
              <a:lnSpc>
                <a:spcPct val="100000"/>
              </a:lnSpc>
            </a:pPr>
            <a:r>
              <a:rPr lang="en-US" sz="3200" dirty="0" smtClean="0"/>
              <a:t>Be able to understand the common errors in relation to measurement of mortality</a:t>
            </a:r>
            <a:endParaRPr lang="en-US" sz="3200" dirty="0"/>
          </a:p>
        </p:txBody>
      </p:sp>
    </p:spTree>
    <p:extLst>
      <p:ext uri="{BB962C8B-B14F-4D97-AF65-F5344CB8AC3E}">
        <p14:creationId xmlns:p14="http://schemas.microsoft.com/office/powerpoint/2010/main" val="1938698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2 – Maternal mortality Ratio &amp; Rate</a:t>
            </a:r>
            <a:endParaRPr lang="en-US" dirty="0"/>
          </a:p>
        </p:txBody>
      </p:sp>
      <p:pic>
        <p:nvPicPr>
          <p:cNvPr id="4" name="Content Placeholder 3"/>
          <p:cNvPicPr>
            <a:picLocks noGrp="1" noChangeAspect="1"/>
          </p:cNvPicPr>
          <p:nvPr>
            <p:ph idx="1"/>
          </p:nvPr>
        </p:nvPicPr>
        <p:blipFill>
          <a:blip r:embed="rId2"/>
          <a:stretch>
            <a:fillRect/>
          </a:stretch>
        </p:blipFill>
        <p:spPr>
          <a:xfrm>
            <a:off x="1017269" y="1954530"/>
            <a:ext cx="10343457" cy="4251960"/>
          </a:xfrm>
          <a:prstGeom prst="rect">
            <a:avLst/>
          </a:prstGeom>
        </p:spPr>
      </p:pic>
    </p:spTree>
    <p:extLst>
      <p:ext uri="{BB962C8B-B14F-4D97-AF65-F5344CB8AC3E}">
        <p14:creationId xmlns:p14="http://schemas.microsoft.com/office/powerpoint/2010/main" val="13604790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a:t>
            </a:r>
            <a:endParaRPr lang="en-US" dirty="0"/>
          </a:p>
        </p:txBody>
      </p:sp>
      <p:pic>
        <p:nvPicPr>
          <p:cNvPr id="6" name="Content Placeholder 5"/>
          <p:cNvPicPr>
            <a:picLocks noGrp="1" noChangeAspect="1"/>
          </p:cNvPicPr>
          <p:nvPr>
            <p:ph idx="1"/>
          </p:nvPr>
        </p:nvPicPr>
        <p:blipFill>
          <a:blip r:embed="rId2"/>
          <a:stretch>
            <a:fillRect/>
          </a:stretch>
        </p:blipFill>
        <p:spPr>
          <a:xfrm>
            <a:off x="1028700" y="1691322"/>
            <a:ext cx="10206990" cy="3186627"/>
          </a:xfrm>
          <a:prstGeom prst="rect">
            <a:avLst/>
          </a:prstGeom>
        </p:spPr>
      </p:pic>
    </p:spTree>
    <p:extLst>
      <p:ext uri="{BB962C8B-B14F-4D97-AF65-F5344CB8AC3E}">
        <p14:creationId xmlns:p14="http://schemas.microsoft.com/office/powerpoint/2010/main" val="99488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8089"/>
            <a:ext cx="10515600" cy="840220"/>
          </a:xfrm>
        </p:spPr>
        <p:txBody>
          <a:bodyPr/>
          <a:lstStyle/>
          <a:p>
            <a:r>
              <a:rPr lang="en-US" dirty="0" smtClean="0"/>
              <a:t>Why is mortality data important?</a:t>
            </a:r>
            <a:endParaRPr lang="en-US" dirty="0"/>
          </a:p>
        </p:txBody>
      </p:sp>
      <p:sp>
        <p:nvSpPr>
          <p:cNvPr id="3" name="Content Placeholder 2"/>
          <p:cNvSpPr>
            <a:spLocks noGrp="1"/>
          </p:cNvSpPr>
          <p:nvPr>
            <p:ph idx="1"/>
          </p:nvPr>
        </p:nvSpPr>
        <p:spPr>
          <a:xfrm>
            <a:off x="838200" y="1018309"/>
            <a:ext cx="10515600" cy="5540146"/>
          </a:xfrm>
        </p:spPr>
        <p:txBody>
          <a:bodyPr>
            <a:normAutofit fontScale="70000" lnSpcReduction="20000"/>
          </a:bodyPr>
          <a:lstStyle/>
          <a:p>
            <a:r>
              <a:rPr lang="en-US" sz="3400" dirty="0" smtClean="0"/>
              <a:t>Used as an input in </a:t>
            </a:r>
            <a:r>
              <a:rPr lang="en-US" sz="3400" b="1" dirty="0" smtClean="0"/>
              <a:t>population projections</a:t>
            </a:r>
          </a:p>
          <a:p>
            <a:pPr marL="0" indent="0">
              <a:buNone/>
            </a:pPr>
            <a:endParaRPr lang="en-US" sz="3400" dirty="0" smtClean="0"/>
          </a:p>
          <a:p>
            <a:r>
              <a:rPr lang="en-US" sz="3400" dirty="0" smtClean="0"/>
              <a:t>Provide an important indicator of </a:t>
            </a:r>
            <a:r>
              <a:rPr lang="en-US" sz="3400" b="1" dirty="0" smtClean="0"/>
              <a:t>health and well being of a nation </a:t>
            </a:r>
            <a:r>
              <a:rPr lang="en-US" sz="3400" dirty="0" smtClean="0"/>
              <a:t>e.g. life expectancy at birth, infant mortality rate, etc.</a:t>
            </a:r>
          </a:p>
          <a:p>
            <a:pPr marL="0" indent="0">
              <a:buNone/>
            </a:pPr>
            <a:endParaRPr lang="en-US" sz="3400" dirty="0" smtClean="0"/>
          </a:p>
          <a:p>
            <a:pPr algn="just"/>
            <a:r>
              <a:rPr lang="en-US" sz="3400" dirty="0" smtClean="0"/>
              <a:t>Provide information about the </a:t>
            </a:r>
            <a:r>
              <a:rPr lang="en-US" sz="3400" b="1" dirty="0" smtClean="0"/>
              <a:t>nature and efficacy of health care delivery systems </a:t>
            </a:r>
            <a:r>
              <a:rPr lang="en-US" sz="3400" dirty="0" smtClean="0"/>
              <a:t>–e.g. if high child mortality may spur interventions to improve child survival e.g. intensifying child immunization programs, improving models of care and service provision, etc. </a:t>
            </a:r>
          </a:p>
          <a:p>
            <a:pPr marL="0" indent="0" algn="just">
              <a:buNone/>
            </a:pPr>
            <a:endParaRPr lang="en-US" sz="3400" dirty="0" smtClean="0"/>
          </a:p>
          <a:p>
            <a:pPr algn="just"/>
            <a:r>
              <a:rPr lang="en-US" sz="3400" dirty="0" smtClean="0"/>
              <a:t>Mortality data collected by age and sex as well as causes of death are very critical- can help the policy makers know </a:t>
            </a:r>
            <a:r>
              <a:rPr lang="en-US" sz="3400" b="1" dirty="0" smtClean="0"/>
              <a:t>where the country stands in terms of the epidemiological transition</a:t>
            </a:r>
          </a:p>
          <a:p>
            <a:pPr marL="0" indent="0" algn="just">
              <a:buNone/>
            </a:pPr>
            <a:endParaRPr lang="en-US" sz="3400" dirty="0" smtClean="0"/>
          </a:p>
          <a:p>
            <a:pPr algn="just"/>
            <a:r>
              <a:rPr lang="en-US" sz="3400" dirty="0" smtClean="0"/>
              <a:t>Information on cause of death is also important for epidemiological studies:-example high deaths from lung related diseases among workers exposed to asbestos particles</a:t>
            </a:r>
          </a:p>
          <a:p>
            <a:endParaRPr lang="en-US" dirty="0"/>
          </a:p>
        </p:txBody>
      </p:sp>
    </p:spTree>
    <p:extLst>
      <p:ext uri="{BB962C8B-B14F-4D97-AF65-F5344CB8AC3E}">
        <p14:creationId xmlns:p14="http://schemas.microsoft.com/office/powerpoint/2010/main" val="25845765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sources of errors in mortality data?</a:t>
            </a:r>
            <a:endParaRPr lang="en-US" dirty="0"/>
          </a:p>
        </p:txBody>
      </p:sp>
      <p:sp>
        <p:nvSpPr>
          <p:cNvPr id="3" name="Content Placeholder 2"/>
          <p:cNvSpPr>
            <a:spLocks noGrp="1"/>
          </p:cNvSpPr>
          <p:nvPr>
            <p:ph idx="1"/>
          </p:nvPr>
        </p:nvSpPr>
        <p:spPr/>
        <p:txBody>
          <a:bodyPr/>
          <a:lstStyle/>
          <a:p>
            <a:r>
              <a:rPr lang="en-US" dirty="0" smtClean="0"/>
              <a:t>Omissions of Deaths due to cultural reasons</a:t>
            </a:r>
          </a:p>
          <a:p>
            <a:r>
              <a:rPr lang="en-US" dirty="0" smtClean="0"/>
              <a:t>Misplacement of deaths- memory lapse; recall errors</a:t>
            </a:r>
          </a:p>
          <a:p>
            <a:r>
              <a:rPr lang="en-US" dirty="0" smtClean="0"/>
              <a:t>Age heaping/ digit preference/ avoidance</a:t>
            </a:r>
          </a:p>
          <a:p>
            <a:r>
              <a:rPr lang="en-US" dirty="0" smtClean="0"/>
              <a:t>Age misreporting</a:t>
            </a:r>
          </a:p>
          <a:p>
            <a:r>
              <a:rPr lang="en-US" dirty="0" smtClean="0"/>
              <a:t>Incomplete data on date of birth or age at death</a:t>
            </a:r>
          </a:p>
          <a:p>
            <a:r>
              <a:rPr lang="en-US" dirty="0" smtClean="0"/>
              <a:t>Shifting / displacement of events in time (e.g. deaths)</a:t>
            </a:r>
          </a:p>
          <a:p>
            <a:r>
              <a:rPr lang="en-US" dirty="0" smtClean="0"/>
              <a:t>Sampling errors</a:t>
            </a:r>
          </a:p>
          <a:p>
            <a:r>
              <a:rPr lang="en-US" dirty="0" smtClean="0"/>
              <a:t>Political interference</a:t>
            </a:r>
          </a:p>
          <a:p>
            <a:endParaRPr lang="en-US" dirty="0"/>
          </a:p>
        </p:txBody>
      </p:sp>
    </p:spTree>
    <p:extLst>
      <p:ext uri="{BB962C8B-B14F-4D97-AF65-F5344CB8AC3E}">
        <p14:creationId xmlns:p14="http://schemas.microsoft.com/office/powerpoint/2010/main" val="459421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743"/>
            <a:ext cx="10515600" cy="912957"/>
          </a:xfrm>
        </p:spPr>
        <p:txBody>
          <a:bodyPr/>
          <a:lstStyle/>
          <a:p>
            <a:r>
              <a:rPr lang="en-US" dirty="0" smtClean="0"/>
              <a:t>Definition of death</a:t>
            </a:r>
            <a:endParaRPr lang="en-US" dirty="0"/>
          </a:p>
        </p:txBody>
      </p:sp>
      <p:sp>
        <p:nvSpPr>
          <p:cNvPr id="3" name="Content Placeholder 2"/>
          <p:cNvSpPr>
            <a:spLocks noGrp="1"/>
          </p:cNvSpPr>
          <p:nvPr>
            <p:ph idx="1"/>
          </p:nvPr>
        </p:nvSpPr>
        <p:spPr>
          <a:xfrm>
            <a:off x="838200" y="1184564"/>
            <a:ext cx="10515600" cy="4992399"/>
          </a:xfrm>
        </p:spPr>
        <p:txBody>
          <a:bodyPr>
            <a:normAutofit lnSpcReduction="10000"/>
          </a:bodyPr>
          <a:lstStyle/>
          <a:p>
            <a:r>
              <a:rPr lang="en-US" dirty="0" smtClean="0"/>
              <a:t>“The permanent disappearance of all evidence of life at any time after live birth has taken place (post-natal cessation of vital functions without capability of resuscitation)“ (UN 2001:10; WHO)</a:t>
            </a:r>
          </a:p>
          <a:p>
            <a:pPr marL="0" indent="0">
              <a:buNone/>
            </a:pPr>
            <a:endParaRPr lang="en-US" dirty="0" smtClean="0"/>
          </a:p>
          <a:p>
            <a:r>
              <a:rPr lang="en-US" dirty="0" smtClean="0"/>
              <a:t>What does this definition mean?</a:t>
            </a:r>
          </a:p>
          <a:p>
            <a:pPr lvl="1"/>
            <a:r>
              <a:rPr lang="en-US" i="1" dirty="0" smtClean="0"/>
              <a:t>That one cannot die unless one was born (was alive)</a:t>
            </a:r>
          </a:p>
          <a:p>
            <a:pPr lvl="1"/>
            <a:r>
              <a:rPr lang="en-US" i="1" dirty="0" smtClean="0"/>
              <a:t>That one cannot die unless there is permanent disappearance of all forms of life</a:t>
            </a:r>
          </a:p>
          <a:p>
            <a:pPr marL="457200" lvl="1" indent="0">
              <a:buNone/>
            </a:pPr>
            <a:endParaRPr lang="en-US" i="1" dirty="0" smtClean="0"/>
          </a:p>
          <a:p>
            <a:r>
              <a:rPr lang="en-US" dirty="0" smtClean="0"/>
              <a:t>All forms of prenatal, or </a:t>
            </a:r>
            <a:r>
              <a:rPr lang="en-US" dirty="0" err="1" smtClean="0"/>
              <a:t>foetal</a:t>
            </a:r>
            <a:r>
              <a:rPr lang="en-US" dirty="0" smtClean="0"/>
              <a:t>, mortality (miscarriage, still births, termination of pregnancy) are excluded from this definition, irrespective of cause – since according to this definition, one cannot die prior to having lived</a:t>
            </a:r>
            <a:endParaRPr lang="en-US" dirty="0"/>
          </a:p>
        </p:txBody>
      </p:sp>
    </p:spTree>
    <p:extLst>
      <p:ext uri="{BB962C8B-B14F-4D97-AF65-F5344CB8AC3E}">
        <p14:creationId xmlns:p14="http://schemas.microsoft.com/office/powerpoint/2010/main" val="10321509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Mortality measures</a:t>
            </a:r>
            <a:endParaRPr lang="en-US" dirty="0"/>
          </a:p>
        </p:txBody>
      </p:sp>
      <p:sp>
        <p:nvSpPr>
          <p:cNvPr id="3" name="Content Placeholder 2"/>
          <p:cNvSpPr>
            <a:spLocks noGrp="1"/>
          </p:cNvSpPr>
          <p:nvPr>
            <p:ph idx="1"/>
          </p:nvPr>
        </p:nvSpPr>
        <p:spPr/>
        <p:txBody>
          <a:bodyPr/>
          <a:lstStyle/>
          <a:p>
            <a:r>
              <a:rPr lang="en-US" dirty="0" smtClean="0">
                <a:solidFill>
                  <a:srgbClr val="FF0000"/>
                </a:solidFill>
              </a:rPr>
              <a:t>Crude Death Rate</a:t>
            </a:r>
          </a:p>
          <a:p>
            <a:r>
              <a:rPr lang="en-US" dirty="0" smtClean="0"/>
              <a:t>Age specific Death Rate</a:t>
            </a:r>
          </a:p>
          <a:p>
            <a:r>
              <a:rPr lang="en-US" dirty="0" smtClean="0"/>
              <a:t>Neonatal mortality</a:t>
            </a:r>
          </a:p>
          <a:p>
            <a:r>
              <a:rPr lang="en-US" dirty="0" smtClean="0"/>
              <a:t>Post-neonatal mortality</a:t>
            </a:r>
          </a:p>
          <a:p>
            <a:r>
              <a:rPr lang="en-US" dirty="0" smtClean="0"/>
              <a:t>Infant Mortality (IMR)</a:t>
            </a:r>
          </a:p>
          <a:p>
            <a:r>
              <a:rPr lang="en-US" dirty="0" smtClean="0"/>
              <a:t>Child mortality</a:t>
            </a:r>
          </a:p>
          <a:p>
            <a:r>
              <a:rPr lang="en-US" dirty="0" smtClean="0"/>
              <a:t>Maternal Mortality Rate</a:t>
            </a:r>
            <a:endParaRPr lang="en-US" dirty="0"/>
          </a:p>
        </p:txBody>
      </p:sp>
    </p:spTree>
    <p:extLst>
      <p:ext uri="{BB962C8B-B14F-4D97-AF65-F5344CB8AC3E}">
        <p14:creationId xmlns:p14="http://schemas.microsoft.com/office/powerpoint/2010/main" val="7387330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 Specific Death Rates (ASDR)</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sz="2400" dirty="0" smtClean="0"/>
                  <a:t>ASDR = Number </a:t>
                </a:r>
                <a:r>
                  <a:rPr lang="en-US" sz="2400" dirty="0"/>
                  <a:t>of deaths per 1,000 persons of a specific age (group)</a:t>
                </a:r>
              </a:p>
              <a:p>
                <a:pPr lvl="0"/>
                <a:endParaRPr lang="en-US" sz="2600" dirty="0" smtClean="0">
                  <a:solidFill>
                    <a:prstClr val="black"/>
                  </a:solidFill>
                </a:endParaRPr>
              </a:p>
              <a:p>
                <a:pPr lvl="0"/>
                <a:r>
                  <a:rPr lang="en-US" sz="2600" dirty="0" smtClean="0">
                    <a:solidFill>
                      <a:prstClr val="black"/>
                    </a:solidFill>
                  </a:rPr>
                  <a:t>Age Specific Death rate </a:t>
                </a:r>
                <a:r>
                  <a:rPr lang="en-US" sz="2600" dirty="0">
                    <a:solidFill>
                      <a:prstClr val="black"/>
                    </a:solidFill>
                  </a:rPr>
                  <a:t>=</a:t>
                </a:r>
                <a14:m>
                  <m:oMath xmlns:m="http://schemas.openxmlformats.org/officeDocument/2006/math">
                    <m:f>
                      <m:fPr>
                        <m:ctrlPr>
                          <a:rPr lang="en-US" sz="2600" i="1">
                            <a:solidFill>
                              <a:prstClr val="black"/>
                            </a:solidFill>
                            <a:latin typeface="Cambria Math" panose="02040503050406030204" pitchFamily="18" charset="0"/>
                          </a:rPr>
                        </m:ctrlPr>
                      </m:fPr>
                      <m:num>
                        <m:r>
                          <a:rPr lang="en-US" sz="2600" i="1">
                            <a:solidFill>
                              <a:prstClr val="black"/>
                            </a:solidFill>
                            <a:latin typeface="Cambria Math" panose="02040503050406030204" pitchFamily="18" charset="0"/>
                          </a:rPr>
                          <m:t>𝑛𝑢𝑚𝑏𝑒𝑟</m:t>
                        </m:r>
                        <m:r>
                          <a:rPr lang="en-US" sz="2600" i="1">
                            <a:solidFill>
                              <a:prstClr val="black"/>
                            </a:solidFill>
                            <a:latin typeface="Cambria Math" panose="02040503050406030204" pitchFamily="18" charset="0"/>
                          </a:rPr>
                          <m:t> </m:t>
                        </m:r>
                        <m:r>
                          <a:rPr lang="en-US" sz="2600" i="1">
                            <a:solidFill>
                              <a:prstClr val="black"/>
                            </a:solidFill>
                            <a:latin typeface="Cambria Math" panose="02040503050406030204" pitchFamily="18" charset="0"/>
                          </a:rPr>
                          <m:t>𝑜𝑓</m:t>
                        </m:r>
                        <m:r>
                          <a:rPr lang="en-US" sz="2600" i="1">
                            <a:solidFill>
                              <a:prstClr val="black"/>
                            </a:solidFill>
                            <a:latin typeface="Cambria Math" panose="02040503050406030204" pitchFamily="18" charset="0"/>
                          </a:rPr>
                          <m:t> </m:t>
                        </m:r>
                        <m:r>
                          <a:rPr lang="en-US" sz="2600" i="1">
                            <a:solidFill>
                              <a:prstClr val="black"/>
                            </a:solidFill>
                            <a:latin typeface="Cambria Math" panose="02040503050406030204" pitchFamily="18" charset="0"/>
                          </a:rPr>
                          <m:t>𝑑𝑒𝑎𝑡h𝑠</m:t>
                        </m:r>
                        <m:r>
                          <a:rPr lang="en-US" sz="2600" i="1">
                            <a:solidFill>
                              <a:prstClr val="black"/>
                            </a:solidFill>
                            <a:latin typeface="Cambria Math" panose="02040503050406030204" pitchFamily="18" charset="0"/>
                          </a:rPr>
                          <m:t> </m:t>
                        </m:r>
                        <m:r>
                          <a:rPr lang="en-US" sz="2600" b="0" i="1" smtClean="0">
                            <a:solidFill>
                              <a:prstClr val="black"/>
                            </a:solidFill>
                            <a:latin typeface="Cambria Math" panose="02040503050406030204" pitchFamily="18" charset="0"/>
                          </a:rPr>
                          <m:t>𝑎𝑡</m:t>
                        </m:r>
                        <m:r>
                          <a:rPr lang="en-US" sz="2600" b="0" i="1" smtClean="0">
                            <a:solidFill>
                              <a:prstClr val="black"/>
                            </a:solidFill>
                            <a:latin typeface="Cambria Math" panose="02040503050406030204" pitchFamily="18" charset="0"/>
                          </a:rPr>
                          <m:t> </m:t>
                        </m:r>
                        <m:r>
                          <a:rPr lang="en-US" sz="2600" b="0" i="1" smtClean="0">
                            <a:solidFill>
                              <a:prstClr val="black"/>
                            </a:solidFill>
                            <a:latin typeface="Cambria Math" panose="02040503050406030204" pitchFamily="18" charset="0"/>
                          </a:rPr>
                          <m:t>𝑎𝑔𝑒</m:t>
                        </m:r>
                        <m:r>
                          <a:rPr lang="en-US" sz="2600" b="0" i="1" smtClean="0">
                            <a:solidFill>
                              <a:prstClr val="black"/>
                            </a:solidFill>
                            <a:latin typeface="Cambria Math" panose="02040503050406030204" pitchFamily="18" charset="0"/>
                          </a:rPr>
                          <m:t> </m:t>
                        </m:r>
                        <m:r>
                          <a:rPr lang="en-US" sz="2600" b="0" i="1" smtClean="0">
                            <a:solidFill>
                              <a:prstClr val="black"/>
                            </a:solidFill>
                            <a:latin typeface="Cambria Math" panose="02040503050406030204" pitchFamily="18" charset="0"/>
                          </a:rPr>
                          <m:t>𝑋</m:t>
                        </m:r>
                      </m:num>
                      <m:den>
                        <m:r>
                          <a:rPr lang="en-US" sz="2600" b="0" i="1" smtClean="0">
                            <a:solidFill>
                              <a:prstClr val="black"/>
                            </a:solidFill>
                            <a:latin typeface="Cambria Math" panose="02040503050406030204" pitchFamily="18" charset="0"/>
                          </a:rPr>
                          <m:t>𝑁𝑢𝑚𝑏𝑒𝑟</m:t>
                        </m:r>
                        <m:r>
                          <a:rPr lang="en-US" sz="2600" b="0" i="1" smtClean="0">
                            <a:solidFill>
                              <a:prstClr val="black"/>
                            </a:solidFill>
                            <a:latin typeface="Cambria Math" panose="02040503050406030204" pitchFamily="18" charset="0"/>
                          </a:rPr>
                          <m:t> </m:t>
                        </m:r>
                        <m:r>
                          <a:rPr lang="en-US" sz="2600" b="0" i="1" smtClean="0">
                            <a:solidFill>
                              <a:prstClr val="black"/>
                            </a:solidFill>
                            <a:latin typeface="Cambria Math" panose="02040503050406030204" pitchFamily="18" charset="0"/>
                          </a:rPr>
                          <m:t>𝑜𝑓</m:t>
                        </m:r>
                        <m:r>
                          <a:rPr lang="en-US" sz="2600" b="0" i="1" smtClean="0">
                            <a:solidFill>
                              <a:prstClr val="black"/>
                            </a:solidFill>
                            <a:latin typeface="Cambria Math" panose="02040503050406030204" pitchFamily="18" charset="0"/>
                          </a:rPr>
                          <m:t> </m:t>
                        </m:r>
                        <m:r>
                          <a:rPr lang="en-US" sz="2600" b="0" i="1" smtClean="0">
                            <a:solidFill>
                              <a:prstClr val="black"/>
                            </a:solidFill>
                            <a:latin typeface="Cambria Math" panose="02040503050406030204" pitchFamily="18" charset="0"/>
                          </a:rPr>
                          <m:t>𝑝𝑒𝑜𝑝𝑙𝑒</m:t>
                        </m:r>
                        <m:r>
                          <a:rPr lang="en-US" sz="2600" b="0" i="1" smtClean="0">
                            <a:solidFill>
                              <a:prstClr val="black"/>
                            </a:solidFill>
                            <a:latin typeface="Cambria Math" panose="02040503050406030204" pitchFamily="18" charset="0"/>
                          </a:rPr>
                          <m:t> </m:t>
                        </m:r>
                        <m:r>
                          <a:rPr lang="en-US" sz="2600" b="0" i="1" smtClean="0">
                            <a:solidFill>
                              <a:prstClr val="black"/>
                            </a:solidFill>
                            <a:latin typeface="Cambria Math" panose="02040503050406030204" pitchFamily="18" charset="0"/>
                          </a:rPr>
                          <m:t>𝑎𝑡</m:t>
                        </m:r>
                        <m:r>
                          <a:rPr lang="en-US" sz="2600" b="0" i="1" smtClean="0">
                            <a:solidFill>
                              <a:prstClr val="black"/>
                            </a:solidFill>
                            <a:latin typeface="Cambria Math" panose="02040503050406030204" pitchFamily="18" charset="0"/>
                          </a:rPr>
                          <m:t> </m:t>
                        </m:r>
                        <m:r>
                          <a:rPr lang="en-US" sz="2600" b="0" i="1" smtClean="0">
                            <a:solidFill>
                              <a:prstClr val="black"/>
                            </a:solidFill>
                            <a:latin typeface="Cambria Math" panose="02040503050406030204" pitchFamily="18" charset="0"/>
                          </a:rPr>
                          <m:t>𝑎𝑔𝑒</m:t>
                        </m:r>
                        <m:r>
                          <a:rPr lang="en-US" sz="2600" b="0" i="1" smtClean="0">
                            <a:solidFill>
                              <a:prstClr val="black"/>
                            </a:solidFill>
                            <a:latin typeface="Cambria Math" panose="02040503050406030204" pitchFamily="18" charset="0"/>
                          </a:rPr>
                          <m:t> </m:t>
                        </m:r>
                        <m:r>
                          <a:rPr lang="en-US" sz="2600" b="0" i="1" smtClean="0">
                            <a:solidFill>
                              <a:prstClr val="black"/>
                            </a:solidFill>
                            <a:latin typeface="Cambria Math" panose="02040503050406030204" pitchFamily="18" charset="0"/>
                          </a:rPr>
                          <m:t>𝑋</m:t>
                        </m:r>
                      </m:den>
                    </m:f>
                  </m:oMath>
                </a14:m>
                <a:r>
                  <a:rPr lang="en-US" sz="2600" dirty="0">
                    <a:solidFill>
                      <a:prstClr val="black"/>
                    </a:solidFill>
                  </a:rPr>
                  <a:t> * 1000 </a:t>
                </a:r>
                <a:r>
                  <a:rPr lang="en-US" sz="2600" dirty="0" smtClean="0">
                    <a:solidFill>
                      <a:prstClr val="black"/>
                    </a:solidFill>
                  </a:rPr>
                  <a:t>Population</a:t>
                </a:r>
              </a:p>
              <a:p>
                <a:pPr lvl="0"/>
                <a:endParaRPr lang="en-US" sz="2600" dirty="0">
                  <a:solidFill>
                    <a:prstClr val="black"/>
                  </a:solidFill>
                </a:endParaRPr>
              </a:p>
              <a:p>
                <a:pPr lvl="0"/>
                <a:r>
                  <a:rPr lang="en-US" sz="2600" dirty="0" smtClean="0">
                    <a:solidFill>
                      <a:prstClr val="black"/>
                    </a:solidFill>
                  </a:rPr>
                  <a:t>Why ASDR? Because it addresses gaps in CDR </a:t>
                </a:r>
              </a:p>
              <a:p>
                <a:pPr lvl="1"/>
                <a:r>
                  <a:rPr lang="en-US" dirty="0"/>
                  <a:t>Populations differ in terms of age </a:t>
                </a:r>
                <a:r>
                  <a:rPr lang="en-US" dirty="0" smtClean="0"/>
                  <a:t>distribution and thus relating deaths to a specific age gives the age patterns of mortality which is critical</a:t>
                </a:r>
              </a:p>
              <a:p>
                <a:pPr marL="457200" lvl="1" indent="0">
                  <a:buNone/>
                </a:pPr>
                <a:endParaRPr lang="en-US" dirty="0"/>
              </a:p>
              <a:p>
                <a:r>
                  <a:rPr lang="en-US" dirty="0" smtClean="0"/>
                  <a:t>Unlike CDR, ASDR allows for comparisons between regions</a:t>
                </a:r>
                <a:endParaRPr lang="en-US" dirty="0"/>
              </a:p>
              <a:p>
                <a:pPr lvl="1"/>
                <a:endParaRPr lang="en-US" sz="2200" dirty="0">
                  <a:solidFill>
                    <a:prstClr val="black"/>
                  </a:solidFill>
                </a:endParaRP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928" t="-1961" b="-140"/>
                </a:stretch>
              </a:blipFill>
            </p:spPr>
            <p:txBody>
              <a:bodyPr/>
              <a:lstStyle/>
              <a:p>
                <a:r>
                  <a:rPr lang="en-US">
                    <a:noFill/>
                  </a:rPr>
                  <a:t> </a:t>
                </a:r>
              </a:p>
            </p:txBody>
          </p:sp>
        </mc:Fallback>
      </mc:AlternateContent>
    </p:spTree>
    <p:extLst>
      <p:ext uri="{BB962C8B-B14F-4D97-AF65-F5344CB8AC3E}">
        <p14:creationId xmlns:p14="http://schemas.microsoft.com/office/powerpoint/2010/main" val="1891973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Illustration: ASDR for Egypt, 1990</a:t>
            </a:r>
            <a:endParaRPr lang="en-US" dirty="0"/>
          </a:p>
        </p:txBody>
      </p:sp>
      <p:pic>
        <p:nvPicPr>
          <p:cNvPr id="5" name="Content Placeholder 4"/>
          <p:cNvPicPr>
            <a:picLocks noGrp="1" noChangeAspect="1"/>
          </p:cNvPicPr>
          <p:nvPr>
            <p:ph idx="1"/>
          </p:nvPr>
        </p:nvPicPr>
        <p:blipFill>
          <a:blip r:embed="rId2"/>
          <a:stretch>
            <a:fillRect/>
          </a:stretch>
        </p:blipFill>
        <p:spPr>
          <a:xfrm>
            <a:off x="1577340" y="1520190"/>
            <a:ext cx="9521190" cy="4720590"/>
          </a:xfrm>
          <a:prstGeom prst="rect">
            <a:avLst/>
          </a:prstGeom>
        </p:spPr>
      </p:pic>
    </p:spTree>
    <p:extLst>
      <p:ext uri="{BB962C8B-B14F-4D97-AF65-F5344CB8AC3E}">
        <p14:creationId xmlns:p14="http://schemas.microsoft.com/office/powerpoint/2010/main" val="31871546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5127" y="251460"/>
            <a:ext cx="10515600" cy="628650"/>
          </a:xfrm>
        </p:spPr>
        <p:txBody>
          <a:bodyPr>
            <a:normAutofit fontScale="90000"/>
          </a:bodyPr>
          <a:lstStyle/>
          <a:p>
            <a:r>
              <a:rPr lang="en-US" dirty="0" smtClean="0"/>
              <a:t>Infant Mortality Rate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40080" y="1028700"/>
                <a:ext cx="11189970" cy="5520690"/>
              </a:xfrm>
            </p:spPr>
            <p:txBody>
              <a:bodyPr>
                <a:normAutofit fontScale="70000" lnSpcReduction="20000"/>
              </a:bodyPr>
              <a:lstStyle/>
              <a:p>
                <a:endParaRPr lang="en-US" sz="3400" dirty="0" smtClean="0"/>
              </a:p>
              <a:p>
                <a:r>
                  <a:rPr lang="en-US" sz="3400" dirty="0" smtClean="0"/>
                  <a:t>Infant </a:t>
                </a:r>
                <a:r>
                  <a:rPr lang="en-US" sz="3400" dirty="0"/>
                  <a:t>mortality rate </a:t>
                </a:r>
                <a:r>
                  <a:rPr lang="en-US" sz="3400" dirty="0" smtClean="0"/>
                  <a:t>=</a:t>
                </a:r>
                <a14:m>
                  <m:oMath xmlns:m="http://schemas.openxmlformats.org/officeDocument/2006/math">
                    <m:f>
                      <m:fPr>
                        <m:ctrlPr>
                          <a:rPr lang="en-US" sz="3400" i="1">
                            <a:solidFill>
                              <a:prstClr val="black"/>
                            </a:solidFill>
                            <a:latin typeface="Cambria Math" panose="02040503050406030204" pitchFamily="18" charset="0"/>
                          </a:rPr>
                        </m:ctrlPr>
                      </m:fPr>
                      <m:num>
                        <m:r>
                          <a:rPr lang="en-US" sz="3400" b="0" i="1" smtClean="0">
                            <a:solidFill>
                              <a:prstClr val="black"/>
                            </a:solidFill>
                            <a:latin typeface="Cambria Math" panose="02040503050406030204" pitchFamily="18" charset="0"/>
                          </a:rPr>
                          <m:t>𝑛𝑢𝑚𝑏𝑒𝑟</m:t>
                        </m:r>
                        <m:r>
                          <a:rPr lang="en-US" sz="3400" b="0" i="1" smtClean="0">
                            <a:solidFill>
                              <a:prstClr val="black"/>
                            </a:solidFill>
                            <a:latin typeface="Cambria Math" panose="02040503050406030204" pitchFamily="18" charset="0"/>
                          </a:rPr>
                          <m:t> </m:t>
                        </m:r>
                        <m:r>
                          <a:rPr lang="en-US" sz="3400" b="0" i="1" smtClean="0">
                            <a:solidFill>
                              <a:prstClr val="black"/>
                            </a:solidFill>
                            <a:latin typeface="Cambria Math" panose="02040503050406030204" pitchFamily="18" charset="0"/>
                          </a:rPr>
                          <m:t>𝑜𝑓</m:t>
                        </m:r>
                        <m:r>
                          <a:rPr lang="en-US" sz="3400" b="0" i="1" smtClean="0">
                            <a:solidFill>
                              <a:prstClr val="black"/>
                            </a:solidFill>
                            <a:latin typeface="Cambria Math" panose="02040503050406030204" pitchFamily="18" charset="0"/>
                          </a:rPr>
                          <m:t> </m:t>
                        </m:r>
                        <m:r>
                          <a:rPr lang="en-US" sz="3400" b="0" i="1" smtClean="0">
                            <a:solidFill>
                              <a:prstClr val="black"/>
                            </a:solidFill>
                            <a:latin typeface="Cambria Math" panose="02040503050406030204" pitchFamily="18" charset="0"/>
                          </a:rPr>
                          <m:t>𝑖𝑛𝑓𝑎𝑛𝑡</m:t>
                        </m:r>
                        <m:r>
                          <a:rPr lang="en-US" sz="3400" b="0" i="1" smtClean="0">
                            <a:solidFill>
                              <a:prstClr val="black"/>
                            </a:solidFill>
                            <a:latin typeface="Cambria Math" panose="02040503050406030204" pitchFamily="18" charset="0"/>
                          </a:rPr>
                          <m:t> </m:t>
                        </m:r>
                        <m:r>
                          <a:rPr lang="en-US" sz="3400" b="0" i="1" smtClean="0">
                            <a:solidFill>
                              <a:prstClr val="black"/>
                            </a:solidFill>
                            <a:latin typeface="Cambria Math" panose="02040503050406030204" pitchFamily="18" charset="0"/>
                          </a:rPr>
                          <m:t>𝑑𝑒𝑎𝑡h𝑠</m:t>
                        </m:r>
                        <m:r>
                          <a:rPr lang="en-US" sz="3400" b="0" i="1" smtClean="0">
                            <a:solidFill>
                              <a:prstClr val="black"/>
                            </a:solidFill>
                            <a:latin typeface="Cambria Math" panose="02040503050406030204" pitchFamily="18" charset="0"/>
                          </a:rPr>
                          <m:t> </m:t>
                        </m:r>
                        <m:r>
                          <a:rPr lang="en-US" sz="3400" b="0" i="1" smtClean="0">
                            <a:solidFill>
                              <a:prstClr val="black"/>
                            </a:solidFill>
                            <a:latin typeface="Cambria Math" panose="02040503050406030204" pitchFamily="18" charset="0"/>
                          </a:rPr>
                          <m:t>𝑖𝑛</m:t>
                        </m:r>
                        <m:r>
                          <a:rPr lang="en-US" sz="3400" b="0" i="1" smtClean="0">
                            <a:solidFill>
                              <a:prstClr val="black"/>
                            </a:solidFill>
                            <a:latin typeface="Cambria Math" panose="02040503050406030204" pitchFamily="18" charset="0"/>
                          </a:rPr>
                          <m:t> </m:t>
                        </m:r>
                        <m:r>
                          <a:rPr lang="en-US" sz="3400" b="0" i="1" smtClean="0">
                            <a:solidFill>
                              <a:prstClr val="black"/>
                            </a:solidFill>
                            <a:latin typeface="Cambria Math" panose="02040503050406030204" pitchFamily="18" charset="0"/>
                          </a:rPr>
                          <m:t>𝑦𝑒𝑎𝑟</m:t>
                        </m:r>
                        <m:r>
                          <a:rPr lang="en-US" sz="3400" b="0" i="1" smtClean="0">
                            <a:solidFill>
                              <a:prstClr val="black"/>
                            </a:solidFill>
                            <a:latin typeface="Cambria Math" panose="02040503050406030204" pitchFamily="18" charset="0"/>
                          </a:rPr>
                          <m:t> </m:t>
                        </m:r>
                        <m:r>
                          <a:rPr lang="en-US" sz="3400" b="0" i="1" smtClean="0">
                            <a:solidFill>
                              <a:prstClr val="black"/>
                            </a:solidFill>
                            <a:latin typeface="Cambria Math" panose="02040503050406030204" pitchFamily="18" charset="0"/>
                          </a:rPr>
                          <m:t>𝑥</m:t>
                        </m:r>
                      </m:num>
                      <m:den>
                        <m:r>
                          <a:rPr lang="en-US" sz="3400" b="0" i="1" smtClean="0">
                            <a:solidFill>
                              <a:prstClr val="black"/>
                            </a:solidFill>
                            <a:latin typeface="Cambria Math" panose="02040503050406030204" pitchFamily="18" charset="0"/>
                          </a:rPr>
                          <m:t>𝑙𝑖𝑣𝑒</m:t>
                        </m:r>
                        <m:r>
                          <a:rPr lang="en-US" sz="3400" b="0" i="1" smtClean="0">
                            <a:solidFill>
                              <a:prstClr val="black"/>
                            </a:solidFill>
                            <a:latin typeface="Cambria Math" panose="02040503050406030204" pitchFamily="18" charset="0"/>
                          </a:rPr>
                          <m:t> </m:t>
                        </m:r>
                        <m:r>
                          <a:rPr lang="en-US" sz="3400" b="0" i="1" smtClean="0">
                            <a:solidFill>
                              <a:prstClr val="black"/>
                            </a:solidFill>
                            <a:latin typeface="Cambria Math" panose="02040503050406030204" pitchFamily="18" charset="0"/>
                          </a:rPr>
                          <m:t>𝑏𝑖𝑟𝑡h𝑠</m:t>
                        </m:r>
                        <m:r>
                          <a:rPr lang="en-US" sz="3400" b="0" i="1" smtClean="0">
                            <a:solidFill>
                              <a:prstClr val="black"/>
                            </a:solidFill>
                            <a:latin typeface="Cambria Math" panose="02040503050406030204" pitchFamily="18" charset="0"/>
                          </a:rPr>
                          <m:t> </m:t>
                        </m:r>
                        <m:r>
                          <a:rPr lang="en-US" sz="3400" b="0" i="1" smtClean="0">
                            <a:solidFill>
                              <a:prstClr val="black"/>
                            </a:solidFill>
                            <a:latin typeface="Cambria Math" panose="02040503050406030204" pitchFamily="18" charset="0"/>
                          </a:rPr>
                          <m:t>𝑖𝑛</m:t>
                        </m:r>
                        <m:r>
                          <a:rPr lang="en-US" sz="3400" b="0" i="1" smtClean="0">
                            <a:solidFill>
                              <a:prstClr val="black"/>
                            </a:solidFill>
                            <a:latin typeface="Cambria Math" panose="02040503050406030204" pitchFamily="18" charset="0"/>
                          </a:rPr>
                          <m:t> </m:t>
                        </m:r>
                        <m:r>
                          <a:rPr lang="en-US" sz="3400" b="0" i="1" smtClean="0">
                            <a:solidFill>
                              <a:prstClr val="black"/>
                            </a:solidFill>
                            <a:latin typeface="Cambria Math" panose="02040503050406030204" pitchFamily="18" charset="0"/>
                          </a:rPr>
                          <m:t>𝑦𝑒𝑎𝑟</m:t>
                        </m:r>
                        <m:r>
                          <a:rPr lang="en-US" sz="3400" b="0" i="1" smtClean="0">
                            <a:solidFill>
                              <a:prstClr val="black"/>
                            </a:solidFill>
                            <a:latin typeface="Cambria Math" panose="02040503050406030204" pitchFamily="18" charset="0"/>
                          </a:rPr>
                          <m:t> </m:t>
                        </m:r>
                        <m:r>
                          <a:rPr lang="en-US" sz="3400" b="0" i="1" smtClean="0">
                            <a:solidFill>
                              <a:prstClr val="black"/>
                            </a:solidFill>
                            <a:latin typeface="Cambria Math" panose="02040503050406030204" pitchFamily="18" charset="0"/>
                          </a:rPr>
                          <m:t>𝑥</m:t>
                        </m:r>
                      </m:den>
                    </m:f>
                  </m:oMath>
                </a14:m>
                <a:r>
                  <a:rPr lang="en-US" sz="3400" dirty="0" smtClean="0"/>
                  <a:t> * 1000 live births</a:t>
                </a:r>
              </a:p>
              <a:p>
                <a:endParaRPr lang="en-US" sz="3400" dirty="0"/>
              </a:p>
              <a:p>
                <a:r>
                  <a:rPr lang="en-US" sz="3400" dirty="0" smtClean="0">
                    <a:solidFill>
                      <a:srgbClr val="000000"/>
                    </a:solidFill>
                    <a:latin typeface="Tahoma" panose="020B0604030504040204" pitchFamily="34" charset="0"/>
                  </a:rPr>
                  <a:t>Not a true rate since </a:t>
                </a:r>
                <a:r>
                  <a:rPr lang="en-US" sz="3400" dirty="0">
                    <a:solidFill>
                      <a:srgbClr val="000000"/>
                    </a:solidFill>
                    <a:latin typeface="Tahoma" panose="020B0604030504040204" pitchFamily="34" charset="0"/>
                  </a:rPr>
                  <a:t>the denominator is not in terms of mid- year population or person-years of </a:t>
                </a:r>
                <a:r>
                  <a:rPr lang="en-US" sz="3400" dirty="0" smtClean="0">
                    <a:solidFill>
                      <a:srgbClr val="000000"/>
                    </a:solidFill>
                    <a:latin typeface="Tahoma" panose="020B0604030504040204" pitchFamily="34" charset="0"/>
                  </a:rPr>
                  <a:t>exposure</a:t>
                </a:r>
              </a:p>
              <a:p>
                <a:pPr marL="0" indent="0">
                  <a:buNone/>
                </a:pPr>
                <a:endParaRPr lang="en-US" sz="3400" dirty="0">
                  <a:solidFill>
                    <a:srgbClr val="000000"/>
                  </a:solidFill>
                  <a:latin typeface="Tahoma" panose="020B0604030504040204" pitchFamily="34" charset="0"/>
                </a:endParaRPr>
              </a:p>
              <a:p>
                <a:pPr algn="just"/>
                <a:r>
                  <a:rPr lang="en-US" sz="3400" dirty="0">
                    <a:solidFill>
                      <a:srgbClr val="000000"/>
                    </a:solidFill>
                    <a:latin typeface="Tahoma" panose="020B0604030504040204" pitchFamily="34" charset="0"/>
                  </a:rPr>
                  <a:t>Is not a probability since the numerator includes events to births not included in the </a:t>
                </a:r>
                <a:r>
                  <a:rPr lang="en-US" sz="3400" dirty="0" smtClean="0">
                    <a:solidFill>
                      <a:srgbClr val="000000"/>
                    </a:solidFill>
                    <a:latin typeface="Tahoma" panose="020B0604030504040204" pitchFamily="34" charset="0"/>
                  </a:rPr>
                  <a:t>denominator. </a:t>
                </a:r>
                <a:r>
                  <a:rPr lang="en-US" sz="3400" dirty="0" smtClean="0"/>
                  <a:t>Infant </a:t>
                </a:r>
                <a:r>
                  <a:rPr lang="en-US" sz="3400" dirty="0"/>
                  <a:t>deaths in a year occur to births of that year and also to births of the previous </a:t>
                </a:r>
                <a:r>
                  <a:rPr lang="en-US" sz="3400" dirty="0" smtClean="0"/>
                  <a:t>year.</a:t>
                </a:r>
                <a:endParaRPr lang="en-US" sz="3400" dirty="0"/>
              </a:p>
              <a:p>
                <a:endParaRPr lang="en-US" sz="3400" dirty="0" smtClean="0">
                  <a:solidFill>
                    <a:srgbClr val="000000"/>
                  </a:solidFill>
                  <a:latin typeface="Tahoma" panose="020B0604030504040204" pitchFamily="34" charset="0"/>
                </a:endParaRPr>
              </a:p>
              <a:p>
                <a:r>
                  <a:rPr lang="en-US" sz="3400" dirty="0" smtClean="0"/>
                  <a:t>Good </a:t>
                </a:r>
                <a:r>
                  <a:rPr lang="en-US" sz="3400" dirty="0"/>
                  <a:t>index of </a:t>
                </a:r>
                <a:r>
                  <a:rPr lang="en-US" sz="3400" dirty="0" smtClean="0"/>
                  <a:t>mortality </a:t>
                </a:r>
                <a:r>
                  <a:rPr lang="en-US" sz="3400" dirty="0"/>
                  <a:t>in low mortality populations; less good in high mortality </a:t>
                </a:r>
                <a:r>
                  <a:rPr lang="en-US" sz="3400" dirty="0" smtClean="0"/>
                  <a:t>populations</a:t>
                </a:r>
              </a:p>
              <a:p>
                <a:pPr marL="0" indent="0">
                  <a:buNone/>
                </a:pPr>
                <a:endParaRPr lang="en-US" sz="3400" dirty="0"/>
              </a:p>
              <a:p>
                <a:r>
                  <a:rPr lang="en-US" sz="3400" dirty="0" smtClean="0"/>
                  <a:t>Because </a:t>
                </a:r>
                <a:r>
                  <a:rPr lang="en-US" sz="3400" dirty="0"/>
                  <a:t>of the very high level of mortality in the first hours, days, and weeks of life, IMR is broken down into even more specific rates</a:t>
                </a:r>
              </a:p>
              <a:p>
                <a:endParaRPr lang="en-US" dirty="0" smtClean="0">
                  <a:solidFill>
                    <a:srgbClr val="000000"/>
                  </a:solidFill>
                  <a:latin typeface="Tahoma" panose="020B0604030504040204" pitchFamily="34" charset="0"/>
                </a:endParaRPr>
              </a:p>
              <a:p>
                <a:pPr marL="0" indent="0">
                  <a:buNone/>
                </a:pPr>
                <a:endParaRPr lang="en-US" dirty="0">
                  <a:solidFill>
                    <a:srgbClr val="000000"/>
                  </a:solidFill>
                  <a:latin typeface="Tahoma" panose="020B0604030504040204" pitchFamily="34" charset="0"/>
                </a:endParaRPr>
              </a:p>
              <a:p>
                <a:endParaRPr lang="en-US" dirty="0">
                  <a:solidFill>
                    <a:srgbClr val="000000"/>
                  </a:solidFill>
                  <a:latin typeface="Tahoma" panose="020B0604030504040204" pitchFamily="34" charset="0"/>
                </a:endParaRP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40080" y="1028700"/>
                <a:ext cx="11189970" cy="5520690"/>
              </a:xfrm>
              <a:blipFill rotWithShape="0">
                <a:blip r:embed="rId2"/>
                <a:stretch>
                  <a:fillRect l="-654" r="-1035"/>
                </a:stretch>
              </a:blipFill>
            </p:spPr>
            <p:txBody>
              <a:bodyPr/>
              <a:lstStyle/>
              <a:p>
                <a:r>
                  <a:rPr lang="en-US">
                    <a:noFill/>
                  </a:rPr>
                  <a:t> </a:t>
                </a:r>
              </a:p>
            </p:txBody>
          </p:sp>
        </mc:Fallback>
      </mc:AlternateContent>
    </p:spTree>
    <p:extLst>
      <p:ext uri="{BB962C8B-B14F-4D97-AF65-F5344CB8AC3E}">
        <p14:creationId xmlns:p14="http://schemas.microsoft.com/office/powerpoint/2010/main" val="35236729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Exercise: calculate IMR for the year 1990</a:t>
            </a:r>
            <a:endParaRPr lang="en-US" b="1" dirty="0"/>
          </a:p>
        </p:txBody>
      </p:sp>
      <p:pic>
        <p:nvPicPr>
          <p:cNvPr id="4" name="Content Placeholder 3"/>
          <p:cNvPicPr>
            <a:picLocks noGrp="1" noChangeAspect="1"/>
          </p:cNvPicPr>
          <p:nvPr>
            <p:ph idx="1"/>
          </p:nvPr>
        </p:nvPicPr>
        <p:blipFill>
          <a:blip r:embed="rId2"/>
          <a:stretch>
            <a:fillRect/>
          </a:stretch>
        </p:blipFill>
        <p:spPr>
          <a:xfrm>
            <a:off x="2434590" y="2125980"/>
            <a:ext cx="6858000" cy="2856369"/>
          </a:xfrm>
          <a:prstGeom prst="rect">
            <a:avLst/>
          </a:prstGeom>
        </p:spPr>
      </p:pic>
      <p:sp>
        <p:nvSpPr>
          <p:cNvPr id="5" name="TextBox 4"/>
          <p:cNvSpPr txBox="1"/>
          <p:nvPr/>
        </p:nvSpPr>
        <p:spPr>
          <a:xfrm>
            <a:off x="1645920" y="5543550"/>
            <a:ext cx="8446770" cy="523220"/>
          </a:xfrm>
          <a:prstGeom prst="rect">
            <a:avLst/>
          </a:prstGeom>
          <a:noFill/>
        </p:spPr>
        <p:txBody>
          <a:bodyPr wrap="square" rtlCol="0">
            <a:spAutoFit/>
          </a:bodyPr>
          <a:lstStyle/>
          <a:p>
            <a:pPr marL="285750" indent="-285750">
              <a:buFont typeface="Arial" panose="020B0604020202020204" pitchFamily="34" charset="0"/>
              <a:buChar char="•"/>
            </a:pPr>
            <a:r>
              <a:rPr lang="en-US" sz="2800" b="1" dirty="0" smtClean="0"/>
              <a:t>IMR 1990 = 9.22 per 1000 live births</a:t>
            </a:r>
            <a:endParaRPr lang="en-US" sz="2800" b="1" dirty="0"/>
          </a:p>
        </p:txBody>
      </p:sp>
    </p:spTree>
    <p:extLst>
      <p:ext uri="{BB962C8B-B14F-4D97-AF65-F5344CB8AC3E}">
        <p14:creationId xmlns:p14="http://schemas.microsoft.com/office/powerpoint/2010/main" val="8353464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Neonatal Mortality rate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38992" y="1828800"/>
                <a:ext cx="11668990" cy="4351337"/>
              </a:xfrm>
            </p:spPr>
            <p:txBody>
              <a:bodyPr>
                <a:normAutofit/>
              </a:bodyPr>
              <a:lstStyle/>
              <a:p>
                <a:r>
                  <a:rPr lang="en-US" b="1" dirty="0" smtClean="0"/>
                  <a:t>Neonatal mortality (NN): </a:t>
                </a:r>
                <a:r>
                  <a:rPr lang="en-US" dirty="0" smtClean="0"/>
                  <a:t>it is the </a:t>
                </a:r>
                <a:r>
                  <a:rPr lang="en-US" dirty="0"/>
                  <a:t>probability of dying within the first month of </a:t>
                </a:r>
                <a:r>
                  <a:rPr lang="en-US" dirty="0" smtClean="0"/>
                  <a:t>life</a:t>
                </a:r>
              </a:p>
              <a:p>
                <a:r>
                  <a:rPr lang="en-US" sz="2600" dirty="0" smtClean="0"/>
                  <a:t>Neonatal mortality </a:t>
                </a:r>
                <a:r>
                  <a:rPr lang="en-US" sz="2600" dirty="0"/>
                  <a:t>rate =</a:t>
                </a:r>
                <a14:m>
                  <m:oMath xmlns:m="http://schemas.openxmlformats.org/officeDocument/2006/math">
                    <m:f>
                      <m:fPr>
                        <m:ctrlPr>
                          <a:rPr lang="en-US" sz="2600" i="1">
                            <a:solidFill>
                              <a:prstClr val="black"/>
                            </a:solidFill>
                            <a:latin typeface="Cambria Math" panose="02040503050406030204" pitchFamily="18" charset="0"/>
                          </a:rPr>
                        </m:ctrlPr>
                      </m:fPr>
                      <m:num>
                        <m:r>
                          <a:rPr lang="en-US" sz="2600" i="1">
                            <a:solidFill>
                              <a:prstClr val="black"/>
                            </a:solidFill>
                            <a:latin typeface="Cambria Math" panose="02040503050406030204" pitchFamily="18" charset="0"/>
                          </a:rPr>
                          <m:t>𝑛</m:t>
                        </m:r>
                        <m:r>
                          <a:rPr lang="en-US" sz="2600" b="0" i="1" smtClean="0">
                            <a:solidFill>
                              <a:prstClr val="black"/>
                            </a:solidFill>
                            <a:latin typeface="Cambria Math" panose="02040503050406030204" pitchFamily="18" charset="0"/>
                          </a:rPr>
                          <m:t>𝑜</m:t>
                        </m:r>
                        <m:r>
                          <a:rPr lang="en-US" sz="2600" b="0" i="1" smtClean="0">
                            <a:solidFill>
                              <a:prstClr val="black"/>
                            </a:solidFill>
                            <a:latin typeface="Cambria Math" panose="02040503050406030204" pitchFamily="18" charset="0"/>
                          </a:rPr>
                          <m:t>.  </m:t>
                        </m:r>
                        <m:r>
                          <a:rPr lang="en-US" sz="2600" i="1">
                            <a:solidFill>
                              <a:prstClr val="black"/>
                            </a:solidFill>
                            <a:latin typeface="Cambria Math" panose="02040503050406030204" pitchFamily="18" charset="0"/>
                          </a:rPr>
                          <m:t>𝑜𝑓</m:t>
                        </m:r>
                        <m:r>
                          <a:rPr lang="en-US" sz="2600" i="1">
                            <a:solidFill>
                              <a:prstClr val="black"/>
                            </a:solidFill>
                            <a:latin typeface="Cambria Math" panose="02040503050406030204" pitchFamily="18" charset="0"/>
                          </a:rPr>
                          <m:t> </m:t>
                        </m:r>
                        <m:r>
                          <a:rPr lang="en-US" sz="2600" i="1">
                            <a:solidFill>
                              <a:prstClr val="black"/>
                            </a:solidFill>
                            <a:latin typeface="Cambria Math" panose="02040503050406030204" pitchFamily="18" charset="0"/>
                          </a:rPr>
                          <m:t>𝑑𝑒𝑎𝑡h𝑠</m:t>
                        </m:r>
                        <m:r>
                          <a:rPr lang="en-US" sz="2600" i="1">
                            <a:solidFill>
                              <a:prstClr val="black"/>
                            </a:solidFill>
                            <a:latin typeface="Cambria Math" panose="02040503050406030204" pitchFamily="18" charset="0"/>
                          </a:rPr>
                          <m:t> (0−28 </m:t>
                        </m:r>
                        <m:r>
                          <a:rPr lang="en-US" sz="2600" b="0" i="1" smtClean="0">
                            <a:solidFill>
                              <a:prstClr val="black"/>
                            </a:solidFill>
                            <a:latin typeface="Cambria Math" panose="02040503050406030204" pitchFamily="18" charset="0"/>
                          </a:rPr>
                          <m:t>𝑑𝑎𝑦𝑠</m:t>
                        </m:r>
                        <m:r>
                          <a:rPr lang="en-US" sz="2600" b="0" i="1" smtClean="0">
                            <a:solidFill>
                              <a:prstClr val="black"/>
                            </a:solidFill>
                            <a:latin typeface="Cambria Math" panose="02040503050406030204" pitchFamily="18" charset="0"/>
                          </a:rPr>
                          <m:t> </m:t>
                        </m:r>
                        <m:r>
                          <a:rPr lang="en-US" sz="2600" b="0" i="1" smtClean="0">
                            <a:solidFill>
                              <a:prstClr val="black"/>
                            </a:solidFill>
                            <a:latin typeface="Cambria Math" panose="02040503050406030204" pitchFamily="18" charset="0"/>
                          </a:rPr>
                          <m:t>𝑖</m:t>
                        </m:r>
                        <m:r>
                          <a:rPr lang="en-US" sz="2600" b="0" i="1" smtClean="0">
                            <a:solidFill>
                              <a:prstClr val="black"/>
                            </a:solidFill>
                            <a:latin typeface="Cambria Math" panose="02040503050406030204" pitchFamily="18" charset="0"/>
                          </a:rPr>
                          <m:t>.</m:t>
                        </m:r>
                        <m:r>
                          <a:rPr lang="en-US" sz="2600" b="0" i="1" smtClean="0">
                            <a:solidFill>
                              <a:prstClr val="black"/>
                            </a:solidFill>
                            <a:latin typeface="Cambria Math" panose="02040503050406030204" pitchFamily="18" charset="0"/>
                          </a:rPr>
                          <m:t>𝑒</m:t>
                        </m:r>
                        <m:r>
                          <a:rPr lang="en-US" sz="2600" b="0" i="1" smtClean="0">
                            <a:solidFill>
                              <a:prstClr val="black"/>
                            </a:solidFill>
                            <a:latin typeface="Cambria Math" panose="02040503050406030204" pitchFamily="18" charset="0"/>
                          </a:rPr>
                          <m:t>. &lt;1 </m:t>
                        </m:r>
                        <m:r>
                          <a:rPr lang="en-US" sz="2600" b="0" i="1" smtClean="0">
                            <a:solidFill>
                              <a:prstClr val="black"/>
                            </a:solidFill>
                            <a:latin typeface="Cambria Math" panose="02040503050406030204" pitchFamily="18" charset="0"/>
                          </a:rPr>
                          <m:t>𝑚𝑜𝑛𝑡h</m:t>
                        </m:r>
                        <m:r>
                          <a:rPr lang="en-US" sz="2600" b="0" i="1" smtClean="0">
                            <a:solidFill>
                              <a:prstClr val="black"/>
                            </a:solidFill>
                            <a:latin typeface="Cambria Math" panose="02040503050406030204" pitchFamily="18" charset="0"/>
                          </a:rPr>
                          <m:t>)</m:t>
                        </m:r>
                      </m:num>
                      <m:den>
                        <m:r>
                          <a:rPr lang="en-US" sz="2600" i="1">
                            <a:solidFill>
                              <a:prstClr val="black"/>
                            </a:solidFill>
                            <a:latin typeface="Cambria Math" panose="02040503050406030204" pitchFamily="18" charset="0"/>
                          </a:rPr>
                          <m:t>𝑙𝑖𝑣𝑒</m:t>
                        </m:r>
                        <m:r>
                          <a:rPr lang="en-US" sz="2600" i="1">
                            <a:solidFill>
                              <a:prstClr val="black"/>
                            </a:solidFill>
                            <a:latin typeface="Cambria Math" panose="02040503050406030204" pitchFamily="18" charset="0"/>
                          </a:rPr>
                          <m:t> </m:t>
                        </m:r>
                        <m:r>
                          <a:rPr lang="en-US" sz="2600" i="1">
                            <a:solidFill>
                              <a:prstClr val="black"/>
                            </a:solidFill>
                            <a:latin typeface="Cambria Math" panose="02040503050406030204" pitchFamily="18" charset="0"/>
                          </a:rPr>
                          <m:t>𝑏𝑖𝑟𝑡h𝑠</m:t>
                        </m:r>
                        <m:r>
                          <a:rPr lang="en-US" sz="2600" i="1">
                            <a:solidFill>
                              <a:prstClr val="black"/>
                            </a:solidFill>
                            <a:latin typeface="Cambria Math" panose="02040503050406030204" pitchFamily="18" charset="0"/>
                          </a:rPr>
                          <m:t> </m:t>
                        </m:r>
                      </m:den>
                    </m:f>
                  </m:oMath>
                </a14:m>
                <a:r>
                  <a:rPr lang="en-US" sz="2600" dirty="0"/>
                  <a:t> * </a:t>
                </a:r>
                <a:r>
                  <a:rPr lang="en-US" sz="2600" dirty="0" smtClean="0"/>
                  <a:t>1000 live births</a:t>
                </a:r>
              </a:p>
              <a:p>
                <a:endParaRPr lang="en-US" sz="2600" dirty="0"/>
              </a:p>
              <a:p>
                <a:r>
                  <a:rPr lang="en-US" sz="2600" dirty="0" smtClean="0"/>
                  <a:t>Divided into two – early and late neonatal mortality</a:t>
                </a:r>
              </a:p>
              <a:p>
                <a:r>
                  <a:rPr lang="en-US" sz="2600" dirty="0" smtClean="0"/>
                  <a:t>Early Neonatal Mortality Rate (ENMR) =</a:t>
                </a:r>
                <a14:m>
                  <m:oMath xmlns:m="http://schemas.openxmlformats.org/officeDocument/2006/math">
                    <m:f>
                      <m:fPr>
                        <m:ctrlPr>
                          <a:rPr lang="en-US" sz="2600" i="1">
                            <a:solidFill>
                              <a:prstClr val="black"/>
                            </a:solidFill>
                            <a:latin typeface="Cambria Math" panose="02040503050406030204" pitchFamily="18" charset="0"/>
                          </a:rPr>
                        </m:ctrlPr>
                      </m:fPr>
                      <m:num>
                        <m:r>
                          <a:rPr lang="en-US" sz="2600" i="1">
                            <a:solidFill>
                              <a:prstClr val="black"/>
                            </a:solidFill>
                            <a:latin typeface="Cambria Math" panose="02040503050406030204" pitchFamily="18" charset="0"/>
                          </a:rPr>
                          <m:t>𝑛</m:t>
                        </m:r>
                        <m:r>
                          <a:rPr lang="en-US" sz="2600" b="0" i="1" smtClean="0">
                            <a:solidFill>
                              <a:prstClr val="black"/>
                            </a:solidFill>
                            <a:latin typeface="Cambria Math" panose="02040503050406030204" pitchFamily="18" charset="0"/>
                          </a:rPr>
                          <m:t>𝑜</m:t>
                        </m:r>
                        <m:r>
                          <a:rPr lang="en-US" sz="2600" b="0" i="1" smtClean="0">
                            <a:solidFill>
                              <a:prstClr val="black"/>
                            </a:solidFill>
                            <a:latin typeface="Cambria Math" panose="02040503050406030204" pitchFamily="18" charset="0"/>
                          </a:rPr>
                          <m:t>.  </m:t>
                        </m:r>
                        <m:r>
                          <a:rPr lang="en-US" sz="2600" i="1">
                            <a:solidFill>
                              <a:prstClr val="black"/>
                            </a:solidFill>
                            <a:latin typeface="Cambria Math" panose="02040503050406030204" pitchFamily="18" charset="0"/>
                          </a:rPr>
                          <m:t>𝑜𝑓</m:t>
                        </m:r>
                        <m:r>
                          <a:rPr lang="en-US" sz="2600" i="1">
                            <a:solidFill>
                              <a:prstClr val="black"/>
                            </a:solidFill>
                            <a:latin typeface="Cambria Math" panose="02040503050406030204" pitchFamily="18" charset="0"/>
                          </a:rPr>
                          <m:t> </m:t>
                        </m:r>
                        <m:r>
                          <a:rPr lang="en-US" sz="2600" i="1">
                            <a:solidFill>
                              <a:prstClr val="black"/>
                            </a:solidFill>
                            <a:latin typeface="Cambria Math" panose="02040503050406030204" pitchFamily="18" charset="0"/>
                          </a:rPr>
                          <m:t>𝑑𝑒𝑎𝑡h𝑠</m:t>
                        </m:r>
                        <m:r>
                          <a:rPr lang="en-US" sz="2600" i="1">
                            <a:solidFill>
                              <a:prstClr val="black"/>
                            </a:solidFill>
                            <a:latin typeface="Cambria Math" panose="02040503050406030204" pitchFamily="18" charset="0"/>
                          </a:rPr>
                          <m:t> (0−7</m:t>
                        </m:r>
                        <m:r>
                          <a:rPr lang="en-US" sz="2600" i="1">
                            <a:solidFill>
                              <a:prstClr val="black"/>
                            </a:solidFill>
                            <a:latin typeface="Cambria Math" panose="02040503050406030204" pitchFamily="18" charset="0"/>
                          </a:rPr>
                          <m:t>𝑑𝑎𝑦𝑠</m:t>
                        </m:r>
                        <m:r>
                          <a:rPr lang="en-US" sz="2600" i="1">
                            <a:solidFill>
                              <a:prstClr val="black"/>
                            </a:solidFill>
                            <a:latin typeface="Cambria Math" panose="02040503050406030204" pitchFamily="18" charset="0"/>
                          </a:rPr>
                          <m:t>)</m:t>
                        </m:r>
                      </m:num>
                      <m:den>
                        <m:r>
                          <a:rPr lang="en-US" sz="2600" i="1">
                            <a:solidFill>
                              <a:prstClr val="black"/>
                            </a:solidFill>
                            <a:latin typeface="Cambria Math" panose="02040503050406030204" pitchFamily="18" charset="0"/>
                          </a:rPr>
                          <m:t>𝑙𝑖𝑣𝑒</m:t>
                        </m:r>
                        <m:r>
                          <a:rPr lang="en-US" sz="2600" i="1">
                            <a:solidFill>
                              <a:prstClr val="black"/>
                            </a:solidFill>
                            <a:latin typeface="Cambria Math" panose="02040503050406030204" pitchFamily="18" charset="0"/>
                          </a:rPr>
                          <m:t> </m:t>
                        </m:r>
                        <m:r>
                          <a:rPr lang="en-US" sz="2600" i="1">
                            <a:solidFill>
                              <a:prstClr val="black"/>
                            </a:solidFill>
                            <a:latin typeface="Cambria Math" panose="02040503050406030204" pitchFamily="18" charset="0"/>
                          </a:rPr>
                          <m:t>𝑏𝑖𝑟𝑡h𝑠</m:t>
                        </m:r>
                        <m:r>
                          <a:rPr lang="en-US" sz="2600" i="1">
                            <a:solidFill>
                              <a:prstClr val="black"/>
                            </a:solidFill>
                            <a:latin typeface="Cambria Math" panose="02040503050406030204" pitchFamily="18" charset="0"/>
                          </a:rPr>
                          <m:t> </m:t>
                        </m:r>
                      </m:den>
                    </m:f>
                  </m:oMath>
                </a14:m>
                <a:r>
                  <a:rPr lang="en-US" sz="2600" dirty="0"/>
                  <a:t> * 1000 live births</a:t>
                </a:r>
              </a:p>
              <a:p>
                <a:endParaRPr lang="en-US" dirty="0" smtClean="0"/>
              </a:p>
              <a:p>
                <a:r>
                  <a:rPr lang="en-US" dirty="0" smtClean="0"/>
                  <a:t>Late Neonatal mortality Rate (LNMR) =</a:t>
                </a:r>
                <a14:m>
                  <m:oMath xmlns:m="http://schemas.openxmlformats.org/officeDocument/2006/math">
                    <m:f>
                      <m:fPr>
                        <m:ctrlPr>
                          <a:rPr lang="en-US" sz="2600" i="1">
                            <a:solidFill>
                              <a:prstClr val="black"/>
                            </a:solidFill>
                            <a:latin typeface="Cambria Math" panose="02040503050406030204" pitchFamily="18" charset="0"/>
                          </a:rPr>
                        </m:ctrlPr>
                      </m:fPr>
                      <m:num>
                        <m:r>
                          <a:rPr lang="en-US" sz="2600" i="1">
                            <a:solidFill>
                              <a:prstClr val="black"/>
                            </a:solidFill>
                            <a:latin typeface="Cambria Math" panose="02040503050406030204" pitchFamily="18" charset="0"/>
                          </a:rPr>
                          <m:t>𝑛</m:t>
                        </m:r>
                        <m:r>
                          <a:rPr lang="en-US" sz="2600" b="0" i="1" smtClean="0">
                            <a:solidFill>
                              <a:prstClr val="black"/>
                            </a:solidFill>
                            <a:latin typeface="Cambria Math" panose="02040503050406030204" pitchFamily="18" charset="0"/>
                          </a:rPr>
                          <m:t>𝑜</m:t>
                        </m:r>
                        <m:r>
                          <a:rPr lang="en-US" sz="2600" b="0" i="1" smtClean="0">
                            <a:solidFill>
                              <a:prstClr val="black"/>
                            </a:solidFill>
                            <a:latin typeface="Cambria Math" panose="02040503050406030204" pitchFamily="18" charset="0"/>
                          </a:rPr>
                          <m:t>.  </m:t>
                        </m:r>
                        <m:r>
                          <a:rPr lang="en-US" sz="2600" i="1">
                            <a:solidFill>
                              <a:prstClr val="black"/>
                            </a:solidFill>
                            <a:latin typeface="Cambria Math" panose="02040503050406030204" pitchFamily="18" charset="0"/>
                          </a:rPr>
                          <m:t>𝑜𝑓</m:t>
                        </m:r>
                        <m:r>
                          <a:rPr lang="en-US" sz="2600" i="1">
                            <a:solidFill>
                              <a:prstClr val="black"/>
                            </a:solidFill>
                            <a:latin typeface="Cambria Math" panose="02040503050406030204" pitchFamily="18" charset="0"/>
                          </a:rPr>
                          <m:t> </m:t>
                        </m:r>
                        <m:r>
                          <a:rPr lang="en-US" sz="2600" i="1">
                            <a:solidFill>
                              <a:prstClr val="black"/>
                            </a:solidFill>
                            <a:latin typeface="Cambria Math" panose="02040503050406030204" pitchFamily="18" charset="0"/>
                          </a:rPr>
                          <m:t>𝑑𝑒𝑎𝑡h𝑠</m:t>
                        </m:r>
                        <m:r>
                          <a:rPr lang="en-US" sz="2600" i="1">
                            <a:solidFill>
                              <a:prstClr val="black"/>
                            </a:solidFill>
                            <a:latin typeface="Cambria Math" panose="02040503050406030204" pitchFamily="18" charset="0"/>
                          </a:rPr>
                          <m:t> (8−28</m:t>
                        </m:r>
                        <m:r>
                          <a:rPr lang="en-US" sz="2600" i="1">
                            <a:solidFill>
                              <a:prstClr val="black"/>
                            </a:solidFill>
                            <a:latin typeface="Cambria Math" panose="02040503050406030204" pitchFamily="18" charset="0"/>
                          </a:rPr>
                          <m:t>𝑑𝑎𝑦𝑠</m:t>
                        </m:r>
                        <m:r>
                          <a:rPr lang="en-US" sz="2600" i="1">
                            <a:solidFill>
                              <a:prstClr val="black"/>
                            </a:solidFill>
                            <a:latin typeface="Cambria Math" panose="02040503050406030204" pitchFamily="18" charset="0"/>
                          </a:rPr>
                          <m:t>)</m:t>
                        </m:r>
                      </m:num>
                      <m:den>
                        <m:r>
                          <a:rPr lang="en-US" sz="2600" i="1">
                            <a:solidFill>
                              <a:prstClr val="black"/>
                            </a:solidFill>
                            <a:latin typeface="Cambria Math" panose="02040503050406030204" pitchFamily="18" charset="0"/>
                          </a:rPr>
                          <m:t>𝑙𝑖𝑣𝑒</m:t>
                        </m:r>
                        <m:r>
                          <a:rPr lang="en-US" sz="2600" i="1">
                            <a:solidFill>
                              <a:prstClr val="black"/>
                            </a:solidFill>
                            <a:latin typeface="Cambria Math" panose="02040503050406030204" pitchFamily="18" charset="0"/>
                          </a:rPr>
                          <m:t> </m:t>
                        </m:r>
                        <m:r>
                          <a:rPr lang="en-US" sz="2600" i="1">
                            <a:solidFill>
                              <a:prstClr val="black"/>
                            </a:solidFill>
                            <a:latin typeface="Cambria Math" panose="02040503050406030204" pitchFamily="18" charset="0"/>
                          </a:rPr>
                          <m:t>𝑏𝑖𝑟𝑡h𝑠</m:t>
                        </m:r>
                        <m:r>
                          <a:rPr lang="en-US" sz="2600" i="1">
                            <a:solidFill>
                              <a:prstClr val="black"/>
                            </a:solidFill>
                            <a:latin typeface="Cambria Math" panose="02040503050406030204" pitchFamily="18" charset="0"/>
                          </a:rPr>
                          <m:t> </m:t>
                        </m:r>
                      </m:den>
                    </m:f>
                  </m:oMath>
                </a14:m>
                <a:r>
                  <a:rPr lang="en-US" sz="2600" dirty="0">
                    <a:solidFill>
                      <a:prstClr val="black"/>
                    </a:solidFill>
                  </a:rPr>
                  <a:t> * 1000 live births</a:t>
                </a:r>
                <a:endParaRPr lang="en-US"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38992" y="1828800"/>
                <a:ext cx="11668990" cy="4351337"/>
              </a:xfrm>
              <a:blipFill rotWithShape="0">
                <a:blip r:embed="rId2"/>
                <a:stretch>
                  <a:fillRect l="-836" t="-2241" b="-1120"/>
                </a:stretch>
              </a:blipFill>
            </p:spPr>
            <p:txBody>
              <a:bodyPr/>
              <a:lstStyle/>
              <a:p>
                <a:r>
                  <a:rPr lang="en-US">
                    <a:noFill/>
                  </a:rPr>
                  <a:t> </a:t>
                </a:r>
              </a:p>
            </p:txBody>
          </p:sp>
        </mc:Fallback>
      </mc:AlternateContent>
    </p:spTree>
    <p:extLst>
      <p:ext uri="{BB962C8B-B14F-4D97-AF65-F5344CB8AC3E}">
        <p14:creationId xmlns:p14="http://schemas.microsoft.com/office/powerpoint/2010/main" val="831342461"/>
      </p:ext>
    </p:extLst>
  </p:cSld>
  <p:clrMapOvr>
    <a:masterClrMapping/>
  </p:clrMapOvr>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TM02900720[[fn=Integral]]</Template>
  <TotalTime>570</TotalTime>
  <Words>942</Words>
  <Application>Microsoft Office PowerPoint</Application>
  <PresentationFormat>Widescreen</PresentationFormat>
  <Paragraphs>122</Paragraphs>
  <Slides>23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Cambria Math</vt:lpstr>
      <vt:lpstr>Tahoma</vt:lpstr>
      <vt:lpstr>Wingdings 2</vt:lpstr>
      <vt:lpstr>HDOfficeLightV0</vt:lpstr>
      <vt:lpstr>Mortality Analysis</vt:lpstr>
      <vt:lpstr>Learning objectives</vt:lpstr>
      <vt:lpstr>Definition of death</vt:lpstr>
      <vt:lpstr>Mortality measures</vt:lpstr>
      <vt:lpstr>Age Specific Death Rates (ASDR)</vt:lpstr>
      <vt:lpstr>Illustration: ASDR for Egypt, 1990</vt:lpstr>
      <vt:lpstr>Infant Mortality Rate</vt:lpstr>
      <vt:lpstr>Exercise: calculate IMR for the year 1990</vt:lpstr>
      <vt:lpstr>Neonatal Mortality rate</vt:lpstr>
      <vt:lpstr>Fetal Death</vt:lpstr>
      <vt:lpstr>Perinatal death Rate</vt:lpstr>
      <vt:lpstr>Postneonatal mortality (PNN)</vt:lpstr>
      <vt:lpstr>Child mortality rate</vt:lpstr>
      <vt:lpstr>Childhood Mortality Rates - Kenya</vt:lpstr>
      <vt:lpstr>Trends in Childhood Mortality - Kenya</vt:lpstr>
      <vt:lpstr>Maternal Factors Associated with High Risk of Childhood Mortality</vt:lpstr>
      <vt:lpstr>Maternal Mortality</vt:lpstr>
      <vt:lpstr>Maternal Mortality Ratio</vt:lpstr>
      <vt:lpstr>Maternal Mortality Rate</vt:lpstr>
      <vt:lpstr>Exercise: 2 – Maternal mortality Ratio &amp; Rate</vt:lpstr>
      <vt:lpstr>Solution</vt:lpstr>
      <vt:lpstr>Why is mortality data important?</vt:lpstr>
      <vt:lpstr>What are the sources of errors in mortality data?</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mortality</dc:title>
  <dc:creator>Alphonce Werah</dc:creator>
  <cp:lastModifiedBy>Windows User</cp:lastModifiedBy>
  <cp:revision>57</cp:revision>
  <dcterms:created xsi:type="dcterms:W3CDTF">2016-02-15T21:41:54Z</dcterms:created>
  <dcterms:modified xsi:type="dcterms:W3CDTF">2018-02-07T04:08:38Z</dcterms:modified>
</cp:coreProperties>
</file>