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3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5" r:id="rId10"/>
    <p:sldId id="264" r:id="rId11"/>
    <p:sldId id="266" r:id="rId12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54" d="100"/>
          <a:sy n="54" d="100"/>
        </p:scale>
        <p:origin x="342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C5772552-09BD-45DF-981A-A6080AA0E33C}" type="datetimeFigureOut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 smtClean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4FC6A67C-B2FE-473E-ABEF-9A641495B91E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24A458-5BE7-4854-B8CD-0EAE56405AC6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CEE2FC-85BE-4169-9349-2830073060D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7686169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0D25A1-D050-4BE5-8F9F-DDE91AFC34C9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AB2DB90-C4C5-48B7-88ED-8BAE8E8B09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5351836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609EC7-6F35-4800-A962-04C80313DD0F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A6CFD97-E49E-40F4-8182-FFA41EDD5772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472431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6AAAD5-F996-4DEE-BDEE-B2AD0F0EEC77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A53131-302E-4BED-8CBC-C6FDEC35A90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9247419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3FF14B-8F5F-482D-A557-A563AD693CD0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65419C0-B460-4712-86E8-94193133992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93288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CBEC0-A0E9-40DC-9634-280B33A7FB68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ACA8A-37DD-464D-AB48-34FE2A5980B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92653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A530D02-61A1-4DE0-8C26-B81E149286E8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5F6490E-5B27-46BF-9FAB-011DD73C29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7944079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12A35B-75B5-4952-A882-12B1E04AE931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C3046F-B7A4-4283-A232-0CCEDFACE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3363373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EA8207-7C4B-4F6F-A559-0EC942E85B8F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87F4DC6-3B6D-4C91-817F-778F2E21905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29863739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168011-8DCF-4C61-92AB-495443252262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0D9D077-D20B-4F1F-A942-CB8AD73206EA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7589172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A94032-1E0B-4F8C-8A9D-37550C191C10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F05B29B-405A-4C25-B5BD-02C7E5DB244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297343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72357EE9-C9A5-4E32-984B-2D9FE3C4704C}" type="datetime1">
              <a:rPr lang="en-US"/>
              <a:pPr>
                <a:defRPr/>
              </a:pPr>
              <a:t>5/29/2017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/>
              <a:t> 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  <a:latin typeface="Calibri" panose="020F0502020204030204" pitchFamily="34" charset="0"/>
              </a:defRPr>
            </a:lvl1pPr>
          </a:lstStyle>
          <a:p>
            <a:fld id="{807D1DEB-0851-445C-884E-7A5E92169638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anose="020F0502020204030204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609600"/>
            <a:ext cx="7162800" cy="5410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SANITION AND HEALTH 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MBCHB 2 LEECTURE 2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By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Mary </a:t>
            </a:r>
            <a:r>
              <a:rPr lang="en-US" dirty="0" err="1" smtClean="0"/>
              <a:t>Kinoti</a:t>
            </a: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Topic: Urban Sanitation and Public Health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Venue: MH 2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Date: 17</a:t>
            </a:r>
            <a:r>
              <a:rPr lang="en-US" baseline="30000" dirty="0" smtClean="0"/>
              <a:t>th</a:t>
            </a:r>
            <a:r>
              <a:rPr lang="en-US" dirty="0" smtClean="0"/>
              <a:t> Feb/2011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685800"/>
          </a:xfrm>
        </p:spPr>
        <p:txBody>
          <a:bodyPr/>
          <a:lstStyle/>
          <a:p>
            <a:r>
              <a:rPr lang="en-US" altLang="en-US" sz="2800" b="1" smtClean="0"/>
              <a:t>WASTE WATER TREATMENT IN URBAN AREAS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219200"/>
            <a:ext cx="8382000" cy="44196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AIMS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To destroy causative agents of water related diseases which  are associated with domestic wastes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To convert the wastes into a readily re-usable resource and conserve both water and nutrients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/>
              <a:t>To protect the receiving water bodies from pollution</a:t>
            </a: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5334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Principles of waste water treatment</a:t>
            </a:r>
          </a:p>
        </p:txBody>
      </p:sp>
      <p:sp>
        <p:nvSpPr>
          <p:cNvPr id="12291" name="Subtitle 2"/>
          <p:cNvSpPr>
            <a:spLocks noGrp="1"/>
          </p:cNvSpPr>
          <p:nvPr>
            <p:ph type="subTitle" idx="1"/>
          </p:nvPr>
        </p:nvSpPr>
        <p:spPr>
          <a:xfrm>
            <a:off x="685800" y="1371600"/>
            <a:ext cx="7772400" cy="4267200"/>
          </a:xfrm>
        </p:spPr>
        <p:txBody>
          <a:bodyPr/>
          <a:lstStyle/>
          <a:p>
            <a:pPr algn="l">
              <a:buFont typeface="Wingdings" panose="05000000000000000000" pitchFamily="2" charset="2"/>
              <a:buChar char="ü"/>
            </a:pPr>
            <a:r>
              <a:rPr lang="en-US" altLang="en-US" sz="2400" b="1" smtClean="0">
                <a:solidFill>
                  <a:schemeClr val="tx1"/>
                </a:solidFill>
              </a:rPr>
              <a:t>PHYSICAL PROCESSES- removes coarse solids e.g rags, twigs et. Solids removed are manually removed for incinerationc- done by a screen with inclined bars at 2-3 cm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altLang="en-US" sz="2400" b="1" smtClean="0">
                <a:solidFill>
                  <a:schemeClr val="tx1"/>
                </a:solidFill>
              </a:rPr>
              <a:t>AEROBIC BIOLOGICAL OXIDATION-  bacteria break down wastes in presence of sunlight to H</a:t>
            </a:r>
            <a:r>
              <a:rPr lang="en-US" altLang="en-US" sz="2000" b="1" smtClean="0">
                <a:solidFill>
                  <a:schemeClr val="tx1"/>
                </a:solidFill>
              </a:rPr>
              <a:t>2</a:t>
            </a:r>
            <a:r>
              <a:rPr lang="en-US" altLang="en-US" sz="2400" b="1" smtClean="0">
                <a:solidFill>
                  <a:schemeClr val="tx1"/>
                </a:solidFill>
              </a:rPr>
              <a:t>O+ Energy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altLang="en-US" sz="2400" b="1" smtClean="0">
                <a:solidFill>
                  <a:schemeClr val="tx1"/>
                </a:solidFill>
              </a:rPr>
              <a:t>ANAEROBIC DIGESTION – breaks down wastes in absence of oxygen to H</a:t>
            </a:r>
            <a:r>
              <a:rPr lang="en-US" altLang="en-US" sz="2000" b="1" smtClean="0">
                <a:solidFill>
                  <a:schemeClr val="tx1"/>
                </a:solidFill>
              </a:rPr>
              <a:t>2</a:t>
            </a:r>
            <a:r>
              <a:rPr lang="en-US" altLang="en-US" sz="2400" b="1" smtClean="0">
                <a:solidFill>
                  <a:schemeClr val="tx1"/>
                </a:solidFill>
              </a:rPr>
              <a:t>O and Energy</a:t>
            </a:r>
          </a:p>
          <a:p>
            <a:pPr algn="l">
              <a:buFont typeface="Wingdings" panose="05000000000000000000" pitchFamily="2" charset="2"/>
              <a:buChar char="ü"/>
            </a:pPr>
            <a:r>
              <a:rPr lang="en-US" altLang="en-US" sz="2400" b="1" smtClean="0">
                <a:solidFill>
                  <a:schemeClr val="tx1"/>
                </a:solidFill>
              </a:rPr>
              <a:t>CHEMICAL PROCESSES  - Rarely used unless waste water is being reclaimed for drinking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10668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URBAN SANITATION AND PUBLIC HEALTH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752600"/>
            <a:ext cx="7924800" cy="38862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Objectives: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At the end of the lecture the student will be able to :</a:t>
            </a:r>
          </a:p>
          <a:p>
            <a:pPr marL="514350" indent="-514350" algn="l" fontAlgn="auto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US" dirty="0" smtClean="0">
                <a:solidFill>
                  <a:schemeClr val="tx1"/>
                </a:solidFill>
              </a:rPr>
              <a:t>To explain merits and demerits of sanitation facilities found in urban areas</a:t>
            </a:r>
          </a:p>
          <a:p>
            <a:pPr marL="514350" indent="-514350" algn="l" fontAlgn="auto">
              <a:spcAft>
                <a:spcPts val="0"/>
              </a:spcAft>
              <a:buFont typeface="Arial" panose="020B0604020202020204" pitchFamily="34" charset="0"/>
              <a:buAutoNum type="arabicParenR"/>
              <a:defRPr/>
            </a:pPr>
            <a:r>
              <a:rPr lang="en-US" dirty="0" smtClean="0">
                <a:solidFill>
                  <a:schemeClr val="tx1"/>
                </a:solidFill>
              </a:rPr>
              <a:t>Describe principals and aims of waste water treatment in urban areas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762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295400"/>
            <a:ext cx="8229600" cy="5181600"/>
          </a:xfrm>
        </p:spPr>
        <p:txBody>
          <a:bodyPr rtlCol="0">
            <a:normAutofit fontScale="925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According to 2008 KDHS: Household sanitation was grouped under Household environment.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The KDHS show that: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                                                            Urban         Rural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 Improved(Not shared facility)			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3000" dirty="0" smtClean="0">
                <a:solidFill>
                  <a:schemeClr val="tx1"/>
                </a:solidFill>
              </a:rPr>
              <a:t>                                                         =29.8                20.1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Flush to piped sewer                      = 18.7                  0.6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Flush+ septic                                     =5.5                      0.3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Pour flush to pit lat.                         = 1.5                     0.2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r>
              <a:rPr lang="en-US" dirty="0" smtClean="0">
                <a:solidFill>
                  <a:schemeClr val="tx1"/>
                </a:solidFill>
              </a:rPr>
              <a:t>VIP                                                      = 2.3                    9.0</a:t>
            </a:r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  <a:p>
            <a:pPr lvl="1" algn="l" fontAlgn="auto">
              <a:spcAft>
                <a:spcPts val="0"/>
              </a:spcAft>
              <a:buFont typeface="Arial" panose="020B0604020202020204" pitchFamily="34" charset="0"/>
              <a:buChar char="•"/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33400"/>
            <a:ext cx="7772400" cy="6096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 Cont’d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371600"/>
            <a:ext cx="8001000" cy="4648200"/>
          </a:xfrm>
        </p:spPr>
        <p:txBody>
          <a:bodyPr rtlCol="0">
            <a:normAutofit fontScale="925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Non-Improved Facility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% By Household:                                  Urban        Rural 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Not improved facility                     70.1        79.8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Any facility shared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with other </a:t>
            </a:r>
            <a:r>
              <a:rPr lang="en-US" sz="2800" dirty="0" err="1" smtClean="0">
                <a:solidFill>
                  <a:schemeClr val="tx1"/>
                </a:solidFill>
              </a:rPr>
              <a:t>Hseholds</a:t>
            </a:r>
            <a:r>
              <a:rPr lang="en-US" sz="2800" dirty="0" smtClean="0">
                <a:solidFill>
                  <a:schemeClr val="tx1"/>
                </a:solidFill>
              </a:rPr>
              <a:t>                           52.2       16.7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Pour flush not sewer/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       septic tank/pit lat.                          3.3         0.2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Pit latrine without slab                  13.5      46.6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Bucket/hanging toilet/lat.              0.2     0.4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sz="2800" dirty="0" smtClean="0">
                <a:solidFill>
                  <a:schemeClr val="tx1"/>
                </a:solidFill>
              </a:rPr>
              <a:t>No facility/bush/field                      0.9                                                  </a:t>
            </a:r>
          </a:p>
          <a:p>
            <a:pPr algn="l"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762000"/>
            <a:ext cx="7772400" cy="4572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INTRODUCTION Cont’d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1447800"/>
            <a:ext cx="7848600" cy="4191000"/>
          </a:xfrm>
        </p:spPr>
        <p:txBody>
          <a:bodyPr rtlCol="0">
            <a:norm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Urban Sanitation Remains Poor Even As India Develops Into a Thriving Economy</a:t>
            </a:r>
            <a:endParaRPr lang="en-US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A 2008 United Nations study offered this statistic – roughly half of India’s 1.2 billion population has a mobile phone, while only 366 million people have access to proper sanitation.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14400"/>
          </a:xfrm>
        </p:spPr>
        <p:txBody>
          <a:bodyPr/>
          <a:lstStyle/>
          <a:p>
            <a:r>
              <a:rPr lang="en-US" altLang="en-US" smtClean="0"/>
              <a:t>INTRODUCTION Cont’d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838200"/>
            <a:ext cx="8229600" cy="6019800"/>
          </a:xfrm>
        </p:spPr>
        <p:txBody>
          <a:bodyPr rtlCol="0">
            <a:noAutofit/>
          </a:bodyPr>
          <a:lstStyle/>
          <a:p>
            <a:pPr algn="l"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56% of the population live in informal settlements which are characterized by, extremely poor housing, severe overcrowding and poor or no sanitation services. Poverty, high incidence of </a:t>
            </a:r>
            <a:r>
              <a:rPr lang="en-US" dirty="0" err="1" smtClean="0">
                <a:solidFill>
                  <a:schemeClr val="tx1"/>
                </a:solidFill>
              </a:rPr>
              <a:t>diarrhoeal</a:t>
            </a:r>
            <a:r>
              <a:rPr lang="en-US" dirty="0" smtClean="0">
                <a:solidFill>
                  <a:schemeClr val="tx1"/>
                </a:solidFill>
              </a:rPr>
              <a:t> diseases, worms infestations, high birth rates, high morbidity and mortality from droplet infections (TB and Meningitis), HIV/Aids, fires and other disasters to mention just but a few also afflict residents of these areas.</a:t>
            </a:r>
            <a:r>
              <a:rPr lang="en-US" b="1" dirty="0" smtClean="0"/>
              <a:t> </a:t>
            </a:r>
            <a:r>
              <a:rPr lang="en-US" b="1" dirty="0" smtClean="0">
                <a:solidFill>
                  <a:schemeClr val="tx1"/>
                </a:solidFill>
              </a:rPr>
              <a:t>Bet </a:t>
            </a:r>
            <a:r>
              <a:rPr lang="en-US" b="1" dirty="0" err="1" smtClean="0">
                <a:solidFill>
                  <a:schemeClr val="tx1"/>
                </a:solidFill>
              </a:rPr>
              <a:t>Mugo</a:t>
            </a:r>
            <a:r>
              <a:rPr lang="en-US" b="1" dirty="0" smtClean="0">
                <a:solidFill>
                  <a:schemeClr val="tx1"/>
                </a:solidFill>
              </a:rPr>
              <a:t> : </a:t>
            </a:r>
            <a:r>
              <a:rPr lang="en-US" sz="1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INTERNATIONAL CONFERENCE ON URBAN HEALTH ON 23RD OCTOBER 2009 AT KENYATTA INTERNATIONAL CONFERENCE CENTRE (KICC), NAIROBI, KENYA</a:t>
            </a:r>
          </a:p>
          <a:p>
            <a:pPr algn="l" fontAlgn="auto">
              <a:spcAft>
                <a:spcPts val="0"/>
              </a:spcAft>
              <a:defRPr/>
            </a:pPr>
            <a:endParaRPr lang="en-US" sz="1600" dirty="0" smtClean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Title 1"/>
          <p:cNvSpPr>
            <a:spLocks noGrp="1"/>
          </p:cNvSpPr>
          <p:nvPr>
            <p:ph type="ctrTitle"/>
          </p:nvPr>
        </p:nvSpPr>
        <p:spPr>
          <a:xfrm>
            <a:off x="685800" y="304800"/>
            <a:ext cx="7772400" cy="762000"/>
          </a:xfrm>
        </p:spPr>
        <p:txBody>
          <a:bodyPr/>
          <a:lstStyle/>
          <a:p>
            <a:r>
              <a:rPr lang="en-US" altLang="en-US" sz="2800" smtClean="0"/>
              <a:t>EVAUATION OF SANITATION SYSTEM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81000" y="1143000"/>
            <a:ext cx="8305800" cy="4495800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>
                <a:solidFill>
                  <a:schemeClr val="tx1"/>
                </a:solidFill>
              </a:rPr>
              <a:t>Issues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tx1"/>
                </a:solidFill>
              </a:rPr>
              <a:t> Community preferences and </a:t>
            </a:r>
            <a:r>
              <a:rPr lang="en-US" dirty="0" err="1" smtClean="0">
                <a:solidFill>
                  <a:schemeClr val="tx1"/>
                </a:solidFill>
              </a:rPr>
              <a:t>behavioural</a:t>
            </a:r>
            <a:r>
              <a:rPr lang="en-US" dirty="0" smtClean="0">
                <a:solidFill>
                  <a:schemeClr val="tx1"/>
                </a:solidFill>
              </a:rPr>
              <a:t> </a:t>
            </a:r>
            <a:r>
              <a:rPr lang="en-US" dirty="0" err="1" smtClean="0">
                <a:solidFill>
                  <a:schemeClr val="tx1"/>
                </a:solidFill>
              </a:rPr>
              <a:t>parttens</a:t>
            </a:r>
            <a:r>
              <a:rPr lang="en-US" dirty="0" smtClean="0">
                <a:solidFill>
                  <a:schemeClr val="tx1"/>
                </a:solidFill>
              </a:rPr>
              <a:t> and habits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tx1"/>
                </a:solidFill>
              </a:rPr>
              <a:t>Health education , HE    sanitation systems operate satisfactorily and where HE     poor operation of sanitary systems</a:t>
            </a:r>
          </a:p>
          <a:p>
            <a:pPr algn="l" fontAlgn="auto">
              <a:spcAft>
                <a:spcPts val="0"/>
              </a:spcAft>
              <a:buFont typeface="Wingdings" pitchFamily="2" charset="2"/>
              <a:buChar char="ü"/>
              <a:defRPr/>
            </a:pPr>
            <a:r>
              <a:rPr lang="en-US" dirty="0" smtClean="0">
                <a:solidFill>
                  <a:schemeClr val="tx1"/>
                </a:solidFill>
              </a:rPr>
              <a:t>Technology – Social </a:t>
            </a:r>
            <a:r>
              <a:rPr lang="en-US" dirty="0" err="1" smtClean="0">
                <a:solidFill>
                  <a:schemeClr val="tx1"/>
                </a:solidFill>
              </a:rPr>
              <a:t>constraintse.g</a:t>
            </a:r>
            <a:r>
              <a:rPr lang="en-US" dirty="0" smtClean="0">
                <a:solidFill>
                  <a:schemeClr val="tx1"/>
                </a:solidFill>
              </a:rPr>
              <a:t> with a flush toilet, toilet paper should be a major </a:t>
            </a:r>
            <a:r>
              <a:rPr lang="en-US" dirty="0" err="1" smtClean="0">
                <a:solidFill>
                  <a:schemeClr val="tx1"/>
                </a:solidFill>
              </a:rPr>
              <a:t>considerationparticularly</a:t>
            </a:r>
            <a:r>
              <a:rPr lang="en-US" dirty="0" smtClean="0">
                <a:solidFill>
                  <a:schemeClr val="tx1"/>
                </a:solidFill>
              </a:rPr>
              <a:t> in low income communities where cobs, stones leaves twigs newspapers cement bags etc are used as anal cleansing materials.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 flipH="1" flipV="1">
            <a:off x="4229101" y="3009900"/>
            <a:ext cx="5334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6362701" y="3619500"/>
            <a:ext cx="3810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ctrTitle"/>
          </p:nvPr>
        </p:nvSpPr>
        <p:spPr>
          <a:xfrm>
            <a:off x="685800" y="381000"/>
            <a:ext cx="7772400" cy="381000"/>
          </a:xfrm>
        </p:spPr>
        <p:txBody>
          <a:bodyPr/>
          <a:lstStyle/>
          <a:p>
            <a:r>
              <a:rPr lang="en-US" altLang="en-US" sz="3200" b="1" smtClean="0"/>
              <a:t>EVAUATION OF SANITATION SYSTEM CONT’D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1143000"/>
            <a:ext cx="7772400" cy="44958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err="1" smtClean="0">
                <a:solidFill>
                  <a:schemeClr val="tx1"/>
                </a:solidFill>
              </a:rPr>
              <a:t>Commununal</a:t>
            </a:r>
            <a:r>
              <a:rPr lang="en-US" b="1" dirty="0" smtClean="0">
                <a:solidFill>
                  <a:schemeClr val="tx1"/>
                </a:solidFill>
              </a:rPr>
              <a:t> facilities are rarely </a:t>
            </a:r>
            <a:r>
              <a:rPr lang="en-US" b="1" dirty="0" err="1" smtClean="0">
                <a:solidFill>
                  <a:schemeClr val="tx1"/>
                </a:solidFill>
              </a:rPr>
              <a:t>satifactory</a:t>
            </a:r>
            <a:r>
              <a:rPr lang="en-US" b="1" dirty="0" smtClean="0">
                <a:solidFill>
                  <a:schemeClr val="tx1"/>
                </a:solidFill>
              </a:rPr>
              <a:t>: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There is no individual responsibility</a:t>
            </a:r>
          </a:p>
          <a:p>
            <a:pPr algn="l" fontAlgn="auto">
              <a:spcAft>
                <a:spcPts val="0"/>
              </a:spcAft>
              <a:defRPr/>
            </a:pPr>
            <a:endParaRPr lang="en-US" b="1" dirty="0" smtClean="0">
              <a:solidFill>
                <a:schemeClr val="tx1"/>
              </a:solidFill>
            </a:endParaRPr>
          </a:p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Low standards of sanitation due fouling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                            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b="1" dirty="0" smtClean="0">
                <a:solidFill>
                  <a:schemeClr val="tx1"/>
                </a:solidFill>
              </a:rPr>
              <a:t>Latrine rapidly becomes unusable</a:t>
            </a:r>
          </a:p>
          <a:p>
            <a:pPr algn="l" fontAlgn="auto">
              <a:spcAft>
                <a:spcPts val="0"/>
              </a:spcAft>
              <a:defRPr/>
            </a:pPr>
            <a:r>
              <a:rPr lang="en-US" b="1" dirty="0" smtClean="0"/>
              <a:t>                            </a:t>
            </a:r>
          </a:p>
        </p:txBody>
      </p:sp>
      <p:cxnSp>
        <p:nvCxnSpPr>
          <p:cNvPr id="5" name="Straight Arrow Connector 4"/>
          <p:cNvCxnSpPr/>
          <p:nvPr/>
        </p:nvCxnSpPr>
        <p:spPr>
          <a:xfrm rot="5400000">
            <a:off x="3353594" y="2666206"/>
            <a:ext cx="60960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Arrow Connector 6"/>
          <p:cNvCxnSpPr/>
          <p:nvPr/>
        </p:nvCxnSpPr>
        <p:spPr>
          <a:xfrm rot="5400000">
            <a:off x="3352801" y="3581400"/>
            <a:ext cx="457200" cy="317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ctrTitle"/>
          </p:nvPr>
        </p:nvSpPr>
        <p:spPr>
          <a:xfrm>
            <a:off x="685800" y="228600"/>
            <a:ext cx="7772400" cy="990600"/>
          </a:xfrm>
        </p:spPr>
        <p:txBody>
          <a:bodyPr/>
          <a:lstStyle/>
          <a:p>
            <a:pPr algn="l"/>
            <a:r>
              <a:rPr lang="en-US" altLang="en-US" sz="3200" b="1" smtClean="0"/>
              <a:t>WASTE WATER TREATMENT IN URBAN AREAS</a:t>
            </a:r>
            <a:endParaRPr lang="en-US" altLang="en-US" sz="3200" smtClean="0"/>
          </a:p>
        </p:txBody>
      </p:sp>
      <p:sp>
        <p:nvSpPr>
          <p:cNvPr id="10243" name="Subtitle 2"/>
          <p:cNvSpPr>
            <a:spLocks noGrp="1"/>
          </p:cNvSpPr>
          <p:nvPr>
            <p:ph type="subTitle" idx="1"/>
          </p:nvPr>
        </p:nvSpPr>
        <p:spPr>
          <a:xfrm>
            <a:off x="457200" y="1295400"/>
            <a:ext cx="8001000" cy="4343400"/>
          </a:xfrm>
        </p:spPr>
        <p:txBody>
          <a:bodyPr/>
          <a:lstStyle/>
          <a:p>
            <a:r>
              <a:rPr lang="en-US" altLang="en-US" b="1" smtClean="0">
                <a:solidFill>
                  <a:schemeClr val="tx1"/>
                </a:solidFill>
              </a:rPr>
              <a:t>Waste water = Sullage from Kitchens+ flush toilet waste</a:t>
            </a:r>
          </a:p>
          <a:p>
            <a:pPr algn="l"/>
            <a:r>
              <a:rPr lang="en-US" altLang="en-US" b="1" smtClean="0">
                <a:solidFill>
                  <a:schemeClr val="tx1"/>
                </a:solidFill>
              </a:rPr>
              <a:t>Sources: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altLang="en-US" b="1" smtClean="0">
                <a:solidFill>
                  <a:schemeClr val="tx1"/>
                </a:solidFill>
              </a:rPr>
              <a:t>Domestic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altLang="en-US" b="1" smtClean="0">
                <a:solidFill>
                  <a:schemeClr val="tx1"/>
                </a:solidFill>
              </a:rPr>
              <a:t>Commercial </a:t>
            </a:r>
          </a:p>
          <a:p>
            <a:pPr algn="l">
              <a:buFont typeface="Wingdings" panose="05000000000000000000" pitchFamily="2" charset="2"/>
              <a:buChar char="v"/>
            </a:pPr>
            <a:r>
              <a:rPr lang="en-US" altLang="en-US" b="1" smtClean="0">
                <a:solidFill>
                  <a:schemeClr val="tx1"/>
                </a:solidFill>
              </a:rPr>
              <a:t>Storm water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523</Words>
  <Application>Microsoft Office PowerPoint</Application>
  <PresentationFormat>On-screen Show (4:3)</PresentationFormat>
  <Paragraphs>68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6" baseType="lpstr">
      <vt:lpstr>Calibri</vt:lpstr>
      <vt:lpstr>Arial</vt:lpstr>
      <vt:lpstr>Wingdings</vt:lpstr>
      <vt:lpstr>Times New Roman</vt:lpstr>
      <vt:lpstr>Office Theme</vt:lpstr>
      <vt:lpstr>PowerPoint Presentation</vt:lpstr>
      <vt:lpstr>URBAN SANITATION AND PUBLIC HEALTH</vt:lpstr>
      <vt:lpstr>INTRODUCTION</vt:lpstr>
      <vt:lpstr>INTRODUCTION Cont’d</vt:lpstr>
      <vt:lpstr>INTRODUCTION Cont’d</vt:lpstr>
      <vt:lpstr>INTRODUCTION Cont’d</vt:lpstr>
      <vt:lpstr>EVAUATION OF SANITATION SYSTEM</vt:lpstr>
      <vt:lpstr>EVAUATION OF SANITATION SYSTEM CONT’D</vt:lpstr>
      <vt:lpstr>WASTE WATER TREATMENT IN URBAN AREAS</vt:lpstr>
      <vt:lpstr>WASTE WATER TREATMENT IN URBAN AREAS</vt:lpstr>
      <vt:lpstr>Principles of waste water treatment</vt:lpstr>
    </vt:vector>
  </TitlesOfParts>
  <Company>UNIVERSITY OF NAIROBI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Mary Kinoti</dc:creator>
  <cp:lastModifiedBy>Victor Ireri</cp:lastModifiedBy>
  <cp:revision>16</cp:revision>
  <dcterms:created xsi:type="dcterms:W3CDTF">2011-02-17T07:45:26Z</dcterms:created>
  <dcterms:modified xsi:type="dcterms:W3CDTF">2017-05-29T17:28:50Z</dcterms:modified>
</cp:coreProperties>
</file>