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56" r:id="rId4"/>
    <p:sldId id="257" r:id="rId5"/>
    <p:sldId id="266" r:id="rId6"/>
    <p:sldId id="259" r:id="rId7"/>
    <p:sldId id="268" r:id="rId8"/>
    <p:sldId id="260" r:id="rId9"/>
    <p:sldId id="263" r:id="rId10"/>
    <p:sldId id="264" r:id="rId11"/>
    <p:sldId id="265" r:id="rId12"/>
    <p:sldId id="258" r:id="rId13"/>
    <p:sldId id="267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7B4C5-8730-413E-A8BA-C5399D44CA34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D1098B-096A-406C-AF1F-DF0F187B2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86079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C20EF-9704-4183-ACBA-EEABAC2C8E02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D5A913-DD30-4D99-8D9B-D802EC8637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23847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C058CE-F63E-4EC7-A16B-49AC9084E9B0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E9EF0-8FE0-42B5-A333-4A8FA68FE8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8968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E1D0F-940C-4164-A73E-9B78212E5A61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94AE7-BDD1-42B8-B839-9A30E024C8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37601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C39FA-68D8-4C05-83C9-972FAC275F28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D49D5-9D2B-4FBC-830B-D66DF26BE9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3500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783F2-62A0-46C2-9058-3C12D679D8F3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E917A3-119F-4B7B-857D-A33FCD27964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09328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B7C96-8C46-41EE-AD2A-CD4A0FF15719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D3323-74E1-4749-B4B1-FF4AC98082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90482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0AA22-F252-4574-98C2-91FD0D67915E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5029E1-1A57-46F2-8D37-38286E4A20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8450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5145E-5E4E-4804-93D6-4A4EBC6BBD68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EDD88C-79B9-4E27-AA70-7152967E42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468426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A1EE0-1105-43C7-8B71-EF015911D362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069C8-345F-4949-9D90-743B40AA25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108054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8B4D-930E-4ECC-A818-923FD1E1FD4D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0858E-6B1E-4EB0-83F7-0CB0076AC7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04724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D176DD8-3923-4FB1-9348-1958E2FE513C}" type="datetimeFigureOut">
              <a:rPr lang="en-US"/>
              <a:pPr>
                <a:defRPr/>
              </a:pPr>
              <a:t>7/2/2017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2F4884C-641D-44AF-A927-C05FDB1CC56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mtClean="0"/>
              <a:t>MSW Disposal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924800" cy="47244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MBCHB II LECTURE</a:t>
            </a:r>
          </a:p>
          <a:p>
            <a:pPr algn="l" eaLnBrk="1" hangingPunct="1"/>
            <a:r>
              <a:rPr lang="en-US" altLang="en-US" smtClean="0">
                <a:solidFill>
                  <a:schemeClr val="tx1"/>
                </a:solidFill>
              </a:rPr>
              <a:t>                                By </a:t>
            </a:r>
          </a:p>
          <a:p>
            <a:pPr algn="l" eaLnBrk="1" hangingPunct="1"/>
            <a:r>
              <a:rPr lang="en-US" altLang="en-US" smtClean="0">
                <a:solidFill>
                  <a:schemeClr val="tx1"/>
                </a:solidFill>
              </a:rPr>
              <a:t>		M.K KINOTI</a:t>
            </a:r>
          </a:p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Date : 4</a:t>
            </a:r>
            <a:r>
              <a:rPr lang="en-US" altLang="en-US" baseline="30000" smtClean="0">
                <a:solidFill>
                  <a:schemeClr val="tx1"/>
                </a:solidFill>
              </a:rPr>
              <a:t>th</a:t>
            </a:r>
            <a:r>
              <a:rPr lang="en-US" altLang="en-US" smtClean="0">
                <a:solidFill>
                  <a:schemeClr val="tx1"/>
                </a:solidFill>
              </a:rPr>
              <a:t> March 2010  </a:t>
            </a:r>
          </a:p>
          <a:p>
            <a:pPr eaLnBrk="1" hangingPunct="1"/>
            <a:r>
              <a:rPr lang="en-US" altLang="en-US" smtClean="0">
                <a:solidFill>
                  <a:schemeClr val="tx1"/>
                </a:solidFill>
              </a:rPr>
              <a:t>Venue: Millinium Hall II</a:t>
            </a:r>
          </a:p>
          <a:p>
            <a:pPr eaLnBrk="1" hangingPunct="1"/>
            <a:endParaRPr lang="en-US" altLang="en-US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z="3200" b="1" u="sng" dirty="0" smtClean="0"/>
              <a:t>Importance of compaction and cover control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371600"/>
            <a:ext cx="7848600" cy="4495800"/>
          </a:xfrm>
        </p:spPr>
        <p:txBody>
          <a:bodyPr/>
          <a:lstStyle/>
          <a:p>
            <a:pPr marL="514350" indent="-514350" algn="l" eaLnBrk="1" hangingPunct="1">
              <a:buFont typeface="+mj-lt"/>
              <a:buAutoNum type="alphaLcParenR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Limit </a:t>
            </a:r>
            <a:r>
              <a:rPr lang="en-US" sz="2800" i="1" dirty="0" smtClean="0">
                <a:solidFill>
                  <a:srgbClr val="FF0000"/>
                </a:solidFill>
              </a:rPr>
              <a:t>the </a:t>
            </a:r>
            <a:r>
              <a:rPr lang="en-US" sz="2800" i="1" dirty="0" err="1" smtClean="0">
                <a:solidFill>
                  <a:srgbClr val="FF0000"/>
                </a:solidFill>
              </a:rPr>
              <a:t>odour</a:t>
            </a:r>
            <a:r>
              <a:rPr lang="en-US" sz="2800" i="1" dirty="0" smtClean="0">
                <a:solidFill>
                  <a:srgbClr val="FF0000"/>
                </a:solidFill>
              </a:rPr>
              <a:t> emissions</a:t>
            </a:r>
          </a:p>
          <a:p>
            <a:pPr marL="514350" indent="-514350" algn="l" eaLnBrk="1" hangingPunct="1">
              <a:buFont typeface="+mj-lt"/>
              <a:buAutoNum type="alphaLcParenR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Prevent light refuse from being blow away by </a:t>
            </a:r>
            <a:r>
              <a:rPr lang="en-US" sz="2800" i="1" dirty="0" smtClean="0">
                <a:solidFill>
                  <a:srgbClr val="FF0000"/>
                </a:solidFill>
              </a:rPr>
              <a:t>wind</a:t>
            </a:r>
          </a:p>
          <a:p>
            <a:pPr marL="514350" indent="-514350" algn="l" eaLnBrk="1" hangingPunct="1">
              <a:buFont typeface="+mj-lt"/>
              <a:buAutoNum type="alphaLcParenR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Prevent </a:t>
            </a:r>
            <a:r>
              <a:rPr lang="en-US" sz="2800" i="1" dirty="0" smtClean="0">
                <a:solidFill>
                  <a:srgbClr val="FF0000"/>
                </a:solidFill>
              </a:rPr>
              <a:t>emergence of  fly larvae</a:t>
            </a:r>
          </a:p>
          <a:p>
            <a:pPr marL="514350" indent="-514350" algn="l" eaLnBrk="1" hangingPunct="1">
              <a:buFont typeface="+mj-lt"/>
              <a:buAutoNum type="alphaLcParenR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Prevent the </a:t>
            </a:r>
            <a:r>
              <a:rPr lang="en-US" sz="2800" i="1" dirty="0" smtClean="0">
                <a:solidFill>
                  <a:srgbClr val="FF0000"/>
                </a:solidFill>
              </a:rPr>
              <a:t>breeding of flies</a:t>
            </a:r>
          </a:p>
          <a:p>
            <a:pPr marL="514350" indent="-514350" algn="l" eaLnBrk="1" hangingPunct="1">
              <a:buFont typeface="+mj-lt"/>
              <a:buAutoNum type="alphaLcParenR"/>
              <a:defRPr/>
            </a:pPr>
            <a:r>
              <a:rPr lang="en-US" sz="2800" i="1" dirty="0" smtClean="0">
                <a:solidFill>
                  <a:srgbClr val="FF0000"/>
                </a:solidFill>
              </a:rPr>
              <a:t>Allow rat control </a:t>
            </a:r>
            <a:r>
              <a:rPr lang="en-US" sz="2800" dirty="0" smtClean="0">
                <a:solidFill>
                  <a:schemeClr val="tx1"/>
                </a:solidFill>
              </a:rPr>
              <a:t>to be easily applied</a:t>
            </a:r>
          </a:p>
          <a:p>
            <a:pPr marL="514350" indent="-514350" algn="l" eaLnBrk="1" hangingPunct="1">
              <a:buFont typeface="+mj-lt"/>
              <a:buAutoNum type="alphaLcParenR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Reduce the </a:t>
            </a:r>
            <a:r>
              <a:rPr lang="en-US" sz="2800" i="1" dirty="0" smtClean="0">
                <a:solidFill>
                  <a:srgbClr val="FF0000"/>
                </a:solidFill>
              </a:rPr>
              <a:t>risk of fire</a:t>
            </a:r>
          </a:p>
          <a:p>
            <a:pPr marL="514350" indent="-514350" algn="l" eaLnBrk="1" hangingPunct="1">
              <a:buFont typeface="+mj-lt"/>
              <a:buAutoNum type="alphaLcParenR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Make the tip less attractive to birds</a:t>
            </a:r>
          </a:p>
          <a:p>
            <a:pPr marL="514350" indent="-514350" algn="l" eaLnBrk="1" hangingPunct="1">
              <a:buFont typeface="+mj-lt"/>
              <a:buAutoNum type="alphaLcParenR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Provide appropriate  </a:t>
            </a:r>
            <a:r>
              <a:rPr lang="en-US" sz="2800" dirty="0" err="1" smtClean="0">
                <a:solidFill>
                  <a:schemeClr val="tx1"/>
                </a:solidFill>
              </a:rPr>
              <a:t>connditions</a:t>
            </a:r>
            <a:r>
              <a:rPr lang="en-US" sz="2800" dirty="0" smtClean="0">
                <a:solidFill>
                  <a:schemeClr val="tx1"/>
                </a:solidFill>
              </a:rPr>
              <a:t> for fermentation of organic matter.</a:t>
            </a:r>
          </a:p>
          <a:p>
            <a:pPr algn="l" eaLnBrk="1" hangingPunct="1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 sz="3200" smtClean="0"/>
              <a:t>Operation of landfills</a:t>
            </a: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>
          <a:xfrm>
            <a:off x="609600" y="1066800"/>
            <a:ext cx="7848600" cy="4572000"/>
          </a:xfrm>
        </p:spPr>
        <p:txBody>
          <a:bodyPr/>
          <a:lstStyle/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tx1"/>
                </a:solidFill>
              </a:rPr>
              <a:t>All exposed surfaces should be quickly covered with soil possibly by the end of each working day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tx1"/>
                </a:solidFill>
              </a:rPr>
              <a:t>Small bulldozers are used to spread refuse and covering material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tx1"/>
                </a:solidFill>
              </a:rPr>
              <a:t>No surface water should pass thro’ a tip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tx1"/>
                </a:solidFill>
              </a:rPr>
              <a:t>Surface of the tip should be covered with impermeable material to protect underground waters from pollution from </a:t>
            </a:r>
            <a:r>
              <a:rPr lang="en-US" altLang="en-US" sz="2800" dirty="0" err="1" smtClean="0">
                <a:solidFill>
                  <a:schemeClr val="tx1"/>
                </a:solidFill>
              </a:rPr>
              <a:t>leachates</a:t>
            </a:r>
            <a:endParaRPr lang="en-US" alt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b="1" u="sng" dirty="0" smtClean="0"/>
              <a:t>Incineration/Combustion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19200"/>
            <a:ext cx="7924800" cy="5105400"/>
          </a:xfrm>
          <a:solidFill>
            <a:schemeClr val="bg1"/>
          </a:solidFill>
        </p:spPr>
        <p:txBody>
          <a:bodyPr/>
          <a:lstStyle/>
          <a:p>
            <a:pPr algn="l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To reduce waste volume, local governments or private operators can implement a controlled burning process called combustion or incineration.</a:t>
            </a:r>
          </a:p>
          <a:p>
            <a:pPr algn="l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 In addition to reducing volume, combustors, when properly equipped, can convert water into steam to fuel heating systems or generate electricity. </a:t>
            </a:r>
          </a:p>
          <a:p>
            <a:pPr algn="l" eaLnBrk="1" hangingPunct="1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Incineration facilities can also remove materials for recycling.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mtClean="0"/>
              <a:t>Incineration/Combustion</a:t>
            </a:r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>
          <a:xfrm>
            <a:off x="685800" y="1752600"/>
            <a:ext cx="7772400" cy="4267200"/>
          </a:xfrm>
        </p:spPr>
        <p:txBody>
          <a:bodyPr/>
          <a:lstStyle/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tx1"/>
                </a:solidFill>
              </a:rPr>
              <a:t>Incineration is the controlled combustion of materials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sz="2800" b="1" i="1" dirty="0" smtClean="0">
                <a:solidFill>
                  <a:srgbClr val="FF0000"/>
                </a:solidFill>
              </a:rPr>
              <a:t>Temps- 950-100oC – destroy </a:t>
            </a:r>
            <a:r>
              <a:rPr lang="en-US" altLang="en-US" sz="2800" b="1" i="1" dirty="0" err="1" smtClean="0">
                <a:solidFill>
                  <a:srgbClr val="FF0000"/>
                </a:solidFill>
              </a:rPr>
              <a:t>odours</a:t>
            </a:r>
            <a:r>
              <a:rPr lang="en-US" altLang="en-US" sz="2800" dirty="0" smtClean="0">
                <a:solidFill>
                  <a:schemeClr val="tx1"/>
                </a:solidFill>
              </a:rPr>
              <a:t>.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sz="2800" dirty="0" smtClean="0">
                <a:solidFill>
                  <a:schemeClr val="tx1"/>
                </a:solidFill>
              </a:rPr>
              <a:t>Wet scrubbers must be installed to capture particles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chemeClr val="tx1"/>
                </a:solidFill>
              </a:rPr>
              <a:t>Heat generated can be used to generate electricity through steam 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E.g</a:t>
            </a:r>
            <a:r>
              <a:rPr lang="en-US" altLang="en-US" sz="2400" dirty="0" smtClean="0">
                <a:solidFill>
                  <a:schemeClr val="tx1"/>
                </a:solidFill>
              </a:rPr>
              <a:t> 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amsterdam</a:t>
            </a:r>
            <a:r>
              <a:rPr lang="en-US" altLang="en-US" sz="2400" dirty="0" smtClean="0">
                <a:solidFill>
                  <a:schemeClr val="tx1"/>
                </a:solidFill>
              </a:rPr>
              <a:t> refuse generator handles 400,000 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tonnes</a:t>
            </a:r>
            <a:r>
              <a:rPr lang="en-US" altLang="en-US" sz="2400" dirty="0" smtClean="0">
                <a:solidFill>
                  <a:schemeClr val="tx1"/>
                </a:solidFill>
              </a:rPr>
              <a:t> of refuse and generates 160,  000 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Mwh</a:t>
            </a:r>
            <a:r>
              <a:rPr lang="en-US" altLang="en-US" sz="2400" dirty="0" smtClean="0">
                <a:solidFill>
                  <a:schemeClr val="tx1"/>
                </a:solidFill>
              </a:rPr>
              <a:t> (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Feachem</a:t>
            </a:r>
            <a:r>
              <a:rPr lang="en-US" altLang="en-US" sz="2400" dirty="0" smtClean="0">
                <a:solidFill>
                  <a:schemeClr val="tx1"/>
                </a:solidFill>
              </a:rPr>
              <a:t>, 1986)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pPr algn="l" eaLnBrk="1" hangingPunct="1"/>
            <a:r>
              <a:rPr lang="en-US" altLang="en-US" sz="3600" b="1" u="sng" dirty="0" smtClean="0"/>
              <a:t>Evaluation of alternatives in MSW disposal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8077200" cy="4876800"/>
          </a:xfrm>
        </p:spPr>
        <p:txBody>
          <a:bodyPr/>
          <a:lstStyle/>
          <a:p>
            <a:pPr algn="l" eaLnBrk="1" hangingPunct="1"/>
            <a:r>
              <a:rPr lang="en-US" altLang="en-US" sz="2800" dirty="0" smtClean="0">
                <a:solidFill>
                  <a:schemeClr val="tx1"/>
                </a:solidFill>
              </a:rPr>
              <a:t>The following points should be </a:t>
            </a:r>
            <a:r>
              <a:rPr lang="en-US" altLang="en-US" sz="2800" b="1" i="1" dirty="0" smtClean="0">
                <a:solidFill>
                  <a:schemeClr val="tx1"/>
                </a:solidFill>
              </a:rPr>
              <a:t>considered before deciding on the mode of MSWD:</a:t>
            </a:r>
          </a:p>
          <a:p>
            <a:pPr marL="571500" indent="-571500" algn="l" eaLnBrk="1" hangingPunct="1">
              <a:buFont typeface="+mj-lt"/>
              <a:buAutoNum type="romanUcPeriod"/>
            </a:pPr>
            <a:r>
              <a:rPr lang="en-US" altLang="en-US" sz="2800" dirty="0" smtClean="0">
                <a:solidFill>
                  <a:schemeClr val="tx1"/>
                </a:solidFill>
              </a:rPr>
              <a:t>The </a:t>
            </a:r>
            <a:r>
              <a:rPr lang="en-US" altLang="en-US" sz="2800" dirty="0" err="1" smtClean="0">
                <a:solidFill>
                  <a:srgbClr val="FF0000"/>
                </a:solidFill>
              </a:rPr>
              <a:t>quantinty</a:t>
            </a:r>
            <a:r>
              <a:rPr lang="en-US" altLang="en-US" sz="2800" dirty="0" smtClean="0">
                <a:solidFill>
                  <a:srgbClr val="FF0000"/>
                </a:solidFill>
              </a:rPr>
              <a:t> and character of the refuse </a:t>
            </a:r>
            <a:r>
              <a:rPr lang="en-US" altLang="en-US" sz="2800" dirty="0" smtClean="0">
                <a:solidFill>
                  <a:schemeClr val="tx1"/>
                </a:solidFill>
              </a:rPr>
              <a:t>and likely changes</a:t>
            </a:r>
          </a:p>
          <a:p>
            <a:pPr marL="571500" indent="-571500" algn="l" eaLnBrk="1" hangingPunct="1">
              <a:buFont typeface="+mj-lt"/>
              <a:buAutoNum type="romanUcPeriod"/>
            </a:pPr>
            <a:r>
              <a:rPr lang="en-US" altLang="en-US" sz="2800" dirty="0" smtClean="0">
                <a:solidFill>
                  <a:srgbClr val="FF0000"/>
                </a:solidFill>
              </a:rPr>
              <a:t>Land availability </a:t>
            </a:r>
            <a:r>
              <a:rPr lang="en-US" altLang="en-US" sz="2800" dirty="0" smtClean="0">
                <a:solidFill>
                  <a:schemeClr val="tx1"/>
                </a:solidFill>
              </a:rPr>
              <a:t>for final deposit</a:t>
            </a:r>
          </a:p>
          <a:p>
            <a:pPr marL="571500" indent="-571500" algn="l" eaLnBrk="1" hangingPunct="1">
              <a:buFont typeface="+mj-lt"/>
              <a:buAutoNum type="romanUcPeriod"/>
            </a:pPr>
            <a:r>
              <a:rPr lang="en-US" altLang="en-US" sz="2800" dirty="0" smtClean="0">
                <a:solidFill>
                  <a:srgbClr val="FF0000"/>
                </a:solidFill>
              </a:rPr>
              <a:t>Constraints</a:t>
            </a:r>
            <a:r>
              <a:rPr lang="en-US" altLang="en-US" sz="2800" dirty="0" smtClean="0">
                <a:solidFill>
                  <a:schemeClr val="tx1"/>
                </a:solidFill>
              </a:rPr>
              <a:t> possible </a:t>
            </a:r>
            <a:r>
              <a:rPr lang="en-US" altLang="en-US" sz="2800" dirty="0" smtClean="0">
                <a:solidFill>
                  <a:srgbClr val="FF0000"/>
                </a:solidFill>
              </a:rPr>
              <a:t>tipping sites</a:t>
            </a:r>
          </a:p>
          <a:p>
            <a:pPr marL="571500" indent="-571500" algn="l" eaLnBrk="1" hangingPunct="1">
              <a:buFont typeface="+mj-lt"/>
              <a:buAutoNum type="romanUcPeriod"/>
            </a:pPr>
            <a:r>
              <a:rPr lang="en-US" altLang="en-US" sz="2800" dirty="0" smtClean="0">
                <a:solidFill>
                  <a:schemeClr val="tx1"/>
                </a:solidFill>
              </a:rPr>
              <a:t>The </a:t>
            </a:r>
            <a:r>
              <a:rPr lang="en-US" altLang="en-US" sz="2800" dirty="0" smtClean="0">
                <a:solidFill>
                  <a:srgbClr val="FF0000"/>
                </a:solidFill>
              </a:rPr>
              <a:t>health of the public and refuse workers</a:t>
            </a:r>
          </a:p>
          <a:p>
            <a:pPr marL="571500" indent="-571500" algn="l" eaLnBrk="1" hangingPunct="1">
              <a:buFont typeface="+mj-lt"/>
              <a:buAutoNum type="romanUcPeriod"/>
            </a:pPr>
            <a:r>
              <a:rPr lang="en-US" altLang="en-US" sz="2800" dirty="0" smtClean="0">
                <a:solidFill>
                  <a:srgbClr val="FF0000"/>
                </a:solidFill>
              </a:rPr>
              <a:t>Potential use of power or heat </a:t>
            </a:r>
            <a:r>
              <a:rPr lang="en-US" altLang="en-US" sz="2800" dirty="0" smtClean="0">
                <a:solidFill>
                  <a:schemeClr val="tx1"/>
                </a:solidFill>
              </a:rPr>
              <a:t>obtained by incineration</a:t>
            </a:r>
          </a:p>
          <a:p>
            <a:pPr marL="571500" indent="-571500" algn="l" eaLnBrk="1" hangingPunct="1">
              <a:buFont typeface="+mj-lt"/>
              <a:buAutoNum type="romanUcPeriod"/>
            </a:pPr>
            <a:r>
              <a:rPr lang="en-US" altLang="en-US" sz="2800" dirty="0" smtClean="0">
                <a:solidFill>
                  <a:schemeClr val="tx1"/>
                </a:solidFill>
              </a:rPr>
              <a:t>The </a:t>
            </a:r>
            <a:r>
              <a:rPr lang="en-US" altLang="en-US" sz="2800" dirty="0" smtClean="0">
                <a:solidFill>
                  <a:srgbClr val="FF0000"/>
                </a:solidFill>
              </a:rPr>
              <a:t>cost </a:t>
            </a:r>
            <a:r>
              <a:rPr lang="en-US" altLang="en-US" sz="2800" dirty="0" smtClean="0">
                <a:solidFill>
                  <a:schemeClr val="tx1"/>
                </a:solidFill>
              </a:rPr>
              <a:t>of possible methods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endParaRPr lang="en-US" alt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533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i="1" u="sng" dirty="0" smtClean="0"/>
              <a:t>Types of MSW Disposal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609600" y="1828800"/>
            <a:ext cx="8001000" cy="3810000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chemeClr val="tx1"/>
                </a:solidFill>
              </a:rPr>
              <a:t>Major methods of Sound MSW disposal include:</a:t>
            </a:r>
          </a:p>
          <a:p>
            <a:pPr marL="571500" indent="-571500" algn="l" eaLnBrk="1" hangingPunct="1">
              <a:buFont typeface="+mj-lt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Composting</a:t>
            </a:r>
          </a:p>
          <a:p>
            <a:pPr marL="571500" indent="-571500" algn="l" eaLnBrk="1" hangingPunct="1">
              <a:buFont typeface="+mj-lt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Incineration</a:t>
            </a:r>
          </a:p>
          <a:p>
            <a:pPr marL="571500" indent="-571500" algn="l" eaLnBrk="1" hangingPunct="1">
              <a:buFont typeface="+mj-lt"/>
              <a:buAutoNum type="romanUcPeriod"/>
            </a:pPr>
            <a:r>
              <a:rPr lang="en-US" altLang="en-US" dirty="0" err="1" smtClean="0">
                <a:solidFill>
                  <a:schemeClr val="tx1"/>
                </a:solidFill>
              </a:rPr>
              <a:t>Landfilling</a:t>
            </a:r>
            <a:endParaRPr lang="en-US" altLang="en-US" dirty="0" smtClean="0">
              <a:solidFill>
                <a:schemeClr val="tx1"/>
              </a:solidFill>
            </a:endParaRPr>
          </a:p>
          <a:p>
            <a:pPr marL="571500" indent="-571500" algn="l" eaLnBrk="1" hangingPunct="1">
              <a:buFont typeface="+mj-lt"/>
              <a:buAutoNum type="romanUcPeriod"/>
            </a:pPr>
            <a:r>
              <a:rPr lang="en-US" altLang="en-US" dirty="0" smtClean="0">
                <a:solidFill>
                  <a:schemeClr val="tx1"/>
                </a:solidFill>
              </a:rPr>
              <a:t>Waste 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 b="1" u="sng" dirty="0" smtClean="0"/>
              <a:t>1. Composting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7848600" cy="4343400"/>
          </a:xfrm>
        </p:spPr>
        <p:txBody>
          <a:bodyPr/>
          <a:lstStyle/>
          <a:p>
            <a:pPr algn="l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Composting converts</a:t>
            </a:r>
            <a:r>
              <a:rPr lang="en-US" sz="2800" dirty="0" smtClean="0">
                <a:solidFill>
                  <a:srgbClr val="FF0000"/>
                </a:solidFill>
              </a:rPr>
              <a:t> refuse </a:t>
            </a:r>
            <a:r>
              <a:rPr lang="en-US" sz="2800" dirty="0" smtClean="0">
                <a:solidFill>
                  <a:schemeClr val="tx1"/>
                </a:solidFill>
              </a:rPr>
              <a:t>to </a:t>
            </a:r>
            <a:r>
              <a:rPr lang="en-US" sz="2800" dirty="0" smtClean="0">
                <a:solidFill>
                  <a:srgbClr val="FF0000"/>
                </a:solidFill>
              </a:rPr>
              <a:t>soil conditioner</a:t>
            </a:r>
          </a:p>
          <a:p>
            <a:pPr algn="l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However, if the refuse includes factory waste, there is danger of excess metals such as lead, cadmium, mercury etc</a:t>
            </a:r>
          </a:p>
          <a:p>
            <a:pPr algn="l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Particularly useful in the </a:t>
            </a:r>
            <a:r>
              <a:rPr lang="en-US" sz="2800" b="1" dirty="0" smtClean="0">
                <a:solidFill>
                  <a:srgbClr val="FF0000"/>
                </a:solidFill>
              </a:rPr>
              <a:t>tropics</a:t>
            </a:r>
            <a:r>
              <a:rPr lang="en-US" sz="2800" dirty="0" smtClean="0">
                <a:solidFill>
                  <a:schemeClr val="tx1"/>
                </a:solidFill>
              </a:rPr>
              <a:t> where intense rainfall erodes humus</a:t>
            </a:r>
          </a:p>
          <a:p>
            <a:pPr algn="l" eaLnBrk="1" hangingPunct="1">
              <a:buFont typeface="Arial" panose="020B0604020202020204" pitchFamily="34" charset="0"/>
              <a:buChar char="•"/>
              <a:defRPr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Composting Cont’d</a:t>
            </a: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7848600" cy="4648200"/>
          </a:xfrm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tx1"/>
                </a:solidFill>
              </a:rPr>
              <a:t>Factors affecting compositing</a:t>
            </a:r>
          </a:p>
          <a:p>
            <a:pPr marL="457200" indent="-457200" algn="l" eaLnBrk="1" hangingPunct="1">
              <a:buFont typeface="+mj-lt"/>
              <a:buAutoNum type="alphaLcParenR"/>
            </a:pPr>
            <a:r>
              <a:rPr lang="en-US" altLang="en-US" sz="2400" b="1" i="1" dirty="0" smtClean="0">
                <a:solidFill>
                  <a:srgbClr val="FF0000"/>
                </a:solidFill>
              </a:rPr>
              <a:t>Moisture content 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should be 40—60%</a:t>
            </a:r>
            <a:r>
              <a:rPr lang="en-US" altLang="en-US" sz="2400" dirty="0" smtClean="0">
                <a:solidFill>
                  <a:schemeClr val="tx1"/>
                </a:solidFill>
              </a:rPr>
              <a:t>- too dry a material slows the process. Too wet (&gt;60% moist) stimulates anaerobic bacterial which produce unpleasant smells</a:t>
            </a:r>
          </a:p>
          <a:p>
            <a:pPr marL="514350" indent="-514350" algn="l" eaLnBrk="1" hangingPunct="1">
              <a:buFont typeface="+mj-lt"/>
              <a:buAutoNum type="alphaLcParenR"/>
            </a:pPr>
            <a:r>
              <a:rPr lang="en-US" altLang="en-US" sz="2800" b="1" dirty="0" smtClean="0">
                <a:solidFill>
                  <a:srgbClr val="FF0000"/>
                </a:solidFill>
              </a:rPr>
              <a:t>T</a:t>
            </a:r>
            <a:r>
              <a:rPr lang="en-US" altLang="en-US" sz="2800" b="1" i="1" dirty="0" smtClean="0">
                <a:solidFill>
                  <a:srgbClr val="FF0000"/>
                </a:solidFill>
              </a:rPr>
              <a:t>emperature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not &gt;70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oC </a:t>
            </a:r>
            <a:r>
              <a:rPr lang="en-US" altLang="en-US" sz="2400" dirty="0" smtClean="0">
                <a:solidFill>
                  <a:schemeClr val="tx1"/>
                </a:solidFill>
              </a:rPr>
              <a:t>– otherwise bacteria are killed – slowed process</a:t>
            </a:r>
          </a:p>
          <a:p>
            <a:pPr marL="457200" indent="-457200" algn="l" eaLnBrk="1" hangingPunct="1">
              <a:buFont typeface="+mj-lt"/>
              <a:buAutoNum type="alphaLcParenR"/>
            </a:pPr>
            <a:r>
              <a:rPr lang="en-US" altLang="en-US" sz="2400" b="1" i="1" dirty="0" smtClean="0">
                <a:solidFill>
                  <a:srgbClr val="FF0000"/>
                </a:solidFill>
              </a:rPr>
              <a:t>Carbon/Nitrogen Ratio- High ratio </a:t>
            </a:r>
            <a:r>
              <a:rPr lang="en-US" altLang="en-US" sz="2400" dirty="0" smtClean="0">
                <a:solidFill>
                  <a:schemeClr val="tx1"/>
                </a:solidFill>
              </a:rPr>
              <a:t>allows faster decomposition</a:t>
            </a:r>
          </a:p>
          <a:p>
            <a:pPr marL="457200" indent="-457200" algn="l" eaLnBrk="1" hangingPunct="1">
              <a:buFont typeface="+mj-lt"/>
              <a:buAutoNum type="alphaLcParenR"/>
            </a:pPr>
            <a:r>
              <a:rPr lang="en-US" altLang="en-US" sz="2400" i="1" dirty="0" smtClean="0">
                <a:solidFill>
                  <a:srgbClr val="FF0000"/>
                </a:solidFill>
              </a:rPr>
              <a:t>Wind</a:t>
            </a:r>
            <a:r>
              <a:rPr lang="en-US" altLang="en-US" sz="2400" i="1" dirty="0" smtClean="0">
                <a:solidFill>
                  <a:schemeClr val="tx1"/>
                </a:solidFill>
              </a:rPr>
              <a:t>- </a:t>
            </a:r>
            <a:r>
              <a:rPr lang="en-US" altLang="en-US" sz="2400" dirty="0" err="1" smtClean="0">
                <a:solidFill>
                  <a:schemeClr val="tx1"/>
                </a:solidFill>
              </a:rPr>
              <a:t>Lowersthe</a:t>
            </a:r>
            <a:r>
              <a:rPr lang="en-US" altLang="en-US" sz="2400" dirty="0" smtClean="0">
                <a:solidFill>
                  <a:schemeClr val="tx1"/>
                </a:solidFill>
              </a:rPr>
              <a:t> temperature- slows decomposition</a:t>
            </a:r>
          </a:p>
          <a:p>
            <a:pPr marL="457200" indent="-457200" algn="l" eaLnBrk="1" hangingPunct="1">
              <a:buFont typeface="+mj-lt"/>
              <a:buAutoNum type="alphaLcParenR"/>
            </a:pPr>
            <a:r>
              <a:rPr lang="en-US" altLang="en-US" sz="2400" b="1" i="1" dirty="0" smtClean="0">
                <a:solidFill>
                  <a:srgbClr val="FF0000"/>
                </a:solidFill>
              </a:rPr>
              <a:t>Flies   </a:t>
            </a:r>
            <a:r>
              <a:rPr lang="en-US" altLang="en-US" sz="2400" i="1" dirty="0" smtClean="0">
                <a:solidFill>
                  <a:schemeClr val="tx1"/>
                </a:solidFill>
              </a:rPr>
              <a:t>- can be reduced by turning the refuse daily.</a:t>
            </a:r>
            <a:endParaRPr lang="en-US" altLang="en-US" sz="2800" i="1" dirty="0" smtClean="0">
              <a:solidFill>
                <a:schemeClr val="tx1"/>
              </a:solidFill>
            </a:endParaRPr>
          </a:p>
          <a:p>
            <a:pPr marL="514350" indent="-514350" algn="l" eaLnBrk="1" hangingPunct="1">
              <a:buFont typeface="+mj-lt"/>
              <a:buAutoNum type="alphaLcParenR"/>
            </a:pPr>
            <a:endParaRPr lang="en-US" alt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b="1" u="sng" dirty="0" err="1" smtClean="0"/>
              <a:t>Landfilling</a:t>
            </a:r>
            <a:endParaRPr lang="en-US" altLang="en-US" b="1" u="sng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990600"/>
            <a:ext cx="8153400" cy="4724400"/>
          </a:xfrm>
        </p:spPr>
        <p:txBody>
          <a:bodyPr/>
          <a:lstStyle/>
          <a:p>
            <a:pPr algn="l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 err="1" smtClean="0">
                <a:solidFill>
                  <a:schemeClr val="tx1"/>
                </a:solidFill>
              </a:rPr>
              <a:t>Landfilling</a:t>
            </a:r>
            <a:r>
              <a:rPr lang="en-US" sz="2800" dirty="0" smtClean="0">
                <a:solidFill>
                  <a:schemeClr val="tx1"/>
                </a:solidFill>
              </a:rPr>
              <a:t> is the placement of wastes into the land </a:t>
            </a:r>
            <a:r>
              <a:rPr lang="en-US" sz="2800" b="1" i="1" dirty="0" smtClean="0">
                <a:solidFill>
                  <a:schemeClr val="tx1"/>
                </a:solidFill>
              </a:rPr>
              <a:t>under controlled conditions to minimize their migration or effect on the surrounding environment</a:t>
            </a:r>
            <a:r>
              <a:rPr lang="en-US" sz="2800" dirty="0" smtClean="0"/>
              <a:t>.</a:t>
            </a:r>
          </a:p>
          <a:p>
            <a:pPr algn="l" eaLnBrk="1" hangingPunct="1">
              <a:buFont typeface="Arial" panose="020B0604020202020204" pitchFamily="34" charset="0"/>
              <a:buChar char="•"/>
              <a:defRPr/>
            </a:pPr>
            <a:r>
              <a:rPr lang="en-US" sz="2800" dirty="0" smtClean="0">
                <a:solidFill>
                  <a:schemeClr val="tx1"/>
                </a:solidFill>
              </a:rPr>
              <a:t>Modern landfills are well-engineered facilities that are located, designed, operated, and monitored to ensure compliance with </a:t>
            </a:r>
            <a:r>
              <a:rPr lang="en-US" sz="2800" b="1" i="1" dirty="0" smtClean="0">
                <a:solidFill>
                  <a:schemeClr val="tx1"/>
                </a:solidFill>
              </a:rPr>
              <a:t>federal regulations</a:t>
            </a:r>
            <a:r>
              <a:rPr lang="en-US" sz="2800" dirty="0" smtClean="0">
                <a:solidFill>
                  <a:schemeClr val="tx1"/>
                </a:solidFill>
              </a:rPr>
              <a:t>. Solid waste landfills must be designed to protect the environment from contaminants which may be present in the solid waste stream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 altLang="en-US" smtClean="0"/>
              <a:t>Land filling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295400"/>
            <a:ext cx="7848600" cy="48006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  <p:pic>
        <p:nvPicPr>
          <p:cNvPr id="8196" name="Picture 3" descr="http://civil.engr.siu.edu/301I_Ray/images/msw-sec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79248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mtClean="0"/>
              <a:t>Landfilling Cont’d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1600200"/>
            <a:ext cx="8153400" cy="4495800"/>
          </a:xfrm>
          <a:solidFill>
            <a:schemeClr val="bg1"/>
          </a:solidFill>
        </p:spPr>
        <p:txBody>
          <a:bodyPr/>
          <a:lstStyle/>
          <a:p>
            <a:pPr algn="l" eaLnBrk="1" hangingPunct="1">
              <a:buFont typeface="Arial" charset="0"/>
              <a:buNone/>
              <a:defRPr/>
            </a:pPr>
            <a:r>
              <a:rPr lang="en-US" dirty="0" smtClean="0"/>
              <a:t>The landfill </a:t>
            </a:r>
            <a:r>
              <a:rPr lang="en-US" dirty="0" err="1" smtClean="0"/>
              <a:t>siting</a:t>
            </a:r>
            <a:r>
              <a:rPr lang="en-US" dirty="0" smtClean="0"/>
              <a:t> plan prevents the </a:t>
            </a:r>
            <a:r>
              <a:rPr lang="en-US" dirty="0" err="1" smtClean="0"/>
              <a:t>siting</a:t>
            </a:r>
            <a:r>
              <a:rPr lang="en-US" dirty="0" smtClean="0"/>
              <a:t> of landfills in environmentally sensitive areas and have on-site environmental </a:t>
            </a:r>
            <a:r>
              <a:rPr lang="en-US" b="1" i="1" dirty="0" smtClean="0">
                <a:solidFill>
                  <a:srgbClr val="FF0000"/>
                </a:solidFill>
              </a:rPr>
              <a:t>monitoring systems </a:t>
            </a:r>
            <a:r>
              <a:rPr lang="en-US" dirty="0" smtClean="0"/>
              <a:t>which monitor for any sign of groundwater contamination and for landfill gas—provide </a:t>
            </a:r>
            <a:r>
              <a:rPr lang="en-US" b="1" i="1" dirty="0" smtClean="0">
                <a:solidFill>
                  <a:srgbClr val="FF0000"/>
                </a:solidFill>
              </a:rPr>
              <a:t>additional safeguards</a:t>
            </a:r>
            <a:r>
              <a:rPr lang="en-US" dirty="0" smtClean="0"/>
              <a:t>. In addition, many new landfills collect potentially harmful landfill gas emissions and convert the gas into energy.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 smtClean="0"/>
              <a:t>Landfilling Cont’d</a:t>
            </a:r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>
          <a:xfrm>
            <a:off x="685800" y="1219200"/>
            <a:ext cx="7772400" cy="4191000"/>
          </a:xfrm>
        </p:spPr>
        <p:txBody>
          <a:bodyPr/>
          <a:lstStyle/>
          <a:p>
            <a:pPr eaLnBrk="1" hangingPunct="1"/>
            <a:r>
              <a:rPr lang="en-US" altLang="en-US" b="1" u="sng" dirty="0" smtClean="0">
                <a:solidFill>
                  <a:schemeClr val="tx1"/>
                </a:solidFill>
              </a:rPr>
              <a:t>Principles in controlled land filling</a:t>
            </a:r>
            <a:r>
              <a:rPr lang="en-US" altLang="en-US" dirty="0" smtClean="0">
                <a:solidFill>
                  <a:schemeClr val="tx1"/>
                </a:solidFill>
              </a:rPr>
              <a:t>: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Layers of refuse are </a:t>
            </a:r>
            <a:r>
              <a:rPr lang="en-US" altLang="en-US" i="1" dirty="0" smtClean="0">
                <a:solidFill>
                  <a:srgbClr val="FF0000"/>
                </a:solidFill>
              </a:rPr>
              <a:t>compacted and covered by a layer of soil</a:t>
            </a:r>
            <a:r>
              <a:rPr lang="en-US" altLang="en-US" dirty="0" smtClean="0">
                <a:solidFill>
                  <a:schemeClr val="tx1"/>
                </a:solidFill>
              </a:rPr>
              <a:t>(sanitary </a:t>
            </a:r>
            <a:r>
              <a:rPr lang="en-US" altLang="en-US" dirty="0" err="1" smtClean="0">
                <a:solidFill>
                  <a:schemeClr val="tx1"/>
                </a:solidFill>
              </a:rPr>
              <a:t>landfilling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Layer of waste </a:t>
            </a:r>
            <a:r>
              <a:rPr lang="en-US" altLang="en-US" b="1" i="1" dirty="0" smtClean="0">
                <a:solidFill>
                  <a:srgbClr val="FF0000"/>
                </a:solidFill>
              </a:rPr>
              <a:t>should not exceed 2.4 meters for proper compacting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To provide </a:t>
            </a:r>
            <a:r>
              <a:rPr lang="en-US" altLang="en-US" dirty="0" smtClean="0">
                <a:solidFill>
                  <a:srgbClr val="FF0000"/>
                </a:solidFill>
              </a:rPr>
              <a:t>adequate seal, cover material should be </a:t>
            </a:r>
            <a:r>
              <a:rPr lang="en-US" altLang="en-US" dirty="0" err="1" smtClean="0">
                <a:solidFill>
                  <a:srgbClr val="FF0000"/>
                </a:solidFill>
              </a:rPr>
              <a:t>atleast</a:t>
            </a:r>
            <a:r>
              <a:rPr lang="en-US" altLang="en-US" dirty="0" smtClean="0">
                <a:solidFill>
                  <a:srgbClr val="FF0000"/>
                </a:solidFill>
              </a:rPr>
              <a:t> 200mm thick</a:t>
            </a:r>
            <a:r>
              <a:rPr lang="en-US" altLang="en-US" dirty="0" smtClean="0">
                <a:solidFill>
                  <a:schemeClr val="tx1"/>
                </a:solidFill>
              </a:rPr>
              <a:t>.</a:t>
            </a:r>
          </a:p>
          <a:p>
            <a:pPr algn="l" eaLnBrk="1" hangingPunct="1">
              <a:buFont typeface="Arial" panose="020B0604020202020204" pitchFamily="34" charset="0"/>
              <a:buChar char="•"/>
            </a:pPr>
            <a:endParaRPr lang="en-US" alt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589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MSW Disposal</vt:lpstr>
      <vt:lpstr>Evaluation of alternatives in MSW disposal</vt:lpstr>
      <vt:lpstr>Types of MSW Disposal</vt:lpstr>
      <vt:lpstr>1. Composting</vt:lpstr>
      <vt:lpstr>Composting Cont’d</vt:lpstr>
      <vt:lpstr>Landfilling</vt:lpstr>
      <vt:lpstr>Land filling </vt:lpstr>
      <vt:lpstr>Landfilling Cont’d</vt:lpstr>
      <vt:lpstr>Landfilling Cont’d</vt:lpstr>
      <vt:lpstr>Importance of compaction and cover control</vt:lpstr>
      <vt:lpstr>Operation of landfills</vt:lpstr>
      <vt:lpstr>Incineration/Combustion</vt:lpstr>
      <vt:lpstr>Incineration/Combustion</vt:lpstr>
    </vt:vector>
  </TitlesOfParts>
  <Company>UNIVERSITY OF NAIROBI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MSW Disposal</dc:title>
  <dc:creator>Mary Kinoti</dc:creator>
  <cp:lastModifiedBy>Paty</cp:lastModifiedBy>
  <cp:revision>26</cp:revision>
  <dcterms:created xsi:type="dcterms:W3CDTF">2010-03-04T07:47:12Z</dcterms:created>
  <dcterms:modified xsi:type="dcterms:W3CDTF">2017-07-02T20:26:17Z</dcterms:modified>
</cp:coreProperties>
</file>