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66" r:id="rId6"/>
    <p:sldId id="259" r:id="rId7"/>
    <p:sldId id="268" r:id="rId8"/>
    <p:sldId id="260" r:id="rId9"/>
    <p:sldId id="263" r:id="rId10"/>
    <p:sldId id="264" r:id="rId11"/>
    <p:sldId id="265" r:id="rId12"/>
    <p:sldId id="25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B4C5-8730-413E-A8BA-C5399D44CA34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098B-096A-406C-AF1F-DF0F187B2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607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20EF-9704-4183-ACBA-EEABAC2C8E02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5A913-DD30-4D99-8D9B-D802EC863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3847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58CE-F63E-4EC7-A16B-49AC9084E9B0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E9EF0-8FE0-42B5-A333-4A8FA68FE8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8968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1D0F-940C-4164-A73E-9B78212E5A61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94AE7-BDD1-42B8-B839-9A30E024C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7601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39FA-68D8-4C05-83C9-972FAC275F28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D49D5-9D2B-4FBC-830B-D66DF26BE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3500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83F2-62A0-46C2-9058-3C12D679D8F3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917A3-119F-4B7B-857D-A33FCD279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0932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7C96-8C46-41EE-AD2A-CD4A0FF15719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D3323-74E1-4749-B4B1-FF4AC9808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9048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AA22-F252-4574-98C2-91FD0D67915E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029E1-1A57-46F2-8D37-38286E4A2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45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5145E-5E4E-4804-93D6-4A4EBC6BBD68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D88C-79B9-4E27-AA70-7152967E4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6842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1EE0-1105-43C7-8B71-EF015911D362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069C8-345F-4949-9D90-743B40AA2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0805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8B4D-930E-4ECC-A818-923FD1E1FD4D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0858E-6B1E-4EB0-83F7-0CB0076AC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72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176DD8-3923-4FB1-9348-1958E2FE513C}" type="datetimeFigureOut">
              <a:rPr lang="en-US"/>
              <a:pPr>
                <a:defRPr/>
              </a:pPr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F4884C-641D-44AF-A927-C05FDB1CC5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MSW Disposal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924800" cy="472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MBCHB II LECTURE</a:t>
            </a:r>
          </a:p>
          <a:p>
            <a:pPr algn="l" eaLnBrk="1" hangingPunct="1"/>
            <a:r>
              <a:rPr lang="en-US" altLang="en-US" smtClean="0">
                <a:solidFill>
                  <a:schemeClr val="tx1"/>
                </a:solidFill>
              </a:rPr>
              <a:t>                                By </a:t>
            </a:r>
          </a:p>
          <a:p>
            <a:pPr algn="l" eaLnBrk="1" hangingPunct="1"/>
            <a:r>
              <a:rPr lang="en-US" altLang="en-US" smtClean="0">
                <a:solidFill>
                  <a:schemeClr val="tx1"/>
                </a:solidFill>
              </a:rPr>
              <a:t>		M.K KINOTI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Date : 4</a:t>
            </a:r>
            <a:r>
              <a:rPr lang="en-US" altLang="en-US" baseline="30000" smtClean="0">
                <a:solidFill>
                  <a:schemeClr val="tx1"/>
                </a:solidFill>
              </a:rPr>
              <a:t>th</a:t>
            </a:r>
            <a:r>
              <a:rPr lang="en-US" altLang="en-US" smtClean="0">
                <a:solidFill>
                  <a:schemeClr val="tx1"/>
                </a:solidFill>
              </a:rPr>
              <a:t> March 2010  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Venue: Millinium Hall II</a:t>
            </a:r>
          </a:p>
          <a:p>
            <a:pPr eaLnBrk="1" hangingPunct="1"/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3200" b="1" u="sng" dirty="0" smtClean="0"/>
              <a:t>Importance of compaction and cover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4495800"/>
          </a:xfrm>
        </p:spPr>
        <p:txBody>
          <a:bodyPr/>
          <a:lstStyle/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Limit </a:t>
            </a:r>
            <a:r>
              <a:rPr lang="en-US" sz="2800" i="1" dirty="0" smtClean="0">
                <a:solidFill>
                  <a:srgbClr val="FF0000"/>
                </a:solidFill>
              </a:rPr>
              <a:t>the </a:t>
            </a:r>
            <a:r>
              <a:rPr lang="en-US" sz="2800" i="1" dirty="0" err="1" smtClean="0">
                <a:solidFill>
                  <a:srgbClr val="FF0000"/>
                </a:solidFill>
              </a:rPr>
              <a:t>odour</a:t>
            </a:r>
            <a:r>
              <a:rPr lang="en-US" sz="2800" i="1" dirty="0" smtClean="0">
                <a:solidFill>
                  <a:srgbClr val="FF0000"/>
                </a:solidFill>
              </a:rPr>
              <a:t> emissions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Prevent light refuse from being blow away by </a:t>
            </a:r>
            <a:r>
              <a:rPr lang="en-US" sz="2800" i="1" dirty="0" smtClean="0">
                <a:solidFill>
                  <a:srgbClr val="FF0000"/>
                </a:solidFill>
              </a:rPr>
              <a:t>wind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Prevent </a:t>
            </a:r>
            <a:r>
              <a:rPr lang="en-US" sz="2800" i="1" dirty="0" smtClean="0">
                <a:solidFill>
                  <a:srgbClr val="FF0000"/>
                </a:solidFill>
              </a:rPr>
              <a:t>emergence of  fly larvae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Prevent the </a:t>
            </a:r>
            <a:r>
              <a:rPr lang="en-US" sz="2800" i="1" dirty="0" smtClean="0">
                <a:solidFill>
                  <a:srgbClr val="FF0000"/>
                </a:solidFill>
              </a:rPr>
              <a:t>breeding of flies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i="1" dirty="0" smtClean="0">
                <a:solidFill>
                  <a:srgbClr val="FF0000"/>
                </a:solidFill>
              </a:rPr>
              <a:t>Allow rat control </a:t>
            </a:r>
            <a:r>
              <a:rPr lang="en-US" sz="2800" dirty="0" smtClean="0">
                <a:solidFill>
                  <a:schemeClr val="tx1"/>
                </a:solidFill>
              </a:rPr>
              <a:t>to be easily applied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Reduce the </a:t>
            </a:r>
            <a:r>
              <a:rPr lang="en-US" sz="2800" i="1" dirty="0" smtClean="0">
                <a:solidFill>
                  <a:srgbClr val="FF0000"/>
                </a:solidFill>
              </a:rPr>
              <a:t>risk of fire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Make the tip less attractive to birds</a:t>
            </a:r>
          </a:p>
          <a:p>
            <a:pPr marL="514350" indent="-514350" algn="l" eaLnBrk="1" hangingPunct="1">
              <a:buFont typeface="+mj-lt"/>
              <a:buAutoNum type="alphaL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Provide appropriate  </a:t>
            </a:r>
            <a:r>
              <a:rPr lang="en-US" sz="2800" dirty="0" err="1" smtClean="0">
                <a:solidFill>
                  <a:schemeClr val="tx1"/>
                </a:solidFill>
              </a:rPr>
              <a:t>connditions</a:t>
            </a:r>
            <a:r>
              <a:rPr lang="en-US" sz="2800" dirty="0" smtClean="0">
                <a:solidFill>
                  <a:schemeClr val="tx1"/>
                </a:solidFill>
              </a:rPr>
              <a:t> for fermentation of organic matter.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Operation of landfills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848600" cy="4572000"/>
          </a:xfrm>
        </p:spPr>
        <p:txBody>
          <a:bodyPr/>
          <a:lstStyle/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All exposed surfaces should be quickly covered with soil possibly by the end of each working day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Small bulldozers are used to spread refuse and covering material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No surface water should pass thro’ a tip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Surface of the tip should be covered with impermeable material to protect underground waters from pollution from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leachates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Incineration/Combustion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924800" cy="5105400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To reduce waste volume, local governments or private operators can implement a controlled burning process called combustion or incineration.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 In addition to reducing volume, combustors, when properly equipped, can convert water into steam to fuel heating systems or generate electricity. 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Incineration facilities can also remove materials for recycling.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Incineration/Combustion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Incineration is the controlled combustion of materials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b="1" i="1" dirty="0" smtClean="0">
                <a:solidFill>
                  <a:srgbClr val="FF0000"/>
                </a:solidFill>
              </a:rPr>
              <a:t>Temps- 950-100oC – destroy </a:t>
            </a:r>
            <a:r>
              <a:rPr lang="en-US" altLang="en-US" sz="2800" b="1" i="1" dirty="0" err="1" smtClean="0">
                <a:solidFill>
                  <a:srgbClr val="FF0000"/>
                </a:solidFill>
              </a:rPr>
              <a:t>odours</a:t>
            </a:r>
            <a:r>
              <a:rPr lang="en-US" alt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</a:rPr>
              <a:t>Wet scrubbers must be installed to capture particles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</a:rPr>
              <a:t>Heat generated can be used to generate electricity through steam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E.g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amsterdam</a:t>
            </a:r>
            <a:r>
              <a:rPr lang="en-US" altLang="en-US" sz="2400" dirty="0" smtClean="0">
                <a:solidFill>
                  <a:schemeClr val="tx1"/>
                </a:solidFill>
              </a:rPr>
              <a:t> refuse generator handles 400,000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tonnes</a:t>
            </a:r>
            <a:r>
              <a:rPr lang="en-US" altLang="en-US" sz="2400" dirty="0" smtClean="0">
                <a:solidFill>
                  <a:schemeClr val="tx1"/>
                </a:solidFill>
              </a:rPr>
              <a:t> of refuse and generates 160,  000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Mwh</a:t>
            </a:r>
            <a:r>
              <a:rPr lang="en-US" altLang="en-US" sz="2400" dirty="0" smtClean="0">
                <a:solidFill>
                  <a:schemeClr val="tx1"/>
                </a:solidFill>
              </a:rPr>
              <a:t> 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Feachem</a:t>
            </a:r>
            <a:r>
              <a:rPr lang="en-US" altLang="en-US" sz="2400" dirty="0" smtClean="0">
                <a:solidFill>
                  <a:schemeClr val="tx1"/>
                </a:solidFill>
              </a:rPr>
              <a:t>, 1986)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altLang="en-US" sz="3600" b="1" u="sng" dirty="0" smtClean="0"/>
              <a:t>Evaluation of alternatives in MSW disposal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4876800"/>
          </a:xfrm>
        </p:spPr>
        <p:txBody>
          <a:bodyPr/>
          <a:lstStyle/>
          <a:p>
            <a:pPr algn="l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The following points should be 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considered before deciding on the mode of MSWD: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sz="2800" dirty="0" smtClean="0">
                <a:solidFill>
                  <a:schemeClr val="tx1"/>
                </a:solidFill>
              </a:rPr>
              <a:t>The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quantinty</a:t>
            </a:r>
            <a:r>
              <a:rPr lang="en-US" altLang="en-US" sz="2800" dirty="0" smtClean="0">
                <a:solidFill>
                  <a:srgbClr val="FF0000"/>
                </a:solidFill>
              </a:rPr>
              <a:t> and character of the refuse </a:t>
            </a:r>
            <a:r>
              <a:rPr lang="en-US" altLang="en-US" sz="2800" dirty="0" smtClean="0">
                <a:solidFill>
                  <a:schemeClr val="tx1"/>
                </a:solidFill>
              </a:rPr>
              <a:t>and likely changes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sz="2800" dirty="0" smtClean="0">
                <a:solidFill>
                  <a:srgbClr val="FF0000"/>
                </a:solidFill>
              </a:rPr>
              <a:t>Land availability </a:t>
            </a:r>
            <a:r>
              <a:rPr lang="en-US" altLang="en-US" sz="2800" dirty="0" smtClean="0">
                <a:solidFill>
                  <a:schemeClr val="tx1"/>
                </a:solidFill>
              </a:rPr>
              <a:t>for final deposit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sz="2800" dirty="0" smtClean="0">
                <a:solidFill>
                  <a:srgbClr val="FF0000"/>
                </a:solidFill>
              </a:rPr>
              <a:t>Constraints</a:t>
            </a:r>
            <a:r>
              <a:rPr lang="en-US" altLang="en-US" sz="2800" dirty="0" smtClean="0">
                <a:solidFill>
                  <a:schemeClr val="tx1"/>
                </a:solidFill>
              </a:rPr>
              <a:t> possible </a:t>
            </a:r>
            <a:r>
              <a:rPr lang="en-US" altLang="en-US" sz="2800" dirty="0" smtClean="0">
                <a:solidFill>
                  <a:srgbClr val="FF0000"/>
                </a:solidFill>
              </a:rPr>
              <a:t>tipping sites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sz="2800" dirty="0" smtClean="0">
                <a:solidFill>
                  <a:schemeClr val="tx1"/>
                </a:solidFill>
              </a:rPr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health of the public and refuse workers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sz="2800" dirty="0" smtClean="0">
                <a:solidFill>
                  <a:srgbClr val="FF0000"/>
                </a:solidFill>
              </a:rPr>
              <a:t>Potential use of power or heat </a:t>
            </a:r>
            <a:r>
              <a:rPr lang="en-US" altLang="en-US" sz="2800" dirty="0" smtClean="0">
                <a:solidFill>
                  <a:schemeClr val="tx1"/>
                </a:solidFill>
              </a:rPr>
              <a:t>obtained by incineration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sz="2800" dirty="0" smtClean="0">
                <a:solidFill>
                  <a:schemeClr val="tx1"/>
                </a:solidFill>
              </a:rPr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cost </a:t>
            </a:r>
            <a:r>
              <a:rPr lang="en-US" altLang="en-US" sz="2800" dirty="0" smtClean="0">
                <a:solidFill>
                  <a:schemeClr val="tx1"/>
                </a:solidFill>
              </a:rPr>
              <a:t>of possible methods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/>
              <a:t>Types of MSW Disposal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001000" cy="3810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Major methods of Sound MSW disposal include: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Composting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Incineration</a:t>
            </a: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dirty="0" err="1" smtClean="0">
                <a:solidFill>
                  <a:schemeClr val="tx1"/>
                </a:solidFill>
              </a:rPr>
              <a:t>Landfilling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571500" indent="-571500" algn="l" eaLnBrk="1" hangingPunct="1">
              <a:buFont typeface="+mj-lt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Waste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1. Composting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848600" cy="4343400"/>
          </a:xfrm>
        </p:spPr>
        <p:txBody>
          <a:bodyPr/>
          <a:lstStyle/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Composting converts</a:t>
            </a:r>
            <a:r>
              <a:rPr lang="en-US" sz="2800" dirty="0" smtClean="0">
                <a:solidFill>
                  <a:srgbClr val="FF0000"/>
                </a:solidFill>
              </a:rPr>
              <a:t> refuse </a:t>
            </a: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rgbClr val="FF0000"/>
                </a:solidFill>
              </a:rPr>
              <a:t>soil conditioner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However, if the refuse includes factory waste, there is danger of excess metals such as lead, cadmium, mercury etc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Particularly useful in the </a:t>
            </a:r>
            <a:r>
              <a:rPr lang="en-US" sz="2800" b="1" dirty="0" smtClean="0">
                <a:solidFill>
                  <a:srgbClr val="FF0000"/>
                </a:solidFill>
              </a:rPr>
              <a:t>tropics</a:t>
            </a:r>
            <a:r>
              <a:rPr lang="en-US" sz="2800" dirty="0" smtClean="0">
                <a:solidFill>
                  <a:schemeClr val="tx1"/>
                </a:solidFill>
              </a:rPr>
              <a:t> where intense rainfall erodes humus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Composting Cont’d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Factors affecting compositing</a:t>
            </a:r>
          </a:p>
          <a:p>
            <a:pPr marL="457200" indent="-457200" algn="l" eaLnBrk="1" hangingPunct="1">
              <a:buFont typeface="+mj-lt"/>
              <a:buAutoNum type="alphaLcParenR"/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Moisture content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should be 40—60%</a:t>
            </a:r>
            <a:r>
              <a:rPr lang="en-US" altLang="en-US" sz="2400" dirty="0" smtClean="0">
                <a:solidFill>
                  <a:schemeClr val="tx1"/>
                </a:solidFill>
              </a:rPr>
              <a:t>- too dry a material slows the process. Too wet (&gt;60% moist) stimulates anaerobic bacterial which produce unpleasant smells</a:t>
            </a:r>
          </a:p>
          <a:p>
            <a:pPr marL="514350" indent="-514350" algn="l" eaLnBrk="1" hangingPunct="1">
              <a:buFont typeface="+mj-lt"/>
              <a:buAutoNum type="alphaLcParenR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emperature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not &gt;70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oC </a:t>
            </a:r>
            <a:r>
              <a:rPr lang="en-US" altLang="en-US" sz="2400" dirty="0" smtClean="0">
                <a:solidFill>
                  <a:schemeClr val="tx1"/>
                </a:solidFill>
              </a:rPr>
              <a:t>– otherwise bacteria are killed – slowed process</a:t>
            </a:r>
          </a:p>
          <a:p>
            <a:pPr marL="457200" indent="-457200" algn="l" eaLnBrk="1" hangingPunct="1">
              <a:buFont typeface="+mj-lt"/>
              <a:buAutoNum type="alphaLcParenR"/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Carbon/Nitrogen Ratio- High ratio </a:t>
            </a:r>
            <a:r>
              <a:rPr lang="en-US" altLang="en-US" sz="2400" dirty="0" smtClean="0">
                <a:solidFill>
                  <a:schemeClr val="tx1"/>
                </a:solidFill>
              </a:rPr>
              <a:t>allows faster decomposition</a:t>
            </a:r>
          </a:p>
          <a:p>
            <a:pPr marL="457200" indent="-457200" algn="l" eaLnBrk="1" hangingPunct="1">
              <a:buFont typeface="+mj-lt"/>
              <a:buAutoNum type="alphaLcParenR"/>
            </a:pPr>
            <a:r>
              <a:rPr lang="en-US" altLang="en-US" sz="2400" i="1" dirty="0" smtClean="0">
                <a:solidFill>
                  <a:srgbClr val="FF0000"/>
                </a:solidFill>
              </a:rPr>
              <a:t>Wind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-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Lowersthe</a:t>
            </a:r>
            <a:r>
              <a:rPr lang="en-US" altLang="en-US" sz="2400" dirty="0" smtClean="0">
                <a:solidFill>
                  <a:schemeClr val="tx1"/>
                </a:solidFill>
              </a:rPr>
              <a:t> temperature- slows decomposition</a:t>
            </a:r>
          </a:p>
          <a:p>
            <a:pPr marL="457200" indent="-457200" algn="l" eaLnBrk="1" hangingPunct="1">
              <a:buFont typeface="+mj-lt"/>
              <a:buAutoNum type="alphaLcParenR"/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Flies  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- can be reduced by turning the refuse daily.</a:t>
            </a:r>
            <a:endParaRPr lang="en-US" altLang="en-US" sz="2800" i="1" dirty="0" smtClean="0">
              <a:solidFill>
                <a:schemeClr val="tx1"/>
              </a:solidFill>
            </a:endParaRPr>
          </a:p>
          <a:p>
            <a:pPr marL="514350" indent="-514350" algn="l" eaLnBrk="1" hangingPunct="1">
              <a:buFont typeface="+mj-lt"/>
              <a:buAutoNum type="alphaLcParenR"/>
            </a:pP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b="1" u="sng" dirty="0" err="1" smtClean="0"/>
              <a:t>Landfilling</a:t>
            </a:r>
            <a:endParaRPr lang="en-US" altLang="en-US" b="1" u="sng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153400" cy="4724400"/>
          </a:xfrm>
        </p:spPr>
        <p:txBody>
          <a:bodyPr/>
          <a:lstStyle/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Landfilling</a:t>
            </a:r>
            <a:r>
              <a:rPr lang="en-US" sz="2800" dirty="0" smtClean="0">
                <a:solidFill>
                  <a:schemeClr val="tx1"/>
                </a:solidFill>
              </a:rPr>
              <a:t> is the placement of wastes into the land </a:t>
            </a:r>
            <a:r>
              <a:rPr lang="en-US" sz="2800" b="1" i="1" dirty="0" smtClean="0">
                <a:solidFill>
                  <a:schemeClr val="tx1"/>
                </a:solidFill>
              </a:rPr>
              <a:t>under controlled conditions to minimize their migration or effect on the surrounding environment</a:t>
            </a:r>
            <a:r>
              <a:rPr lang="en-US" sz="2800" dirty="0" smtClean="0"/>
              <a:t>.</a:t>
            </a:r>
          </a:p>
          <a:p>
            <a:pPr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Modern landfills are well-engineered facilities that are located, designed, operated, and monitored to ensure compliance with </a:t>
            </a:r>
            <a:r>
              <a:rPr lang="en-US" sz="2800" b="1" i="1" dirty="0" smtClean="0">
                <a:solidFill>
                  <a:schemeClr val="tx1"/>
                </a:solidFill>
              </a:rPr>
              <a:t>federal regulations</a:t>
            </a:r>
            <a:r>
              <a:rPr lang="en-US" sz="2800" dirty="0" smtClean="0">
                <a:solidFill>
                  <a:schemeClr val="tx1"/>
                </a:solidFill>
              </a:rPr>
              <a:t>. Solid waste landfills must be designed to protect the environment from contaminants which may be present in the solid waste stream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Land filling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848600" cy="4800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8196" name="Picture 3" descr="http://civil.engr.siu.edu/301I_Ray/images/msw-sec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Landfilling 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153400" cy="4495800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dirty="0" smtClean="0"/>
              <a:t>The landfill </a:t>
            </a:r>
            <a:r>
              <a:rPr lang="en-US" dirty="0" err="1" smtClean="0"/>
              <a:t>siting</a:t>
            </a:r>
            <a:r>
              <a:rPr lang="en-US" dirty="0" smtClean="0"/>
              <a:t> plan prevents the </a:t>
            </a:r>
            <a:r>
              <a:rPr lang="en-US" dirty="0" err="1" smtClean="0"/>
              <a:t>siting</a:t>
            </a:r>
            <a:r>
              <a:rPr lang="en-US" dirty="0" smtClean="0"/>
              <a:t> of landfills in environmentally sensitive areas and have on-site environmental </a:t>
            </a:r>
            <a:r>
              <a:rPr lang="en-US" b="1" i="1" dirty="0" smtClean="0">
                <a:solidFill>
                  <a:srgbClr val="FF0000"/>
                </a:solidFill>
              </a:rPr>
              <a:t>monitoring systems </a:t>
            </a:r>
            <a:r>
              <a:rPr lang="en-US" dirty="0" smtClean="0"/>
              <a:t>which monitor for any sign of groundwater contamination and for landfill gas—provide </a:t>
            </a:r>
            <a:r>
              <a:rPr lang="en-US" b="1" i="1" dirty="0" smtClean="0">
                <a:solidFill>
                  <a:srgbClr val="FF0000"/>
                </a:solidFill>
              </a:rPr>
              <a:t>additional safeguards</a:t>
            </a:r>
            <a:r>
              <a:rPr lang="en-US" dirty="0" smtClean="0"/>
              <a:t>. In addition, many new landfills collect potentially harmful landfill gas emissions and convert the gas into energy.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Landfilling Cont’d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chemeClr val="tx1"/>
                </a:solidFill>
              </a:rPr>
              <a:t>Principles in controlled land filling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Layers of refuse are </a:t>
            </a:r>
            <a:r>
              <a:rPr lang="en-US" altLang="en-US" i="1" dirty="0" smtClean="0">
                <a:solidFill>
                  <a:srgbClr val="FF0000"/>
                </a:solidFill>
              </a:rPr>
              <a:t>compacted and covered by a layer of soil</a:t>
            </a:r>
            <a:r>
              <a:rPr lang="en-US" altLang="en-US" dirty="0" smtClean="0">
                <a:solidFill>
                  <a:schemeClr val="tx1"/>
                </a:solidFill>
              </a:rPr>
              <a:t>(sanitary </a:t>
            </a:r>
            <a:r>
              <a:rPr lang="en-US" altLang="en-US" dirty="0" err="1" smtClean="0">
                <a:solidFill>
                  <a:schemeClr val="tx1"/>
                </a:solidFill>
              </a:rPr>
              <a:t>landfilling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Layer of waste </a:t>
            </a:r>
            <a:r>
              <a:rPr lang="en-US" altLang="en-US" b="1" i="1" dirty="0" smtClean="0">
                <a:solidFill>
                  <a:srgbClr val="FF0000"/>
                </a:solidFill>
              </a:rPr>
              <a:t>should not exceed 2.4 meters for proper compacting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To provide </a:t>
            </a:r>
            <a:r>
              <a:rPr lang="en-US" altLang="en-US" dirty="0" smtClean="0">
                <a:solidFill>
                  <a:srgbClr val="FF0000"/>
                </a:solidFill>
              </a:rPr>
              <a:t>adequate seal, cover material should be </a:t>
            </a:r>
            <a:r>
              <a:rPr lang="en-US" altLang="en-US" dirty="0" err="1" smtClean="0">
                <a:solidFill>
                  <a:srgbClr val="FF0000"/>
                </a:solidFill>
              </a:rPr>
              <a:t>atleast</a:t>
            </a:r>
            <a:r>
              <a:rPr lang="en-US" altLang="en-US" dirty="0" smtClean="0">
                <a:solidFill>
                  <a:srgbClr val="FF0000"/>
                </a:solidFill>
              </a:rPr>
              <a:t> 200mm thick</a:t>
            </a:r>
            <a:r>
              <a:rPr lang="en-US" altLang="en-US" dirty="0" smtClean="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589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MSW Disposal</vt:lpstr>
      <vt:lpstr>Evaluation of alternatives in MSW disposal</vt:lpstr>
      <vt:lpstr>Types of MSW Disposal</vt:lpstr>
      <vt:lpstr>1. Composting</vt:lpstr>
      <vt:lpstr>Composting Cont’d</vt:lpstr>
      <vt:lpstr>Landfilling</vt:lpstr>
      <vt:lpstr>Land filling </vt:lpstr>
      <vt:lpstr>Landfilling Cont’d</vt:lpstr>
      <vt:lpstr>Landfilling Cont’d</vt:lpstr>
      <vt:lpstr>Importance of compaction and cover control</vt:lpstr>
      <vt:lpstr>Operation of landfills</vt:lpstr>
      <vt:lpstr>Incineration/Combustion</vt:lpstr>
      <vt:lpstr>Incineration/Combustion</vt:lpstr>
    </vt:vector>
  </TitlesOfParts>
  <Company>UNIVERSITY OF NAIROBI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MSW Disposal</dc:title>
  <dc:creator>Mary Kinoti</dc:creator>
  <cp:lastModifiedBy>Paty</cp:lastModifiedBy>
  <cp:revision>26</cp:revision>
  <dcterms:created xsi:type="dcterms:W3CDTF">2010-03-04T07:47:12Z</dcterms:created>
  <dcterms:modified xsi:type="dcterms:W3CDTF">2017-07-02T20:26:17Z</dcterms:modified>
</cp:coreProperties>
</file>