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  <p:sldMasterId id="2147483882" r:id="rId2"/>
  </p:sldMasterIdLst>
  <p:notesMasterIdLst>
    <p:notesMasterId r:id="rId57"/>
  </p:notesMasterIdLst>
  <p:sldIdLst>
    <p:sldId id="259" r:id="rId3"/>
    <p:sldId id="303" r:id="rId4"/>
    <p:sldId id="260" r:id="rId5"/>
    <p:sldId id="349" r:id="rId6"/>
    <p:sldId id="258" r:id="rId7"/>
    <p:sldId id="263" r:id="rId8"/>
    <p:sldId id="287" r:id="rId9"/>
    <p:sldId id="350" r:id="rId10"/>
    <p:sldId id="351" r:id="rId11"/>
    <p:sldId id="265" r:id="rId12"/>
    <p:sldId id="266" r:id="rId13"/>
    <p:sldId id="308" r:id="rId14"/>
    <p:sldId id="343" r:id="rId15"/>
    <p:sldId id="270" r:id="rId16"/>
    <p:sldId id="271" r:id="rId17"/>
    <p:sldId id="267" r:id="rId18"/>
    <p:sldId id="268" r:id="rId19"/>
    <p:sldId id="272" r:id="rId20"/>
    <p:sldId id="273" r:id="rId21"/>
    <p:sldId id="274" r:id="rId22"/>
    <p:sldId id="276" r:id="rId23"/>
    <p:sldId id="277" r:id="rId24"/>
    <p:sldId id="290" r:id="rId25"/>
    <p:sldId id="354" r:id="rId26"/>
    <p:sldId id="355" r:id="rId27"/>
    <p:sldId id="300" r:id="rId28"/>
    <p:sldId id="301" r:id="rId29"/>
    <p:sldId id="302" r:id="rId30"/>
    <p:sldId id="309" r:id="rId31"/>
    <p:sldId id="310" r:id="rId32"/>
    <p:sldId id="311" r:id="rId33"/>
    <p:sldId id="312" r:id="rId34"/>
    <p:sldId id="313" r:id="rId35"/>
    <p:sldId id="356" r:id="rId36"/>
    <p:sldId id="318" r:id="rId37"/>
    <p:sldId id="357" r:id="rId38"/>
    <p:sldId id="322" r:id="rId39"/>
    <p:sldId id="358" r:id="rId40"/>
    <p:sldId id="359" r:id="rId41"/>
    <p:sldId id="362" r:id="rId42"/>
    <p:sldId id="360" r:id="rId43"/>
    <p:sldId id="329" r:id="rId44"/>
    <p:sldId id="331" r:id="rId45"/>
    <p:sldId id="334" r:id="rId46"/>
    <p:sldId id="361" r:id="rId47"/>
    <p:sldId id="335" r:id="rId48"/>
    <p:sldId id="336" r:id="rId49"/>
    <p:sldId id="337" r:id="rId50"/>
    <p:sldId id="338" r:id="rId51"/>
    <p:sldId id="339" r:id="rId52"/>
    <p:sldId id="340" r:id="rId53"/>
    <p:sldId id="341" r:id="rId54"/>
    <p:sldId id="342" r:id="rId55"/>
    <p:sldId id="347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662" autoAdjust="0"/>
  </p:normalViewPr>
  <p:slideViewPr>
    <p:cSldViewPr snapToGrid="0">
      <p:cViewPr>
        <p:scale>
          <a:sx n="76" d="100"/>
          <a:sy n="76" d="100"/>
        </p:scale>
        <p:origin x="-110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5285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90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A32B3-53A8-7D44-B067-5101A981335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72394-E04D-7C47-848F-53F64EDA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03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72394-E04D-7C47-848F-53F64EDA6C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87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the third step in the health education process. After assessing learning needs and developing objectives, you can now plan and implement an individualized teaching plan that includes: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37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444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the third step in the health education process. After assessing learning needs and developing objectives, you can now plan and implement an individualized teaching plan that includes: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38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444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the third step in the health education process. After assessing learning needs and developing objectives, you can now plan and implement an individualized teaching plan that includes: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39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444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Confidence: Preparing an effective teaching plan, providing an appropriate learning environment</a:t>
            </a:r>
          </a:p>
          <a:p>
            <a:r>
              <a:rPr lang="en-US" dirty="0" smtClean="0"/>
              <a:t>Competent: Providing good</a:t>
            </a:r>
            <a:r>
              <a:rPr lang="en-US" baseline="0" dirty="0" smtClean="0"/>
              <a:t> written instructions that are individualized to the patient’s care including what the patient should do if a problem arises.</a:t>
            </a:r>
          </a:p>
          <a:p>
            <a:r>
              <a:rPr lang="en-US" baseline="0" dirty="0" smtClean="0"/>
              <a:t>Communication: explaining information in words that the patient understands, speak and listen well, ask questions to make sure the patient understands, involve the family in the teaching plan</a:t>
            </a:r>
          </a:p>
          <a:p>
            <a:r>
              <a:rPr lang="en-US" baseline="0" dirty="0" smtClean="0"/>
              <a:t>Caring: Be sensitive to patient’s concerns and needs, ensure adequate time so the patient doesn’t feel pressured or rushed, provide continues support and encouragement.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40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686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the third step in the health education process. After assessing learning needs and developing objectives, you can now plan and implement an individualized teaching plan that includes: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41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444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Global learners need to understand concepts before they start concentrating on the details. They like to be actively involved with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information that is interesting to their lives.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prefer access to all the information (early on) so they can relate it to their overall goals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42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3973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your patient indicated on the assessment that he or she is a visual learner, select teaching materials that involve reading, writing, and watching visual media such as videotapes and slides.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43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218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Adults like to make their own decisions</a:t>
            </a:r>
            <a:r>
              <a:rPr lang="en-US" baseline="0" dirty="0" smtClean="0"/>
              <a:t> therefore….</a:t>
            </a:r>
          </a:p>
          <a:p>
            <a:r>
              <a:rPr lang="en-US" baseline="0" dirty="0" smtClean="0"/>
              <a:t>Realistic: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Adults usually want what they learn to have an immediate practical value, to meet a perceived need, and to fit their budget and time constraints.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45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4697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what you need to consider when planning to teach. You need to select an interactive method that uses as many senses as possible.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47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28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48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68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Eye contact: shows that you are paying attention and that you are interested in what they are saying.</a:t>
            </a:r>
          </a:p>
          <a:p>
            <a:r>
              <a:rPr lang="en-US" dirty="0" smtClean="0"/>
              <a:t>Non verbal cues: Assess whether they are consistent with what they</a:t>
            </a:r>
            <a:r>
              <a:rPr lang="en-US" baseline="0" dirty="0" smtClean="0"/>
              <a:t> are saying. If not, do further assessment of their concerns.</a:t>
            </a:r>
          </a:p>
          <a:p>
            <a:r>
              <a:rPr lang="en-US" baseline="0" dirty="0" smtClean="0"/>
              <a:t>Interruptions: such as speaking before the patient finishes, answering a phone call or a pager. The patient will have an impression that you are too busy to attend to their needs.</a:t>
            </a:r>
          </a:p>
          <a:p>
            <a:r>
              <a:rPr lang="en-US" baseline="0" dirty="0" smtClean="0"/>
              <a:t>Warm and empathetic: encourages dialog.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266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Return demonstration where someone demonstrates what they have been taught. This is one of the most effective way of evaluating a task.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49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021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This is the fifth and last step. You should document throughout the entire teaching process and it is done to: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51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372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Lets use HIV/AIDS as an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72394-E04D-7C47-848F-53F64EDA6C3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5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the steps that you follow to provide teaching and measure learning.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060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6 steps in the health education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721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first step in the health education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88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first step in the health education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88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second step in the health education process.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develop objectives, you and the patient need to define the outcomes from the teaching-learning process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5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second step in the health education process.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develop objectives, you and the patient need to define the outcomes from the teaching-learning process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2CA5F-5AA5-4B92-9B86-E13DA694541C}" type="slidenum">
              <a:rPr lang="en-US" smtClean="0">
                <a:solidFill>
                  <a:prstClr val="black"/>
                </a:solidFill>
              </a:rPr>
              <a:pPr/>
              <a:t>36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5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1ACCA9-2CB3-4C4A-BB5D-F56442DD4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E44C-6F3C-4CB6-80A3-196B9B26D048}" type="slidenum">
              <a:rPr lang="en-PH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630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EC70B8-913E-414A-9FF8-BA64FFE02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F172-C577-4154-B411-031E296719E2}" type="slidenum">
              <a:rPr lang="en-PH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721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822F30-4C71-4729-B35A-3C39A3EF6A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5A16-FCA1-4AB2-8575-57D56D5F7A72}" type="slidenum">
              <a:rPr lang="en-PH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267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0A707B-497B-48C7-99F7-7EC082FAB9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ECA9-28E6-4AAF-82F7-6A0F03B87E4C}" type="slidenum">
              <a:rPr lang="en-PH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056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61BD34-0A70-4A12-A4F9-EB75C941916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A6FC-8A02-4431-981A-8B0DDACDC3F4}" type="slidenum">
              <a:rPr lang="en-PH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546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74F3F8-4EFA-47CE-A5C1-3B2D9972206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27BD-9CE9-45BE-B655-9CA5CD9CE3DB}" type="slidenum">
              <a:rPr lang="en-PH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53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EEF5FD-A07A-41BD-BDB9-07D5617FF3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C911-73F8-4AD2-89CF-7D6C11BA7D6A}" type="slidenum">
              <a:rPr lang="en-PH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6405E-F670-4141-AF60-E39CE0CB5D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78F8-A44C-4ADC-8880-B1D99AAADF0D}" type="slidenum">
              <a:rPr lang="en-PH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14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5A5F4-ACCA-4DEB-8489-2C8C641CDD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924E-B030-47CE-AA49-5AB945FDE01E}" type="slidenum">
              <a:rPr lang="en-PH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5906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68E271-B2D2-4BC2-8E6E-16D1DD9F430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A62F5-AD7A-4E2A-80D2-2AB7C628612E}" type="slidenum">
              <a:rPr lang="en-PH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79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A6535B-C899-4151-9AC6-6ED7B22414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P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2084-B9AF-4A17-ADB9-38BBF030F3F9}" type="slidenum">
              <a:rPr lang="en-PH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94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5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4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4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7B93B-07E8-48ED-A460-36F7DD74361F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7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5BE26-A978-4739-BEE5-DC23A34825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44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270389-AB47-4FD0-A3D0-1FA5345CC60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6/22/2018</a:t>
            </a:fld>
            <a:endParaRPr lang="en-PH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PH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B8AF8F-F17C-4294-853E-62A63A93DAB7}" type="slidenum">
              <a:rPr lang="en-PH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PH" altLang="en-US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92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Lecture 3:</a:t>
            </a:r>
            <a:br>
              <a:rPr lang="en-US" sz="54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5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</a:t>
            </a:r>
            <a:endParaRPr lang="en-US" sz="5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4083485"/>
            <a:ext cx="6858000" cy="1174315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Susan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A. Nyawade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PhD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MSc (HP),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MSc (Nut),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BEd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H.Econ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53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2604"/>
            <a:ext cx="7886700" cy="787266"/>
          </a:xfrm>
        </p:spPr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Feedback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5441"/>
            <a:ext cx="7886700" cy="47615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It is the flow of information from the audience back to the sender (two-way communication)</a:t>
            </a: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It provides the opportunity to modify the message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E.g.: Opinion polls, interviews and questionnaire surveys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6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2395"/>
            <a:ext cx="7886700" cy="72463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Types of Communication 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27550"/>
            <a:ext cx="7886700" cy="51607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One-way and two-way communication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One-way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is from sender to receiver (knowledge is imposed and learning is authoritative)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In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two-way,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ender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and receiver participates (learning is active/democratic and more likely to influence behavior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buFont typeface="+mj-lt"/>
              <a:buAutoNum type="arabicPeriod" startAt="2"/>
            </a:pPr>
            <a:r>
              <a: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Verbal and non-verbal communication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Verbal is by word of mouth (sound)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Non-verbal is by bodily movements and facial expressions</a:t>
            </a:r>
          </a:p>
          <a:p>
            <a:pPr lvl="1"/>
            <a:endParaRPr lang="en-US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buFont typeface="+mj-lt"/>
              <a:buAutoNum type="arabicPeriod" startAt="2"/>
            </a:pPr>
            <a:r>
              <a: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Formal and informal communication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Formal follows lines of authority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Informal is conversing with friends and colleagues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4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189766"/>
            <a:ext cx="8014310" cy="78726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Effective Communication Strategies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515649"/>
            <a:ext cx="7886700" cy="4586158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Active Listening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No interruption, undivided attention 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Be aware of non-verbal cues: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Eye movement, tone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of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voice, facial expressions, hand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gestures </a:t>
            </a:r>
            <a:endParaRPr lang="en-US" sz="2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Create a comfortable environment: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quiet place with no interruptions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Be patient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Be clear and simple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Consider communication preferences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61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69958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To Become an Active Listener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3123"/>
            <a:ext cx="7886700" cy="467384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Maintain eye contact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Pay attention to non-verbal cues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Avoid interruptions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Respond to the questions in a warm empathetic manner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5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2499"/>
            <a:ext cx="7886700" cy="64947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 Barriers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510" y="1474897"/>
            <a:ext cx="7788840" cy="43513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Psychological barriers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Physiological barriers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Environmental barriers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Cultural barriers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50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72463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Psychological Barriers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0701"/>
            <a:ext cx="7886700" cy="46362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These include: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Emotional disturbances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Depression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Neurosis (mild mental disorder/stress)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Psychosomatic disorder (mind and body disorders)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1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Special methods and care should be adopted to convey tailored messages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31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9870"/>
            <a:ext cx="7886700" cy="8498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Physiological Barriers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3227"/>
            <a:ext cx="7886700" cy="4623736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These include: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Difficulties with self expression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Difficulties with hearing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Difficulties with seeing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Difficulties Understanding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Channels of communication should be selective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22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74968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Environmental Barriers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15857"/>
            <a:ext cx="7886700" cy="4561105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These include: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Excessive noise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Difficulties with vision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Congestion</a:t>
            </a: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Can be overcome by making small groups and using appropriate channels of communication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88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62442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Cultural Barriers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5649"/>
            <a:ext cx="7886700" cy="4661314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Examples are: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Habits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Beliefs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Customs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Attitudes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Religion</a:t>
            </a: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53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40077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 Aids Used In Health Education (I)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91847"/>
            <a:ext cx="7886700" cy="4085116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Three types of aids typically used to transmit health education messages are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Auditory aids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Visual aids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Audiovisual aids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93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4818"/>
            <a:ext cx="7886700" cy="91252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640909"/>
            <a:ext cx="8252304" cy="453605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Objectives of this class: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Define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 &amp; health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communication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Define and discuss behavior change communication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Describe the components of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Discuss the types of communication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Review the barriers to communication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Discuss educational aids used in health education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Review methods of health education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Discuss behavior change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8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68705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 Aids…. (II)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77446"/>
            <a:ext cx="7886700" cy="5448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Auditory </a:t>
            </a: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Aids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Based on the principles of sound, examples: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Radio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Tape recorder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Cassette player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Sound amplifiers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Visual Aids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They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are based on the principles of projection and help people to understand better. Examples: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Charts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Blackboard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Maps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Pictures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Textbooks</a:t>
            </a:r>
          </a:p>
          <a:p>
            <a:pPr>
              <a:buFont typeface="Cambria" panose="02040503050406030204" pitchFamily="18" charset="0"/>
              <a:buChar char="‐"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11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749687"/>
          </a:xfrm>
        </p:spPr>
        <p:txBody>
          <a:bodyPr/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Communication Aids…. (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III)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603332"/>
            <a:ext cx="8139569" cy="45736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Audiovisual </a:t>
            </a: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Aids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This combines sound and sight. Examples: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Television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Computer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Film/LCD projector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VCD player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Virtual classroom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5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2499"/>
            <a:ext cx="7886700" cy="67453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Methods of Health Education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40285"/>
            <a:ext cx="7886700" cy="48366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Individual approach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Used when interacting one on one with an individual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Group approach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Group/panel discussions, workshops, conferences, community dialogue, etc.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Mass approach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When communicating to a community where people are gathered together and do not belong to a particular group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97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625" y="365130"/>
            <a:ext cx="8605379" cy="91252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Behavior Change Communication (I)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7760"/>
            <a:ext cx="7886700" cy="5022936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Behavior Change Communication (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BCC) is a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process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of working with individuals, families and communities through different channels of communication to: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To promote positive health behaviors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To create and/or support an environment that enables the community to maintain positive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behaviors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well designed BCC Strategy should include: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Clearly defined objectives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 overall concept or theme and key messages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Identification of channels of dissemination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Identification of partners for implementation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monitoring and evaluation plan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8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625" y="365130"/>
            <a:ext cx="8605379" cy="91252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Behavior Change Communication </a:t>
            </a:r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(II</a:t>
            </a:r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41118"/>
            <a:ext cx="7886700" cy="422290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Why is it </a:t>
            </a:r>
            <a:r>
              <a:rPr lang="en-US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Difficult to Change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Behavior?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People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may not understand the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message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People may not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consider themselves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vulnerable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People may not trust the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bearer(s)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of the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message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Some healthy choices are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expensive – poverty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Recommended behavior may conflict with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beliefs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52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625" y="227344"/>
            <a:ext cx="8605379" cy="72463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Behavior Change Communication (</a:t>
            </a:r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III)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2498"/>
            <a:ext cx="7886700" cy="5373666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Steps in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developing BCC Strategy/Intervention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State program goals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Involve stakeholders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Identify target populations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Conduct formative BCC assessments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Segment target populations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Define behavior change objectives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Design BCC strategy </a:t>
            </a:r>
            <a:r>
              <a:rPr lang="en-US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including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monitoring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and evaluation (M&amp;E) plan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Develop communication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products/materials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Pre-testing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Implement, Monitor and Evaluate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Feedback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redesign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06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2395"/>
            <a:ext cx="7886700" cy="774739"/>
          </a:xfrm>
        </p:spPr>
        <p:txBody>
          <a:bodyPr>
            <a:normAutofit/>
          </a:bodyPr>
          <a:lstStyle/>
          <a:p>
            <a:r>
              <a:rPr lang="en-US" alt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Role of BCC in HIV/AIDS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52603"/>
            <a:ext cx="7886700" cy="4924360"/>
          </a:xfrm>
        </p:spPr>
        <p:txBody>
          <a:bodyPr>
            <a:noAutofit/>
          </a:bodyPr>
          <a:lstStyle/>
          <a:p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Increase knowledge</a:t>
            </a:r>
          </a:p>
          <a:p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Stimulate community dialogue</a:t>
            </a:r>
          </a:p>
          <a:p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Promote essential attitude change</a:t>
            </a:r>
          </a:p>
          <a:p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Advocate for policy changes</a:t>
            </a:r>
          </a:p>
          <a:p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Create a demand for information and services</a:t>
            </a:r>
          </a:p>
          <a:p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Reduce stigma and discrimination</a:t>
            </a:r>
          </a:p>
          <a:p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Promote services for prevention and care</a:t>
            </a:r>
            <a:endParaRPr lang="ru-RU" alt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5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Behavior Change Goals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Increase condom use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Increase STI care-seeking behavior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Delay sexual debut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Reduce number of partners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73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255" y="227343"/>
            <a:ext cx="8555277" cy="82484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Behavior Change </a:t>
            </a:r>
            <a:r>
              <a:rPr lang="en-US" sz="3600" b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</a:t>
            </a:r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Goals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Changing attitudes towards condom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use</a:t>
            </a: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Increasing demand for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services</a:t>
            </a: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Creating demand for information on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HIV/AIDS</a:t>
            </a: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Creating demand for appropriate STI services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87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Questions?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096294"/>
            <a:ext cx="2857500" cy="3810000"/>
          </a:xfrm>
        </p:spPr>
      </p:pic>
    </p:spTree>
    <p:extLst>
      <p:ext uri="{BB962C8B-B14F-4D97-AF65-F5344CB8AC3E}">
        <p14:creationId xmlns:p14="http://schemas.microsoft.com/office/powerpoint/2010/main" val="214311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89974"/>
            <a:ext cx="7886700" cy="77473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 Definitions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40701"/>
            <a:ext cx="7886700" cy="46362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Communication: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It is a two-way process of exchanging ideas, feelings and information to bring about desired changes in human behavior.</a:t>
            </a:r>
          </a:p>
          <a:p>
            <a:pPr lvl="1"/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H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ealth communication: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It is a key strategy to inform the public about health concerns and to maintain important health issues on the public agenda.</a:t>
            </a:r>
          </a:p>
          <a:p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en-US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70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937" y="1741117"/>
            <a:ext cx="8367385" cy="1768845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Lecture 4:</a:t>
            </a:r>
            <a:br>
              <a:rPr lang="en-US" sz="54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5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Health Education Process</a:t>
            </a:r>
            <a:endParaRPr lang="en-US" sz="5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7818"/>
            <a:ext cx="6858000" cy="957436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Dr. Susan A. Nyawade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9869"/>
            <a:ext cx="7886700" cy="774740"/>
          </a:xfrm>
        </p:spPr>
        <p:txBody>
          <a:bodyPr>
            <a:normAutofit/>
          </a:bodyPr>
          <a:lstStyle/>
          <a:p>
            <a:r>
              <a:rPr lang="en-US" alt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Recap on Last Week’s Lesson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365337"/>
            <a:ext cx="8076939" cy="4811626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Definitions: communication,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health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 and Behavior Change Communication</a:t>
            </a:r>
          </a:p>
          <a:p>
            <a:pPr lvl="1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Described the components of communication</a:t>
            </a:r>
          </a:p>
          <a:p>
            <a:pPr lvl="1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Discussed the types of communication and educational aids used in health education</a:t>
            </a:r>
          </a:p>
          <a:p>
            <a:pPr lvl="1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Reviewed the barriers to communication</a:t>
            </a:r>
          </a:p>
          <a:p>
            <a:pPr lvl="1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Reviewed methods of health education</a:t>
            </a:r>
          </a:p>
          <a:p>
            <a:pPr lvl="1"/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Discussed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behavior change communication</a:t>
            </a:r>
          </a:p>
          <a:p>
            <a:pPr marL="457200" lvl="1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529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4921"/>
            <a:ext cx="7886700" cy="76221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Process of Health Education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8487"/>
            <a:ext cx="7886700" cy="44984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Assessing learning needs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Developing learning 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Planning and implementing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patient/client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teaching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Evaluating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Documenting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teaching and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Developing an effective teaching style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5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86242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1. Assessing Learning Needs (I)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615858"/>
            <a:ext cx="8026835" cy="4897675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This is the first step where you assess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Learning needs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Learning style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Readiness to learn</a:t>
            </a:r>
          </a:p>
          <a:p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Learning Needs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n-US" sz="2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Assess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their concerns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Assess their goals for taking care of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themselves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Find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out what they need to know to achieve their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goals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What problems they are having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Assess what they already know/are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doing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about their condition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What are they interested in learning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How will they manage their care at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home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2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86242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1. Assessing Learning Needs (II)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90180"/>
            <a:ext cx="8026835" cy="5223353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Assessing Learning Style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What time of day do they learn best?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Find out what they like to read (books/magazines)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If they can read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Find out if they would like to read information from you rather than explain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Find out if they learn better by reading, hearing or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doing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Assessing </a:t>
            </a: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Readiness to Learn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Find out what the patient feels about making changes that you have discussed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Ask what changes they would want to work 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Find out if there are any problems that would prevent learning at the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moment</a:t>
            </a:r>
          </a:p>
          <a:p>
            <a:pPr lvl="1">
              <a:buFont typeface="Cambria" panose="02040503050406030204" pitchFamily="18" charset="0"/>
              <a:buChar char="‐"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02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89973"/>
            <a:ext cx="8064413" cy="77474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2. Developing Learning Objectives (I)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This is the second step in the health education process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Define the outcomes from the teaching-learning process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To develop objectives, 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you first need to start with the words: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WHO, DOES, WHAT, HOW, and WHEN</a:t>
            </a:r>
          </a:p>
        </p:txBody>
      </p:sp>
    </p:spTree>
    <p:extLst>
      <p:ext uri="{BB962C8B-B14F-4D97-AF65-F5344CB8AC3E}">
        <p14:creationId xmlns:p14="http://schemas.microsoft.com/office/powerpoint/2010/main" val="32918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89973"/>
            <a:ext cx="8064413" cy="77474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2. Developing Learning Objectives (I)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77654"/>
            <a:ext cx="8239777" cy="528598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Example of an objective: “The patient will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list 5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signs and symptoms of high blood sugar by the time of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discharge”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WHO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		–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patient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DOES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		–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will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list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WHAT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	– 5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signs &amp; symptoms of high blood sugar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HOW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		–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by stating out loud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WHEN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	–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by discharge</a:t>
            </a: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Make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sure you use action words that are measurable such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as: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List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State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Explain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Demonstrate</a:t>
            </a: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Avoid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using words that cannot be measured or observed easily such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as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Understand,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Appreciate</a:t>
            </a:r>
            <a:endParaRPr lang="en-US" sz="24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6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417" y="365128"/>
            <a:ext cx="8668010" cy="824845"/>
          </a:xfrm>
        </p:spPr>
        <p:txBody>
          <a:bodyPr>
            <a:noAutofit/>
          </a:bodyPr>
          <a:lstStyle/>
          <a:p>
            <a:r>
              <a:rPr lang="en-US" sz="35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 Planning &amp; Implementing Teaching (I)</a:t>
            </a:r>
            <a:endParaRPr lang="en-US" sz="35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65962"/>
            <a:ext cx="7886700" cy="4511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In this third step you plan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and implement an individualized teaching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plan that includes: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What will be taught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When the teaching will occur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Where the teaching will take place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Who will teach and learn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How teaching will occur</a:t>
            </a:r>
          </a:p>
          <a:p>
            <a:pPr lvl="1"/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21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417" y="365128"/>
            <a:ext cx="8668010" cy="824845"/>
          </a:xfrm>
        </p:spPr>
        <p:txBody>
          <a:bodyPr>
            <a:noAutofit/>
          </a:bodyPr>
          <a:lstStyle/>
          <a:p>
            <a:r>
              <a:rPr lang="en-US" sz="35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 Planning &amp; Implementing Teaching (II)</a:t>
            </a:r>
            <a:endParaRPr lang="en-US" sz="35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40909"/>
            <a:ext cx="7886700" cy="501041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What to consider: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The length of stay in the hospital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Let the patient tell you what works for her and offer options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Does the patient prefer morning or evening?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Does the patient prefer short sessions or long sessions?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Assess how quickly the patient learns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During sessions ask if patient is tired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Monitor for signs of fatigue like yawning, inability to concentrate, or inattentiveness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Keep sessions short ( 5 to 30 minutes)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Capture teachable 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moments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7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416" y="365128"/>
            <a:ext cx="8780745" cy="824845"/>
          </a:xfrm>
        </p:spPr>
        <p:txBody>
          <a:bodyPr>
            <a:noAutofit/>
          </a:bodyPr>
          <a:lstStyle/>
          <a:p>
            <a:r>
              <a:rPr lang="en-US" sz="35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 Planning &amp; Implementing Teaching (III)</a:t>
            </a:r>
            <a:endParaRPr lang="en-US" sz="35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833" y="1540701"/>
            <a:ext cx="8114517" cy="47114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Preparing to Teach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Choose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an environment that is comfortable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Ensure privacy and confidentiality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Limit distractions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Limit interruptions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Plan who will teach and who will learn</a:t>
            </a:r>
          </a:p>
          <a:p>
            <a:pPr lvl="1"/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Who will Teach?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teachers include: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Yourself</a:t>
            </a:r>
            <a:endParaRPr lang="en-US" sz="22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Another healthcare provider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Another patient with similar </a:t>
            </a:r>
            <a:r>
              <a:rPr lang="en-US" sz="22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condition</a:t>
            </a:r>
            <a:endParaRPr lang="en-US" sz="22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79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89974"/>
            <a:ext cx="7886700" cy="77473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 Definitions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377863"/>
            <a:ext cx="7886700" cy="47991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Behavior Change Communication (BCC):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It </a:t>
            </a:r>
            <a:r>
              <a:rPr lang="en-US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is a set of specially designed communication interventions and activities aimed at influencing social and community norms in order  to promote individual behavioral change or to maintain positive behavior for a better quality of life.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E.g.: Educating an IV drug user that their behavior may put them at risk of contracting HIV</a:t>
            </a:r>
          </a:p>
          <a:p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en-US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59" y="365128"/>
            <a:ext cx="8467594" cy="1037787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4Cs: Characteristics of an Excellent Teacher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78696"/>
            <a:ext cx="7886700" cy="4672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Confidence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pPr lvl="1"/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you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know how to select what to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teach</a:t>
            </a:r>
          </a:p>
          <a:p>
            <a:pPr lvl="1"/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Competence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pPr lvl="1"/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you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ensure the patient’s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safety and prepare written teaching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instructions</a:t>
            </a:r>
          </a:p>
          <a:p>
            <a:pPr lvl="1"/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pPr lvl="1"/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you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know how to give clear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directions</a:t>
            </a:r>
          </a:p>
          <a:p>
            <a:pPr lvl="1"/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Caring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pPr lvl="1"/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you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demonstrate empathy</a:t>
            </a:r>
          </a:p>
          <a:p>
            <a:endParaRPr lang="en-U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2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416" y="365128"/>
            <a:ext cx="8780745" cy="824845"/>
          </a:xfrm>
        </p:spPr>
        <p:txBody>
          <a:bodyPr>
            <a:noAutofit/>
          </a:bodyPr>
          <a:lstStyle/>
          <a:p>
            <a:r>
              <a:rPr lang="en-US" sz="35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3. Planning &amp; Implementing Teaching (IV)</a:t>
            </a:r>
            <a:endParaRPr lang="en-US" sz="35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833" y="1691013"/>
            <a:ext cx="8114517" cy="493688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Who will be taught?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The patient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The spouse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Another caregiver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A friend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A neighbor</a:t>
            </a:r>
          </a:p>
          <a:p>
            <a:pPr lvl="1"/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buNone/>
            </a:pPr>
            <a:r>
              <a:rPr lang="en-US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Plan how you will teach</a:t>
            </a:r>
          </a:p>
          <a:p>
            <a:pPr lvl="0"/>
            <a:r>
              <a:rPr lang="en-US" sz="28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Select the learning method using your assessment results. </a:t>
            </a:r>
            <a:r>
              <a:rPr lang="en-US" sz="28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Consider that there are:</a:t>
            </a:r>
            <a:endParaRPr lang="en-US" sz="28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Global </a:t>
            </a:r>
            <a:r>
              <a:rPr lang="en-US" sz="26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learners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Linear learners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Visual learners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Auditory learners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Tactile </a:t>
            </a:r>
            <a:r>
              <a:rPr lang="en-US" sz="26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learners</a:t>
            </a:r>
            <a:endParaRPr lang="en-US" sz="26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75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74968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Global &amp; Linear Learners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5648"/>
            <a:ext cx="7886700" cy="4922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Global learners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like to understand the bigger picture first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When teaching home blood sugar monitoring: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Start with overall purpose of monitoring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then go into details of how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to operate the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machine</a:t>
            </a:r>
          </a:p>
          <a:p>
            <a:pPr lvl="1"/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Linear </a:t>
            </a: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learners: 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want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details first then the bigger picture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When teaching home blood sugar monitoring: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Start with the first procedure that patient needs to know to operate the machine 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Then end with the bigger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picture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92505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Visual Auditory &amp;  Tact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le Learners 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52812"/>
            <a:ext cx="7886700" cy="5373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Visual Learners:</a:t>
            </a:r>
          </a:p>
          <a:p>
            <a:pPr marL="0" indent="0">
              <a:buNone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Select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teaching materials that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involve: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Reading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Writing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Watching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endParaRPr lang="en-US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Use visual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media such as videotapes and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slides</a:t>
            </a:r>
          </a:p>
          <a:p>
            <a:pPr marL="0" indent="0">
              <a:buNone/>
            </a:pP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Auditory </a:t>
            </a: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Learners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They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need to hear information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Can be spoken explanations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Can be audiocassettes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Can be information read aloud from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pamphlets</a:t>
            </a:r>
          </a:p>
          <a:p>
            <a:pPr marL="0" indent="0">
              <a:buNone/>
            </a:pP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Tactile </a:t>
            </a: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Learners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They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learn more by touching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Hands on individual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Learn by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doing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7371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Examples 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of </a:t>
            </a:r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Teaching Methods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15857"/>
            <a:ext cx="7886700" cy="4561105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One-on-one sessions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Small group discussions and support groups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Demonstration and return demonstration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Role-playing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Games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Programmed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instruction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Lectures 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1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2395"/>
            <a:ext cx="7886700" cy="64948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Using Adult Learning Principles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0493"/>
            <a:ext cx="7886700" cy="473647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Pay attention to: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What the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patients/clients/audience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feel they need to learn?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How they want to learn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Make the teaching realistic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Have them share their life experiences and give them credit for that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Recognize that learning can cause anxiety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Allow enough time for learning and practice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encourage the patient and family to actively participate</a:t>
            </a: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7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93757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Examples of Teaching Materials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Pamphlets and brochures</a:t>
            </a: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Posters and flip charts</a:t>
            </a: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Videos and closed circuit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television (CCTV)</a:t>
            </a:r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Computer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- Internet </a:t>
            </a: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Audiocassettes,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CDs</a:t>
            </a:r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Transparencies</a:t>
            </a:r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6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83737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What to Consider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6169"/>
            <a:ext cx="7886700" cy="4410793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Clients/patients remember: </a:t>
            </a:r>
          </a:p>
          <a:p>
            <a:pPr lvl="1"/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10% of what they read</a:t>
            </a:r>
          </a:p>
          <a:p>
            <a:pPr lvl="1"/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25% of what they hear</a:t>
            </a:r>
          </a:p>
          <a:p>
            <a:pPr lvl="1"/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45% of what they see</a:t>
            </a:r>
          </a:p>
          <a:p>
            <a:pPr lvl="1"/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65 percent of what they hear and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see</a:t>
            </a:r>
          </a:p>
          <a:p>
            <a:pPr lvl="1"/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70 percent of what they say and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write</a:t>
            </a:r>
          </a:p>
          <a:p>
            <a:pPr lvl="1"/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90 %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of what they say as they perform a task</a:t>
            </a:r>
          </a:p>
        </p:txBody>
      </p:sp>
    </p:spTree>
    <p:extLst>
      <p:ext uri="{BB962C8B-B14F-4D97-AF65-F5344CB8AC3E}">
        <p14:creationId xmlns:p14="http://schemas.microsoft.com/office/powerpoint/2010/main" val="222422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74968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4. Evaluating Teaching and Learning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This is the fourth step in the teaching process that involves: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Assessing whether the patient learned what you taught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 assessment should be during and after the teaching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18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87494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Evaluation Examples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7735"/>
            <a:ext cx="7886700" cy="4351338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Return demonstration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Ask the patient to verbalize the instructions in their own words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Ask questions to see if there are any areas that need reinforcing or re-teaching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Use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simple written tests or questionnaires before, during, and after teaching</a:t>
            </a:r>
          </a:p>
        </p:txBody>
      </p:sp>
    </p:spTree>
    <p:extLst>
      <p:ext uri="{BB962C8B-B14F-4D97-AF65-F5344CB8AC3E}">
        <p14:creationId xmlns:p14="http://schemas.microsoft.com/office/powerpoint/2010/main" val="152659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9974"/>
            <a:ext cx="7886700" cy="82484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 Components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833" y="1227551"/>
            <a:ext cx="8342333" cy="5311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Necessary for effective communication: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Sender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Receiver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Message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Channels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&amp; </a:t>
            </a:r>
            <a:r>
              <a:rPr lang="en-US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Feedback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Sender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The originator of the message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Should be knowledgeable about the needs and interests of the audience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Should know the message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Should know the channels of communication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Receiver: 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It is the audience receiving the message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Audience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may be a single person or group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Two types of group: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Controlled: the group is held together by a common interest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Uncontrolled: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group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that has gathered together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out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of curiosity</a:t>
            </a:r>
          </a:p>
        </p:txBody>
      </p:sp>
    </p:spTree>
    <p:extLst>
      <p:ext uri="{BB962C8B-B14F-4D97-AF65-F5344CB8AC3E}">
        <p14:creationId xmlns:p14="http://schemas.microsoft.com/office/powerpoint/2010/main" val="277629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86242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More Evaluation Examples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02915"/>
            <a:ext cx="7886700" cy="477404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Talk with the patient’s family and other health care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professionals to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get their opinions on how well the patient is performing tasks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taught</a:t>
            </a:r>
          </a:p>
          <a:p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Assess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weight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and blood pressure, to see whether the patient has been able to follow a modified diet plan,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participated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in prescribed exercise, or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taken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antihypertensive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medication</a:t>
            </a: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Review the patient’s own record of self-monitored blood glucose levels, blood pressure, or daily weights</a:t>
            </a: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48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5. Documenting Patient Teaching</a:t>
            </a:r>
            <a:b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 fifth and last step. You should document to: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Promote communication among other healthcare workers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Maintain continuity of care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Avoid duplication</a:t>
            </a:r>
          </a:p>
          <a:p>
            <a:pPr lvl="1">
              <a:buFont typeface="Cambria" panose="02040503050406030204" pitchFamily="18" charset="0"/>
              <a:buChar char="‐"/>
            </a:pP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Serve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as evidence of the fulfillment of teaching requirements</a:t>
            </a:r>
            <a:endParaRPr lang="en-US" sz="2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39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2394"/>
            <a:ext cx="7886700" cy="82484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What to Document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227551"/>
            <a:ext cx="8001783" cy="4949412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 learning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needs</a:t>
            </a: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referred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learning style </a:t>
            </a:r>
            <a:endParaRPr lang="en-US" sz="2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Readiness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to learn</a:t>
            </a:r>
          </a:p>
          <a:p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Current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knowledge about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his/her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condition </a:t>
            </a:r>
            <a:endParaRPr lang="en-US" sz="2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Learning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objectives and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goals</a:t>
            </a: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Information and skills you have taught</a:t>
            </a: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Teaching methods used</a:t>
            </a: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Objective reports of patient and family responses to teaching</a:t>
            </a: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Evaluation of what the patient has learned</a:t>
            </a:r>
          </a:p>
          <a:p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7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7343"/>
            <a:ext cx="7886700" cy="71211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How to Document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6123" y="1365337"/>
            <a:ext cx="7863997" cy="5022937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Record the patient’s name on every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page. Include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the time and date on all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entries</a:t>
            </a:r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Sign each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entry</a:t>
            </a:r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Write in black or blue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ink</a:t>
            </a:r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Write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legibly</a:t>
            </a:r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Be accurate and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truthful</a:t>
            </a: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Be objective-don’t show personal bias or let others influence what you write</a:t>
            </a: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Be </a:t>
            </a:r>
            <a:r>
              <a:rPr lang="en-US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specific and concise </a:t>
            </a:r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Include all pertinent information</a:t>
            </a:r>
          </a:p>
          <a:p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82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Questions?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8" y="2947992"/>
            <a:ext cx="2143125" cy="2143125"/>
          </a:xfrm>
        </p:spPr>
      </p:pic>
    </p:spTree>
    <p:extLst>
      <p:ext uri="{BB962C8B-B14F-4D97-AF65-F5344CB8AC3E}">
        <p14:creationId xmlns:p14="http://schemas.microsoft.com/office/powerpoint/2010/main" val="42388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2499"/>
            <a:ext cx="7886700" cy="73716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Message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390389"/>
            <a:ext cx="8039361" cy="4786574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Information that is transmitted from the communicator to the recipient</a:t>
            </a:r>
          </a:p>
          <a:p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 good message must be: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In line with the objective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Based on needs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Clear and understandable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Specific and accurate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Timely and adequate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Interesting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Culturally and socially appropriate</a:t>
            </a:r>
          </a:p>
          <a:p>
            <a:pPr lvl="1"/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60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2395"/>
            <a:ext cx="7886700" cy="72463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 Channels (I)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352811"/>
            <a:ext cx="7901575" cy="48241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Interpersonal </a:t>
            </a: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Communication (IPC) </a:t>
            </a:r>
            <a:endParaRPr lang="en-US" alt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Courier New" panose="02070309020205020404" pitchFamily="49" charset="0"/>
              <a:buChar char="-"/>
            </a:pPr>
            <a:r>
              <a:rPr lang="en-US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Person </a:t>
            </a:r>
            <a:r>
              <a:rPr lang="en-US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to person </a:t>
            </a:r>
            <a:r>
              <a:rPr lang="en-US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or face to face</a:t>
            </a:r>
          </a:p>
          <a:p>
            <a:pPr marL="457200" lvl="1" indent="0">
              <a:buNone/>
            </a:pPr>
            <a:endParaRPr lang="en-US" alt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Print </a:t>
            </a:r>
            <a:r>
              <a:rPr lang="en-US" alt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media:</a:t>
            </a:r>
          </a:p>
          <a:p>
            <a:pPr lvl="1">
              <a:buFontTx/>
              <a:buChar char="-"/>
            </a:pPr>
            <a:r>
              <a:rPr lang="en-US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Posters</a:t>
            </a:r>
          </a:p>
          <a:p>
            <a:pPr lvl="1">
              <a:buFontTx/>
              <a:buChar char="-"/>
            </a:pPr>
            <a:r>
              <a:rPr lang="en-US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Newspapers</a:t>
            </a:r>
            <a:endParaRPr lang="en-US" alt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Tx/>
              <a:buChar char="-"/>
            </a:pPr>
            <a:r>
              <a:rPr lang="en-US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Newsletters</a:t>
            </a:r>
          </a:p>
          <a:p>
            <a:pPr lvl="1">
              <a:buFontTx/>
              <a:buChar char="-"/>
            </a:pPr>
            <a:r>
              <a:rPr lang="en-US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Pamphlets</a:t>
            </a:r>
          </a:p>
          <a:p>
            <a:pPr lvl="1">
              <a:buFontTx/>
              <a:buChar char="-"/>
            </a:pPr>
            <a:r>
              <a:rPr lang="en-US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Leaflets/fliers</a:t>
            </a:r>
            <a:endParaRPr lang="en-US" alt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Tx/>
              <a:buChar char="-"/>
            </a:pPr>
            <a:r>
              <a:rPr lang="en-US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Circulars</a:t>
            </a:r>
          </a:p>
          <a:p>
            <a:pPr lvl="1">
              <a:buFontTx/>
              <a:buChar char="-"/>
            </a:pPr>
            <a:r>
              <a:rPr lang="en-US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Memos</a:t>
            </a:r>
            <a:endParaRPr lang="en-US" alt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70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2395"/>
            <a:ext cx="7886700" cy="72463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Communication Channels (II)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453019"/>
            <a:ext cx="7901575" cy="472394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 startAt="3"/>
            </a:pPr>
            <a:r>
              <a:rPr lang="en-US" alt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Electronic media:</a:t>
            </a:r>
          </a:p>
          <a:p>
            <a:pPr lvl="1">
              <a:buFontTx/>
              <a:buChar char="-"/>
            </a:pPr>
            <a:r>
              <a:rPr lang="fr-FR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Radio </a:t>
            </a:r>
            <a:r>
              <a:rPr lang="fr-FR" alt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e.g</a:t>
            </a:r>
            <a:r>
              <a:rPr lang="fr-FR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 Lessons, Spot </a:t>
            </a:r>
            <a:r>
              <a:rPr lang="fr-FR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messages</a:t>
            </a:r>
          </a:p>
          <a:p>
            <a:pPr lvl="1">
              <a:buFontTx/>
              <a:buChar char="-"/>
            </a:pPr>
            <a:r>
              <a:rPr lang="fr-FR" alt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Television</a:t>
            </a:r>
            <a:r>
              <a:rPr lang="fr-FR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alt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e.g</a:t>
            </a:r>
            <a:r>
              <a:rPr lang="fr-FR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. Spot messages, </a:t>
            </a:r>
            <a:r>
              <a:rPr lang="fr-FR" alt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Documentaries</a:t>
            </a:r>
            <a:r>
              <a:rPr lang="fr-FR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1">
              <a:buFontTx/>
              <a:buChar char="-"/>
            </a:pPr>
            <a:r>
              <a:rPr lang="fr-FR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E-mail </a:t>
            </a:r>
            <a:endParaRPr lang="fr-FR" alt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Tx/>
              <a:buChar char="-"/>
            </a:pPr>
            <a:r>
              <a:rPr lang="fr-FR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Internet </a:t>
            </a:r>
            <a:r>
              <a:rPr lang="fr-FR" alt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e.g</a:t>
            </a:r>
            <a:r>
              <a:rPr lang="fr-FR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 social media</a:t>
            </a:r>
          </a:p>
          <a:p>
            <a:pPr lvl="1">
              <a:buFontTx/>
              <a:buChar char="-"/>
            </a:pPr>
            <a:r>
              <a:rPr lang="fr-FR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Films</a:t>
            </a:r>
            <a:endParaRPr lang="fr-FR" alt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Tx/>
              <a:buChar char="-"/>
            </a:pPr>
            <a:endParaRPr lang="en-US" alt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alt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Traditional/Folk Media:</a:t>
            </a:r>
            <a:endParaRPr lang="en-US" alt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Tx/>
              <a:buChar char="-"/>
            </a:pPr>
            <a:r>
              <a:rPr lang="fr-FR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Story-</a:t>
            </a:r>
            <a:r>
              <a:rPr lang="fr-FR" alt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telling</a:t>
            </a:r>
            <a:endParaRPr lang="fr-FR" altLang="en-US" sz="2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Tx/>
              <a:buChar char="-"/>
            </a:pPr>
            <a:r>
              <a:rPr lang="fr-FR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Song and dance</a:t>
            </a:r>
          </a:p>
          <a:p>
            <a:pPr lvl="1">
              <a:buFontTx/>
              <a:buChar char="-"/>
            </a:pPr>
            <a:r>
              <a:rPr lang="fr-FR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Drama</a:t>
            </a:r>
            <a:endParaRPr lang="en-US" alt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884" y="252395"/>
            <a:ext cx="8542751" cy="724635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Choosing </a:t>
            </a:r>
            <a:r>
              <a:rPr lang="en-US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a Communication Channel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453019"/>
            <a:ext cx="7901575" cy="472394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 </a:t>
            </a:r>
            <a:r>
              <a:rPr lang="en-US" alt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medium </a:t>
            </a: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chosen should be:</a:t>
            </a:r>
          </a:p>
          <a:p>
            <a:pPr lvl="1">
              <a:buFontTx/>
              <a:buChar char="-"/>
            </a:pPr>
            <a:r>
              <a:rPr lang="en-US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Efficient in transmitting the message</a:t>
            </a:r>
          </a:p>
          <a:p>
            <a:pPr lvl="1">
              <a:buFontTx/>
              <a:buChar char="-"/>
            </a:pPr>
            <a:r>
              <a:rPr lang="en-US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Attractive to the audience</a:t>
            </a:r>
          </a:p>
          <a:p>
            <a:pPr lvl="1">
              <a:buFontTx/>
              <a:buChar char="-"/>
            </a:pPr>
            <a:r>
              <a:rPr lang="en-US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Easily understandable</a:t>
            </a:r>
          </a:p>
          <a:p>
            <a:pPr lvl="1">
              <a:buFontTx/>
              <a:buChar char="-"/>
            </a:pPr>
            <a:r>
              <a:rPr lang="en-US" alt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Able to bring about good response and interaction by the </a:t>
            </a:r>
            <a:r>
              <a:rPr lang="en-US" alt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people (Allow feedback mechanisms)</a:t>
            </a:r>
            <a:endParaRPr lang="en-US" alt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Tx/>
              <a:buChar char="-"/>
            </a:pPr>
            <a:endParaRPr lang="en-US" alt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6458</TotalTime>
  <Words>2856</Words>
  <Application>Microsoft Office PowerPoint</Application>
  <PresentationFormat>On-screen Show (4:3)</PresentationFormat>
  <Paragraphs>501</Paragraphs>
  <Slides>54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Office Theme</vt:lpstr>
      <vt:lpstr>1_Office Theme</vt:lpstr>
      <vt:lpstr>Lecture 3: Communication</vt:lpstr>
      <vt:lpstr>Communication</vt:lpstr>
      <vt:lpstr>Communication Definitions</vt:lpstr>
      <vt:lpstr>Communication Definitions</vt:lpstr>
      <vt:lpstr>Communication Components</vt:lpstr>
      <vt:lpstr>Message</vt:lpstr>
      <vt:lpstr>Communication Channels (I)</vt:lpstr>
      <vt:lpstr>Communication Channels (II)</vt:lpstr>
      <vt:lpstr>Choosing a Communication Channel</vt:lpstr>
      <vt:lpstr>Feedback</vt:lpstr>
      <vt:lpstr>Types of Communication </vt:lpstr>
      <vt:lpstr>Effective Communication Strategies</vt:lpstr>
      <vt:lpstr>To Become an Active Listener</vt:lpstr>
      <vt:lpstr>Communication Barriers</vt:lpstr>
      <vt:lpstr>Psychological Barriers</vt:lpstr>
      <vt:lpstr>Physiological Barriers</vt:lpstr>
      <vt:lpstr>Environmental Barriers</vt:lpstr>
      <vt:lpstr>Cultural Barriers</vt:lpstr>
      <vt:lpstr>Communication Aids Used In Health Education (I)</vt:lpstr>
      <vt:lpstr>Communication Aids…. (II)</vt:lpstr>
      <vt:lpstr>Communication Aids…. (III)</vt:lpstr>
      <vt:lpstr>Methods of Health Education</vt:lpstr>
      <vt:lpstr>Behavior Change Communication (I)</vt:lpstr>
      <vt:lpstr>Behavior Change Communication (II)</vt:lpstr>
      <vt:lpstr>Behavior Change Communication (III)</vt:lpstr>
      <vt:lpstr>Role of BCC in HIV/AIDS</vt:lpstr>
      <vt:lpstr>Behavior Change Goals</vt:lpstr>
      <vt:lpstr>Behavior Change Communication Goals</vt:lpstr>
      <vt:lpstr>Questions?</vt:lpstr>
      <vt:lpstr>Lecture 4: Health Education Process</vt:lpstr>
      <vt:lpstr>Recap on Last Week’s Lesson</vt:lpstr>
      <vt:lpstr>Process of Health Education</vt:lpstr>
      <vt:lpstr>1. Assessing Learning Needs (I)</vt:lpstr>
      <vt:lpstr>1. Assessing Learning Needs (II)</vt:lpstr>
      <vt:lpstr>2. Developing Learning Objectives (I)</vt:lpstr>
      <vt:lpstr>2. Developing Learning Objectives (I)</vt:lpstr>
      <vt:lpstr>3. Planning &amp; Implementing Teaching (I)</vt:lpstr>
      <vt:lpstr>3. Planning &amp; Implementing Teaching (II)</vt:lpstr>
      <vt:lpstr>3. Planning &amp; Implementing Teaching (III)</vt:lpstr>
      <vt:lpstr>4Cs: Characteristics of an Excellent Teacher</vt:lpstr>
      <vt:lpstr>3. Planning &amp; Implementing Teaching (IV)</vt:lpstr>
      <vt:lpstr>Global &amp; Linear Learners</vt:lpstr>
      <vt:lpstr>Visual Auditory &amp;  Tactile Learners </vt:lpstr>
      <vt:lpstr>Examples of Teaching Methods</vt:lpstr>
      <vt:lpstr>Using Adult Learning Principles</vt:lpstr>
      <vt:lpstr>Examples of Teaching Materials</vt:lpstr>
      <vt:lpstr>What to Consider</vt:lpstr>
      <vt:lpstr>4. Evaluating Teaching and Learning</vt:lpstr>
      <vt:lpstr>Evaluation Examples</vt:lpstr>
      <vt:lpstr>More Evaluation Examples</vt:lpstr>
      <vt:lpstr>5. Documenting Patient Teaching </vt:lpstr>
      <vt:lpstr>What to Document</vt:lpstr>
      <vt:lpstr>How to Document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Happiness Kinaro</dc:creator>
  <cp:lastModifiedBy>Nyawade</cp:lastModifiedBy>
  <cp:revision>105</cp:revision>
  <dcterms:created xsi:type="dcterms:W3CDTF">2016-04-06T07:46:04Z</dcterms:created>
  <dcterms:modified xsi:type="dcterms:W3CDTF">2018-06-22T07:03:08Z</dcterms:modified>
</cp:coreProperties>
</file>