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5"/>
  </p:notesMasterIdLst>
  <p:sldIdLst>
    <p:sldId id="256" r:id="rId2"/>
    <p:sldId id="257" r:id="rId3"/>
    <p:sldId id="269" r:id="rId4"/>
    <p:sldId id="272" r:id="rId5"/>
    <p:sldId id="273" r:id="rId6"/>
    <p:sldId id="274" r:id="rId7"/>
    <p:sldId id="275" r:id="rId8"/>
    <p:sldId id="258" r:id="rId9"/>
    <p:sldId id="259" r:id="rId10"/>
    <p:sldId id="268" r:id="rId11"/>
    <p:sldId id="266" r:id="rId12"/>
    <p:sldId id="282" r:id="rId13"/>
    <p:sldId id="279" r:id="rId14"/>
    <p:sldId id="280" r:id="rId15"/>
    <p:sldId id="281" r:id="rId16"/>
    <p:sldId id="277" r:id="rId17"/>
    <p:sldId id="278" r:id="rId18"/>
    <p:sldId id="283" r:id="rId19"/>
    <p:sldId id="284" r:id="rId20"/>
    <p:sldId id="267" r:id="rId21"/>
    <p:sldId id="260" r:id="rId22"/>
    <p:sldId id="261" r:id="rId23"/>
    <p:sldId id="262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6B1C3E-539E-4531-ACD3-6CC09A29070E}" type="datetimeFigureOut">
              <a:rPr lang="en-US"/>
              <a:pPr>
                <a:defRPr/>
              </a:pPr>
              <a:t>6/12/2017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523C183-CDB1-4970-8E9C-BF8C9D615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56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963881-AB3A-42B4-972A-AEB06F7E7FB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33C652-DAD2-454F-9898-212EDA088A4C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1E5461-2D55-4413-AB96-E9AB0C83042F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48CE10-48D1-41A9-9D21-7604B11FF93B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CB4690-A4DE-413F-A52B-8E3B48B4478E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A4EFF9-AB9C-47D2-9014-D2B43A62DEBF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19A509-5045-4265-9DAE-379C13442295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D1BA44-29F3-49D4-A08B-B858DAB015A0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6453D4-2678-418D-B33D-906208911495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C52217-9D8B-4ADA-9785-259F2BBA7456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0DC94-C11F-49CD-B631-76CDC97C66F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0E0131-B923-4E73-932D-A4D05A67C05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226B1-1373-4488-9DE7-9D550F431AD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46B2A-DEFD-4193-B149-FB26B944135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4177D-201E-468E-8AE0-E1EF475938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38734-1799-4270-A130-C140DEB484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4C615-179F-43F2-8EBA-E1D494D275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7F34E-F643-4649-9AD6-99C5E9B1513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100D5C-D0AE-4927-9493-3B721635682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7D383-809B-4FA1-99D9-572C5750C4D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2177E8-BED0-4F87-BDB0-08463199EAB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155C27-6D2A-4BB2-9A7D-9E3BA59C8D3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314950"/>
          </a:xfrm>
        </p:spPr>
        <p:txBody>
          <a:bodyPr/>
          <a:lstStyle/>
          <a:p>
            <a:pPr eaLnBrk="1" hangingPunct="1"/>
            <a:r>
              <a:rPr lang="en-GB" sz="5400" smtClean="0"/>
              <a:t>Food, Culture and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Food and Culture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Food, age and gender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/>
            <a:r>
              <a:rPr lang="en-GB" smtClean="0"/>
              <a:t>Intra household food distribution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/>
            <a:r>
              <a:rPr lang="en-GB" smtClean="0"/>
              <a:t>Who eats what and when?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/>
            <a:r>
              <a:rPr lang="en-GB" smtClean="0"/>
              <a:t>The breadwinner concept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Food and Health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331913" y="1916113"/>
            <a:ext cx="73136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dirty="0" smtClean="0"/>
              <a:t>Food taboos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Sacred- validated by religion/culture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sacred </a:t>
            </a:r>
            <a:r>
              <a:rPr lang="en-GB" dirty="0" smtClean="0"/>
              <a:t>cow ( </a:t>
            </a:r>
            <a:r>
              <a:rPr lang="en-GB" dirty="0" smtClean="0"/>
              <a:t>Hindu) and totemic animals in some African cultures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Foods that are considered unclean and dangerous to health (Pork among Muslims)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taboos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Food </a:t>
            </a:r>
            <a:r>
              <a:rPr lang="en-GB" dirty="0"/>
              <a:t>taboos (as unwritten social rules) exist in one form or another in every </a:t>
            </a:r>
            <a:r>
              <a:rPr lang="en-GB" dirty="0" smtClean="0"/>
              <a:t>society,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</a:t>
            </a:r>
            <a:r>
              <a:rPr lang="en-GB" dirty="0" smtClean="0"/>
              <a:t>a fact </a:t>
            </a:r>
            <a:r>
              <a:rPr lang="en-GB" dirty="0"/>
              <a:t>that perhaps nowhere in the world, a people, a tribe, or an ethnic group, makes use of the full potential of </a:t>
            </a:r>
            <a:r>
              <a:rPr lang="en-GB" dirty="0" smtClean="0"/>
              <a:t>edible items </a:t>
            </a:r>
            <a:r>
              <a:rPr lang="en-GB" dirty="0"/>
              <a:t>in its </a:t>
            </a:r>
            <a:r>
              <a:rPr lang="en-GB" dirty="0" smtClean="0"/>
              <a:t> surroundings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7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taboos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Food taboos are known from virtually all human societies. </a:t>
            </a:r>
          </a:p>
          <a:p>
            <a:r>
              <a:rPr lang="en-GB" dirty="0"/>
              <a:t>Most religions declare certain food items fit and others unfit for human consumption. </a:t>
            </a:r>
            <a:endParaRPr lang="en-GB" dirty="0" smtClean="0"/>
          </a:p>
          <a:p>
            <a:r>
              <a:rPr lang="en-GB" dirty="0" smtClean="0"/>
              <a:t>Dietary </a:t>
            </a:r>
            <a:r>
              <a:rPr lang="en-GB" dirty="0"/>
              <a:t>rules and regulations may govern particular phases of the human life cycle and may be associated with special events such </a:t>
            </a:r>
            <a:r>
              <a:rPr lang="en-GB" dirty="0" smtClean="0"/>
              <a:t>as:</a:t>
            </a:r>
          </a:p>
          <a:p>
            <a:pPr lvl="2"/>
            <a:r>
              <a:rPr lang="en-GB" dirty="0" smtClean="0"/>
              <a:t> </a:t>
            </a:r>
            <a:r>
              <a:rPr lang="en-GB" dirty="0"/>
              <a:t>menstrual period, pregnancy, childbirth, lactation, and – in traditional societies – preparation for the hunt, battle, wedding, </a:t>
            </a:r>
            <a:r>
              <a:rPr lang="en-GB" dirty="0" smtClean="0"/>
              <a:t>funeral.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1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taboos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On a comparative basis many food taboos seem to make no sense at all, as to what may be declared unfit by one group may be perfectly acceptable to another. </a:t>
            </a:r>
          </a:p>
          <a:p>
            <a:r>
              <a:rPr lang="en-GB" sz="2400" dirty="0"/>
              <a:t>On the other hand, food taboos have a long history and one ought to expect a sound explanation for the existence (and persistence) of certain dietary customs in a given culture. </a:t>
            </a:r>
          </a:p>
          <a:p>
            <a:pPr lvl="1"/>
            <a:r>
              <a:rPr lang="en-GB" sz="2100" dirty="0" smtClean="0"/>
              <a:t>This </a:t>
            </a:r>
            <a:r>
              <a:rPr lang="en-GB" sz="2100" dirty="0"/>
              <a:t>is a highly debated view and no single theory may explain why people employ special food</a:t>
            </a:r>
          </a:p>
        </p:txBody>
      </p:sp>
    </p:spTree>
    <p:extLst>
      <p:ext uri="{BB962C8B-B14F-4D97-AF65-F5344CB8AC3E}">
        <p14:creationId xmlns:p14="http://schemas.microsoft.com/office/powerpoint/2010/main" val="35961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Taboos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Food taboos can help utilizing a resource more efficiently; on the other </a:t>
            </a:r>
            <a:r>
              <a:rPr lang="en-GB" dirty="0" smtClean="0"/>
              <a:t>hand food </a:t>
            </a:r>
            <a:r>
              <a:rPr lang="en-GB" dirty="0"/>
              <a:t>taboos can lead to the protection of a resource. </a:t>
            </a:r>
          </a:p>
          <a:p>
            <a:r>
              <a:rPr lang="en-GB" dirty="0"/>
              <a:t>Food taboos</a:t>
            </a:r>
            <a:r>
              <a:rPr lang="en-GB" dirty="0" smtClean="0"/>
              <a:t>, whether </a:t>
            </a:r>
            <a:r>
              <a:rPr lang="en-GB" dirty="0"/>
              <a:t>scientifically correct or not, are often meant to protect the human individual </a:t>
            </a:r>
          </a:p>
          <a:p>
            <a:r>
              <a:rPr lang="en-GB" dirty="0" smtClean="0"/>
              <a:t>Any </a:t>
            </a:r>
            <a:r>
              <a:rPr lang="en-GB" dirty="0"/>
              <a:t>food taboo, acknowledged by a particular group of people as part of its ways, aids in the cohesion of this group, </a:t>
            </a:r>
            <a:endParaRPr lang="en-GB" dirty="0" smtClean="0"/>
          </a:p>
          <a:p>
            <a:pPr lvl="2"/>
            <a:r>
              <a:rPr lang="en-GB" dirty="0" smtClean="0"/>
              <a:t>helps </a:t>
            </a:r>
            <a:r>
              <a:rPr lang="en-GB" dirty="0"/>
              <a:t>that particular group maintain its identity in the face of others, and therefore creates a feeling of "belonging".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34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-243408"/>
            <a:ext cx="7313612" cy="1584176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b="1" dirty="0" smtClean="0"/>
              <a:t>Taboos- </a:t>
            </a:r>
            <a:r>
              <a:rPr lang="en-GB" b="1" dirty="0"/>
              <a:t>a cause of protein </a:t>
            </a:r>
            <a:r>
              <a:rPr lang="en-GB" b="1" dirty="0" err="1"/>
              <a:t>maldistribution</a:t>
            </a:r>
            <a:r>
              <a:rPr lang="en-GB" b="1" dirty="0"/>
              <a:t>?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dirty="0" smtClean="0"/>
              <a:t>Example:</a:t>
            </a:r>
          </a:p>
          <a:p>
            <a:endParaRPr lang="en-GB" dirty="0"/>
          </a:p>
          <a:p>
            <a:r>
              <a:rPr lang="en-GB" dirty="0" smtClean="0"/>
              <a:t>Tribal </a:t>
            </a:r>
            <a:r>
              <a:rPr lang="en-GB" dirty="0"/>
              <a:t>taboos against the consumption of certain types of foods by specific groups of the population, especially women and female children were one of the main causes of protein </a:t>
            </a:r>
            <a:r>
              <a:rPr lang="en-GB" dirty="0" smtClean="0"/>
              <a:t>mal-distribution </a:t>
            </a:r>
            <a:r>
              <a:rPr lang="en-GB" dirty="0"/>
              <a:t>in several regions throughout Uganda.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01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Taboos-- </a:t>
            </a:r>
            <a:r>
              <a:rPr lang="en-GB" b="1" dirty="0"/>
              <a:t>a cause of protein </a:t>
            </a:r>
            <a:r>
              <a:rPr lang="en-GB" b="1" dirty="0" err="1"/>
              <a:t>maldistribution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 </a:t>
            </a:r>
            <a:r>
              <a:rPr lang="en-GB" sz="2400" dirty="0" err="1"/>
              <a:t>Iteso</a:t>
            </a:r>
            <a:r>
              <a:rPr lang="en-GB" sz="2400" dirty="0"/>
              <a:t>, females over 6 years old were forbidden to eat chicken, eggs and pork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 </a:t>
            </a:r>
            <a:r>
              <a:rPr lang="en-GB" sz="2400" dirty="0"/>
              <a:t>The </a:t>
            </a:r>
            <a:r>
              <a:rPr lang="en-GB" sz="2400" dirty="0" err="1"/>
              <a:t>Banyankole</a:t>
            </a:r>
            <a:r>
              <a:rPr lang="en-GB" sz="2400" dirty="0"/>
              <a:t> forbade the same population group the same foods </a:t>
            </a:r>
            <a:r>
              <a:rPr lang="en-GB" sz="2400" dirty="0" smtClean="0"/>
              <a:t>while </a:t>
            </a:r>
            <a:r>
              <a:rPr lang="en-GB" sz="2400" dirty="0"/>
              <a:t>mutton and goat's milk and fish was taboo to all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 </a:t>
            </a:r>
            <a:r>
              <a:rPr lang="en-GB" sz="2400" dirty="0"/>
              <a:t>In </a:t>
            </a:r>
            <a:r>
              <a:rPr lang="en-GB" sz="2400" dirty="0" err="1"/>
              <a:t>Kigezi</a:t>
            </a:r>
            <a:r>
              <a:rPr lang="en-GB" sz="2400" dirty="0"/>
              <a:t> </a:t>
            </a:r>
            <a:r>
              <a:rPr lang="en-GB" sz="2400" dirty="0" smtClean="0"/>
              <a:t>women were  </a:t>
            </a:r>
            <a:r>
              <a:rPr lang="en-GB" sz="2400" dirty="0"/>
              <a:t>not allowed to eat eggs, chicken, mutton, pork and fish. It is notable that the women were the most affected by the food </a:t>
            </a:r>
            <a:r>
              <a:rPr lang="en-GB" dirty="0"/>
              <a:t>taboos.</a:t>
            </a:r>
          </a:p>
        </p:txBody>
      </p:sp>
    </p:spTree>
    <p:extLst>
      <p:ext uri="{BB962C8B-B14F-4D97-AF65-F5344CB8AC3E}">
        <p14:creationId xmlns:p14="http://schemas.microsoft.com/office/powerpoint/2010/main" val="42542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/>
              <a:t>Food taboos </a:t>
            </a:r>
            <a:r>
              <a:rPr lang="en-GB" b="1" i="1" dirty="0" smtClean="0"/>
              <a:t> and monopoly of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Declaring a food item taboo for one section of the population</a:t>
            </a:r>
            <a:r>
              <a:rPr lang="en-GB" dirty="0" smtClean="0"/>
              <a:t>, can </a:t>
            </a:r>
            <a:r>
              <a:rPr lang="en-GB" dirty="0"/>
              <a:t>of course, lead to a monopoly of the food in question by the remainder of the </a:t>
            </a:r>
            <a:r>
              <a:rPr lang="en-GB" dirty="0" smtClean="0"/>
              <a:t>population. </a:t>
            </a:r>
          </a:p>
          <a:p>
            <a:r>
              <a:rPr lang="en-GB" dirty="0" smtClean="0"/>
              <a:t>For </a:t>
            </a:r>
            <a:r>
              <a:rPr lang="en-GB" dirty="0"/>
              <a:t>purely egoistic reasons men may declare meat and </a:t>
            </a:r>
            <a:r>
              <a:rPr lang="en-GB" dirty="0" smtClean="0"/>
              <a:t>other  </a:t>
            </a:r>
            <a:r>
              <a:rPr lang="en-GB" dirty="0"/>
              <a:t>delicacies </a:t>
            </a:r>
            <a:r>
              <a:rPr lang="en-GB" dirty="0" smtClean="0"/>
              <a:t>for themselves but taboo </a:t>
            </a:r>
            <a:r>
              <a:rPr lang="en-GB" dirty="0"/>
              <a:t>"for others".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That this is the main reason for some food taboos affecting mainly women and </a:t>
            </a:r>
            <a:r>
              <a:rPr lang="en-GB" dirty="0" smtClean="0"/>
              <a:t>children. </a:t>
            </a:r>
            <a:endParaRPr lang="en-GB" dirty="0"/>
          </a:p>
          <a:p>
            <a:r>
              <a:rPr lang="en-GB" dirty="0"/>
              <a:t>Traditional healers in Nigeria sometimes attribute childhood ailments to breaking the food norms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/>
              <a:t>Senegal women and children, but not men, must avoid poultry products. 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This </a:t>
            </a:r>
            <a:r>
              <a:rPr lang="en-GB" dirty="0">
                <a:solidFill>
                  <a:srgbClr val="FF0000"/>
                </a:solidFill>
              </a:rPr>
              <a:t>can lead to a shortage of adequate supplies of essential nutrients especially in the most vulnerable group of the rural </a:t>
            </a:r>
            <a:r>
              <a:rPr lang="en-GB" dirty="0" smtClean="0">
                <a:solidFill>
                  <a:srgbClr val="FF0000"/>
                </a:solidFill>
              </a:rPr>
              <a:t>population.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18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/>
              <a:t>Food taboos  and monopoly of </a:t>
            </a:r>
            <a:r>
              <a:rPr lang="en-GB" b="1" i="1" dirty="0" smtClean="0"/>
              <a:t>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fact that in many societies alcohol-drinking women are poorly respected (while for men alcohol consumption is regarded as normal</a:t>
            </a:r>
            <a:r>
              <a:rPr lang="en-GB" dirty="0" smtClean="0"/>
              <a:t>) </a:t>
            </a:r>
            <a:endParaRPr lang="en-GB" dirty="0" smtClean="0"/>
          </a:p>
          <a:p>
            <a:r>
              <a:rPr lang="en-GB" dirty="0" smtClean="0"/>
              <a:t>From </a:t>
            </a:r>
            <a:r>
              <a:rPr lang="en-GB" dirty="0"/>
              <a:t>the Australian aboriginal practice </a:t>
            </a:r>
            <a:r>
              <a:rPr lang="en-GB" dirty="0" smtClean="0"/>
              <a:t>native </a:t>
            </a:r>
            <a:r>
              <a:rPr lang="en-GB" dirty="0"/>
              <a:t>honey (a rare and sweet delicacy) is seen as something fit only for the old and wise men. </a:t>
            </a:r>
          </a:p>
          <a:p>
            <a:r>
              <a:rPr lang="en-GB" dirty="0"/>
              <a:t>Amongst the Bolivian </a:t>
            </a:r>
            <a:r>
              <a:rPr lang="en-GB" dirty="0" err="1"/>
              <a:t>Siriono</a:t>
            </a:r>
            <a:r>
              <a:rPr lang="en-GB" dirty="0"/>
              <a:t>, there are "hundreds of food taboos", but they apply only very loosely to the elderly, who can break the taboos. </a:t>
            </a:r>
            <a:endParaRPr lang="en-GB" dirty="0" smtClean="0"/>
          </a:p>
          <a:p>
            <a:pPr lvl="2"/>
            <a:r>
              <a:rPr lang="en-GB" dirty="0" smtClean="0"/>
              <a:t>This </a:t>
            </a:r>
            <a:r>
              <a:rPr lang="en-GB" dirty="0"/>
              <a:t>ensures their welfare and survival when no longer able to hunt for the </a:t>
            </a:r>
            <a:r>
              <a:rPr lang="en-GB" dirty="0" smtClean="0"/>
              <a:t>right </a:t>
            </a:r>
            <a:r>
              <a:rPr lang="en-GB" dirty="0"/>
              <a:t>food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74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Definition of Food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370013" y="1827213"/>
            <a:ext cx="7313612" cy="50307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800" smtClean="0"/>
              <a:t>What is food?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Scientific definition in terms of nutrients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Cultural definition in terms of cultural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800" smtClean="0"/>
              <a:t>	edibility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Cultural or super foods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Conceptual Hunger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90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Food and Health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dirty="0" smtClean="0"/>
              <a:t>Some food restrictions are temporal:</a:t>
            </a:r>
          </a:p>
          <a:p>
            <a:pPr eaLnBrk="1" hangingPunct="1"/>
            <a:r>
              <a:rPr lang="en-GB" dirty="0" smtClean="0"/>
              <a:t>Foods during illness; 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  <a:p>
            <a:pPr eaLnBrk="1" hangingPunct="1"/>
            <a:r>
              <a:rPr lang="en-GB" dirty="0" smtClean="0"/>
              <a:t>Pregnancy, postpartum(</a:t>
            </a:r>
            <a:r>
              <a:rPr lang="en-GB" dirty="0" err="1" smtClean="0"/>
              <a:t>Maasai</a:t>
            </a:r>
            <a:r>
              <a:rPr lang="en-GB" dirty="0" smtClean="0"/>
              <a:t> example)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Initiation and other ceremonies/ parties (Overconsumption</a:t>
            </a:r>
            <a:r>
              <a:rPr lang="en-GB" dirty="0" smtClean="0"/>
              <a:t>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Food and Social change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Fast foods (changing dietary patterns and health risks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Convenience foods/availability </a:t>
            </a:r>
          </a:p>
          <a:p>
            <a:pPr lvl="2"/>
            <a:r>
              <a:rPr lang="en-GB" dirty="0" smtClean="0"/>
              <a:t>Responding to time demands</a:t>
            </a:r>
            <a:endParaRPr lang="en-GB" dirty="0" smtClean="0"/>
          </a:p>
          <a:p>
            <a:pPr eaLnBrk="1" hangingPunct="1"/>
            <a:r>
              <a:rPr lang="en-GB" dirty="0" smtClean="0"/>
              <a:t>Changing preferences</a:t>
            </a:r>
          </a:p>
          <a:p>
            <a:pPr marL="0" indent="0" eaLnBrk="1" hangingPunct="1">
              <a:buNone/>
            </a:pPr>
            <a:r>
              <a:rPr lang="en-GB" dirty="0"/>
              <a:t>	</a:t>
            </a:r>
            <a:r>
              <a:rPr lang="en-GB" dirty="0" smtClean="0"/>
              <a:t>- Social influence</a:t>
            </a:r>
            <a:endParaRPr lang="en-GB" dirty="0" smtClean="0"/>
          </a:p>
          <a:p>
            <a:pPr eaLnBrk="1" hangingPunct="1"/>
            <a:r>
              <a:rPr lang="en-GB" dirty="0" smtClean="0"/>
              <a:t>Food and diseases of development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/>
              <a:t>			-</a:t>
            </a:r>
            <a:r>
              <a:rPr lang="en-GB" dirty="0" smtClean="0"/>
              <a:t>Obesity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dirty="0"/>
              <a:t>	</a:t>
            </a:r>
            <a:r>
              <a:rPr lang="en-GB" dirty="0" smtClean="0"/>
              <a:t>		- Diabetes</a:t>
            </a:r>
            <a:endParaRPr lang="en-GB" dirty="0" smtClean="0"/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/>
              <a:t>			-Malnutrition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Food Insecurity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Environmental degradation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Monotony </a:t>
            </a:r>
            <a:r>
              <a:rPr lang="en-GB" dirty="0" err="1" smtClean="0"/>
              <a:t>vs</a:t>
            </a:r>
            <a:r>
              <a:rPr lang="en-GB" dirty="0" smtClean="0"/>
              <a:t> diversity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Vulnerable populations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lvl="2">
              <a:lnSpc>
                <a:spcPct val="90000"/>
              </a:lnSpc>
            </a:pPr>
            <a:r>
              <a:rPr lang="en-GB" dirty="0" smtClean="0"/>
              <a:t>Conflict and displaced </a:t>
            </a:r>
            <a:r>
              <a:rPr lang="en-GB" dirty="0" smtClean="0"/>
              <a:t>populations</a:t>
            </a:r>
            <a:endParaRPr lang="en-GB" dirty="0"/>
          </a:p>
          <a:p>
            <a:pPr lvl="2">
              <a:lnSpc>
                <a:spcPct val="90000"/>
              </a:lnSpc>
            </a:pPr>
            <a:r>
              <a:rPr lang="en-GB" dirty="0" smtClean="0"/>
              <a:t>Poor households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Food insecurity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2500" dirty="0" smtClean="0"/>
              <a:t>Malnutrition and over-nutrition  embedded in Socio- economic dynamics</a:t>
            </a:r>
          </a:p>
          <a:p>
            <a:pPr eaLnBrk="1" hangingPunct="1">
              <a:buFont typeface="Wingdings" pitchFamily="2" charset="2"/>
              <a:buNone/>
            </a:pPr>
            <a:endParaRPr lang="en-GB" sz="2500" dirty="0" smtClean="0"/>
          </a:p>
          <a:p>
            <a:pPr eaLnBrk="1" hangingPunct="1"/>
            <a:r>
              <a:rPr lang="en-GB" sz="2500" dirty="0" smtClean="0"/>
              <a:t>The role of community </a:t>
            </a:r>
            <a:r>
              <a:rPr lang="en-GB" sz="2500" dirty="0" smtClean="0"/>
              <a:t>participation</a:t>
            </a:r>
          </a:p>
          <a:p>
            <a:pPr lvl="1"/>
            <a:r>
              <a:rPr lang="en-GB" sz="2200" dirty="0" smtClean="0"/>
              <a:t>Embracing other varieties of  foods</a:t>
            </a:r>
            <a:endParaRPr lang="en-GB" sz="2200" dirty="0" smtClean="0"/>
          </a:p>
          <a:p>
            <a:pPr eaLnBrk="1" hangingPunct="1">
              <a:buFont typeface="Wingdings" pitchFamily="2" charset="2"/>
              <a:buNone/>
            </a:pPr>
            <a:endParaRPr lang="en-GB" sz="2500" dirty="0" smtClean="0"/>
          </a:p>
          <a:p>
            <a:pPr eaLnBrk="1" hangingPunct="1"/>
            <a:r>
              <a:rPr lang="en-GB" sz="2500" dirty="0" smtClean="0"/>
              <a:t>Systems approach to address food insecurity</a:t>
            </a:r>
          </a:p>
          <a:p>
            <a:pPr eaLnBrk="1" hangingPunct="1">
              <a:buFont typeface="Wingdings" pitchFamily="2" charset="2"/>
              <a:buNone/>
            </a:pPr>
            <a:endParaRPr lang="en-GB" sz="2500" dirty="0" smtClean="0"/>
          </a:p>
          <a:p>
            <a:pPr lvl="1"/>
            <a:r>
              <a:rPr lang="en-GB" sz="2200" dirty="0" smtClean="0"/>
              <a:t>Revival of traditional diversity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and culture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People also connect to their cultural or ethnic group through similar food patterns. </a:t>
            </a:r>
            <a:endParaRPr lang="en-GB" dirty="0" smtClean="0"/>
          </a:p>
          <a:p>
            <a:r>
              <a:rPr lang="en-GB" dirty="0" smtClean="0"/>
              <a:t>Immigrants </a:t>
            </a:r>
            <a:r>
              <a:rPr lang="en-GB" dirty="0"/>
              <a:t>often use food as a means of retaining their cultural identity. </a:t>
            </a:r>
            <a:endParaRPr lang="en-GB" dirty="0" smtClean="0"/>
          </a:p>
          <a:p>
            <a:r>
              <a:rPr lang="en-GB" dirty="0" smtClean="0"/>
              <a:t>People </a:t>
            </a:r>
            <a:r>
              <a:rPr lang="en-GB" dirty="0"/>
              <a:t>from different cultural backgrounds eat different foods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and Culture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772816"/>
            <a:ext cx="7313612" cy="4114800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/>
              <a:t>Regional food habits do exist, but they also change over time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 </a:t>
            </a:r>
            <a:r>
              <a:rPr lang="en-GB" sz="2800" dirty="0"/>
              <a:t>As people immigrate, food practices and preferences are imported and exported. </a:t>
            </a:r>
            <a:endParaRPr lang="en-GB" sz="2800" dirty="0" smtClean="0"/>
          </a:p>
          <a:p>
            <a:r>
              <a:rPr lang="en-GB" sz="2800" dirty="0" smtClean="0"/>
              <a:t>Families </a:t>
            </a:r>
            <a:r>
              <a:rPr lang="en-GB" sz="2800" dirty="0"/>
              <a:t>move to other locations, bringing their food preferences with them. </a:t>
            </a:r>
            <a:endParaRPr lang="en-GB" sz="2800" dirty="0" smtClean="0"/>
          </a:p>
          <a:p>
            <a:r>
              <a:rPr lang="en-GB" sz="2800" dirty="0"/>
              <a:t>The ingredients, methods of preparation, preservation techniques, and types of food eaten at different meals vary among cultures</a:t>
            </a:r>
          </a:p>
          <a:p>
            <a:r>
              <a:rPr lang="en-GB" sz="2800" dirty="0"/>
              <a:t>The areas in which families live— and where their ancestors originated—influence food likes and dislikes. </a:t>
            </a:r>
          </a:p>
          <a:p>
            <a:r>
              <a:rPr lang="en-GB" sz="2800" dirty="0"/>
              <a:t>These food preferences result in patterns of food choices within a cultural or regional group.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086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and culture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827212"/>
            <a:ext cx="7313612" cy="4482107"/>
          </a:xfrm>
        </p:spPr>
        <p:txBody>
          <a:bodyPr/>
          <a:lstStyle/>
          <a:p>
            <a:r>
              <a:rPr lang="en-GB" sz="2400" dirty="0"/>
              <a:t>They may use their old recipes with new ingredients, or experiment with new recipes, incorporating ingredients to match their own tastes.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In </a:t>
            </a:r>
            <a:r>
              <a:rPr lang="en-GB" sz="2400" dirty="0"/>
              <a:t>addition, food itself is imported from other </a:t>
            </a:r>
            <a:r>
              <a:rPr lang="en-GB" sz="2400" dirty="0" smtClean="0"/>
              <a:t>countries</a:t>
            </a:r>
            <a:endParaRPr lang="en-GB" sz="2400" dirty="0" smtClean="0"/>
          </a:p>
          <a:p>
            <a:pPr lvl="1"/>
            <a:r>
              <a:rPr lang="en-GB" dirty="0"/>
              <a:t>Because people and food are mobile, </a:t>
            </a:r>
            <a:r>
              <a:rPr lang="en-GB" dirty="0" smtClean="0"/>
              <a:t>stereotyping people in  groups based on food is on the decline. Instead people are expanding their food preferences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26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and culture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114300" indent="0">
              <a:buNone/>
            </a:pPr>
            <a:r>
              <a:rPr lang="en-GB" dirty="0" smtClean="0"/>
              <a:t>Food choice/selection:</a:t>
            </a:r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is considered edible or even a delicacy in some parts of the world might be considered inedible in other parts. </a:t>
            </a:r>
            <a:endParaRPr lang="en-GB" dirty="0" smtClean="0"/>
          </a:p>
          <a:p>
            <a:r>
              <a:rPr lang="en-GB" dirty="0" smtClean="0"/>
              <a:t>Although </a:t>
            </a:r>
            <a:r>
              <a:rPr lang="en-GB" dirty="0"/>
              <a:t>food is often selected with some attention to physical need, the values or beliefs a society attaches to potential food items define what families within a cultural group will eat. </a:t>
            </a:r>
          </a:p>
        </p:txBody>
      </p:sp>
    </p:spTree>
    <p:extLst>
      <p:ext uri="{BB962C8B-B14F-4D97-AF65-F5344CB8AC3E}">
        <p14:creationId xmlns:p14="http://schemas.microsoft.com/office/powerpoint/2010/main" val="130330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and culture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For example, both plant and animal sources may contribute to meeting nutritional requirements for protein; soybeans, beef, horsemeat, and dog meat are all adequate protein sources. </a:t>
            </a:r>
            <a:endParaRPr lang="en-GB" dirty="0" smtClean="0"/>
          </a:p>
          <a:p>
            <a:r>
              <a:rPr lang="en-GB" dirty="0"/>
              <a:t>Yet, due to the symbolism attached to these protein sources, they are not equally available in all societies. </a:t>
            </a:r>
            <a:endParaRPr lang="en-GB" dirty="0" smtClean="0"/>
          </a:p>
          <a:p>
            <a:r>
              <a:rPr lang="en-GB" dirty="0"/>
              <a:t>Moreover, even when the foods perceived to be undesirable are available, they are not likely to be eaten by people who have a strong emotional reaction against the potential food </a:t>
            </a:r>
            <a:r>
              <a:rPr lang="en-GB" dirty="0" smtClean="0"/>
              <a:t>item</a:t>
            </a:r>
          </a:p>
          <a:p>
            <a:pPr lvl="2"/>
            <a:r>
              <a:rPr lang="en-GB" sz="2400" dirty="0">
                <a:solidFill>
                  <a:srgbClr val="FF0000"/>
                </a:solidFill>
              </a:rPr>
              <a:t>Food items themselves have meaning attached to them. 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84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Food and culture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Food and the environment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Development of food repertoire influenced by resources in the environment: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dirty="0" smtClean="0"/>
              <a:t>	</a:t>
            </a:r>
            <a:r>
              <a:rPr lang="en-GB" dirty="0" smtClean="0"/>
              <a:t>	fishermen</a:t>
            </a:r>
            <a:r>
              <a:rPr lang="en-GB" dirty="0" smtClean="0"/>
              <a:t>, meat eaters (Pastoralists), hunter </a:t>
            </a:r>
            <a:r>
              <a:rPr lang="en-GB" dirty="0" smtClean="0"/>
              <a:t>	gatherers </a:t>
            </a:r>
            <a:r>
              <a:rPr lang="en-GB" dirty="0" smtClean="0"/>
              <a:t>(</a:t>
            </a:r>
            <a:r>
              <a:rPr lang="en-GB" dirty="0" err="1" smtClean="0"/>
              <a:t>Ogiek</a:t>
            </a:r>
            <a:r>
              <a:rPr lang="en-GB" dirty="0" smtClean="0"/>
              <a:t>); Agriculturalists- Grain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Food and Culture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GB" smtClean="0"/>
              <a:t>Feeding habits/Regimes</a:t>
            </a:r>
          </a:p>
          <a:p>
            <a:pPr lvl="1"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/>
            <a:r>
              <a:rPr lang="en-GB" smtClean="0"/>
              <a:t>Food preparation- the raw and the cooked</a:t>
            </a:r>
          </a:p>
          <a:p>
            <a:pPr eaLnBrk="1" hangingPunct="1"/>
            <a:r>
              <a:rPr lang="en-GB" smtClean="0"/>
              <a:t>Food Preservation</a:t>
            </a:r>
          </a:p>
          <a:p>
            <a:pPr eaLnBrk="1" hangingPunct="1"/>
            <a:r>
              <a:rPr lang="en-GB" smtClean="0"/>
              <a:t>Food for children (child feeding practices)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576</TotalTime>
  <Words>1235</Words>
  <Application>Microsoft Office PowerPoint</Application>
  <PresentationFormat>On-screen Show (4:3)</PresentationFormat>
  <Paragraphs>156</Paragraphs>
  <Slides>23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Adjacency</vt:lpstr>
      <vt:lpstr>Food, Culture and Health</vt:lpstr>
      <vt:lpstr>Definition of Food</vt:lpstr>
      <vt:lpstr>Food and culture</vt:lpstr>
      <vt:lpstr>Food and Culture</vt:lpstr>
      <vt:lpstr>Food and culture</vt:lpstr>
      <vt:lpstr>Food and culture</vt:lpstr>
      <vt:lpstr>Food and culture</vt:lpstr>
      <vt:lpstr>Food and culture</vt:lpstr>
      <vt:lpstr>Food and Culture</vt:lpstr>
      <vt:lpstr>Food and Culture</vt:lpstr>
      <vt:lpstr>Food and Health</vt:lpstr>
      <vt:lpstr>Food taboos</vt:lpstr>
      <vt:lpstr>Food taboos</vt:lpstr>
      <vt:lpstr>Food taboos</vt:lpstr>
      <vt:lpstr>Food Taboos</vt:lpstr>
      <vt:lpstr> Taboos- a cause of protein maldistribution? </vt:lpstr>
      <vt:lpstr>Taboos-- a cause of protein maldistribution</vt:lpstr>
      <vt:lpstr>Food taboos  and monopoly of resource</vt:lpstr>
      <vt:lpstr>Food taboos  and monopoly of resource</vt:lpstr>
      <vt:lpstr>Food and Health</vt:lpstr>
      <vt:lpstr>Food and Social change</vt:lpstr>
      <vt:lpstr>Food Insecurity</vt:lpstr>
      <vt:lpstr>Food insecurity</vt:lpstr>
    </vt:vector>
  </TitlesOfParts>
  <Company>home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Culture and Health</dc:title>
  <dc:creator>Linda Olenja</dc:creator>
  <cp:lastModifiedBy>Joyce Olenja</cp:lastModifiedBy>
  <cp:revision>48</cp:revision>
  <dcterms:created xsi:type="dcterms:W3CDTF">2006-03-20T11:12:04Z</dcterms:created>
  <dcterms:modified xsi:type="dcterms:W3CDTF">2017-06-12T09:17:29Z</dcterms:modified>
</cp:coreProperties>
</file>