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8" r:id="rId18"/>
    <p:sldId id="289" r:id="rId19"/>
    <p:sldId id="271" r:id="rId20"/>
    <p:sldId id="287"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24560-1919-4051-A720-5FB908769A2B}"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138122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24560-1919-4051-A720-5FB908769A2B}"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209230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24560-1919-4051-A720-5FB908769A2B}"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351656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649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25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073426"/>
            <a:ext cx="8229600" cy="5052737"/>
          </a:xfrm>
        </p:spPr>
        <p:txBody>
          <a:bodyPr/>
          <a:lstStyle>
            <a:lvl2pPr marL="971550" indent="-514350">
              <a:buFont typeface="+mj-lt"/>
              <a:buAutoNum type="alphaLcParen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115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54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84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97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7902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554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895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24560-1919-4051-A720-5FB908769A2B}"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42784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223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618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a:solidFill>
                  <a:prstClr val="black">
                    <a:tint val="75000"/>
                  </a:prstClr>
                </a:solidFill>
              </a:rPr>
              <a:pPr/>
              <a:t>27/08/2016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1618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A10518D-F7FE-4C59-BA57-DB6349988FC7}"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6554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24560-1919-4051-A720-5FB908769A2B}"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64010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24560-1919-4051-A720-5FB908769A2B}"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175126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24560-1919-4051-A720-5FB908769A2B}" type="datetimeFigureOut">
              <a:rPr lang="en-US" smtClean="0"/>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302435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24560-1919-4051-A720-5FB908769A2B}" type="datetimeFigureOut">
              <a:rPr lang="en-US" smtClean="0"/>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187750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24560-1919-4051-A720-5FB908769A2B}" type="datetimeFigureOut">
              <a:rPr lang="en-US" smtClean="0"/>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65637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24560-1919-4051-A720-5FB908769A2B}"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337077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24560-1919-4051-A720-5FB908769A2B}"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A7F23-7062-4C71-B11A-AF4CE8B9C57E}" type="slidenum">
              <a:rPr lang="en-US" smtClean="0"/>
              <a:t>‹#›</a:t>
            </a:fld>
            <a:endParaRPr lang="en-US"/>
          </a:p>
        </p:txBody>
      </p:sp>
    </p:spTree>
    <p:extLst>
      <p:ext uri="{BB962C8B-B14F-4D97-AF65-F5344CB8AC3E}">
        <p14:creationId xmlns:p14="http://schemas.microsoft.com/office/powerpoint/2010/main" val="9542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24560-1919-4051-A720-5FB908769A2B}" type="datetimeFigureOut">
              <a:rPr lang="en-US" smtClean="0"/>
              <a:t>8/27/2016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A7F23-7062-4C71-B11A-AF4CE8B9C57E}" type="slidenum">
              <a:rPr lang="en-US" smtClean="0"/>
              <a:t>‹#›</a:t>
            </a:fld>
            <a:endParaRPr lang="en-US"/>
          </a:p>
        </p:txBody>
      </p:sp>
    </p:spTree>
    <p:extLst>
      <p:ext uri="{BB962C8B-B14F-4D97-AF65-F5344CB8AC3E}">
        <p14:creationId xmlns:p14="http://schemas.microsoft.com/office/powerpoint/2010/main" val="2127106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06491"/>
            <a:ext cx="8229600" cy="53374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020418"/>
            <a:ext cx="8229600" cy="51057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15"/>
          <a:stretch>
            <a:fillRect/>
          </a:stretch>
        </p:blipFill>
        <p:spPr>
          <a:xfrm>
            <a:off x="-1" y="-1"/>
            <a:ext cx="9144001" cy="384314"/>
          </a:xfrm>
          <a:prstGeom prst="rect">
            <a:avLst/>
          </a:prstGeom>
        </p:spPr>
      </p:pic>
    </p:spTree>
    <p:extLst>
      <p:ext uri="{BB962C8B-B14F-4D97-AF65-F5344CB8AC3E}">
        <p14:creationId xmlns:p14="http://schemas.microsoft.com/office/powerpoint/2010/main" val="268938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0189"/>
            <a:ext cx="7772400" cy="2100262"/>
          </a:xfrm>
        </p:spPr>
        <p:txBody>
          <a:bodyPr>
            <a:normAutofit fontScale="90000"/>
          </a:bodyPr>
          <a:lstStyle/>
          <a:p>
            <a:r>
              <a:rPr lang="en-GB" b="1" dirty="0"/>
              <a:t>ENVIRONMENTAL </a:t>
            </a:r>
            <a:r>
              <a:rPr lang="en-GB" b="1" dirty="0" smtClean="0"/>
              <a:t>HEALTH</a:t>
            </a:r>
            <a:r>
              <a:rPr lang="en-GB" b="1" dirty="0"/>
              <a:t>, OCCUPATIONAL HEALTH AND </a:t>
            </a:r>
            <a:r>
              <a:rPr lang="en-GB" b="1" dirty="0" smtClean="0"/>
              <a:t>SAFETY QUESTIONS</a:t>
            </a:r>
            <a:endParaRPr lang="en-GB" b="1" dirty="0"/>
          </a:p>
        </p:txBody>
      </p:sp>
      <p:sp>
        <p:nvSpPr>
          <p:cNvPr id="3" name="Subtitle 2"/>
          <p:cNvSpPr>
            <a:spLocks noGrp="1"/>
          </p:cNvSpPr>
          <p:nvPr>
            <p:ph type="subTitle" idx="1"/>
          </p:nvPr>
        </p:nvSpPr>
        <p:spPr/>
        <p:txBody>
          <a:bodyPr/>
          <a:lstStyle/>
          <a:p>
            <a:r>
              <a:rPr lang="en-GB" b="1" dirty="0" smtClean="0"/>
              <a:t>KIMAIGA H.O </a:t>
            </a:r>
          </a:p>
          <a:p>
            <a:r>
              <a:rPr lang="en-GB" b="1" dirty="0" smtClean="0"/>
              <a:t>MBChB (University of Nairobi)</a:t>
            </a:r>
            <a:endParaRPr lang="en-GB" b="1" dirty="0"/>
          </a:p>
        </p:txBody>
      </p:sp>
    </p:spTree>
    <p:extLst>
      <p:ext uri="{BB962C8B-B14F-4D97-AF65-F5344CB8AC3E}">
        <p14:creationId xmlns:p14="http://schemas.microsoft.com/office/powerpoint/2010/main" val="173264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Name </a:t>
            </a:r>
            <a:r>
              <a:rPr lang="en-US" dirty="0"/>
              <a:t>two heavy metals and describe how each can contaminate  food/water</a:t>
            </a:r>
            <a:endParaRPr lang="en-US" b="1" dirty="0"/>
          </a:p>
          <a:p>
            <a:pPr marL="514350" indent="-514350">
              <a:buFont typeface="+mj-lt"/>
              <a:buAutoNum type="arabicPeriod"/>
            </a:pPr>
            <a:r>
              <a:rPr lang="en-US" dirty="0" smtClean="0"/>
              <a:t>State  </a:t>
            </a:r>
            <a:r>
              <a:rPr lang="en-US" dirty="0"/>
              <a:t>the effect of each on human health.</a:t>
            </a:r>
            <a:endParaRPr lang="en-US" b="1" dirty="0"/>
          </a:p>
          <a:p>
            <a:pPr marL="514350" indent="-514350">
              <a:buFont typeface="+mj-lt"/>
              <a:buAutoNum type="arabicPeriod"/>
            </a:pPr>
            <a:r>
              <a:rPr lang="en-US" b="1" dirty="0" smtClean="0"/>
              <a:t>Name </a:t>
            </a:r>
            <a:r>
              <a:rPr lang="en-US" b="1" dirty="0"/>
              <a:t>2 types of non invasive samples that should be taken from human    	   	     population for analysis in the laboratory to establish the levels of heavy metals 	    	     in that </a:t>
            </a:r>
            <a:r>
              <a:rPr lang="en-US" b="1" dirty="0" err="1" smtClean="0"/>
              <a:t>populatio</a:t>
            </a:r>
            <a:endParaRPr lang="en-US" dirty="0"/>
          </a:p>
        </p:txBody>
      </p:sp>
    </p:spTree>
    <p:extLst>
      <p:ext uri="{BB962C8B-B14F-4D97-AF65-F5344CB8AC3E}">
        <p14:creationId xmlns:p14="http://schemas.microsoft.com/office/powerpoint/2010/main" val="338330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b="1" dirty="0"/>
              <a:t>SHORT ESSAY QUESTIONS</a:t>
            </a:r>
            <a:endParaRPr lang="en-US" dirty="0"/>
          </a:p>
          <a:p>
            <a:r>
              <a:rPr lang="en-US" b="1" dirty="0"/>
              <a:t> </a:t>
            </a:r>
            <a:endParaRPr lang="en-US" dirty="0"/>
          </a:p>
          <a:p>
            <a:r>
              <a:rPr lang="en-US" dirty="0"/>
              <a:t>1.  Using five environmental health indicators explain the how environment impacts on health. </a:t>
            </a:r>
          </a:p>
        </p:txBody>
      </p:sp>
    </p:spTree>
    <p:extLst>
      <p:ext uri="{BB962C8B-B14F-4D97-AF65-F5344CB8AC3E}">
        <p14:creationId xmlns:p14="http://schemas.microsoft.com/office/powerpoint/2010/main" val="384901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a:bodyPr>
          <a:lstStyle/>
          <a:p>
            <a:pPr lvl="0"/>
            <a:r>
              <a:rPr lang="en-US" dirty="0"/>
              <a:t> </a:t>
            </a:r>
          </a:p>
          <a:p>
            <a:pPr lvl="0"/>
            <a:r>
              <a:rPr lang="en-US" dirty="0"/>
              <a:t>Cite  five (5) major differences between  persistent organic pesticides  and organophosphate pesticides on the basis of their impact on the environment and  human health.</a:t>
            </a:r>
          </a:p>
          <a:p>
            <a:r>
              <a:rPr lang="en-US" dirty="0"/>
              <a:t> </a:t>
            </a:r>
          </a:p>
          <a:p>
            <a:r>
              <a:rPr lang="en-US" dirty="0"/>
              <a:t> </a:t>
            </a:r>
          </a:p>
          <a:p>
            <a:pPr lvl="0"/>
            <a:r>
              <a:rPr lang="en-US" dirty="0"/>
              <a:t>From the public health perspective, briefly discuss the  merits and demerits of chlorination of drinking water.</a:t>
            </a:r>
          </a:p>
        </p:txBody>
      </p:sp>
    </p:spTree>
    <p:extLst>
      <p:ext uri="{BB962C8B-B14F-4D97-AF65-F5344CB8AC3E}">
        <p14:creationId xmlns:p14="http://schemas.microsoft.com/office/powerpoint/2010/main" val="6061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endParaRPr lang="en-US"/>
          </a:p>
        </p:txBody>
      </p:sp>
      <p:sp>
        <p:nvSpPr>
          <p:cNvPr id="6" name="Content Placeholder 5"/>
          <p:cNvSpPr>
            <a:spLocks noGrp="1"/>
          </p:cNvSpPr>
          <p:nvPr>
            <p:ph idx="1"/>
          </p:nvPr>
        </p:nvSpPr>
        <p:spPr/>
        <p:txBody>
          <a:bodyPr/>
          <a:lstStyle/>
          <a:p>
            <a:pPr lvl="0"/>
            <a:r>
              <a:rPr lang="en-US" altLang="en-US" dirty="0" smtClean="0"/>
              <a:t>In the Daily Nation of 23rd July 2009 page 59, it was reported that “Kenya is facing a severe shortage of food and water with more than 10 million people requiring urgent assistance”.  Select two Millennium Development Goals and outline how their achievement in Kenya may be influenced by this food and water crises.</a:t>
            </a:r>
          </a:p>
          <a:p>
            <a:pPr lvl="0"/>
            <a:endParaRPr lang="en-US" altLang="en-US" dirty="0"/>
          </a:p>
        </p:txBody>
      </p:sp>
    </p:spTree>
    <p:extLst>
      <p:ext uri="{BB962C8B-B14F-4D97-AF65-F5344CB8AC3E}">
        <p14:creationId xmlns:p14="http://schemas.microsoft.com/office/powerpoint/2010/main" val="69653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a:t>Outline 5 major principles of adequate housing?</a:t>
            </a:r>
          </a:p>
          <a:p>
            <a:pPr lvl="1"/>
            <a:r>
              <a:rPr lang="en-US" dirty="0"/>
              <a:t>Fundamental physiological needs</a:t>
            </a:r>
          </a:p>
          <a:p>
            <a:pPr lvl="1"/>
            <a:r>
              <a:rPr lang="en-US" dirty="0"/>
              <a:t>Fundamental psychological needs</a:t>
            </a:r>
          </a:p>
          <a:p>
            <a:pPr lvl="1"/>
            <a:r>
              <a:rPr lang="en-US" dirty="0"/>
              <a:t>Protection against contagion</a:t>
            </a:r>
          </a:p>
          <a:p>
            <a:pPr lvl="1"/>
            <a:r>
              <a:rPr lang="en-US" dirty="0"/>
              <a:t>Protection against accidents</a:t>
            </a:r>
          </a:p>
          <a:p>
            <a:pPr lvl="1"/>
            <a:r>
              <a:rPr lang="en-US" dirty="0"/>
              <a:t>Residential </a:t>
            </a:r>
            <a:r>
              <a:rPr lang="en-US" dirty="0" err="1"/>
              <a:t>neighbourhood</a:t>
            </a:r>
            <a:endParaRPr lang="en-US" dirty="0"/>
          </a:p>
          <a:p>
            <a:pPr lvl="1"/>
            <a:endParaRPr lang="en-US" dirty="0"/>
          </a:p>
        </p:txBody>
      </p:sp>
    </p:spTree>
    <p:extLst>
      <p:ext uri="{BB962C8B-B14F-4D97-AF65-F5344CB8AC3E}">
        <p14:creationId xmlns:p14="http://schemas.microsoft.com/office/powerpoint/2010/main" val="268362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a:t>What is meant by sanitary land fill?</a:t>
            </a:r>
          </a:p>
          <a:p>
            <a:pPr lvl="1"/>
            <a:r>
              <a:rPr lang="en-US" dirty="0"/>
              <a:t>Also known as controlled pitting this is the effective and hygienic method  of solid waste disposal wherever land is available. It is an engineered method, where land is excavated in known dimensions for long term disposal of solid waste</a:t>
            </a:r>
          </a:p>
          <a:p>
            <a:endParaRPr lang="en-US" dirty="0"/>
          </a:p>
        </p:txBody>
      </p:sp>
    </p:spTree>
    <p:extLst>
      <p:ext uri="{BB962C8B-B14F-4D97-AF65-F5344CB8AC3E}">
        <p14:creationId xmlns:p14="http://schemas.microsoft.com/office/powerpoint/2010/main" val="402408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From public health point of view, state 2 advantages of having a ventilated improved pit latrine (VIPL) over ordinary pit latrine</a:t>
            </a:r>
          </a:p>
          <a:p>
            <a:r>
              <a:rPr lang="en-US" dirty="0" smtClean="0"/>
              <a:t>State the merits and demerits of chlorination of drinking water</a:t>
            </a:r>
            <a:endParaRPr lang="en-US" dirty="0"/>
          </a:p>
        </p:txBody>
      </p:sp>
    </p:spTree>
    <p:extLst>
      <p:ext uri="{BB962C8B-B14F-4D97-AF65-F5344CB8AC3E}">
        <p14:creationId xmlns:p14="http://schemas.microsoft.com/office/powerpoint/2010/main" val="333353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Outline 4 elements that reflect urban poverty and vulnerability</a:t>
            </a:r>
          </a:p>
          <a:p>
            <a:pPr lvl="1"/>
            <a:r>
              <a:rPr lang="en-US" dirty="0" smtClean="0"/>
              <a:t>Informal settlement</a:t>
            </a:r>
          </a:p>
          <a:p>
            <a:pPr lvl="1"/>
            <a:r>
              <a:rPr lang="en-US" dirty="0" smtClean="0"/>
              <a:t>Overcrowding</a:t>
            </a:r>
          </a:p>
          <a:p>
            <a:pPr lvl="1"/>
            <a:r>
              <a:rPr lang="en-US" dirty="0" smtClean="0"/>
              <a:t>Poverty and resource</a:t>
            </a:r>
          </a:p>
          <a:p>
            <a:pPr lvl="1"/>
            <a:r>
              <a:rPr lang="en-US" dirty="0" smtClean="0"/>
              <a:t>Social deviance – Crime, Humility, Early pregnancy</a:t>
            </a:r>
          </a:p>
          <a:p>
            <a:pPr lvl="1"/>
            <a:r>
              <a:rPr lang="en-US" dirty="0" smtClean="0"/>
              <a:t>Unemployment</a:t>
            </a:r>
          </a:p>
          <a:p>
            <a:pPr lvl="1"/>
            <a:endParaRPr lang="en-US" dirty="0"/>
          </a:p>
        </p:txBody>
      </p:sp>
    </p:spTree>
    <p:extLst>
      <p:ext uri="{BB962C8B-B14F-4D97-AF65-F5344CB8AC3E}">
        <p14:creationId xmlns:p14="http://schemas.microsoft.com/office/powerpoint/2010/main" val="168822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OCCUPATIONAL HEALTH AND SAFETY</a:t>
            </a:r>
            <a:endParaRPr lang="en-US" b="1" dirty="0">
              <a:solidFill>
                <a:srgbClr val="FFFF00"/>
              </a:solidFill>
            </a:endParaRPr>
          </a:p>
        </p:txBody>
      </p:sp>
      <p:sp>
        <p:nvSpPr>
          <p:cNvPr id="3" name="Content Placeholder 2"/>
          <p:cNvSpPr>
            <a:spLocks noGrp="1"/>
          </p:cNvSpPr>
          <p:nvPr>
            <p:ph idx="1"/>
          </p:nvPr>
        </p:nvSpPr>
        <p:spPr/>
        <p:txBody>
          <a:bodyPr>
            <a:normAutofit fontScale="92500"/>
          </a:bodyPr>
          <a:lstStyle/>
          <a:p>
            <a:pPr lvl="0"/>
            <a:r>
              <a:rPr lang="en-GB" b="1" dirty="0"/>
              <a:t>Name 2 occupational hazards with potential to cause diseases or abnormal health conditions in a rural setting like where you carried out your community diagnosis exercise in weeks 8 and 9</a:t>
            </a:r>
            <a:endParaRPr lang="en-US" dirty="0"/>
          </a:p>
          <a:p>
            <a:r>
              <a:rPr lang="en-GB" i="1" dirty="0"/>
              <a:t>Extremes of temperature:</a:t>
            </a:r>
            <a:endParaRPr lang="en-US" dirty="0"/>
          </a:p>
          <a:p>
            <a:pPr lvl="1"/>
            <a:r>
              <a:rPr lang="en-GB" i="1" dirty="0"/>
              <a:t>Heat: heat </a:t>
            </a:r>
            <a:r>
              <a:rPr lang="en-GB" i="1" dirty="0" err="1"/>
              <a:t>edema</a:t>
            </a:r>
            <a:r>
              <a:rPr lang="en-GB" i="1" dirty="0"/>
              <a:t>, heat rashes, heat cramps, heat exhaustion, heat </a:t>
            </a:r>
            <a:r>
              <a:rPr lang="en-GB" i="1" dirty="0" err="1"/>
              <a:t>syncopy</a:t>
            </a:r>
            <a:r>
              <a:rPr lang="en-GB" i="1" dirty="0"/>
              <a:t> and heat </a:t>
            </a:r>
            <a:r>
              <a:rPr lang="en-GB" i="1" dirty="0" smtClean="0"/>
              <a:t>stroke</a:t>
            </a:r>
            <a:endParaRPr lang="en-US" dirty="0"/>
          </a:p>
          <a:p>
            <a:pPr lvl="1"/>
            <a:r>
              <a:rPr lang="en-GB" i="1" dirty="0" smtClean="0"/>
              <a:t>Cold</a:t>
            </a:r>
            <a:r>
              <a:rPr lang="en-GB" i="1" dirty="0"/>
              <a:t>: frost nip, frost bite and hypothermia</a:t>
            </a:r>
            <a:endParaRPr lang="en-US" dirty="0"/>
          </a:p>
          <a:p>
            <a:r>
              <a:rPr lang="en-GB" i="1" dirty="0" smtClean="0"/>
              <a:t>Ergonomics</a:t>
            </a:r>
            <a:r>
              <a:rPr lang="en-GB" i="1" dirty="0"/>
              <a:t>: air pollution, infertility and accidents</a:t>
            </a:r>
            <a:endParaRPr lang="en-US" dirty="0"/>
          </a:p>
          <a:p>
            <a:r>
              <a:rPr lang="en-GB" i="1" dirty="0"/>
              <a:t> </a:t>
            </a:r>
            <a:endParaRPr lang="en-US" dirty="0"/>
          </a:p>
        </p:txBody>
      </p:sp>
    </p:spTree>
    <p:extLst>
      <p:ext uri="{BB962C8B-B14F-4D97-AF65-F5344CB8AC3E}">
        <p14:creationId xmlns:p14="http://schemas.microsoft.com/office/powerpoint/2010/main" val="235724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Name 3 chronic health conditions that are associated with long term exposure to pesticides.</a:t>
            </a:r>
          </a:p>
          <a:p>
            <a:pPr lvl="2"/>
            <a:r>
              <a:rPr lang="en-US" dirty="0" smtClean="0"/>
              <a:t>Congenital </a:t>
            </a:r>
          </a:p>
          <a:p>
            <a:pPr lvl="2"/>
            <a:r>
              <a:rPr lang="en-US" dirty="0" smtClean="0"/>
              <a:t>Skin</a:t>
            </a:r>
          </a:p>
          <a:p>
            <a:pPr lvl="2"/>
            <a:r>
              <a:rPr lang="en-US" dirty="0" smtClean="0"/>
              <a:t>Respiratory</a:t>
            </a:r>
          </a:p>
          <a:p>
            <a:pPr lvl="2"/>
            <a:r>
              <a:rPr lang="en-US" dirty="0" smtClean="0"/>
              <a:t>Eye</a:t>
            </a:r>
          </a:p>
          <a:p>
            <a:pPr lvl="2"/>
            <a:r>
              <a:rPr lang="en-US" dirty="0" smtClean="0"/>
              <a:t>Cancers</a:t>
            </a:r>
            <a:endParaRPr lang="en-US" dirty="0"/>
          </a:p>
        </p:txBody>
      </p:sp>
    </p:spTree>
    <p:extLst>
      <p:ext uri="{BB962C8B-B14F-4D97-AF65-F5344CB8AC3E}">
        <p14:creationId xmlns:p14="http://schemas.microsoft.com/office/powerpoint/2010/main" val="23874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ENVIRONMENTAL HEALTH</a:t>
            </a:r>
            <a:endParaRPr lang="en-US" b="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lvl="0"/>
            <a:r>
              <a:rPr lang="en-GB" b="1" dirty="0"/>
              <a:t>Differentiate between global warming and ozone depletion:</a:t>
            </a:r>
            <a:endParaRPr lang="en-US" dirty="0"/>
          </a:p>
          <a:p>
            <a:r>
              <a:rPr lang="en-GB" i="1" dirty="0"/>
              <a:t>Global warming: </a:t>
            </a:r>
            <a:endParaRPr lang="en-US" dirty="0"/>
          </a:p>
          <a:p>
            <a:r>
              <a:rPr lang="en-GB" i="1" dirty="0"/>
              <a:t>Is the increase in temperature in the </a:t>
            </a:r>
            <a:r>
              <a:rPr lang="en-GB" i="1" dirty="0" err="1"/>
              <a:t>trophosphere</a:t>
            </a:r>
            <a:r>
              <a:rPr lang="en-GB" i="1" dirty="0"/>
              <a:t> which is due to green house gases such as CO</a:t>
            </a:r>
            <a:r>
              <a:rPr lang="en-GB" i="1" baseline="-25000" dirty="0"/>
              <a:t>2</a:t>
            </a:r>
            <a:r>
              <a:rPr lang="en-GB" i="1" dirty="0"/>
              <a:t>, water vapour, methane, CFCs, N</a:t>
            </a:r>
            <a:r>
              <a:rPr lang="en-GB" i="1" baseline="-25000" dirty="0"/>
              <a:t>2</a:t>
            </a:r>
            <a:r>
              <a:rPr lang="en-GB" i="1" dirty="0"/>
              <a:t>O and  O</a:t>
            </a:r>
            <a:r>
              <a:rPr lang="en-GB" i="1" baseline="-25000" dirty="0"/>
              <a:t>3</a:t>
            </a:r>
            <a:r>
              <a:rPr lang="en-GB" i="1" dirty="0"/>
              <a:t> accumulating in the atmosphere and preventing heat from escaping to the latter. This leads to:</a:t>
            </a:r>
            <a:endParaRPr lang="en-US" dirty="0"/>
          </a:p>
          <a:p>
            <a:pPr lvl="1">
              <a:buFont typeface="+mj-lt"/>
              <a:buAutoNum type="romanLcPeriod"/>
            </a:pPr>
            <a:r>
              <a:rPr lang="en-GB" i="1" dirty="0"/>
              <a:t>Melting of ice caps and glaziers</a:t>
            </a:r>
            <a:endParaRPr lang="en-US" dirty="0"/>
          </a:p>
          <a:p>
            <a:pPr lvl="1">
              <a:buFont typeface="+mj-lt"/>
              <a:buAutoNum type="romanLcPeriod"/>
            </a:pPr>
            <a:r>
              <a:rPr lang="en-GB" i="1" dirty="0" err="1"/>
              <a:t>Allterations</a:t>
            </a:r>
            <a:r>
              <a:rPr lang="en-GB" i="1" dirty="0"/>
              <a:t> in agriculture or animal husbandry</a:t>
            </a:r>
            <a:endParaRPr lang="en-US" dirty="0"/>
          </a:p>
          <a:p>
            <a:pPr lvl="1">
              <a:buFont typeface="+mj-lt"/>
              <a:buAutoNum type="romanLcPeriod"/>
            </a:pPr>
            <a:r>
              <a:rPr lang="en-GB" i="1" dirty="0"/>
              <a:t>Fecundity of diseases</a:t>
            </a:r>
            <a:endParaRPr lang="en-US" dirty="0"/>
          </a:p>
          <a:p>
            <a:pPr lvl="1">
              <a:buFont typeface="+mj-lt"/>
              <a:buAutoNum type="romanLcPeriod"/>
            </a:pPr>
            <a:r>
              <a:rPr lang="en-GB" i="1" dirty="0"/>
              <a:t>Increase in population of pests that destroy crops</a:t>
            </a:r>
            <a:endParaRPr lang="en-US" dirty="0"/>
          </a:p>
          <a:p>
            <a:pPr lvl="1">
              <a:buFont typeface="+mj-lt"/>
              <a:buAutoNum type="romanLcPeriod"/>
            </a:pPr>
            <a:r>
              <a:rPr lang="en-GB" i="1" dirty="0"/>
              <a:t>Heat strokes </a:t>
            </a:r>
            <a:endParaRPr lang="en-US" dirty="0"/>
          </a:p>
          <a:p>
            <a:r>
              <a:rPr lang="en-GB" i="1" dirty="0" smtClean="0"/>
              <a:t>Ozone </a:t>
            </a:r>
            <a:r>
              <a:rPr lang="en-GB" i="1" dirty="0"/>
              <a:t>depletion is the destruction of the ozone layer (O</a:t>
            </a:r>
            <a:r>
              <a:rPr lang="en-GB" i="1" baseline="-25000" dirty="0"/>
              <a:t>3</a:t>
            </a:r>
            <a:r>
              <a:rPr lang="en-GB" i="1" dirty="0"/>
              <a:t>) in the stratosphere into O˟ + O</a:t>
            </a:r>
            <a:r>
              <a:rPr lang="en-GB" i="1" baseline="-25000" dirty="0"/>
              <a:t>2</a:t>
            </a:r>
            <a:r>
              <a:rPr lang="en-GB" i="1" dirty="0"/>
              <a:t> by other gases </a:t>
            </a:r>
            <a:r>
              <a:rPr lang="en-GB" i="1" dirty="0" smtClean="0"/>
              <a:t>such as </a:t>
            </a:r>
            <a:r>
              <a:rPr lang="en-GB" i="1" dirty="0"/>
              <a:t>CFCs and HODS. This leads to:</a:t>
            </a:r>
            <a:endParaRPr lang="en-US" dirty="0"/>
          </a:p>
          <a:p>
            <a:pPr lvl="1">
              <a:buFont typeface="+mj-lt"/>
              <a:buAutoNum type="romanLcPeriod"/>
            </a:pPr>
            <a:r>
              <a:rPr lang="en-GB" i="1" dirty="0"/>
              <a:t>Increased skin cancers</a:t>
            </a:r>
            <a:endParaRPr lang="en-US" dirty="0"/>
          </a:p>
          <a:p>
            <a:pPr lvl="1">
              <a:buFont typeface="+mj-lt"/>
              <a:buAutoNum type="romanLcPeriod"/>
            </a:pPr>
            <a:r>
              <a:rPr lang="en-GB" i="1" dirty="0"/>
              <a:t>Increased cataracts</a:t>
            </a:r>
            <a:endParaRPr lang="en-US" dirty="0"/>
          </a:p>
          <a:p>
            <a:pPr lvl="1">
              <a:buFont typeface="+mj-lt"/>
              <a:buAutoNum type="romanLcPeriod"/>
            </a:pPr>
            <a:r>
              <a:rPr lang="en-GB" i="1" dirty="0"/>
              <a:t>Increase immunosuppressive statuses </a:t>
            </a:r>
            <a:endParaRPr lang="en-US" dirty="0"/>
          </a:p>
          <a:p>
            <a:endParaRPr lang="en-US" dirty="0"/>
          </a:p>
        </p:txBody>
      </p:sp>
    </p:spTree>
    <p:extLst>
      <p:ext uri="{BB962C8B-B14F-4D97-AF65-F5344CB8AC3E}">
        <p14:creationId xmlns:p14="http://schemas.microsoft.com/office/powerpoint/2010/main" val="252504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62500" lnSpcReduction="20000"/>
          </a:bodyPr>
          <a:lstStyle/>
          <a:p>
            <a:pPr lvl="0"/>
            <a:r>
              <a:rPr lang="en-GB" b="1" dirty="0"/>
              <a:t>List 3 functions of occupational health and safety committees</a:t>
            </a:r>
            <a:endParaRPr lang="en-US" dirty="0"/>
          </a:p>
          <a:p>
            <a:pPr marL="571500" lvl="0" indent="-571500">
              <a:buFont typeface="+mj-lt"/>
              <a:buAutoNum type="romanLcPeriod"/>
            </a:pPr>
            <a:r>
              <a:rPr lang="en-GB" i="1" dirty="0"/>
              <a:t>Establish a schedule of inspection of the workplace for each calendar year</a:t>
            </a:r>
            <a:endParaRPr lang="en-US" dirty="0"/>
          </a:p>
          <a:p>
            <a:pPr marL="571500" lvl="0" indent="-571500">
              <a:buFont typeface="+mj-lt"/>
              <a:buAutoNum type="romanLcPeriod"/>
            </a:pPr>
            <a:r>
              <a:rPr lang="en-GB" i="1" dirty="0"/>
              <a:t>Conduct inspection at least once in 3 months</a:t>
            </a:r>
            <a:endParaRPr lang="en-US" dirty="0"/>
          </a:p>
          <a:p>
            <a:pPr marL="571500" lvl="0" indent="-571500">
              <a:buFont typeface="+mj-lt"/>
              <a:buAutoNum type="romanLcPeriod"/>
            </a:pPr>
            <a:r>
              <a:rPr lang="en-GB" i="1" dirty="0"/>
              <a:t>Establish adequate communication between management and workers on matters of health and safety</a:t>
            </a:r>
            <a:endParaRPr lang="en-US" dirty="0"/>
          </a:p>
          <a:p>
            <a:pPr marL="571500" lvl="0" indent="-571500">
              <a:buFont typeface="+mj-lt"/>
              <a:buAutoNum type="romanLcPeriod"/>
            </a:pPr>
            <a:r>
              <a:rPr lang="en-GB" i="1" dirty="0"/>
              <a:t>Identify occupational hazards and cases of ill health and make appropriate recommendations</a:t>
            </a:r>
            <a:endParaRPr lang="en-US" dirty="0"/>
          </a:p>
          <a:p>
            <a:pPr marL="571500" lvl="0" indent="-571500">
              <a:buFont typeface="+mj-lt"/>
              <a:buAutoNum type="romanLcPeriod"/>
            </a:pPr>
            <a:r>
              <a:rPr lang="en-GB" i="1" dirty="0"/>
              <a:t>Compile statistics of accidents, dangerous occurrences and cases of ill health at workplace for remedial measures, planning and resource allocation</a:t>
            </a:r>
            <a:endParaRPr lang="en-US" dirty="0"/>
          </a:p>
          <a:p>
            <a:pPr marL="571500" lvl="0" indent="-571500">
              <a:buFont typeface="+mj-lt"/>
              <a:buAutoNum type="romanLcPeriod"/>
            </a:pPr>
            <a:r>
              <a:rPr lang="en-GB" i="1" dirty="0"/>
              <a:t>Advise of adequacy or otherwise of safety and health measures for particular hazardous work or activities</a:t>
            </a:r>
            <a:endParaRPr lang="en-US" dirty="0"/>
          </a:p>
          <a:p>
            <a:pPr marL="571500" lvl="0" indent="-571500">
              <a:buFont typeface="+mj-lt"/>
              <a:buAutoNum type="romanLcPeriod"/>
            </a:pPr>
            <a:r>
              <a:rPr lang="en-GB" i="1" dirty="0"/>
              <a:t>Investigate complaints relating to workers health, welfare and safety at workplace and make representations employer</a:t>
            </a:r>
            <a:endParaRPr lang="en-US" dirty="0"/>
          </a:p>
          <a:p>
            <a:pPr marL="571500" lvl="0" indent="-571500">
              <a:buFont typeface="+mj-lt"/>
              <a:buAutoNum type="romanLcPeriod"/>
            </a:pPr>
            <a:r>
              <a:rPr lang="en-GB" i="1" dirty="0"/>
              <a:t>Conduct seminars and workers’ education programme; safety, health and welfare information</a:t>
            </a:r>
            <a:endParaRPr lang="en-US" dirty="0"/>
          </a:p>
        </p:txBody>
      </p:sp>
    </p:spTree>
    <p:extLst>
      <p:ext uri="{BB962C8B-B14F-4D97-AF65-F5344CB8AC3E}">
        <p14:creationId xmlns:p14="http://schemas.microsoft.com/office/powerpoint/2010/main" val="12861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0000" lnSpcReduction="20000"/>
          </a:bodyPr>
          <a:lstStyle/>
          <a:p>
            <a:r>
              <a:rPr lang="en-GB" b="1" dirty="0"/>
              <a:t>State 4 key stakeholders who should be </a:t>
            </a:r>
            <a:r>
              <a:rPr lang="en-GB" b="1" dirty="0" smtClean="0"/>
              <a:t>involved in </a:t>
            </a:r>
            <a:r>
              <a:rPr lang="en-GB" b="1" dirty="0"/>
              <a:t>fire </a:t>
            </a:r>
            <a:r>
              <a:rPr lang="en-GB" b="1" dirty="0" smtClean="0"/>
              <a:t>safety; </a:t>
            </a:r>
            <a:r>
              <a:rPr lang="en-GB" b="1" dirty="0"/>
              <a:t>in managing (putting off) a work place fire outbreak including managing the victims</a:t>
            </a:r>
            <a:endParaRPr lang="en-US" dirty="0"/>
          </a:p>
          <a:p>
            <a:pPr marL="571500" lvl="0" indent="-571500">
              <a:buFont typeface="+mj-lt"/>
              <a:buAutoNum type="romanLcPeriod"/>
            </a:pPr>
            <a:r>
              <a:rPr lang="en-GB" i="1" dirty="0"/>
              <a:t>County and private fire brigades</a:t>
            </a:r>
            <a:endParaRPr lang="en-US" dirty="0"/>
          </a:p>
          <a:p>
            <a:pPr marL="571500" lvl="0" indent="-571500">
              <a:buFont typeface="+mj-lt"/>
              <a:buAutoNum type="romanLcPeriod"/>
            </a:pPr>
            <a:r>
              <a:rPr lang="en-GB" i="1" dirty="0"/>
              <a:t>Nearest health facilities plus health care </a:t>
            </a:r>
            <a:r>
              <a:rPr lang="en-GB" i="1" dirty="0" err="1"/>
              <a:t>proffessionals</a:t>
            </a:r>
            <a:endParaRPr lang="en-US" dirty="0"/>
          </a:p>
          <a:p>
            <a:pPr marL="571500" lvl="0" indent="-571500">
              <a:buFont typeface="+mj-lt"/>
              <a:buAutoNum type="romanLcPeriod"/>
            </a:pPr>
            <a:r>
              <a:rPr lang="en-GB" i="1" dirty="0"/>
              <a:t>County and private ambulance services</a:t>
            </a:r>
            <a:endParaRPr lang="en-US" dirty="0"/>
          </a:p>
          <a:p>
            <a:pPr marL="571500" lvl="0" indent="-571500">
              <a:buFont typeface="+mj-lt"/>
              <a:buAutoNum type="romanLcPeriod"/>
            </a:pPr>
            <a:r>
              <a:rPr lang="en-GB" i="1" dirty="0"/>
              <a:t>County and national police</a:t>
            </a:r>
            <a:endParaRPr lang="en-US" dirty="0"/>
          </a:p>
          <a:p>
            <a:pPr marL="571500" lvl="0" indent="-571500">
              <a:buFont typeface="+mj-lt"/>
              <a:buAutoNum type="romanLcPeriod"/>
            </a:pPr>
            <a:r>
              <a:rPr lang="en-GB" i="1" dirty="0"/>
              <a:t>Relevant NGOs and Red Cross </a:t>
            </a:r>
            <a:endParaRPr lang="en-US" dirty="0"/>
          </a:p>
          <a:p>
            <a:pPr marL="571500" lvl="0" indent="-571500">
              <a:buFont typeface="+mj-lt"/>
              <a:buAutoNum type="romanLcPeriod"/>
            </a:pPr>
            <a:r>
              <a:rPr lang="en-GB" i="1" dirty="0"/>
              <a:t>County </a:t>
            </a:r>
            <a:r>
              <a:rPr lang="en-GB" i="1" dirty="0" smtClean="0"/>
              <a:t>staff</a:t>
            </a:r>
          </a:p>
          <a:p>
            <a:pPr marL="571500" indent="-571500">
              <a:buFont typeface="+mj-lt"/>
              <a:buAutoNum type="romanLcPeriod"/>
            </a:pPr>
            <a:r>
              <a:rPr lang="en-GB" i="1" dirty="0"/>
              <a:t>City </a:t>
            </a:r>
            <a:r>
              <a:rPr lang="en-GB" i="1" dirty="0" smtClean="0"/>
              <a:t>council</a:t>
            </a:r>
          </a:p>
          <a:p>
            <a:pPr marL="0" lvl="0" indent="0">
              <a:buNone/>
            </a:pPr>
            <a:endParaRPr lang="en-US" dirty="0"/>
          </a:p>
          <a:p>
            <a:pPr lvl="0"/>
            <a:r>
              <a:rPr lang="en-GB" b="1" dirty="0"/>
              <a:t>What is the mandate of the Directorate of Occupational Health and Safety Services in Kenya?</a:t>
            </a:r>
            <a:endParaRPr lang="en-US" dirty="0"/>
          </a:p>
          <a:p>
            <a:r>
              <a:rPr lang="en-GB" i="1" dirty="0"/>
              <a:t>Is a department under the ministry of labour in charge of implementing the occupational health act</a:t>
            </a:r>
            <a:endParaRPr lang="en-US" dirty="0"/>
          </a:p>
        </p:txBody>
      </p:sp>
    </p:spTree>
    <p:extLst>
      <p:ext uri="{BB962C8B-B14F-4D97-AF65-F5344CB8AC3E}">
        <p14:creationId xmlns:p14="http://schemas.microsoft.com/office/powerpoint/2010/main" val="146509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GB" b="1" dirty="0"/>
              <a:t>Name all the classes of fire and state the type of fire extinguishers corresponding to each class of fire. </a:t>
            </a:r>
            <a:endParaRPr lang="en-US" dirty="0"/>
          </a:p>
        </p:txBody>
      </p:sp>
      <p:graphicFrame>
        <p:nvGraphicFramePr>
          <p:cNvPr id="4" name="Table 3"/>
          <p:cNvGraphicFramePr>
            <a:graphicFrameLocks noGrp="1"/>
          </p:cNvGraphicFramePr>
          <p:nvPr>
            <p:extLst/>
          </p:nvPr>
        </p:nvGraphicFramePr>
        <p:xfrm>
          <a:off x="1435735" y="2777554"/>
          <a:ext cx="6272530" cy="2506218"/>
        </p:xfrm>
        <a:graphic>
          <a:graphicData uri="http://schemas.openxmlformats.org/drawingml/2006/table">
            <a:tbl>
              <a:tblPr firstRow="1" firstCol="1" bandRow="1">
                <a:tableStyleId>{5C22544A-7EE6-4342-B048-85BDC9FD1C3A}</a:tableStyleId>
              </a:tblPr>
              <a:tblGrid>
                <a:gridCol w="2941955"/>
                <a:gridCol w="3330575"/>
              </a:tblGrid>
              <a:tr h="0">
                <a:tc>
                  <a:txBody>
                    <a:bodyPr/>
                    <a:lstStyle/>
                    <a:p>
                      <a:pPr marL="457200">
                        <a:lnSpc>
                          <a:spcPct val="115000"/>
                        </a:lnSpc>
                        <a:spcAft>
                          <a:spcPts val="0"/>
                        </a:spcAft>
                      </a:pPr>
                      <a:r>
                        <a:rPr lang="en-GB" sz="1100">
                          <a:effectLst/>
                        </a:rPr>
                        <a:t>CLASS/TYPE OF FIRE</a:t>
                      </a:r>
                      <a:endParaRPr lang="en-US" sz="1100">
                        <a:effectLst/>
                        <a:latin typeface="Calibri" panose="020F0502020204030204" pitchFamily="34" charset="0"/>
                        <a:ea typeface="Calibri" panose="020F0502020204030204" pitchFamily="34" charset="0"/>
                        <a:cs typeface="Shruti"/>
                      </a:endParaRPr>
                    </a:p>
                  </a:txBody>
                  <a:tcPr marL="68580" marR="68580" marT="0" marB="0"/>
                </a:tc>
                <a:tc>
                  <a:txBody>
                    <a:bodyPr/>
                    <a:lstStyle/>
                    <a:p>
                      <a:pPr marL="457200">
                        <a:lnSpc>
                          <a:spcPct val="115000"/>
                        </a:lnSpc>
                        <a:spcAft>
                          <a:spcPts val="0"/>
                        </a:spcAft>
                      </a:pPr>
                      <a:r>
                        <a:rPr lang="en-GB" sz="1100">
                          <a:effectLst/>
                        </a:rPr>
                        <a:t>EXTINGUISHER USED</a:t>
                      </a:r>
                      <a:endParaRPr lang="en-US" sz="1100">
                        <a:effectLst/>
                        <a:latin typeface="Calibri" panose="020F0502020204030204" pitchFamily="34" charset="0"/>
                        <a:ea typeface="Calibri" panose="020F0502020204030204" pitchFamily="34" charset="0"/>
                        <a:cs typeface="Shruti"/>
                      </a:endParaRPr>
                    </a:p>
                  </a:txBody>
                  <a:tcPr marL="68580" marR="68580" marT="0" marB="0"/>
                </a:tc>
              </a:tr>
              <a:tr h="0">
                <a:tc>
                  <a:txBody>
                    <a:bodyPr/>
                    <a:lstStyle/>
                    <a:p>
                      <a:pPr marL="457200">
                        <a:lnSpc>
                          <a:spcPct val="115000"/>
                        </a:lnSpc>
                        <a:spcAft>
                          <a:spcPts val="0"/>
                        </a:spcAft>
                      </a:pPr>
                      <a:r>
                        <a:rPr lang="en-GB" sz="1100" u="sng">
                          <a:effectLst/>
                        </a:rPr>
                        <a:t>Class A</a:t>
                      </a:r>
                      <a:endParaRPr lang="en-US" sz="1100">
                        <a:effectLst/>
                      </a:endParaRPr>
                    </a:p>
                    <a:p>
                      <a:pPr marL="457200">
                        <a:lnSpc>
                          <a:spcPct val="115000"/>
                        </a:lnSpc>
                        <a:spcAft>
                          <a:spcPts val="0"/>
                        </a:spcAft>
                      </a:pPr>
                      <a:r>
                        <a:rPr lang="en-GB" sz="1100">
                          <a:effectLst/>
                        </a:rPr>
                        <a:t>Fires involving the burning of ordinary material</a:t>
                      </a:r>
                      <a:endParaRPr lang="en-US" sz="1100">
                        <a:effectLst/>
                        <a:latin typeface="Calibri" panose="020F0502020204030204" pitchFamily="34" charset="0"/>
                        <a:ea typeface="Calibri" panose="020F0502020204030204" pitchFamily="34" charset="0"/>
                        <a:cs typeface="Shruti"/>
                      </a:endParaRPr>
                    </a:p>
                  </a:txBody>
                  <a:tcPr marL="68580" marR="68580" marT="0" marB="0"/>
                </a:tc>
                <a:tc>
                  <a:txBody>
                    <a:bodyPr/>
                    <a:lstStyle/>
                    <a:p>
                      <a:pPr marL="457200">
                        <a:lnSpc>
                          <a:spcPct val="115000"/>
                        </a:lnSpc>
                        <a:spcAft>
                          <a:spcPts val="0"/>
                        </a:spcAft>
                      </a:pPr>
                      <a:r>
                        <a:rPr lang="en-GB" sz="1100">
                          <a:effectLst/>
                        </a:rPr>
                        <a:t>Large quantities of water</a:t>
                      </a:r>
                      <a:endParaRPr lang="en-US" sz="1100">
                        <a:effectLst/>
                      </a:endParaRPr>
                    </a:p>
                    <a:p>
                      <a:pPr marL="457200">
                        <a:lnSpc>
                          <a:spcPct val="115000"/>
                        </a:lnSpc>
                        <a:spcAft>
                          <a:spcPts val="0"/>
                        </a:spcAft>
                      </a:pPr>
                      <a:r>
                        <a:rPr lang="en-GB" sz="1100">
                          <a:effectLst/>
                        </a:rPr>
                        <a:t>Sand </a:t>
                      </a:r>
                      <a:endParaRPr lang="en-US" sz="1100">
                        <a:effectLst/>
                        <a:latin typeface="Calibri" panose="020F0502020204030204" pitchFamily="34" charset="0"/>
                        <a:ea typeface="Calibri" panose="020F0502020204030204" pitchFamily="34" charset="0"/>
                        <a:cs typeface="Shruti"/>
                      </a:endParaRPr>
                    </a:p>
                  </a:txBody>
                  <a:tcPr marL="68580" marR="68580" marT="0" marB="0"/>
                </a:tc>
              </a:tr>
              <a:tr h="0">
                <a:tc>
                  <a:txBody>
                    <a:bodyPr/>
                    <a:lstStyle/>
                    <a:p>
                      <a:pPr marL="457200">
                        <a:lnSpc>
                          <a:spcPct val="115000"/>
                        </a:lnSpc>
                        <a:spcAft>
                          <a:spcPts val="0"/>
                        </a:spcAft>
                      </a:pPr>
                      <a:r>
                        <a:rPr lang="en-GB" sz="1100" u="sng">
                          <a:effectLst/>
                        </a:rPr>
                        <a:t>Class B</a:t>
                      </a:r>
                      <a:endParaRPr lang="en-US" sz="1100">
                        <a:effectLst/>
                      </a:endParaRPr>
                    </a:p>
                    <a:p>
                      <a:pPr marL="457200">
                        <a:lnSpc>
                          <a:spcPct val="115000"/>
                        </a:lnSpc>
                        <a:spcAft>
                          <a:spcPts val="0"/>
                        </a:spcAft>
                      </a:pPr>
                      <a:r>
                        <a:rPr lang="en-GB" sz="1100">
                          <a:effectLst/>
                        </a:rPr>
                        <a:t>Fires that occur in vapour mixture of flammable material</a:t>
                      </a:r>
                      <a:endParaRPr lang="en-US" sz="1100">
                        <a:effectLst/>
                        <a:latin typeface="Calibri" panose="020F0502020204030204" pitchFamily="34" charset="0"/>
                        <a:ea typeface="Calibri" panose="020F0502020204030204" pitchFamily="34" charset="0"/>
                        <a:cs typeface="Shruti"/>
                      </a:endParaRPr>
                    </a:p>
                  </a:txBody>
                  <a:tcPr marL="68580" marR="68580" marT="0" marB="0"/>
                </a:tc>
                <a:tc>
                  <a:txBody>
                    <a:bodyPr/>
                    <a:lstStyle/>
                    <a:p>
                      <a:pPr marL="457200">
                        <a:lnSpc>
                          <a:spcPct val="115000"/>
                        </a:lnSpc>
                        <a:spcAft>
                          <a:spcPts val="0"/>
                        </a:spcAft>
                      </a:pPr>
                      <a:r>
                        <a:rPr lang="en-GB" sz="1100">
                          <a:effectLst/>
                        </a:rPr>
                        <a:t>Foam, </a:t>
                      </a:r>
                      <a:endParaRPr lang="en-US" sz="1100">
                        <a:effectLst/>
                      </a:endParaRPr>
                    </a:p>
                    <a:p>
                      <a:pPr marL="457200">
                        <a:lnSpc>
                          <a:spcPct val="115000"/>
                        </a:lnSpc>
                        <a:spcAft>
                          <a:spcPts val="0"/>
                        </a:spcAft>
                      </a:pPr>
                      <a:r>
                        <a:rPr lang="en-GB" sz="1100">
                          <a:effectLst/>
                        </a:rPr>
                        <a:t>Carbon dioxide or</a:t>
                      </a:r>
                      <a:endParaRPr lang="en-US" sz="1100">
                        <a:effectLst/>
                      </a:endParaRPr>
                    </a:p>
                    <a:p>
                      <a:pPr marL="457200">
                        <a:lnSpc>
                          <a:spcPct val="115000"/>
                        </a:lnSpc>
                        <a:spcAft>
                          <a:spcPts val="0"/>
                        </a:spcAft>
                      </a:pPr>
                      <a:r>
                        <a:rPr lang="en-GB" sz="1100">
                          <a:effectLst/>
                        </a:rPr>
                        <a:t>Dry powder</a:t>
                      </a:r>
                      <a:endParaRPr lang="en-US" sz="1100">
                        <a:effectLst/>
                        <a:latin typeface="Calibri" panose="020F0502020204030204" pitchFamily="34" charset="0"/>
                        <a:ea typeface="Calibri" panose="020F0502020204030204" pitchFamily="34" charset="0"/>
                        <a:cs typeface="Shruti"/>
                      </a:endParaRPr>
                    </a:p>
                  </a:txBody>
                  <a:tcPr marL="68580" marR="68580" marT="0" marB="0"/>
                </a:tc>
              </a:tr>
              <a:tr h="0">
                <a:tc>
                  <a:txBody>
                    <a:bodyPr/>
                    <a:lstStyle/>
                    <a:p>
                      <a:pPr marL="457200">
                        <a:lnSpc>
                          <a:spcPct val="115000"/>
                        </a:lnSpc>
                        <a:spcAft>
                          <a:spcPts val="0"/>
                        </a:spcAft>
                      </a:pPr>
                      <a:r>
                        <a:rPr lang="en-GB" sz="1100" u="sng">
                          <a:effectLst/>
                        </a:rPr>
                        <a:t>Class C</a:t>
                      </a:r>
                      <a:endParaRPr lang="en-US" sz="1100">
                        <a:effectLst/>
                      </a:endParaRPr>
                    </a:p>
                    <a:p>
                      <a:pPr marL="457200">
                        <a:lnSpc>
                          <a:spcPct val="115000"/>
                        </a:lnSpc>
                        <a:spcAft>
                          <a:spcPts val="0"/>
                        </a:spcAft>
                      </a:pPr>
                      <a:r>
                        <a:rPr lang="en-GB" sz="1100">
                          <a:effectLst/>
                        </a:rPr>
                        <a:t>Fires caused by energized electrical equipment</a:t>
                      </a:r>
                      <a:endParaRPr lang="en-US" sz="1100">
                        <a:effectLst/>
                        <a:latin typeface="Calibri" panose="020F0502020204030204" pitchFamily="34" charset="0"/>
                        <a:ea typeface="Calibri" panose="020F0502020204030204" pitchFamily="34" charset="0"/>
                        <a:cs typeface="Shruti"/>
                      </a:endParaRPr>
                    </a:p>
                  </a:txBody>
                  <a:tcPr marL="68580" marR="68580" marT="0" marB="0"/>
                </a:tc>
                <a:tc>
                  <a:txBody>
                    <a:bodyPr/>
                    <a:lstStyle/>
                    <a:p>
                      <a:pPr marL="457200">
                        <a:lnSpc>
                          <a:spcPct val="115000"/>
                        </a:lnSpc>
                        <a:spcAft>
                          <a:spcPts val="0"/>
                        </a:spcAft>
                      </a:pPr>
                      <a:r>
                        <a:rPr lang="en-GB" sz="1100">
                          <a:effectLst/>
                        </a:rPr>
                        <a:t>Carbon dioxide or</a:t>
                      </a:r>
                      <a:endParaRPr lang="en-US" sz="1100">
                        <a:effectLst/>
                      </a:endParaRPr>
                    </a:p>
                    <a:p>
                      <a:pPr marL="457200">
                        <a:lnSpc>
                          <a:spcPct val="115000"/>
                        </a:lnSpc>
                        <a:spcAft>
                          <a:spcPts val="0"/>
                        </a:spcAft>
                      </a:pPr>
                      <a:r>
                        <a:rPr lang="en-GB" sz="1100">
                          <a:effectLst/>
                        </a:rPr>
                        <a:t>Dry powder</a:t>
                      </a:r>
                      <a:endParaRPr lang="en-US" sz="1100">
                        <a:effectLst/>
                        <a:latin typeface="Calibri" panose="020F0502020204030204" pitchFamily="34" charset="0"/>
                        <a:ea typeface="Calibri" panose="020F0502020204030204" pitchFamily="34" charset="0"/>
                        <a:cs typeface="Shruti"/>
                      </a:endParaRPr>
                    </a:p>
                  </a:txBody>
                  <a:tcPr marL="68580" marR="68580" marT="0" marB="0"/>
                </a:tc>
              </a:tr>
              <a:tr h="0">
                <a:tc>
                  <a:txBody>
                    <a:bodyPr/>
                    <a:lstStyle/>
                    <a:p>
                      <a:pPr marL="457200">
                        <a:lnSpc>
                          <a:spcPct val="115000"/>
                        </a:lnSpc>
                        <a:spcAft>
                          <a:spcPts val="0"/>
                        </a:spcAft>
                      </a:pPr>
                      <a:r>
                        <a:rPr lang="en-GB" sz="1100" u="sng">
                          <a:effectLst/>
                        </a:rPr>
                        <a:t>Class D</a:t>
                      </a:r>
                      <a:endParaRPr lang="en-US" sz="1100">
                        <a:effectLst/>
                      </a:endParaRPr>
                    </a:p>
                    <a:p>
                      <a:pPr marL="457200">
                        <a:lnSpc>
                          <a:spcPct val="115000"/>
                        </a:lnSpc>
                        <a:spcAft>
                          <a:spcPts val="0"/>
                        </a:spcAft>
                      </a:pPr>
                      <a:r>
                        <a:rPr lang="en-GB" sz="1100">
                          <a:effectLst/>
                        </a:rPr>
                        <a:t>Fires that involve burning of metals ( potassium, sodium, lithium,titanium)</a:t>
                      </a:r>
                      <a:endParaRPr lang="en-US" sz="1100">
                        <a:effectLst/>
                        <a:latin typeface="Calibri" panose="020F0502020204030204" pitchFamily="34" charset="0"/>
                        <a:ea typeface="Calibri" panose="020F0502020204030204" pitchFamily="34" charset="0"/>
                        <a:cs typeface="Shruti"/>
                      </a:endParaRPr>
                    </a:p>
                  </a:txBody>
                  <a:tcPr marL="68580" marR="68580" marT="0" marB="0"/>
                </a:tc>
                <a:tc>
                  <a:txBody>
                    <a:bodyPr/>
                    <a:lstStyle/>
                    <a:p>
                      <a:pPr marL="457200">
                        <a:lnSpc>
                          <a:spcPct val="115000"/>
                        </a:lnSpc>
                        <a:spcAft>
                          <a:spcPts val="0"/>
                        </a:spcAft>
                      </a:pPr>
                      <a:r>
                        <a:rPr lang="en-GB" sz="1100" dirty="0">
                          <a:effectLst/>
                        </a:rPr>
                        <a:t>Special extinguishing powder which covers the surface or</a:t>
                      </a:r>
                      <a:endParaRPr lang="en-US" sz="1100" dirty="0">
                        <a:effectLst/>
                      </a:endParaRPr>
                    </a:p>
                    <a:p>
                      <a:pPr marL="457200">
                        <a:lnSpc>
                          <a:spcPct val="115000"/>
                        </a:lnSpc>
                        <a:spcAft>
                          <a:spcPts val="0"/>
                        </a:spcAft>
                      </a:pPr>
                      <a:r>
                        <a:rPr lang="en-GB" sz="1100" dirty="0">
                          <a:effectLst/>
                        </a:rPr>
                        <a:t>CO</a:t>
                      </a:r>
                      <a:r>
                        <a:rPr lang="en-GB" sz="1100" baseline="-25000" dirty="0">
                          <a:effectLst/>
                        </a:rPr>
                        <a:t>2</a:t>
                      </a:r>
                      <a:r>
                        <a:rPr lang="en-GB" sz="1100" dirty="0">
                          <a:effectLst/>
                        </a:rPr>
                        <a:t>, water or dry powder</a:t>
                      </a:r>
                      <a:endParaRPr lang="en-US" sz="1100" dirty="0">
                        <a:effectLst/>
                        <a:latin typeface="Calibri" panose="020F0502020204030204" pitchFamily="34" charset="0"/>
                        <a:ea typeface="Calibri" panose="020F0502020204030204" pitchFamily="34" charset="0"/>
                        <a:cs typeface="Shruti"/>
                      </a:endParaRPr>
                    </a:p>
                  </a:txBody>
                  <a:tcPr marL="68580" marR="68580" marT="0" marB="0"/>
                </a:tc>
              </a:tr>
            </a:tbl>
          </a:graphicData>
        </a:graphic>
      </p:graphicFrame>
    </p:spTree>
    <p:extLst>
      <p:ext uri="{BB962C8B-B14F-4D97-AF65-F5344CB8AC3E}">
        <p14:creationId xmlns:p14="http://schemas.microsoft.com/office/powerpoint/2010/main" val="224097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dirty="0"/>
              <a:t>Describe two types of medical examinations other than the pre-medical </a:t>
            </a:r>
            <a:r>
              <a:rPr lang="en-US" dirty="0" smtClean="0"/>
              <a:t>examination </a:t>
            </a:r>
            <a:r>
              <a:rPr lang="en-US" dirty="0"/>
              <a:t>of which workers are subjected to.</a:t>
            </a:r>
          </a:p>
          <a:p>
            <a:r>
              <a:rPr lang="en-US" dirty="0" smtClean="0"/>
              <a:t>Name </a:t>
            </a:r>
            <a:r>
              <a:rPr lang="en-US" dirty="0"/>
              <a:t>2 major approaches  recommended </a:t>
            </a:r>
            <a:r>
              <a:rPr lang="en-US" dirty="0" smtClean="0"/>
              <a:t>for the </a:t>
            </a:r>
            <a:r>
              <a:rPr lang="en-US" dirty="0"/>
              <a:t>control  of occupational </a:t>
            </a:r>
            <a:r>
              <a:rPr lang="en-US" dirty="0" smtClean="0"/>
              <a:t>dermatoses</a:t>
            </a:r>
            <a:r>
              <a:rPr lang="en-US" dirty="0"/>
              <a:t> </a:t>
            </a:r>
          </a:p>
          <a:p>
            <a:pPr lvl="0"/>
            <a:r>
              <a:rPr lang="en-US" dirty="0" smtClean="0"/>
              <a:t>What </a:t>
            </a:r>
            <a:r>
              <a:rPr lang="en-US" dirty="0"/>
              <a:t>FIVE major  categories /types of occupational  hazards are we 	concerned with at  work place environment?</a:t>
            </a:r>
          </a:p>
          <a:p>
            <a:pPr lvl="1"/>
            <a:r>
              <a:rPr lang="en-US" dirty="0" smtClean="0"/>
              <a:t>Give </a:t>
            </a:r>
            <a:r>
              <a:rPr lang="en-US" dirty="0"/>
              <a:t>an example of each hazard  you list in (a)</a:t>
            </a:r>
          </a:p>
          <a:p>
            <a:pPr lvl="1"/>
            <a:r>
              <a:rPr lang="en-US" dirty="0"/>
              <a:t>State how each of the hazard can be prevented or minimized</a:t>
            </a:r>
          </a:p>
          <a:p>
            <a:r>
              <a:rPr lang="en-US" dirty="0"/>
              <a:t> </a:t>
            </a:r>
          </a:p>
          <a:p>
            <a:endParaRPr lang="en-US" dirty="0"/>
          </a:p>
        </p:txBody>
      </p:sp>
    </p:spTree>
    <p:extLst>
      <p:ext uri="{BB962C8B-B14F-4D97-AF65-F5344CB8AC3E}">
        <p14:creationId xmlns:p14="http://schemas.microsoft.com/office/powerpoint/2010/main" val="306627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Define the concept of occupationa</a:t>
            </a:r>
            <a:r>
              <a:rPr lang="en-US" dirty="0" smtClean="0"/>
              <a:t>l accidents</a:t>
            </a:r>
          </a:p>
          <a:p>
            <a:r>
              <a:rPr lang="en-US" dirty="0" smtClean="0"/>
              <a:t>Describe two worker related and two work environment related causes of accidents</a:t>
            </a:r>
          </a:p>
          <a:p>
            <a:r>
              <a:rPr lang="en-US" dirty="0" smtClean="0"/>
              <a:t>What </a:t>
            </a:r>
            <a:r>
              <a:rPr lang="en-US" dirty="0"/>
              <a:t>FIVE major  categories /types of occupational  hazards are we 	concerned with at  work place environment?</a:t>
            </a:r>
          </a:p>
          <a:p>
            <a:pPr lvl="1"/>
            <a:r>
              <a:rPr lang="en-US" dirty="0"/>
              <a:t>Give an example of each hazard  you list in (a)</a:t>
            </a:r>
          </a:p>
          <a:p>
            <a:pPr lvl="1"/>
            <a:r>
              <a:rPr lang="en-US" dirty="0"/>
              <a:t>State how each of the hazard can be prevented or minimized</a:t>
            </a:r>
          </a:p>
          <a:p>
            <a:r>
              <a:rPr lang="en-US" dirty="0"/>
              <a:t> </a:t>
            </a:r>
          </a:p>
          <a:p>
            <a:r>
              <a:rPr lang="en-US" dirty="0"/>
              <a:t> </a:t>
            </a:r>
          </a:p>
        </p:txBody>
      </p:sp>
    </p:spTree>
    <p:extLst>
      <p:ext uri="{BB962C8B-B14F-4D97-AF65-F5344CB8AC3E}">
        <p14:creationId xmlns:p14="http://schemas.microsoft.com/office/powerpoint/2010/main" val="209640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altLang="en-US" dirty="0" smtClean="0"/>
              <a:t>a) Differentiate between  Environmental Management &amp; Coordination Act 1999 	and Occupational Safety &amp; Health Act Cap 514 of Laws of Kenya.</a:t>
            </a:r>
          </a:p>
          <a:p>
            <a:pPr lvl="0"/>
            <a:r>
              <a:rPr lang="en-US" altLang="en-US" dirty="0" smtClean="0"/>
              <a:t>b) State four purposes of accident investigation at work place.   </a:t>
            </a:r>
          </a:p>
          <a:p>
            <a:endParaRPr lang="en-US" dirty="0"/>
          </a:p>
        </p:txBody>
      </p:sp>
    </p:spTree>
    <p:extLst>
      <p:ext uri="{BB962C8B-B14F-4D97-AF65-F5344CB8AC3E}">
        <p14:creationId xmlns:p14="http://schemas.microsoft.com/office/powerpoint/2010/main" val="203468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a:t>List five major causes of occupational dermatoses and state how each can be controlled.</a:t>
            </a:r>
          </a:p>
          <a:p>
            <a:pPr lvl="0"/>
            <a:r>
              <a:rPr lang="en-US" dirty="0"/>
              <a:t> Name 3 specific ergonomic hazards and  the associated  health outcomes. Briefly state how each hazard  can be prevented or minimized.</a:t>
            </a:r>
          </a:p>
          <a:p>
            <a:pPr lvl="0"/>
            <a:r>
              <a:rPr lang="en-US" dirty="0"/>
              <a:t> Describe briefly 5 methods recommended for the control of pneumoconiosis.</a:t>
            </a:r>
          </a:p>
          <a:p>
            <a:pPr lvl="0"/>
            <a:r>
              <a:rPr lang="en-US" dirty="0"/>
              <a:t>Describe 5 problems that may affect the work place/environment due to use of alcohol and illicit drugs by the workers. </a:t>
            </a:r>
          </a:p>
          <a:p>
            <a:pPr lvl="0"/>
            <a:r>
              <a:rPr lang="en-US" dirty="0"/>
              <a:t>Work load may cause job related stress. Briefly explain .</a:t>
            </a:r>
          </a:p>
          <a:p>
            <a:pPr lvl="0"/>
            <a:r>
              <a:rPr lang="en-US" dirty="0"/>
              <a:t>Accidents are caused, they do not just happen! Explain two worker-related and three working environment factors that may lead to accidents at places of work.</a:t>
            </a:r>
          </a:p>
          <a:p>
            <a:pPr lvl="0"/>
            <a:r>
              <a:rPr lang="en-US" dirty="0"/>
              <a:t>Explain the AREC concept.</a:t>
            </a:r>
          </a:p>
          <a:p>
            <a:endParaRPr lang="en-US" dirty="0"/>
          </a:p>
        </p:txBody>
      </p:sp>
    </p:spTree>
    <p:extLst>
      <p:ext uri="{BB962C8B-B14F-4D97-AF65-F5344CB8AC3E}">
        <p14:creationId xmlns:p14="http://schemas.microsoft.com/office/powerpoint/2010/main" val="77168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2907156" y="1073426"/>
            <a:ext cx="5779643" cy="5052737"/>
          </a:xfrm>
        </p:spPr>
        <p:txBody>
          <a:bodyPr>
            <a:normAutofit/>
          </a:bodyPr>
          <a:lstStyle/>
          <a:p>
            <a:pPr lvl="0"/>
            <a:r>
              <a:rPr lang="en-US" dirty="0" smtClean="0"/>
              <a:t>In </a:t>
            </a:r>
            <a:r>
              <a:rPr lang="en-US" dirty="0"/>
              <a:t>order to answer this question, refer to Figure </a:t>
            </a:r>
            <a:r>
              <a:rPr lang="en-US" dirty="0" smtClean="0"/>
              <a:t>I</a:t>
            </a:r>
          </a:p>
          <a:p>
            <a:pPr lvl="1"/>
            <a:r>
              <a:rPr lang="en-US" dirty="0" smtClean="0"/>
              <a:t>Name </a:t>
            </a:r>
            <a:r>
              <a:rPr lang="en-US" dirty="0"/>
              <a:t>5 major types of potential health hazards  to which this particular worker is </a:t>
            </a:r>
            <a:r>
              <a:rPr lang="en-US" dirty="0" smtClean="0"/>
              <a:t>exposed.</a:t>
            </a:r>
          </a:p>
          <a:p>
            <a:pPr lvl="1"/>
            <a:r>
              <a:rPr lang="en-US" dirty="0" smtClean="0"/>
              <a:t>Briefly </a:t>
            </a:r>
            <a:r>
              <a:rPr lang="en-US" dirty="0"/>
              <a:t>describe 2 acute and  3 chronic health out come which may result from the hazards named in (i).</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17006"/>
            <a:ext cx="2644775" cy="39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49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a:t>Name and describe three blood borne pathogens that health care workers </a:t>
            </a:r>
          </a:p>
          <a:p>
            <a:r>
              <a:rPr lang="en-US" dirty="0"/>
              <a:t>may be  exposed  to  at their work place. Propose the control measured to these risks.</a:t>
            </a:r>
          </a:p>
          <a:p>
            <a:r>
              <a:rPr lang="en-US" dirty="0"/>
              <a:t> </a:t>
            </a:r>
          </a:p>
          <a:p>
            <a:pPr lvl="0"/>
            <a:r>
              <a:rPr lang="en-US" dirty="0"/>
              <a:t>List five (5) methods or practices other than  use of personal protective clothing which should be practiced in order to minimize the health hazards in  the work environment</a:t>
            </a:r>
            <a:r>
              <a:rPr lang="en-US" dirty="0" smtClean="0"/>
              <a:t>.</a:t>
            </a:r>
            <a:endParaRPr lang="en-US" dirty="0"/>
          </a:p>
        </p:txBody>
      </p:sp>
    </p:spTree>
    <p:extLst>
      <p:ext uri="{BB962C8B-B14F-4D97-AF65-F5344CB8AC3E}">
        <p14:creationId xmlns:p14="http://schemas.microsoft.com/office/powerpoint/2010/main" val="47311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073426"/>
            <a:ext cx="8229600" cy="3754606"/>
          </a:xfrm>
        </p:spPr>
        <p:txBody>
          <a:bodyPr>
            <a:normAutofit fontScale="70000" lnSpcReduction="20000"/>
          </a:bodyPr>
          <a:lstStyle/>
          <a:p>
            <a:r>
              <a:rPr lang="en-US" dirty="0" smtClean="0"/>
              <a:t>1b</a:t>
            </a:r>
            <a:r>
              <a:rPr lang="en-US" dirty="0"/>
              <a:t>)	An epidemiologic occupational survey revealed that  75 workers were suffering from  white lung disease . Past information showed that 100  of  them had been working in a plant for 30 years . The survey further showed that another group of 100 subjects  did not work there but 25 of them had the same kind of health outcome. The 2x2 table below  provides a descriptive summary of the survey</a:t>
            </a:r>
            <a:r>
              <a:rPr lang="en-US" dirty="0" smtClean="0"/>
              <a:t>.</a:t>
            </a:r>
          </a:p>
          <a:p>
            <a:pPr lvl="1"/>
            <a:r>
              <a:rPr lang="en-US" dirty="0"/>
              <a:t>What name would you give to this kind of survey?</a:t>
            </a:r>
          </a:p>
          <a:p>
            <a:pPr lvl="1"/>
            <a:r>
              <a:rPr lang="en-US" dirty="0"/>
              <a:t>Calculate the odds ratio (OR) for this  group</a:t>
            </a:r>
          </a:p>
          <a:p>
            <a:pPr lvl="1"/>
            <a:r>
              <a:rPr lang="en-US" dirty="0"/>
              <a:t>Interpret the OR</a:t>
            </a:r>
          </a:p>
          <a:p>
            <a:pPr lvl="1"/>
            <a:r>
              <a:rPr lang="en-US" dirty="0"/>
              <a:t>What was this group of workers exposed to?</a:t>
            </a:r>
          </a:p>
          <a:p>
            <a:pPr lvl="1"/>
            <a:r>
              <a:rPr lang="en-US" dirty="0"/>
              <a:t>How would the exposure be minimized? </a:t>
            </a:r>
          </a:p>
          <a:p>
            <a:pPr marL="457200" lvl="1" indent="0">
              <a:buNone/>
            </a:pPr>
            <a:endParaRPr lang="en-US" dirty="0"/>
          </a:p>
          <a:p>
            <a:endParaRPr lang="en-US" dirty="0"/>
          </a:p>
        </p:txBody>
      </p:sp>
      <p:graphicFrame>
        <p:nvGraphicFramePr>
          <p:cNvPr id="4" name="Table 3"/>
          <p:cNvGraphicFramePr>
            <a:graphicFrameLocks noGrp="1"/>
          </p:cNvGraphicFramePr>
          <p:nvPr/>
        </p:nvGraphicFramePr>
        <p:xfrm>
          <a:off x="457200" y="5248657"/>
          <a:ext cx="8229599" cy="822960"/>
        </p:xfrm>
        <a:graphic>
          <a:graphicData uri="http://schemas.openxmlformats.org/drawingml/2006/table">
            <a:tbl>
              <a:tblPr firstRow="1" firstCol="1" lastRow="1" lastCol="1" bandRow="1" bandCol="1">
                <a:tableStyleId>{5C22544A-7EE6-4342-B048-85BDC9FD1C3A}</a:tableStyleId>
              </a:tblPr>
              <a:tblGrid>
                <a:gridCol w="1645734"/>
                <a:gridCol w="1645734"/>
                <a:gridCol w="2161478"/>
                <a:gridCol w="1129990"/>
                <a:gridCol w="1646663"/>
              </a:tblGrid>
              <a:tr h="258466">
                <a:tc>
                  <a:txBody>
                    <a:bodyPr/>
                    <a:lstStyle/>
                    <a:p>
                      <a:pP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Developed dx</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Did not develop dx</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Total</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58466">
                <a:tc>
                  <a:txBody>
                    <a:bodyPr/>
                    <a:lstStyle/>
                    <a:p>
                      <a:pPr>
                        <a:spcAft>
                          <a:spcPts val="0"/>
                        </a:spcAft>
                      </a:pPr>
                      <a:r>
                        <a:rPr lang="en-US" sz="1800">
                          <a:effectLst/>
                        </a:rPr>
                        <a:t>Exposed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50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50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100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58466">
                <a:tc>
                  <a:txBody>
                    <a:bodyPr/>
                    <a:lstStyle/>
                    <a:p>
                      <a:pPr>
                        <a:spcAft>
                          <a:spcPts val="0"/>
                        </a:spcAft>
                      </a:pPr>
                      <a:r>
                        <a:rPr lang="en-US" sz="1800">
                          <a:effectLst/>
                        </a:rPr>
                        <a:t>Not exposed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25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75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100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7533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GB" b="1" dirty="0"/>
              <a:t>Outline two ways by which urbanization increases the prevalence of respiratory illness among urban dwellers</a:t>
            </a:r>
            <a:endParaRPr lang="en-US" dirty="0"/>
          </a:p>
          <a:p>
            <a:endParaRPr lang="en-US" dirty="0"/>
          </a:p>
        </p:txBody>
      </p:sp>
    </p:spTree>
    <p:extLst>
      <p:ext uri="{BB962C8B-B14F-4D97-AF65-F5344CB8AC3E}">
        <p14:creationId xmlns:p14="http://schemas.microsoft.com/office/powerpoint/2010/main" val="2500727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Some </a:t>
            </a:r>
            <a:r>
              <a:rPr lang="en-US" dirty="0"/>
              <a:t>of the accidents at work places are due to human factors. State 5 </a:t>
            </a:r>
            <a:r>
              <a:rPr lang="en-US" dirty="0" smtClean="0"/>
              <a:t> ways/methods </a:t>
            </a:r>
            <a:r>
              <a:rPr lang="en-US" dirty="0"/>
              <a:t>that ought to be exercised to prevent or substantially reduce human related accidents.</a:t>
            </a:r>
          </a:p>
          <a:p>
            <a:endParaRPr lang="en-US" dirty="0"/>
          </a:p>
        </p:txBody>
      </p:sp>
    </p:spTree>
    <p:extLst>
      <p:ext uri="{BB962C8B-B14F-4D97-AF65-F5344CB8AC3E}">
        <p14:creationId xmlns:p14="http://schemas.microsoft.com/office/powerpoint/2010/main" val="240408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US" altLang="en-US" dirty="0" smtClean="0"/>
              <a:t>Mr.  Kenya wishes to expand his textile manufacturing factory. Cotton farmers are very excited because the factory will be receiving raw cotton from farmers thus boosting their income. The government is also very pleased because </a:t>
            </a:r>
            <a:r>
              <a:rPr lang="en-US" altLang="en-US" dirty="0" err="1" smtClean="0"/>
              <a:t>Mr</a:t>
            </a:r>
            <a:r>
              <a:rPr lang="en-US" altLang="en-US" dirty="0" smtClean="0"/>
              <a:t> Kenya will create some jobs as part of the projected 500,000 jobs/year. </a:t>
            </a:r>
            <a:r>
              <a:rPr lang="en-US" altLang="en-US" dirty="0" err="1" smtClean="0"/>
              <a:t>Mr</a:t>
            </a:r>
            <a:r>
              <a:rPr lang="en-US" altLang="en-US" dirty="0" smtClean="0"/>
              <a:t> Kenya  though an entrepreneur is aware of potential trouble pertaining to occupational health issues. He wishes to hire you to assist.</a:t>
            </a:r>
          </a:p>
          <a:p>
            <a:pPr lvl="1"/>
            <a:r>
              <a:rPr lang="en-US" altLang="en-US" dirty="0" smtClean="0"/>
              <a:t>Using  examples, explain to Mr. Kenya about four occupational hazards associated with this kind of factory and how he can protect the workers health from each hazard.</a:t>
            </a:r>
          </a:p>
          <a:p>
            <a:pPr lvl="1"/>
            <a:r>
              <a:rPr lang="en-US" altLang="en-US" dirty="0" smtClean="0"/>
              <a:t>Explain to him how to obtain data that he can use to determine whether the working environment is healthy once operations start.</a:t>
            </a:r>
          </a:p>
          <a:p>
            <a:pPr lvl="0"/>
            <a:r>
              <a:rPr lang="en-US" altLang="en-US" dirty="0" smtClean="0"/>
              <a:t>Putting up an occupational health and safety management system will not only protect workers health and well being but may also increase his profits and corporate image of his organization. Outline to Mr. Kenya the elements of an effective occupational health and safety management system.</a:t>
            </a:r>
          </a:p>
          <a:p>
            <a:pPr lvl="0"/>
            <a:endParaRPr lang="en-US" altLang="en-US" dirty="0"/>
          </a:p>
        </p:txBody>
      </p:sp>
    </p:spTree>
    <p:extLst>
      <p:ext uri="{BB962C8B-B14F-4D97-AF65-F5344CB8AC3E}">
        <p14:creationId xmlns:p14="http://schemas.microsoft.com/office/powerpoint/2010/main" val="319120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a:t>Material Safety Data Sheet (MSDS) is a very important document in specific work places.</a:t>
            </a:r>
          </a:p>
          <a:p>
            <a:pPr lvl="1"/>
            <a:r>
              <a:rPr lang="en-US" dirty="0"/>
              <a:t>Name 3 types of information contained in  MSDS</a:t>
            </a:r>
          </a:p>
          <a:p>
            <a:pPr lvl="1"/>
            <a:r>
              <a:rPr lang="en-US" dirty="0"/>
              <a:t>State two important sets of information provided in MSDS useful to the health care workers at times of disaster/ incident.</a:t>
            </a:r>
          </a:p>
          <a:p>
            <a:endParaRPr lang="en-US" dirty="0"/>
          </a:p>
        </p:txBody>
      </p:sp>
    </p:spTree>
    <p:extLst>
      <p:ext uri="{BB962C8B-B14F-4D97-AF65-F5344CB8AC3E}">
        <p14:creationId xmlns:p14="http://schemas.microsoft.com/office/powerpoint/2010/main" val="305200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endParaRPr lang="en-US"/>
          </a:p>
        </p:txBody>
      </p:sp>
      <p:sp>
        <p:nvSpPr>
          <p:cNvPr id="6" name="Content Placeholder 5"/>
          <p:cNvSpPr>
            <a:spLocks noGrp="1"/>
          </p:cNvSpPr>
          <p:nvPr>
            <p:ph idx="1"/>
          </p:nvPr>
        </p:nvSpPr>
        <p:spPr/>
        <p:txBody>
          <a:bodyPr/>
          <a:lstStyle/>
          <a:p>
            <a:r>
              <a:rPr lang="en-GB" dirty="0"/>
              <a:t>Describe  what you understand by the term Port Health Office? </a:t>
            </a:r>
            <a:endParaRPr lang="en-US" dirty="0"/>
          </a:p>
          <a:p>
            <a:pPr lvl="1"/>
            <a:r>
              <a:rPr lang="en-US" altLang="en-US" dirty="0" smtClean="0"/>
              <a:t>Where in a country should it be located?</a:t>
            </a:r>
          </a:p>
          <a:p>
            <a:pPr lvl="1"/>
            <a:r>
              <a:rPr lang="en-US" altLang="en-US" dirty="0" smtClean="0"/>
              <a:t>What are the functions of a Port Health Office</a:t>
            </a:r>
          </a:p>
          <a:p>
            <a:pPr lvl="1"/>
            <a:r>
              <a:rPr lang="en-US" altLang="en-US" dirty="0" smtClean="0"/>
              <a:t>Name Four diseases  of which a Port Health Office is concerned with in Kenya</a:t>
            </a:r>
            <a:endParaRPr lang="en-US" altLang="en-US" dirty="0"/>
          </a:p>
        </p:txBody>
      </p:sp>
    </p:spTree>
    <p:extLst>
      <p:ext uri="{BB962C8B-B14F-4D97-AF65-F5344CB8AC3E}">
        <p14:creationId xmlns:p14="http://schemas.microsoft.com/office/powerpoint/2010/main" val="11484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7500" lnSpcReduction="20000"/>
          </a:bodyPr>
          <a:lstStyle/>
          <a:p>
            <a:pPr lvl="0"/>
            <a:r>
              <a:rPr lang="en-US" dirty="0"/>
              <a:t>Write an account on psychological hazards in relation to industrialization in Kenya?</a:t>
            </a:r>
          </a:p>
          <a:p>
            <a:pPr lvl="1"/>
            <a:r>
              <a:rPr lang="en-US" dirty="0"/>
              <a:t>They result from a complex interplay of job and the following factors:-</a:t>
            </a:r>
          </a:p>
          <a:p>
            <a:pPr lvl="1"/>
            <a:r>
              <a:rPr lang="en-US" dirty="0"/>
              <a:t>Demands, skills, </a:t>
            </a:r>
            <a:r>
              <a:rPr lang="en-US" dirty="0" err="1"/>
              <a:t>descion</a:t>
            </a:r>
            <a:r>
              <a:rPr lang="en-US" dirty="0"/>
              <a:t> making, attitude, personal control of work &amp; social interactions OR factors &amp; situations encountered or associated with ones job or work environment that create or potentiate stress</a:t>
            </a:r>
          </a:p>
          <a:p>
            <a:pPr lvl="1"/>
            <a:r>
              <a:rPr lang="en-US" dirty="0"/>
              <a:t>Emotional stress or interpersonal problems – These hazards may affect health, both physical and mental health </a:t>
            </a:r>
            <a:r>
              <a:rPr lang="en-US" dirty="0" err="1"/>
              <a:t>e.g</a:t>
            </a:r>
            <a:r>
              <a:rPr lang="en-US" dirty="0"/>
              <a:t> psychosocial hazards</a:t>
            </a:r>
          </a:p>
          <a:p>
            <a:pPr lvl="1"/>
            <a:r>
              <a:rPr lang="en-US" dirty="0"/>
              <a:t>Various systems or arrangement of work </a:t>
            </a:r>
            <a:r>
              <a:rPr lang="en-US" dirty="0" err="1"/>
              <a:t>i.e</a:t>
            </a:r>
            <a:r>
              <a:rPr lang="en-US" dirty="0"/>
              <a:t> shift work </a:t>
            </a:r>
            <a:r>
              <a:rPr lang="en-US" dirty="0" err="1"/>
              <a:t>particulary</a:t>
            </a:r>
            <a:r>
              <a:rPr lang="en-US" dirty="0"/>
              <a:t> night/grave yard work, automated work e.t.c including interpersonal relationships at workplace</a:t>
            </a:r>
          </a:p>
          <a:p>
            <a:pPr lvl="1"/>
            <a:r>
              <a:rPr lang="en-US" dirty="0"/>
              <a:t>System of supervision may affect the mental, morale or physical health status</a:t>
            </a:r>
          </a:p>
        </p:txBody>
      </p:sp>
    </p:spTree>
    <p:extLst>
      <p:ext uri="{BB962C8B-B14F-4D97-AF65-F5344CB8AC3E}">
        <p14:creationId xmlns:p14="http://schemas.microsoft.com/office/powerpoint/2010/main" val="194299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GB" b="1" dirty="0"/>
              <a:t>Outline 5 features that describe adequate housing:</a:t>
            </a:r>
            <a:endParaRPr lang="en-US" dirty="0"/>
          </a:p>
          <a:p>
            <a:pPr lvl="1">
              <a:buFont typeface="+mj-lt"/>
              <a:buAutoNum type="romanLcPeriod"/>
            </a:pPr>
            <a:r>
              <a:rPr lang="en-GB" i="1" dirty="0"/>
              <a:t>Structure of shelter (i.e. protection from resting and breeding sites of vectors  plus plastering)</a:t>
            </a:r>
            <a:endParaRPr lang="en-US" dirty="0"/>
          </a:p>
          <a:p>
            <a:pPr lvl="1">
              <a:buFont typeface="+mj-lt"/>
              <a:buAutoNum type="romanLcPeriod"/>
            </a:pPr>
            <a:r>
              <a:rPr lang="en-GB" i="1" dirty="0"/>
              <a:t>Adequate water provision (quantitatively i.e. waterborne diseases and qualitatively i.e. water washed diseases)</a:t>
            </a:r>
            <a:endParaRPr lang="en-US" dirty="0"/>
          </a:p>
          <a:p>
            <a:pPr lvl="1">
              <a:buFont typeface="+mj-lt"/>
              <a:buAutoNum type="romanLcPeriod"/>
            </a:pPr>
            <a:r>
              <a:rPr lang="en-GB" i="1" dirty="0"/>
              <a:t>Adequate waste disposal services</a:t>
            </a:r>
            <a:endParaRPr lang="en-US" dirty="0"/>
          </a:p>
          <a:p>
            <a:pPr lvl="1">
              <a:buFont typeface="+mj-lt"/>
              <a:buAutoNum type="romanLcPeriod"/>
            </a:pPr>
            <a:r>
              <a:rPr lang="en-GB" i="1" dirty="0"/>
              <a:t>Safe housing structure (safe from landslides, floods, collapses etc.)</a:t>
            </a:r>
            <a:endParaRPr lang="en-US" dirty="0"/>
          </a:p>
          <a:p>
            <a:pPr lvl="1">
              <a:buFont typeface="+mj-lt"/>
              <a:buAutoNum type="romanLcPeriod"/>
            </a:pPr>
            <a:r>
              <a:rPr lang="en-GB" i="1" dirty="0"/>
              <a:t>Overcrowding (to avoid TB, meningococcal meningitis...)</a:t>
            </a:r>
            <a:endParaRPr lang="en-US" dirty="0"/>
          </a:p>
          <a:p>
            <a:pPr lvl="1">
              <a:buFont typeface="+mj-lt"/>
              <a:buAutoNum type="romanLcPeriod"/>
            </a:pPr>
            <a:r>
              <a:rPr lang="en-GB" i="1" dirty="0"/>
              <a:t>Absence of indoor air pollution from domestic fuel use</a:t>
            </a:r>
            <a:endParaRPr lang="en-US" dirty="0"/>
          </a:p>
          <a:p>
            <a:pPr lvl="1">
              <a:buFont typeface="+mj-lt"/>
              <a:buAutoNum type="romanLcPeriod"/>
            </a:pPr>
            <a:r>
              <a:rPr lang="en-GB" i="1" dirty="0"/>
              <a:t>Food safety standards (storing food appropriately to avoid spoilage and contamination)</a:t>
            </a:r>
            <a:endParaRPr lang="en-US" dirty="0"/>
          </a:p>
          <a:p>
            <a:pPr lvl="1">
              <a:buFont typeface="+mj-lt"/>
              <a:buAutoNum type="romanLcPeriod"/>
            </a:pPr>
            <a:r>
              <a:rPr lang="en-GB" i="1" dirty="0"/>
              <a:t>Absence of vectors and hosts of diseases</a:t>
            </a:r>
            <a:endParaRPr lang="en-US" dirty="0"/>
          </a:p>
          <a:p>
            <a:pPr lvl="1">
              <a:buFont typeface="+mj-lt"/>
              <a:buAutoNum type="romanLcPeriod"/>
            </a:pPr>
            <a:r>
              <a:rPr lang="en-GB" i="1" dirty="0"/>
              <a:t>Home as a workplace (occupational health issues e.g. toxic substance storage)</a:t>
            </a:r>
            <a:endParaRPr lang="en-US" dirty="0"/>
          </a:p>
          <a:p>
            <a:pPr lvl="1">
              <a:buFont typeface="+mj-lt"/>
              <a:buAutoNum type="romanLcPeriod"/>
            </a:pPr>
            <a:r>
              <a:rPr lang="en-GB" i="1" dirty="0"/>
              <a:t>Other features i.e. cost of housing, home tenure (the conditions under which land or buildings are held or occupied) e.g. stress caused by home tenure and social aspects</a:t>
            </a:r>
            <a:endParaRPr lang="en-US" dirty="0"/>
          </a:p>
          <a:p>
            <a:endParaRPr lang="en-US" dirty="0"/>
          </a:p>
        </p:txBody>
      </p:sp>
    </p:spTree>
    <p:extLst>
      <p:ext uri="{BB962C8B-B14F-4D97-AF65-F5344CB8AC3E}">
        <p14:creationId xmlns:p14="http://schemas.microsoft.com/office/powerpoint/2010/main" val="322712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smtClean="0"/>
              <a:t>From the public health perspective, briefly discuss the merits and demerits of use of DDT pesticide.</a:t>
            </a:r>
          </a:p>
          <a:p>
            <a:pPr lvl="0"/>
            <a:r>
              <a:rPr lang="en-US" altLang="en-US" dirty="0" smtClean="0"/>
              <a:t>a) What is a sanitary landfill?</a:t>
            </a:r>
          </a:p>
          <a:p>
            <a:pPr lvl="0"/>
            <a:r>
              <a:rPr lang="en-US" altLang="en-US" dirty="0" smtClean="0"/>
              <a:t>b) Name 4  standard requirements for a sanitary landfill.</a:t>
            </a:r>
          </a:p>
          <a:p>
            <a:pPr lvl="0"/>
            <a:endParaRPr lang="en-US" dirty="0" smtClean="0"/>
          </a:p>
          <a:p>
            <a:endParaRPr lang="en-US" dirty="0"/>
          </a:p>
        </p:txBody>
      </p:sp>
    </p:spTree>
    <p:extLst>
      <p:ext uri="{BB962C8B-B14F-4D97-AF65-F5344CB8AC3E}">
        <p14:creationId xmlns:p14="http://schemas.microsoft.com/office/powerpoint/2010/main" val="33734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US" altLang="en-US" dirty="0" smtClean="0"/>
              <a:t>a) State 2 environmental adverse effects that can result from indiscriminate disposal of      agrochemicals.  </a:t>
            </a:r>
          </a:p>
          <a:p>
            <a:pPr lvl="0"/>
            <a:r>
              <a:rPr lang="en-US" altLang="en-US" dirty="0" smtClean="0"/>
              <a:t>b) Name 2 methods of disposing off leftover agrochemicals and their empty containers in an environmentally sound manner.</a:t>
            </a:r>
          </a:p>
          <a:p>
            <a:pPr lvl="0"/>
            <a:r>
              <a:rPr lang="en-US" altLang="en-US" dirty="0" smtClean="0"/>
              <a:t>c) Provide a toxicological interpretation given that  one pesticide has a lethal dose (LD50)  of  6750mg/Kg body weight and the other one has a LD50 of 350mg/Kg body weight.</a:t>
            </a:r>
          </a:p>
          <a:p>
            <a:pPr lvl="0"/>
            <a:endParaRPr lang="en-US" altLang="en-US" dirty="0" smtClean="0"/>
          </a:p>
          <a:p>
            <a:pPr lvl="0"/>
            <a:r>
              <a:rPr lang="en-US" altLang="en-US" dirty="0" smtClean="0"/>
              <a:t>a)What does the acronym “HACCP” stand for ?</a:t>
            </a:r>
          </a:p>
          <a:p>
            <a:pPr lvl="0"/>
            <a:r>
              <a:rPr lang="en-US" altLang="en-US" dirty="0" smtClean="0"/>
              <a:t>b) State how HACCP processes can be applied to eliminate/control the following contaminants before food is consumed:</a:t>
            </a:r>
          </a:p>
          <a:p>
            <a:pPr lvl="1">
              <a:buAutoNum type="romanLcParenR"/>
            </a:pPr>
            <a:r>
              <a:rPr lang="en-US" altLang="en-US" dirty="0" smtClean="0"/>
              <a:t>Biological contaminants</a:t>
            </a:r>
          </a:p>
          <a:p>
            <a:pPr lvl="1">
              <a:buAutoNum type="romanLcParenR"/>
            </a:pPr>
            <a:r>
              <a:rPr lang="en-US" altLang="en-US" dirty="0" smtClean="0"/>
              <a:t>Chemical contaminants</a:t>
            </a:r>
          </a:p>
          <a:p>
            <a:pPr lvl="1">
              <a:buAutoNum type="romanLcParenR"/>
            </a:pPr>
            <a:r>
              <a:rPr lang="en-US" altLang="en-US" dirty="0" smtClean="0"/>
              <a:t>Physical contaminants</a:t>
            </a:r>
          </a:p>
          <a:p>
            <a:pPr lvl="0"/>
            <a:r>
              <a:rPr lang="en-US" altLang="en-US" dirty="0" smtClean="0"/>
              <a:t>      </a:t>
            </a:r>
          </a:p>
        </p:txBody>
      </p:sp>
    </p:spTree>
    <p:extLst>
      <p:ext uri="{BB962C8B-B14F-4D97-AF65-F5344CB8AC3E}">
        <p14:creationId xmlns:p14="http://schemas.microsoft.com/office/powerpoint/2010/main" val="23373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62500" lnSpcReduction="20000"/>
          </a:bodyPr>
          <a:lstStyle/>
          <a:p>
            <a:pPr lvl="0"/>
            <a:r>
              <a:rPr lang="en-US" altLang="en-US" dirty="0"/>
              <a:t>a) What is acid rain?</a:t>
            </a:r>
          </a:p>
          <a:p>
            <a:pPr lvl="0"/>
            <a:r>
              <a:rPr lang="en-US" altLang="en-US" dirty="0"/>
              <a:t>b) How does acid rain affect food security?</a:t>
            </a:r>
          </a:p>
          <a:p>
            <a:pPr lvl="0"/>
            <a:r>
              <a:rPr lang="en-US" altLang="en-US" dirty="0"/>
              <a:t>c)  Name one (1) negative  environmental impact caused by acid rain</a:t>
            </a:r>
          </a:p>
          <a:p>
            <a:pPr lvl="0"/>
            <a:r>
              <a:rPr lang="en-US" altLang="en-US" dirty="0"/>
              <a:t>d) Name one(1)  economic negative impact caused by same   </a:t>
            </a:r>
          </a:p>
          <a:p>
            <a:pPr lvl="0"/>
            <a:endParaRPr lang="en-US" altLang="en-US" dirty="0"/>
          </a:p>
          <a:p>
            <a:pPr lvl="0"/>
            <a:r>
              <a:rPr lang="en-US" altLang="en-US" dirty="0"/>
              <a:t>A water body like Lake Victoria continues to receive affluent  containing persistent organic pollutants (POPs) and heavy metals.</a:t>
            </a:r>
          </a:p>
          <a:p>
            <a:pPr lvl="1"/>
            <a:r>
              <a:rPr lang="en-US" altLang="en-US" dirty="0" smtClean="0"/>
              <a:t>Name </a:t>
            </a:r>
            <a:r>
              <a:rPr lang="en-US" altLang="en-US" dirty="0"/>
              <a:t>two types of POPs likely to be found in this  particular lake or other water causeways in the country (Kenya).</a:t>
            </a:r>
          </a:p>
          <a:p>
            <a:pPr lvl="1"/>
            <a:r>
              <a:rPr lang="en-US" altLang="en-US" dirty="0" smtClean="0"/>
              <a:t>Name </a:t>
            </a:r>
            <a:r>
              <a:rPr lang="en-US" altLang="en-US" dirty="0"/>
              <a:t>two heavy metals likely to be found in this lake or other water courses in the country.</a:t>
            </a:r>
          </a:p>
          <a:p>
            <a:pPr lvl="1"/>
            <a:r>
              <a:rPr lang="en-US" altLang="en-US" dirty="0" smtClean="0"/>
              <a:t>The </a:t>
            </a:r>
            <a:r>
              <a:rPr lang="en-US" altLang="en-US" dirty="0"/>
              <a:t>concentration of one of the POPs in the smallest type of fish is 5X ppm  What would be the concentration of the same POP in the </a:t>
            </a:r>
            <a:r>
              <a:rPr lang="en-US" altLang="en-US" dirty="0" smtClean="0"/>
              <a:t>water?</a:t>
            </a:r>
          </a:p>
          <a:p>
            <a:r>
              <a:rPr lang="en-US" altLang="en-US" dirty="0" smtClean="0"/>
              <a:t>Elaborate </a:t>
            </a:r>
            <a:r>
              <a:rPr lang="en-US" altLang="en-US" dirty="0"/>
              <a:t>briefly on managerial and political constraints in improving </a:t>
            </a:r>
            <a:r>
              <a:rPr lang="en-US" altLang="en-US" dirty="0" smtClean="0"/>
              <a:t>the situation </a:t>
            </a:r>
            <a:r>
              <a:rPr lang="en-US" altLang="en-US" dirty="0"/>
              <a:t>of waste water and excreta disposal in Kenya.</a:t>
            </a:r>
          </a:p>
          <a:p>
            <a:endParaRPr lang="en-US" dirty="0"/>
          </a:p>
          <a:p>
            <a:endParaRPr lang="en-US" dirty="0"/>
          </a:p>
        </p:txBody>
      </p:sp>
    </p:spTree>
    <p:extLst>
      <p:ext uri="{BB962C8B-B14F-4D97-AF65-F5344CB8AC3E}">
        <p14:creationId xmlns:p14="http://schemas.microsoft.com/office/powerpoint/2010/main" val="111788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a:t>Differentiate citing examples between unintentional persistent organic pollutants (POPs) and  POPs </a:t>
            </a:r>
            <a:r>
              <a:rPr lang="en-US" dirty="0" smtClean="0"/>
              <a:t>pesticides.</a:t>
            </a:r>
          </a:p>
          <a:p>
            <a:r>
              <a:rPr lang="en-US" dirty="0" smtClean="0"/>
              <a:t>Discuss </a:t>
            </a:r>
            <a:r>
              <a:rPr lang="en-US" dirty="0"/>
              <a:t>how each type of the POPs can affect the environment and ultimately </a:t>
            </a:r>
            <a:r>
              <a:rPr lang="en-US" dirty="0" smtClean="0"/>
              <a:t>human </a:t>
            </a:r>
            <a:r>
              <a:rPr lang="en-US" dirty="0"/>
              <a:t>health.</a:t>
            </a:r>
          </a:p>
          <a:p>
            <a:endParaRPr lang="en-US" dirty="0"/>
          </a:p>
        </p:txBody>
      </p:sp>
    </p:spTree>
    <p:extLst>
      <p:ext uri="{BB962C8B-B14F-4D97-AF65-F5344CB8AC3E}">
        <p14:creationId xmlns:p14="http://schemas.microsoft.com/office/powerpoint/2010/main" val="339131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dirty="0" smtClean="0"/>
              <a:t>Describe how child mortality may be  influenced by at least  four environmental factors</a:t>
            </a:r>
            <a:endParaRPr lang="en-US" altLang="en-US" dirty="0" smtClean="0"/>
          </a:p>
          <a:p>
            <a:pPr lvl="0"/>
            <a:r>
              <a:rPr lang="en-US" altLang="en-US" dirty="0" smtClean="0"/>
              <a:t>What is a Port Health Office and where in a country should it be located?</a:t>
            </a:r>
          </a:p>
          <a:p>
            <a:pPr lvl="0"/>
            <a:r>
              <a:rPr lang="en-US" altLang="en-US" dirty="0" smtClean="0"/>
              <a:t>What are the functions of a Port Health Office</a:t>
            </a:r>
          </a:p>
          <a:p>
            <a:pPr lvl="0"/>
            <a:r>
              <a:rPr lang="en-US" altLang="en-US" dirty="0" smtClean="0"/>
              <a:t>Name Four diseases  of which a Port Health Office is concerned with in Kenya</a:t>
            </a:r>
          </a:p>
          <a:p>
            <a:endParaRPr lang="en-US" dirty="0"/>
          </a:p>
        </p:txBody>
      </p:sp>
    </p:spTree>
    <p:extLst>
      <p:ext uri="{BB962C8B-B14F-4D97-AF65-F5344CB8AC3E}">
        <p14:creationId xmlns:p14="http://schemas.microsoft.com/office/powerpoint/2010/main" val="206272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1997</Words>
  <Application>Microsoft Office PowerPoint</Application>
  <PresentationFormat>On-screen Show (4:3)</PresentationFormat>
  <Paragraphs>206</Paragraphs>
  <Slides>34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Shruti</vt:lpstr>
      <vt:lpstr>Times New Roman</vt:lpstr>
      <vt:lpstr>Office Theme</vt:lpstr>
      <vt:lpstr>1_Office Theme</vt:lpstr>
      <vt:lpstr>ENVIRONMENTAL HEALTH, OCCUPATIONAL HEALTH AND SAFETY QUESTIONS</vt:lpstr>
      <vt:lpstr>ENVIRONMENTAL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OCCUPATIONAL HEALTH AND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OCCUPATIONAL HEALTH AND SAFETY</dc:title>
  <dc:creator>KIMAIGA H.O, MBChB,UoN</dc:creator>
  <cp:lastModifiedBy>KIMAIGA H.O, MBChB,UoN</cp:lastModifiedBy>
  <cp:revision>5</cp:revision>
  <dcterms:created xsi:type="dcterms:W3CDTF">2016-08-22T17:48:16Z</dcterms:created>
  <dcterms:modified xsi:type="dcterms:W3CDTF">2016-08-27T18:21:33Z</dcterms:modified>
</cp:coreProperties>
</file>