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438" r:id="rId2"/>
    <p:sldId id="269" r:id="rId3"/>
    <p:sldId id="305" r:id="rId4"/>
    <p:sldId id="333" r:id="rId5"/>
    <p:sldId id="439" r:id="rId6"/>
    <p:sldId id="440" r:id="rId7"/>
    <p:sldId id="387" r:id="rId8"/>
    <p:sldId id="388" r:id="rId9"/>
    <p:sldId id="453" r:id="rId10"/>
    <p:sldId id="389" r:id="rId11"/>
    <p:sldId id="390" r:id="rId12"/>
    <p:sldId id="392" r:id="rId13"/>
    <p:sldId id="393" r:id="rId14"/>
    <p:sldId id="394" r:id="rId15"/>
    <p:sldId id="395" r:id="rId16"/>
    <p:sldId id="402" r:id="rId17"/>
    <p:sldId id="449" r:id="rId18"/>
    <p:sldId id="450" r:id="rId19"/>
    <p:sldId id="451" r:id="rId20"/>
    <p:sldId id="441" r:id="rId21"/>
    <p:sldId id="271" r:id="rId22"/>
    <p:sldId id="347" r:id="rId23"/>
    <p:sldId id="286" r:id="rId24"/>
    <p:sldId id="443" r:id="rId25"/>
    <p:sldId id="336" r:id="rId26"/>
    <p:sldId id="368" r:id="rId27"/>
    <p:sldId id="369" r:id="rId28"/>
    <p:sldId id="370" r:id="rId29"/>
    <p:sldId id="374" r:id="rId30"/>
    <p:sldId id="442" r:id="rId31"/>
    <p:sldId id="396" r:id="rId32"/>
    <p:sldId id="397" r:id="rId33"/>
    <p:sldId id="446" r:id="rId34"/>
    <p:sldId id="398" r:id="rId35"/>
    <p:sldId id="400" r:id="rId36"/>
    <p:sldId id="414" r:id="rId37"/>
    <p:sldId id="444" r:id="rId38"/>
    <p:sldId id="447" r:id="rId39"/>
    <p:sldId id="403" r:id="rId40"/>
    <p:sldId id="405" r:id="rId41"/>
    <p:sldId id="406" r:id="rId42"/>
    <p:sldId id="407" r:id="rId43"/>
    <p:sldId id="408" r:id="rId44"/>
    <p:sldId id="409" r:id="rId45"/>
    <p:sldId id="410" r:id="rId46"/>
    <p:sldId id="412" r:id="rId47"/>
    <p:sldId id="445" r:id="rId48"/>
    <p:sldId id="454" r:id="rId49"/>
    <p:sldId id="45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ACE8E-7B16-4D0B-907E-FEE634785E5F}" type="datetimeFigureOut">
              <a:rPr lang="en-US" smtClean="0"/>
              <a:t>9/6/2016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B1451-48CE-4D23-A66B-B984914C65C3}" type="slidenum">
              <a:rPr lang="en-US" smtClean="0"/>
              <a:t>‹#›</a:t>
            </a:fld>
            <a:endParaRPr lang="en-US"/>
          </a:p>
        </p:txBody>
      </p:sp>
    </p:spTree>
    <p:extLst>
      <p:ext uri="{BB962C8B-B14F-4D97-AF65-F5344CB8AC3E}">
        <p14:creationId xmlns:p14="http://schemas.microsoft.com/office/powerpoint/2010/main" val="250719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B1451-48CE-4D23-A66B-B984914C65C3}" type="slidenum">
              <a:rPr lang="en-US" smtClean="0"/>
              <a:t>1</a:t>
            </a:fld>
            <a:endParaRPr lang="en-US"/>
          </a:p>
        </p:txBody>
      </p:sp>
    </p:spTree>
    <p:extLst>
      <p:ext uri="{BB962C8B-B14F-4D97-AF65-F5344CB8AC3E}">
        <p14:creationId xmlns:p14="http://schemas.microsoft.com/office/powerpoint/2010/main" val="103711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919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5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873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a:solidFill>
                <a:srgbClr val="FFFFCC"/>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a:solidFill>
                <a:srgbClr val="FFFFCC"/>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2A10518D-F7FE-4C59-BA57-DB6349988FC7}"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304292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325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073426"/>
            <a:ext cx="8229600" cy="5052737"/>
          </a:xfrm>
        </p:spPr>
        <p:txBody>
          <a:bodyPr/>
          <a:lstStyle>
            <a:lvl2pPr marL="971550" indent="-514350">
              <a:buFont typeface="+mj-lt"/>
              <a:buAutoNum type="alphaLcParen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207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916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175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255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956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992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808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0574" y="6374296"/>
            <a:ext cx="2140226" cy="347179"/>
          </a:xfrm>
          <a:prstGeom prst="rect">
            <a:avLst/>
          </a:prstGeom>
        </p:spPr>
        <p:txBody>
          <a:bodyPr/>
          <a:lstStyle/>
          <a:p>
            <a:fld id="{95D92784-6BA9-4FD6-A15E-3D01B6D1A8A2}"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A6C8E1-A4A6-405F-94D1-CB17709B04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074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06491"/>
            <a:ext cx="8229600" cy="53374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020418"/>
            <a:ext cx="8229600" cy="51057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15"/>
          <a:stretch>
            <a:fillRect/>
          </a:stretch>
        </p:blipFill>
        <p:spPr>
          <a:xfrm>
            <a:off x="-1" y="-1"/>
            <a:ext cx="9144001" cy="384314"/>
          </a:xfrm>
          <a:prstGeom prst="rect">
            <a:avLst/>
          </a:prstGeom>
        </p:spPr>
      </p:pic>
    </p:spTree>
    <p:extLst>
      <p:ext uri="{BB962C8B-B14F-4D97-AF65-F5344CB8AC3E}">
        <p14:creationId xmlns:p14="http://schemas.microsoft.com/office/powerpoint/2010/main" val="241639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7339"/>
            <a:ext cx="7772400" cy="2043112"/>
          </a:xfrm>
        </p:spPr>
        <p:txBody>
          <a:bodyPr>
            <a:normAutofit/>
          </a:bodyPr>
          <a:lstStyle/>
          <a:p>
            <a:r>
              <a:rPr lang="en-GB" sz="3600" b="1" dirty="0"/>
              <a:t>HEALTH </a:t>
            </a:r>
            <a:r>
              <a:rPr lang="en-GB" sz="3600" b="1" dirty="0" smtClean="0"/>
              <a:t>ECONOMICS, HSM, PHC, MHC AND HEALTH EDUCATION QUESTIONS</a:t>
            </a:r>
            <a:endParaRPr lang="en-GB" sz="3600" b="1" dirty="0"/>
          </a:p>
        </p:txBody>
      </p:sp>
      <p:sp>
        <p:nvSpPr>
          <p:cNvPr id="3" name="Subtitle 2"/>
          <p:cNvSpPr>
            <a:spLocks noGrp="1"/>
          </p:cNvSpPr>
          <p:nvPr>
            <p:ph type="subTitle" idx="1"/>
          </p:nvPr>
        </p:nvSpPr>
        <p:spPr/>
        <p:txBody>
          <a:bodyPr/>
          <a:lstStyle/>
          <a:p>
            <a:r>
              <a:rPr lang="en-GB" b="1" smtClean="0"/>
              <a:t>KIMAIGA H.O </a:t>
            </a:r>
          </a:p>
          <a:p>
            <a:r>
              <a:rPr lang="en-GB" b="1" smtClean="0"/>
              <a:t>MBChB (University of Nairobi)</a:t>
            </a:r>
            <a:endParaRPr lang="en-GB" b="1" dirty="0"/>
          </a:p>
        </p:txBody>
      </p:sp>
    </p:spTree>
    <p:extLst>
      <p:ext uri="{BB962C8B-B14F-4D97-AF65-F5344CB8AC3E}">
        <p14:creationId xmlns:p14="http://schemas.microsoft.com/office/powerpoint/2010/main" val="242097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2"/>
            <a:ext cx="8229600" cy="613258"/>
          </a:xfrm>
        </p:spPr>
        <p:txBody>
          <a:bodyPr>
            <a:noAutofit/>
          </a:bodyPr>
          <a:lstStyle/>
          <a:p>
            <a:pPr lvl="0"/>
            <a:r>
              <a:rPr lang="en-GB" sz="2000" b="1" dirty="0"/>
              <a:t>A group of medical students have volunteered to participate in a free one-day medical camp to be held at a local community centre in a rural area. Outline how you would organize the students to offer effective services</a:t>
            </a:r>
            <a:r>
              <a:rPr lang="en-GB" sz="2000" b="1" dirty="0" smtClean="0"/>
              <a:t>:</a:t>
            </a:r>
            <a:endParaRPr lang="en-US" sz="2000" dirty="0"/>
          </a:p>
        </p:txBody>
      </p:sp>
      <p:sp>
        <p:nvSpPr>
          <p:cNvPr id="3" name="Content Placeholder 2"/>
          <p:cNvSpPr>
            <a:spLocks noGrp="1"/>
          </p:cNvSpPr>
          <p:nvPr>
            <p:ph idx="1"/>
          </p:nvPr>
        </p:nvSpPr>
        <p:spPr>
          <a:xfrm>
            <a:off x="457200" y="1357313"/>
            <a:ext cx="8229600" cy="4768850"/>
          </a:xfrm>
        </p:spPr>
        <p:txBody>
          <a:bodyPr>
            <a:normAutofit fontScale="55000" lnSpcReduction="20000"/>
          </a:bodyPr>
          <a:lstStyle/>
          <a:p>
            <a:r>
              <a:rPr lang="en-GB" i="1" dirty="0" smtClean="0"/>
              <a:t>The </a:t>
            </a:r>
            <a:r>
              <a:rPr lang="en-GB" i="1" dirty="0"/>
              <a:t>students should be divided as follows depending on the services that are provided during the medical camp and the size of the group of students;</a:t>
            </a:r>
            <a:endParaRPr lang="en-US" dirty="0"/>
          </a:p>
          <a:p>
            <a:pPr lvl="1"/>
            <a:r>
              <a:rPr lang="en-GB" i="1" dirty="0"/>
              <a:t>Should elect an efficient and reliable leader to coordinate the team</a:t>
            </a:r>
            <a:endParaRPr lang="en-US" dirty="0"/>
          </a:p>
          <a:p>
            <a:pPr lvl="1"/>
            <a:r>
              <a:rPr lang="en-GB" i="1" dirty="0"/>
              <a:t>A master of ceremonies to communicate to the people preferably one who knows the local language to ease in communication</a:t>
            </a:r>
            <a:endParaRPr lang="en-US" dirty="0"/>
          </a:p>
          <a:p>
            <a:pPr lvl="1"/>
            <a:r>
              <a:rPr lang="en-GB" i="1" dirty="0"/>
              <a:t>A group of ushers to direct the community members to various stations available and for any guidance information</a:t>
            </a:r>
            <a:endParaRPr lang="en-US" dirty="0"/>
          </a:p>
          <a:p>
            <a:pPr lvl="1"/>
            <a:r>
              <a:rPr lang="en-GB" i="1" dirty="0"/>
              <a:t>A group of consultants who will see the patients and treat/advise them appropriately</a:t>
            </a:r>
            <a:endParaRPr lang="en-US" dirty="0"/>
          </a:p>
          <a:p>
            <a:pPr lvl="1"/>
            <a:r>
              <a:rPr lang="en-GB" i="1" dirty="0"/>
              <a:t>Pharmacy attendants who will dispense out available drugs to the prescriptions handed out by the consultants</a:t>
            </a:r>
            <a:endParaRPr lang="en-US" dirty="0"/>
          </a:p>
          <a:p>
            <a:pPr lvl="1"/>
            <a:r>
              <a:rPr lang="en-GB" i="1" dirty="0"/>
              <a:t>A group of people to form the triage team where general measurements are carried out i.e. blood pressure, weight, height etc.</a:t>
            </a:r>
            <a:endParaRPr lang="en-US" dirty="0"/>
          </a:p>
          <a:p>
            <a:pPr lvl="1"/>
            <a:r>
              <a:rPr lang="en-GB" i="1" dirty="0"/>
              <a:t>Have multiple smaller groups to talk to various age groups about current health issues and dispense information useful for the age group:</a:t>
            </a:r>
            <a:endParaRPr lang="en-US" dirty="0"/>
          </a:p>
          <a:p>
            <a:pPr lvl="2"/>
            <a:r>
              <a:rPr lang="en-GB" i="1" dirty="0"/>
              <a:t>Children</a:t>
            </a:r>
            <a:endParaRPr lang="en-US" dirty="0"/>
          </a:p>
          <a:p>
            <a:pPr lvl="2"/>
            <a:r>
              <a:rPr lang="en-GB" i="1" dirty="0"/>
              <a:t>Young adults (male)</a:t>
            </a:r>
            <a:endParaRPr lang="en-US" dirty="0"/>
          </a:p>
          <a:p>
            <a:pPr lvl="2"/>
            <a:r>
              <a:rPr lang="en-GB" i="1" dirty="0"/>
              <a:t>Young adults (female)</a:t>
            </a:r>
            <a:endParaRPr lang="en-US" dirty="0"/>
          </a:p>
          <a:p>
            <a:pPr lvl="2"/>
            <a:r>
              <a:rPr lang="en-GB" i="1" dirty="0"/>
              <a:t>Women (reproductive age)</a:t>
            </a:r>
            <a:endParaRPr lang="en-US" dirty="0"/>
          </a:p>
          <a:p>
            <a:pPr lvl="2"/>
            <a:r>
              <a:rPr lang="en-GB" i="1" dirty="0"/>
              <a:t>Women (elderly)</a:t>
            </a:r>
            <a:endParaRPr lang="en-US" dirty="0"/>
          </a:p>
          <a:p>
            <a:pPr lvl="2"/>
            <a:r>
              <a:rPr lang="en-GB" i="1" dirty="0"/>
              <a:t>Men </a:t>
            </a:r>
            <a:endParaRPr lang="en-US" dirty="0"/>
          </a:p>
          <a:p>
            <a:endParaRPr lang="en-US" dirty="0"/>
          </a:p>
        </p:txBody>
      </p:sp>
    </p:spTree>
    <p:extLst>
      <p:ext uri="{BB962C8B-B14F-4D97-AF65-F5344CB8AC3E}">
        <p14:creationId xmlns:p14="http://schemas.microsoft.com/office/powerpoint/2010/main" val="145073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n-GB" dirty="0" smtClean="0"/>
              <a:t>List 5 key issues within the County Health System that needs to be addressed to meet Kenya Constitution 2010 requirement on citizens’ rights to achieve highest attainable standard of health, and health care services</a:t>
            </a:r>
          </a:p>
          <a:p>
            <a:pPr lvl="0"/>
            <a:r>
              <a:rPr lang="en-US" dirty="0"/>
              <a:t>State five purposes of a supervisory visit to a health </a:t>
            </a:r>
            <a:r>
              <a:rPr lang="en-US" dirty="0" err="1"/>
              <a:t>centre</a:t>
            </a:r>
            <a:r>
              <a:rPr lang="en-US" dirty="0"/>
              <a:t> by the district health management team (DHMT). </a:t>
            </a:r>
          </a:p>
          <a:p>
            <a:r>
              <a:rPr lang="en-GB" dirty="0"/>
              <a:t>As a District Medical Officer of Health, describe three activities that you would undertake during a routine support supervisory visit to a health centre and indicate their importance. </a:t>
            </a:r>
            <a:r>
              <a:rPr lang="en-US" dirty="0"/>
              <a:t> </a:t>
            </a:r>
          </a:p>
        </p:txBody>
      </p:sp>
    </p:spTree>
    <p:extLst>
      <p:ext uri="{BB962C8B-B14F-4D97-AF65-F5344CB8AC3E}">
        <p14:creationId xmlns:p14="http://schemas.microsoft.com/office/powerpoint/2010/main" val="171454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Describe the type of information required to determine the staffing needs of a health </a:t>
            </a:r>
            <a:r>
              <a:rPr lang="en-US" dirty="0" smtClean="0"/>
              <a:t>Centre?</a:t>
            </a:r>
            <a:endParaRPr lang="en-US" dirty="0"/>
          </a:p>
          <a:p>
            <a:pPr lvl="1"/>
            <a:r>
              <a:rPr lang="en-US" dirty="0"/>
              <a:t>Staff records</a:t>
            </a:r>
          </a:p>
          <a:p>
            <a:pPr lvl="1"/>
            <a:r>
              <a:rPr lang="en-US" dirty="0"/>
              <a:t>Rate of turnover</a:t>
            </a:r>
          </a:p>
          <a:p>
            <a:pPr lvl="1"/>
            <a:r>
              <a:rPr lang="en-US" dirty="0"/>
              <a:t>Customer satisfaction</a:t>
            </a:r>
          </a:p>
          <a:p>
            <a:pPr lvl="1"/>
            <a:r>
              <a:rPr lang="en-US" dirty="0"/>
              <a:t>Time taken for service to be delivered</a:t>
            </a:r>
          </a:p>
          <a:p>
            <a:pPr lvl="1"/>
            <a:r>
              <a:rPr lang="en-US" dirty="0"/>
              <a:t>Interview guides to current staff</a:t>
            </a:r>
          </a:p>
          <a:p>
            <a:pPr lvl="1"/>
            <a:endParaRPr lang="en-US" dirty="0"/>
          </a:p>
        </p:txBody>
      </p:sp>
    </p:spTree>
    <p:extLst>
      <p:ext uri="{BB962C8B-B14F-4D97-AF65-F5344CB8AC3E}">
        <p14:creationId xmlns:p14="http://schemas.microsoft.com/office/powerpoint/2010/main" val="227355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Briefly describe and illustrate by means of a sketch diagram the concept of “PUUL-PUSH model?</a:t>
            </a:r>
          </a:p>
          <a:p>
            <a:pPr lvl="1"/>
            <a:r>
              <a:rPr lang="en-US" dirty="0"/>
              <a:t>PUSH model the government gives health </a:t>
            </a:r>
            <a:r>
              <a:rPr lang="en-US" dirty="0" err="1"/>
              <a:t>centres</a:t>
            </a:r>
            <a:r>
              <a:rPr lang="en-US" dirty="0"/>
              <a:t> the goods whether needed or not as per a schedule that is predetermined </a:t>
            </a:r>
            <a:r>
              <a:rPr lang="en-US" dirty="0" err="1"/>
              <a:t>i.e</a:t>
            </a:r>
            <a:r>
              <a:rPr lang="en-US" dirty="0"/>
              <a:t> is faster less planning</a:t>
            </a:r>
          </a:p>
          <a:p>
            <a:pPr lvl="1"/>
            <a:r>
              <a:rPr lang="en-US" dirty="0"/>
              <a:t>PUUL model the health </a:t>
            </a:r>
            <a:r>
              <a:rPr lang="en-US" dirty="0" err="1"/>
              <a:t>centres</a:t>
            </a:r>
            <a:r>
              <a:rPr lang="en-US" dirty="0"/>
              <a:t> in the periphery request for the goods as per need </a:t>
            </a:r>
            <a:r>
              <a:rPr lang="en-US" dirty="0" err="1"/>
              <a:t>i.e</a:t>
            </a:r>
            <a:r>
              <a:rPr lang="en-US" dirty="0"/>
              <a:t> is more efficient</a:t>
            </a:r>
          </a:p>
          <a:p>
            <a:endParaRPr lang="en-US" dirty="0"/>
          </a:p>
        </p:txBody>
      </p:sp>
    </p:spTree>
    <p:extLst>
      <p:ext uri="{BB962C8B-B14F-4D97-AF65-F5344CB8AC3E}">
        <p14:creationId xmlns:p14="http://schemas.microsoft.com/office/powerpoint/2010/main" val="412899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a:t>Describe briefly the types and sources of health information?</a:t>
            </a:r>
          </a:p>
          <a:p>
            <a:pPr lvl="1"/>
            <a:r>
              <a:rPr lang="en-US" dirty="0"/>
              <a:t>Sources – routine reports from health facilities or service delivery points, research/survey reports, observations, notifications, birth and death registers, rumors</a:t>
            </a:r>
          </a:p>
          <a:p>
            <a:pPr lvl="1"/>
            <a:r>
              <a:rPr lang="en-US" dirty="0"/>
              <a:t>Types – Health improvement, Preventive medicine, medical treatment information, family health</a:t>
            </a:r>
          </a:p>
          <a:p>
            <a:r>
              <a:rPr lang="en-US" dirty="0"/>
              <a:t>Describe briefly the application of health information in primary health care?</a:t>
            </a:r>
          </a:p>
          <a:p>
            <a:pPr lvl="1"/>
            <a:r>
              <a:rPr lang="en-US" b="1" dirty="0"/>
              <a:t>Information on Health trends</a:t>
            </a:r>
            <a:r>
              <a:rPr lang="en-US" dirty="0"/>
              <a:t>- cause of morbidity and mortality, outpatient and inpatient statistics, immunization coverage, maternal and child health, child nutrition, environmental health and </a:t>
            </a:r>
            <a:r>
              <a:rPr lang="en-US" dirty="0" smtClean="0"/>
              <a:t>sanitation</a:t>
            </a:r>
            <a:r>
              <a:rPr lang="en-US" dirty="0"/>
              <a:t>, health education, other primary health care programs</a:t>
            </a:r>
          </a:p>
          <a:p>
            <a:pPr lvl="1"/>
            <a:r>
              <a:rPr lang="en-US" b="1" dirty="0"/>
              <a:t>Information on support systems</a:t>
            </a:r>
            <a:r>
              <a:rPr lang="en-US" dirty="0"/>
              <a:t> – health care financing and expenditure, development projects, including building construction and maintenance, transport and communication, equipment and supplies, human resource development</a:t>
            </a:r>
          </a:p>
          <a:p>
            <a:endParaRPr lang="en-US" dirty="0"/>
          </a:p>
        </p:txBody>
      </p:sp>
    </p:spTree>
    <p:extLst>
      <p:ext uri="{BB962C8B-B14F-4D97-AF65-F5344CB8AC3E}">
        <p14:creationId xmlns:p14="http://schemas.microsoft.com/office/powerpoint/2010/main" val="276197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Briefly describe the role of an Enrolled community nurse in </a:t>
            </a:r>
            <a:r>
              <a:rPr lang="en-US" dirty="0" err="1"/>
              <a:t>Kenyas</a:t>
            </a:r>
            <a:r>
              <a:rPr lang="en-US" dirty="0"/>
              <a:t> health services?</a:t>
            </a:r>
          </a:p>
          <a:p>
            <a:pPr lvl="1"/>
            <a:r>
              <a:rPr lang="en-US" dirty="0"/>
              <a:t>Help with patient follow up and rehabilitation</a:t>
            </a:r>
          </a:p>
          <a:p>
            <a:pPr lvl="1"/>
            <a:r>
              <a:rPr lang="en-US" dirty="0"/>
              <a:t>Educating patients and the public about various medical conditions</a:t>
            </a:r>
          </a:p>
          <a:p>
            <a:pPr lvl="1"/>
            <a:r>
              <a:rPr lang="en-US" dirty="0"/>
              <a:t>Provide advice and emotional support to patients family members</a:t>
            </a:r>
          </a:p>
          <a:p>
            <a:pPr lvl="1"/>
            <a:r>
              <a:rPr lang="en-US" dirty="0"/>
              <a:t>Teach patients and their families how to manage their illness or injury</a:t>
            </a:r>
          </a:p>
          <a:p>
            <a:pPr lvl="1"/>
            <a:endParaRPr lang="en-US" dirty="0"/>
          </a:p>
        </p:txBody>
      </p:sp>
    </p:spTree>
    <p:extLst>
      <p:ext uri="{BB962C8B-B14F-4D97-AF65-F5344CB8AC3E}">
        <p14:creationId xmlns:p14="http://schemas.microsoft.com/office/powerpoint/2010/main" val="403686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Write an account on the functions of Public health Technicians in rural health services?</a:t>
            </a:r>
          </a:p>
          <a:p>
            <a:pPr lvl="1"/>
            <a:r>
              <a:rPr lang="en-US" dirty="0"/>
              <a:t>Health promotion activities</a:t>
            </a:r>
          </a:p>
          <a:p>
            <a:pPr lvl="1"/>
            <a:r>
              <a:rPr lang="en-US" dirty="0" smtClean="0"/>
              <a:t>Counselling </a:t>
            </a:r>
            <a:endParaRPr lang="en-US" dirty="0"/>
          </a:p>
          <a:p>
            <a:pPr lvl="1"/>
            <a:r>
              <a:rPr lang="en-US" dirty="0"/>
              <a:t>health education</a:t>
            </a:r>
          </a:p>
          <a:p>
            <a:pPr lvl="1"/>
            <a:r>
              <a:rPr lang="en-US" dirty="0"/>
              <a:t>skills and knowledge of health assessment and promotion</a:t>
            </a:r>
          </a:p>
          <a:p>
            <a:endParaRPr lang="en-US" dirty="0"/>
          </a:p>
        </p:txBody>
      </p:sp>
    </p:spTree>
    <p:extLst>
      <p:ext uri="{BB962C8B-B14F-4D97-AF65-F5344CB8AC3E}">
        <p14:creationId xmlns:p14="http://schemas.microsoft.com/office/powerpoint/2010/main" val="34792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Health financing is considered as a very important factor in implementing Kenya Health Policy goal</a:t>
            </a:r>
          </a:p>
          <a:p>
            <a:pPr lvl="1"/>
            <a:r>
              <a:rPr lang="en-US" dirty="0" smtClean="0"/>
              <a:t>Explain with examples how health financing can influence universal health coverage</a:t>
            </a:r>
          </a:p>
          <a:p>
            <a:pPr lvl="1"/>
            <a:r>
              <a:rPr lang="en-US" dirty="0" smtClean="0"/>
              <a:t>Describe 2 mechanisms or initiatives that can improve access to health care for poor households in Kenya</a:t>
            </a:r>
            <a:endParaRPr lang="en-US" dirty="0"/>
          </a:p>
        </p:txBody>
      </p:sp>
    </p:spTree>
    <p:extLst>
      <p:ext uri="{BB962C8B-B14F-4D97-AF65-F5344CB8AC3E}">
        <p14:creationId xmlns:p14="http://schemas.microsoft.com/office/powerpoint/2010/main" val="341213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625344"/>
            <a:ext cx="8229600" cy="3948625"/>
          </a:xfrm>
          <a:prstGeom prst="rect">
            <a:avLst/>
          </a:prstGeom>
        </p:spPr>
      </p:pic>
    </p:spTree>
    <p:extLst>
      <p:ext uri="{BB962C8B-B14F-4D97-AF65-F5344CB8AC3E}">
        <p14:creationId xmlns:p14="http://schemas.microsoft.com/office/powerpoint/2010/main" val="163382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623757"/>
            <a:ext cx="8229600" cy="3951798"/>
          </a:xfrm>
          <a:prstGeom prst="rect">
            <a:avLst/>
          </a:prstGeom>
        </p:spPr>
      </p:pic>
    </p:spTree>
    <p:extLst>
      <p:ext uri="{BB962C8B-B14F-4D97-AF65-F5344CB8AC3E}">
        <p14:creationId xmlns:p14="http://schemas.microsoft.com/office/powerpoint/2010/main" val="351534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rgbClr val="FFFF00"/>
                </a:solidFill>
              </a:rPr>
              <a:t>HEALTH ECONOMICS</a:t>
            </a:r>
            <a:endParaRPr lang="en-US" b="1"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lvl="0"/>
            <a:r>
              <a:rPr lang="en-US" dirty="0"/>
              <a:t>The health sector is involved in the production process, what is the output of the production process and how are factors of production combined to produce the output</a:t>
            </a:r>
            <a:r>
              <a:rPr lang="en-US" dirty="0" smtClean="0"/>
              <a:t>?</a:t>
            </a:r>
          </a:p>
          <a:p>
            <a:pPr lvl="0"/>
            <a:r>
              <a:rPr lang="en-GB" dirty="0"/>
              <a:t>Define ‘Adverse Selection’ in health insurance and explain how many insurance plans deal with it</a:t>
            </a:r>
            <a:r>
              <a:rPr lang="en-GB" dirty="0" smtClean="0"/>
              <a:t>.</a:t>
            </a:r>
            <a:endParaRPr lang="en-US" dirty="0" smtClean="0"/>
          </a:p>
          <a:p>
            <a:pPr lvl="0"/>
            <a:r>
              <a:rPr lang="en-GB" dirty="0"/>
              <a:t>Explain the concept of Consumer Ignorance in the use of health services</a:t>
            </a:r>
            <a:endParaRPr lang="en-US" dirty="0"/>
          </a:p>
          <a:p>
            <a:pPr lvl="0"/>
            <a:r>
              <a:rPr lang="en-GB" dirty="0"/>
              <a:t>Illustrate diagrammatically when a market surplus or commodity glut occurs in a market:</a:t>
            </a:r>
          </a:p>
          <a:p>
            <a:pPr lvl="0"/>
            <a:r>
              <a:rPr lang="en-GB" dirty="0"/>
              <a:t>Define the concepts of average and marginal costs. Give an application example in the provision of health </a:t>
            </a:r>
            <a:r>
              <a:rPr lang="en-GB" dirty="0" smtClean="0"/>
              <a:t>care</a:t>
            </a:r>
            <a:endParaRPr lang="en-US" dirty="0"/>
          </a:p>
        </p:txBody>
      </p:sp>
    </p:spTree>
    <p:extLst>
      <p:ext uri="{BB962C8B-B14F-4D97-AF65-F5344CB8AC3E}">
        <p14:creationId xmlns:p14="http://schemas.microsoft.com/office/powerpoint/2010/main" val="228866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148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230"/>
            <a:ext cx="8229600" cy="613258"/>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rgbClr val="FFFF00"/>
                </a:solidFill>
              </a:rPr>
              <a:t>PRIMARY HEALTH CARE</a:t>
            </a:r>
            <a:endParaRPr lang="en-US" b="1"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lvl="0"/>
            <a:r>
              <a:rPr lang="en-US" dirty="0"/>
              <a:t>Describe the origin and  vision of PHC as per ALMA ATA declaration</a:t>
            </a:r>
          </a:p>
          <a:p>
            <a:pPr lvl="0"/>
            <a:r>
              <a:rPr lang="en-US" dirty="0"/>
              <a:t>List the original eight (8) elements of Primary Health Care .</a:t>
            </a:r>
          </a:p>
          <a:p>
            <a:pPr lvl="0"/>
            <a:r>
              <a:rPr lang="en-US" dirty="0"/>
              <a:t>Briefly  discuss three of these as per the health.</a:t>
            </a:r>
          </a:p>
          <a:p>
            <a:pPr lvl="0"/>
            <a:r>
              <a:rPr lang="en-US" dirty="0"/>
              <a:t>Maternal Child Health and Family Planning Programme has shown remarkable progress in the recent past. Discuss three possible reasons for this development. </a:t>
            </a:r>
          </a:p>
          <a:p>
            <a:pPr lvl="0"/>
            <a:r>
              <a:rPr lang="en-US" dirty="0"/>
              <a:t>During your community diagnosis and health Centre Programme next week  make a thorough observation of the activities of Community Health Strategy and document in a report format</a:t>
            </a:r>
            <a:r>
              <a:rPr lang="en-US" dirty="0" smtClean="0"/>
              <a:t>.</a:t>
            </a:r>
            <a:endParaRPr lang="en-US" dirty="0"/>
          </a:p>
        </p:txBody>
      </p:sp>
    </p:spTree>
    <p:extLst>
      <p:ext uri="{BB962C8B-B14F-4D97-AF65-F5344CB8AC3E}">
        <p14:creationId xmlns:p14="http://schemas.microsoft.com/office/powerpoint/2010/main" val="3694901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List </a:t>
            </a:r>
            <a:r>
              <a:rPr lang="en-GB" dirty="0"/>
              <a:t>side by side the 8 Millennium Development Goals against the 8 original elements of Primary Health Care. </a:t>
            </a:r>
            <a:endParaRPr lang="en-GB" dirty="0" smtClean="0"/>
          </a:p>
          <a:p>
            <a:pPr lvl="0"/>
            <a:r>
              <a:rPr lang="en-GB" dirty="0" smtClean="0"/>
              <a:t>List four features of a successful community based health programme</a:t>
            </a:r>
          </a:p>
          <a:p>
            <a:pPr lvl="0"/>
            <a:r>
              <a:rPr lang="en-GB" dirty="0"/>
              <a:t>Community health workers are important vehicles for disease control, itemize their specific role in a given location experiencing cholera outbreak</a:t>
            </a:r>
            <a:r>
              <a:rPr lang="en-GB" dirty="0" smtClean="0"/>
              <a:t>:</a:t>
            </a:r>
            <a:endParaRPr lang="en-GB" dirty="0"/>
          </a:p>
        </p:txBody>
      </p:sp>
    </p:spTree>
    <p:extLst>
      <p:ext uri="{BB962C8B-B14F-4D97-AF65-F5344CB8AC3E}">
        <p14:creationId xmlns:p14="http://schemas.microsoft.com/office/powerpoint/2010/main" val="349453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b="1" dirty="0"/>
              <a:t>Describe 4 indicators of community participation in health care:</a:t>
            </a:r>
            <a:endParaRPr lang="en-US" dirty="0"/>
          </a:p>
          <a:p>
            <a:pPr lvl="1">
              <a:buFont typeface="+mj-lt"/>
              <a:buAutoNum type="romanLcPeriod"/>
            </a:pPr>
            <a:r>
              <a:rPr lang="en-GB" i="1" dirty="0"/>
              <a:t>Liaise with health workers to help solve problems</a:t>
            </a:r>
            <a:endParaRPr lang="en-US" dirty="0"/>
          </a:p>
          <a:p>
            <a:pPr lvl="1">
              <a:buFont typeface="+mj-lt"/>
              <a:buAutoNum type="romanLcPeriod"/>
            </a:pPr>
            <a:r>
              <a:rPr lang="en-GB" i="1" dirty="0"/>
              <a:t>Help improve environmental sanitation and water supply for health units and the community</a:t>
            </a:r>
            <a:endParaRPr lang="en-US" dirty="0"/>
          </a:p>
          <a:p>
            <a:pPr lvl="1">
              <a:buFont typeface="+mj-lt"/>
              <a:buAutoNum type="romanLcPeriod"/>
            </a:pPr>
            <a:r>
              <a:rPr lang="en-GB" i="1" dirty="0"/>
              <a:t>Help with transport for referrals of patients</a:t>
            </a:r>
            <a:endParaRPr lang="en-US" dirty="0"/>
          </a:p>
          <a:p>
            <a:pPr lvl="1">
              <a:buFont typeface="+mj-lt"/>
              <a:buAutoNum type="romanLcPeriod"/>
            </a:pPr>
            <a:r>
              <a:rPr lang="en-GB" i="1" dirty="0"/>
              <a:t>Visit health facilities and see what assistance they can provide</a:t>
            </a:r>
            <a:endParaRPr lang="en-US" dirty="0"/>
          </a:p>
        </p:txBody>
      </p:sp>
    </p:spTree>
    <p:extLst>
      <p:ext uri="{BB962C8B-B14F-4D97-AF65-F5344CB8AC3E}">
        <p14:creationId xmlns:p14="http://schemas.microsoft.com/office/powerpoint/2010/main" val="69530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Within the context of the community health strategy state the differences between a community health extension worker (CHEW) and a community health worker (CHW)</a:t>
            </a:r>
          </a:p>
          <a:p>
            <a:endParaRPr lang="en-US" dirty="0"/>
          </a:p>
        </p:txBody>
      </p:sp>
    </p:spTree>
    <p:extLst>
      <p:ext uri="{BB962C8B-B14F-4D97-AF65-F5344CB8AC3E}">
        <p14:creationId xmlns:p14="http://schemas.microsoft.com/office/powerpoint/2010/main" val="279869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lvl="0"/>
            <a:r>
              <a:rPr lang="en-US" altLang="en-US" dirty="0" smtClean="0"/>
              <a:t>In the last five months or so the outpatient department of </a:t>
            </a:r>
            <a:r>
              <a:rPr lang="en-US" altLang="en-US" dirty="0" err="1" smtClean="0"/>
              <a:t>Karerio</a:t>
            </a:r>
            <a:r>
              <a:rPr lang="en-US" altLang="en-US" dirty="0" smtClean="0"/>
              <a:t> District Hospital has recorded an unusual increase in the incidence of  measles among pre-school children. As the MOH and using skills and experience gained from your clerkship in Community Health rotation:</a:t>
            </a:r>
          </a:p>
          <a:p>
            <a:pPr lvl="1"/>
            <a:r>
              <a:rPr lang="en-US" altLang="en-US" dirty="0" smtClean="0"/>
              <a:t>Explain briefly five possible community-based root causes of these conditions </a:t>
            </a:r>
          </a:p>
          <a:p>
            <a:pPr lvl="1"/>
            <a:r>
              <a:rPr lang="en-US" altLang="en-US" dirty="0" smtClean="0"/>
              <a:t>List five essential resources you need to mobilize to control the situation</a:t>
            </a:r>
          </a:p>
          <a:p>
            <a:pPr lvl="0"/>
            <a:endParaRPr lang="en-US" altLang="en-US" dirty="0"/>
          </a:p>
        </p:txBody>
      </p:sp>
    </p:spTree>
    <p:extLst>
      <p:ext uri="{BB962C8B-B14F-4D97-AF65-F5344CB8AC3E}">
        <p14:creationId xmlns:p14="http://schemas.microsoft.com/office/powerpoint/2010/main" val="181694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List the 8 elements of PHC</a:t>
            </a:r>
          </a:p>
          <a:p>
            <a:pPr lvl="1">
              <a:buFont typeface="+mj-lt"/>
              <a:buAutoNum type="romanLcPeriod"/>
            </a:pPr>
            <a:r>
              <a:rPr lang="en-US" dirty="0"/>
              <a:t>Health education</a:t>
            </a:r>
          </a:p>
          <a:p>
            <a:pPr lvl="1">
              <a:buFont typeface="+mj-lt"/>
              <a:buAutoNum type="romanLcPeriod"/>
            </a:pPr>
            <a:r>
              <a:rPr lang="en-US" dirty="0"/>
              <a:t>Local endemic diseases</a:t>
            </a:r>
          </a:p>
          <a:p>
            <a:pPr lvl="1">
              <a:buFont typeface="+mj-lt"/>
              <a:buAutoNum type="romanLcPeriod"/>
            </a:pPr>
            <a:r>
              <a:rPr lang="en-US" dirty="0"/>
              <a:t>Expanded programme of immunization</a:t>
            </a:r>
          </a:p>
          <a:p>
            <a:pPr lvl="1">
              <a:buFont typeface="+mj-lt"/>
              <a:buAutoNum type="romanLcPeriod"/>
            </a:pPr>
            <a:r>
              <a:rPr lang="en-US" dirty="0"/>
              <a:t>MCH &amp; FP</a:t>
            </a:r>
          </a:p>
          <a:p>
            <a:pPr lvl="1">
              <a:buFont typeface="+mj-lt"/>
              <a:buAutoNum type="romanLcPeriod"/>
            </a:pPr>
            <a:r>
              <a:rPr lang="en-US" dirty="0"/>
              <a:t>Essential drugs</a:t>
            </a:r>
          </a:p>
          <a:p>
            <a:pPr lvl="1">
              <a:buFont typeface="+mj-lt"/>
              <a:buAutoNum type="romanLcPeriod"/>
            </a:pPr>
            <a:r>
              <a:rPr lang="en-US" dirty="0"/>
              <a:t>Nutrition</a:t>
            </a:r>
          </a:p>
          <a:p>
            <a:pPr lvl="1">
              <a:buFont typeface="+mj-lt"/>
              <a:buAutoNum type="romanLcPeriod"/>
            </a:pPr>
            <a:r>
              <a:rPr lang="en-US" dirty="0"/>
              <a:t>Treatment of common illnesses and injuries</a:t>
            </a:r>
          </a:p>
          <a:p>
            <a:pPr lvl="1">
              <a:buFont typeface="+mj-lt"/>
              <a:buAutoNum type="romanLcPeriod"/>
            </a:pPr>
            <a:r>
              <a:rPr lang="en-US" dirty="0"/>
              <a:t>Sanitation</a:t>
            </a:r>
          </a:p>
        </p:txBody>
      </p:sp>
    </p:spTree>
    <p:extLst>
      <p:ext uri="{BB962C8B-B14F-4D97-AF65-F5344CB8AC3E}">
        <p14:creationId xmlns:p14="http://schemas.microsoft.com/office/powerpoint/2010/main" val="1976522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a:t>List 7 principles of PHC according to WHO?</a:t>
            </a:r>
          </a:p>
          <a:p>
            <a:pPr lvl="1">
              <a:buFont typeface="+mj-lt"/>
              <a:buAutoNum type="romanLcPeriod"/>
            </a:pPr>
            <a:r>
              <a:rPr lang="en-US" b="1" dirty="0"/>
              <a:t>Health promotion</a:t>
            </a:r>
            <a:r>
              <a:rPr lang="en-US" dirty="0"/>
              <a:t> through the provision  of affordable health services and community health education</a:t>
            </a:r>
          </a:p>
          <a:p>
            <a:pPr lvl="1">
              <a:buFont typeface="+mj-lt"/>
              <a:buAutoNum type="romanLcPeriod"/>
            </a:pPr>
            <a:r>
              <a:rPr lang="en-US" b="1" dirty="0"/>
              <a:t>Public participation</a:t>
            </a:r>
            <a:r>
              <a:rPr lang="en-US" dirty="0"/>
              <a:t> and involvement in implementation, monitoring and evaluation of the health care system</a:t>
            </a:r>
          </a:p>
          <a:p>
            <a:pPr lvl="1">
              <a:buFont typeface="+mj-lt"/>
              <a:buAutoNum type="romanLcPeriod"/>
            </a:pPr>
            <a:r>
              <a:rPr lang="en-US" b="1" dirty="0"/>
              <a:t>Inter – sectoral collaboration</a:t>
            </a:r>
            <a:r>
              <a:rPr lang="en-US" dirty="0"/>
              <a:t> and multi sectoral approaches to making health a central point of interest</a:t>
            </a:r>
          </a:p>
          <a:p>
            <a:pPr lvl="1">
              <a:buFont typeface="+mj-lt"/>
              <a:buAutoNum type="romanLcPeriod"/>
            </a:pPr>
            <a:r>
              <a:rPr lang="en-US" b="1" dirty="0"/>
              <a:t>Accessible health services </a:t>
            </a:r>
            <a:r>
              <a:rPr lang="en-US" dirty="0"/>
              <a:t>through the decentralization of health services</a:t>
            </a:r>
          </a:p>
          <a:p>
            <a:pPr lvl="1">
              <a:buFont typeface="+mj-lt"/>
              <a:buAutoNum type="romanLcPeriod"/>
            </a:pPr>
            <a:r>
              <a:rPr lang="en-US" b="1" dirty="0"/>
              <a:t>Appropriate use of technology</a:t>
            </a:r>
            <a:r>
              <a:rPr lang="en-US" dirty="0"/>
              <a:t> applicable to time and situations</a:t>
            </a:r>
          </a:p>
          <a:p>
            <a:endParaRPr lang="en-US" dirty="0"/>
          </a:p>
        </p:txBody>
      </p:sp>
    </p:spTree>
    <p:extLst>
      <p:ext uri="{BB962C8B-B14F-4D97-AF65-F5344CB8AC3E}">
        <p14:creationId xmlns:p14="http://schemas.microsoft.com/office/powerpoint/2010/main" val="1311754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Using your health </a:t>
            </a:r>
            <a:r>
              <a:rPr lang="en-US" dirty="0" smtClean="0"/>
              <a:t>Centre </a:t>
            </a:r>
            <a:r>
              <a:rPr lang="en-US" dirty="0"/>
              <a:t>practice, demonstrate community participation in health care service delivery (Please indicate the name of the health </a:t>
            </a:r>
            <a:r>
              <a:rPr lang="en-US" dirty="0" smtClean="0"/>
              <a:t>center </a:t>
            </a:r>
            <a:r>
              <a:rPr lang="en-US" dirty="0"/>
              <a:t>you have </a:t>
            </a:r>
            <a:r>
              <a:rPr lang="en-US" dirty="0" smtClean="0"/>
              <a:t>referred)</a:t>
            </a:r>
            <a:endParaRPr lang="en-US" dirty="0"/>
          </a:p>
          <a:p>
            <a:pPr lvl="1">
              <a:buFont typeface="+mj-lt"/>
              <a:buAutoNum type="arabicPeriod"/>
            </a:pPr>
            <a:r>
              <a:rPr lang="en-US" dirty="0" err="1"/>
              <a:t>Ruiru</a:t>
            </a:r>
            <a:r>
              <a:rPr lang="en-US" dirty="0"/>
              <a:t> Health </a:t>
            </a:r>
            <a:r>
              <a:rPr lang="en-US" dirty="0" err="1"/>
              <a:t>centre</a:t>
            </a:r>
            <a:endParaRPr lang="en-US" dirty="0"/>
          </a:p>
          <a:p>
            <a:pPr lvl="1">
              <a:buFont typeface="+mj-lt"/>
              <a:buAutoNum type="arabicPeriod"/>
            </a:pPr>
            <a:r>
              <a:rPr lang="en-US" dirty="0"/>
              <a:t>Explain need for community participation</a:t>
            </a:r>
          </a:p>
          <a:p>
            <a:pPr lvl="1">
              <a:buFont typeface="+mj-lt"/>
              <a:buAutoNum type="arabicPeriod"/>
            </a:pPr>
            <a:r>
              <a:rPr lang="en-US" dirty="0"/>
              <a:t>Community empowerment and ownership</a:t>
            </a:r>
          </a:p>
          <a:p>
            <a:pPr lvl="1">
              <a:buFont typeface="+mj-lt"/>
              <a:buAutoNum type="arabicPeriod"/>
            </a:pPr>
            <a:r>
              <a:rPr lang="en-US" dirty="0"/>
              <a:t>Resource contribution</a:t>
            </a:r>
          </a:p>
        </p:txBody>
      </p:sp>
    </p:spTree>
    <p:extLst>
      <p:ext uri="{BB962C8B-B14F-4D97-AF65-F5344CB8AC3E}">
        <p14:creationId xmlns:p14="http://schemas.microsoft.com/office/powerpoint/2010/main" val="360118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Describe the concept of “coverage” of health care?</a:t>
            </a:r>
          </a:p>
          <a:p>
            <a:pPr lvl="1"/>
            <a:r>
              <a:rPr lang="en-US" dirty="0"/>
              <a:t>The concept of coverage pertains to how many people in the population have received potentially preventable or curative interventions from available health care </a:t>
            </a:r>
            <a:r>
              <a:rPr lang="en-US" dirty="0" err="1"/>
              <a:t>centres</a:t>
            </a:r>
            <a:r>
              <a:rPr lang="en-US" dirty="0"/>
              <a:t> </a:t>
            </a:r>
            <a:r>
              <a:rPr lang="en-US" dirty="0" err="1"/>
              <a:t>e.g</a:t>
            </a:r>
            <a:r>
              <a:rPr lang="en-US" dirty="0"/>
              <a:t> ITN coverage or Contraceptive use</a:t>
            </a:r>
          </a:p>
        </p:txBody>
      </p:sp>
    </p:spTree>
    <p:extLst>
      <p:ext uri="{BB962C8B-B14F-4D97-AF65-F5344CB8AC3E}">
        <p14:creationId xmlns:p14="http://schemas.microsoft.com/office/powerpoint/2010/main" val="214713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77500" lnSpcReduction="20000"/>
          </a:bodyPr>
          <a:lstStyle/>
          <a:p>
            <a:pPr lvl="0"/>
            <a:r>
              <a:rPr lang="en-GB" b="1" dirty="0"/>
              <a:t>Why does Social Health Insurance appear to be more promising for financing health care than private insurance in poor countries like Kenya?</a:t>
            </a:r>
            <a:endParaRPr lang="en-US" dirty="0"/>
          </a:p>
          <a:p>
            <a:pPr marL="514350" lvl="0" indent="-514350">
              <a:buFont typeface="+mj-lt"/>
              <a:buAutoNum type="arabicParenR"/>
            </a:pPr>
            <a:r>
              <a:rPr lang="en-GB" i="1" dirty="0"/>
              <a:t>Social because it has the element of solidarity i.e. it includes everybody as part of social obligation</a:t>
            </a:r>
            <a:endParaRPr lang="en-US" dirty="0"/>
          </a:p>
          <a:p>
            <a:pPr marL="514350" lvl="0" indent="-514350">
              <a:buFont typeface="+mj-lt"/>
              <a:buAutoNum type="arabicParenR"/>
            </a:pPr>
            <a:r>
              <a:rPr lang="en-GB" i="1" dirty="0"/>
              <a:t>Uses social operational framework. It is centred on the public health system and uses its organizational main frame</a:t>
            </a:r>
            <a:endParaRPr lang="en-US" dirty="0"/>
          </a:p>
          <a:p>
            <a:pPr marL="514350" lvl="0" indent="-514350">
              <a:buFont typeface="+mj-lt"/>
              <a:buAutoNum type="arabicParenR"/>
            </a:pPr>
            <a:r>
              <a:rPr lang="en-GB" i="1" dirty="0"/>
              <a:t>The opt-out exclusion criteria does not apply (price is not the determinant of membership)</a:t>
            </a:r>
            <a:endParaRPr lang="en-US" dirty="0"/>
          </a:p>
          <a:p>
            <a:pPr marL="514350" lvl="0" indent="-514350">
              <a:buFont typeface="+mj-lt"/>
              <a:buAutoNum type="arabicParenR"/>
            </a:pPr>
            <a:r>
              <a:rPr lang="en-GB" i="1" dirty="0"/>
              <a:t>Services are developed on basis of need (as opposed to demand); On the basis of Burden of diseases – improve access to care</a:t>
            </a:r>
            <a:endParaRPr lang="en-US" dirty="0"/>
          </a:p>
          <a:p>
            <a:pPr marL="514350" lvl="0" indent="-514350">
              <a:buFont typeface="+mj-lt"/>
              <a:buAutoNum type="arabicParenR"/>
            </a:pPr>
            <a:r>
              <a:rPr lang="en-GB" i="1" dirty="0"/>
              <a:t>Social (community) involvement in the realms of financing, management, and accountability</a:t>
            </a:r>
            <a:endParaRPr lang="en-US" dirty="0"/>
          </a:p>
          <a:p>
            <a:endParaRPr lang="en-US" dirty="0"/>
          </a:p>
        </p:txBody>
      </p:sp>
    </p:spTree>
    <p:extLst>
      <p:ext uri="{BB962C8B-B14F-4D97-AF65-F5344CB8AC3E}">
        <p14:creationId xmlns:p14="http://schemas.microsoft.com/office/powerpoint/2010/main" val="4284069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1469" b="40529"/>
          <a:stretch/>
        </p:blipFill>
        <p:spPr>
          <a:xfrm>
            <a:off x="0" y="274638"/>
            <a:ext cx="9144000" cy="6151562"/>
          </a:xfrm>
        </p:spPr>
      </p:pic>
    </p:spTree>
    <p:extLst>
      <p:ext uri="{BB962C8B-B14F-4D97-AF65-F5344CB8AC3E}">
        <p14:creationId xmlns:p14="http://schemas.microsoft.com/office/powerpoint/2010/main" val="277295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08585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rgbClr val="FFFF00"/>
                </a:solidFill>
              </a:rPr>
              <a:t>MATERNAL HEALTH CARE &amp; FAMILY PLANNING</a:t>
            </a:r>
            <a:endParaRPr lang="en-US" b="1" dirty="0">
              <a:solidFill>
                <a:srgbClr val="FFFF00"/>
              </a:solidFill>
            </a:endParaRPr>
          </a:p>
        </p:txBody>
      </p:sp>
      <p:sp>
        <p:nvSpPr>
          <p:cNvPr id="3" name="Content Placeholder 2"/>
          <p:cNvSpPr>
            <a:spLocks noGrp="1"/>
          </p:cNvSpPr>
          <p:nvPr>
            <p:ph idx="1"/>
          </p:nvPr>
        </p:nvSpPr>
        <p:spPr>
          <a:xfrm>
            <a:off x="457200" y="1485900"/>
            <a:ext cx="8229600" cy="4640263"/>
          </a:xfrm>
        </p:spPr>
        <p:txBody>
          <a:bodyPr>
            <a:normAutofit fontScale="92500" lnSpcReduction="20000"/>
          </a:bodyPr>
          <a:lstStyle/>
          <a:p>
            <a:pPr lvl="0"/>
            <a:r>
              <a:rPr lang="en-GB" b="1" dirty="0" smtClean="0"/>
              <a:t>MDG’s Target</a:t>
            </a:r>
          </a:p>
          <a:p>
            <a:pPr lvl="0"/>
            <a:r>
              <a:rPr lang="en-GB" b="1" dirty="0" smtClean="0"/>
              <a:t>SDGs</a:t>
            </a:r>
          </a:p>
          <a:p>
            <a:pPr lvl="0"/>
            <a:r>
              <a:rPr lang="en-GB" b="1" dirty="0" smtClean="0"/>
              <a:t>MCH relevant indicators</a:t>
            </a:r>
          </a:p>
          <a:p>
            <a:pPr lvl="0"/>
            <a:r>
              <a:rPr lang="en-GB" b="1" dirty="0" smtClean="0"/>
              <a:t>Where were we as at 2015</a:t>
            </a:r>
          </a:p>
          <a:p>
            <a:pPr lvl="0"/>
            <a:r>
              <a:rPr lang="en-GB" b="1" dirty="0" smtClean="0"/>
              <a:t>Briefly </a:t>
            </a:r>
            <a:r>
              <a:rPr lang="en-GB" b="1" dirty="0"/>
              <a:t>describe the timing, route and site of administration of the </a:t>
            </a:r>
            <a:r>
              <a:rPr lang="en-GB" b="1" dirty="0" err="1"/>
              <a:t>Pneumoccocal</a:t>
            </a:r>
            <a:r>
              <a:rPr lang="en-GB" b="1" dirty="0"/>
              <a:t> Vaccine in the routine child immunization schedule in Kenya:</a:t>
            </a:r>
            <a:endParaRPr lang="en-US" dirty="0"/>
          </a:p>
          <a:p>
            <a:pPr lvl="0"/>
            <a:r>
              <a:rPr lang="en-GB" b="1" dirty="0"/>
              <a:t>Briefly describe the timing, route and site of administration of the </a:t>
            </a:r>
            <a:r>
              <a:rPr lang="en-GB" b="1" dirty="0" err="1"/>
              <a:t>Rota</a:t>
            </a:r>
            <a:r>
              <a:rPr lang="en-GB" b="1" dirty="0"/>
              <a:t> Virus Vaccine in the routine child immunization schedule in Kenya:</a:t>
            </a:r>
            <a:endParaRPr lang="en-US" dirty="0"/>
          </a:p>
          <a:p>
            <a:endParaRPr lang="en-US" dirty="0"/>
          </a:p>
        </p:txBody>
      </p:sp>
    </p:spTree>
    <p:extLst>
      <p:ext uri="{BB962C8B-B14F-4D97-AF65-F5344CB8AC3E}">
        <p14:creationId xmlns:p14="http://schemas.microsoft.com/office/powerpoint/2010/main" val="2962294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457200" y="274639"/>
          <a:ext cx="8229600" cy="5783580"/>
        </p:xfrm>
        <a:graphic>
          <a:graphicData uri="http://schemas.openxmlformats.org/drawingml/2006/table">
            <a:tbl>
              <a:tblPr firstRow="1" firstCol="1" bandRow="1">
                <a:tableStyleId>{5C22544A-7EE6-4342-B048-85BDC9FD1C3A}</a:tableStyleId>
              </a:tblPr>
              <a:tblGrid>
                <a:gridCol w="1793367"/>
                <a:gridCol w="2786062"/>
                <a:gridCol w="977266"/>
                <a:gridCol w="2672905"/>
              </a:tblGrid>
              <a:tr h="28331">
                <a:tc>
                  <a:txBody>
                    <a:bodyPr/>
                    <a:lstStyle/>
                    <a:p>
                      <a:pPr marL="457200">
                        <a:lnSpc>
                          <a:spcPct val="115000"/>
                        </a:lnSpc>
                        <a:spcAft>
                          <a:spcPts val="0"/>
                        </a:spcAft>
                      </a:pPr>
                      <a:r>
                        <a:rPr lang="en-GB" sz="1100" dirty="0">
                          <a:effectLst/>
                        </a:rPr>
                        <a:t>VACCINE DOSE</a:t>
                      </a:r>
                      <a:endParaRPr lang="en-US" sz="1100" dirty="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dirty="0">
                          <a:effectLst/>
                        </a:rPr>
                        <a:t>AGE OF CHILD</a:t>
                      </a:r>
                      <a:endParaRPr lang="en-US" sz="1100" dirty="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DOSAGE</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ROUTE</a:t>
                      </a:r>
                      <a:endParaRPr lang="en-US" sz="1100">
                        <a:effectLst/>
                        <a:latin typeface="Calibri" panose="020F0502020204030204" pitchFamily="34" charset="0"/>
                        <a:ea typeface="Calibri" panose="020F0502020204030204" pitchFamily="34" charset="0"/>
                        <a:cs typeface="Shruti"/>
                      </a:endParaRPr>
                    </a:p>
                  </a:txBody>
                  <a:tcPr marL="33915" marR="33915" marT="0" marB="0"/>
                </a:tc>
              </a:tr>
              <a:tr h="58428">
                <a:tc>
                  <a:txBody>
                    <a:bodyPr/>
                    <a:lstStyle/>
                    <a:p>
                      <a:pPr marL="457200">
                        <a:lnSpc>
                          <a:spcPct val="115000"/>
                        </a:lnSpc>
                        <a:spcAft>
                          <a:spcPts val="0"/>
                        </a:spcAft>
                      </a:pPr>
                      <a:r>
                        <a:rPr lang="en-GB" sz="1100">
                          <a:effectLst/>
                        </a:rPr>
                        <a:t>BCG</a:t>
                      </a:r>
                      <a:endParaRPr lang="en-US" sz="1100">
                        <a:effectLst/>
                      </a:endParaRPr>
                    </a:p>
                    <a:p>
                      <a:pPr marL="457200">
                        <a:lnSpc>
                          <a:spcPct val="115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At birth or first contact</a:t>
                      </a:r>
                      <a:endParaRPr lang="en-US" sz="1100">
                        <a:effectLst/>
                      </a:endParaRPr>
                    </a:p>
                    <a:p>
                      <a:pPr marL="457200">
                        <a:lnSpc>
                          <a:spcPct val="115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0.05ml</a:t>
                      </a:r>
                      <a:endParaRPr lang="en-US" sz="1100">
                        <a:effectLst/>
                      </a:endParaRPr>
                    </a:p>
                    <a:p>
                      <a:pPr marL="457200">
                        <a:lnSpc>
                          <a:spcPct val="115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Intradermal</a:t>
                      </a:r>
                      <a:endParaRPr lang="en-US" sz="1100">
                        <a:effectLst/>
                      </a:endParaRPr>
                    </a:p>
                    <a:p>
                      <a:pPr marL="457200">
                        <a:lnSpc>
                          <a:spcPct val="115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Shruti"/>
                      </a:endParaRPr>
                    </a:p>
                  </a:txBody>
                  <a:tcPr marL="33915" marR="33915" marT="0" marB="0"/>
                </a:tc>
              </a:tr>
              <a:tr h="118622">
                <a:tc>
                  <a:txBody>
                    <a:bodyPr/>
                    <a:lstStyle/>
                    <a:p>
                      <a:pPr marL="457200">
                        <a:lnSpc>
                          <a:spcPct val="115000"/>
                        </a:lnSpc>
                        <a:spcAft>
                          <a:spcPts val="0"/>
                        </a:spcAft>
                      </a:pPr>
                      <a:r>
                        <a:rPr lang="en-GB" sz="1100">
                          <a:effectLst/>
                        </a:rPr>
                        <a:t>Oral Polio Vaccine birth dose (trivalent)</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At birth or at first contact (within the first two weeks of life)</a:t>
                      </a:r>
                      <a:endParaRPr lang="en-US" sz="1100">
                        <a:effectLst/>
                      </a:endParaRPr>
                    </a:p>
                    <a:p>
                      <a:pPr marL="457200">
                        <a:lnSpc>
                          <a:spcPct val="115000"/>
                        </a:lnSpc>
                        <a:spcAft>
                          <a:spcPts val="0"/>
                        </a:spcAft>
                      </a:pPr>
                      <a:r>
                        <a:rPr lang="en-GB" sz="1100">
                          <a:effectLst/>
                        </a:rPr>
                        <a:t>At six weeks of life or at first contact</a:t>
                      </a:r>
                      <a:endParaRPr lang="en-US" sz="1100">
                        <a:effectLst/>
                      </a:endParaRPr>
                    </a:p>
                    <a:p>
                      <a:pPr marL="457200">
                        <a:lnSpc>
                          <a:spcPct val="115000"/>
                        </a:lnSpc>
                        <a:spcAft>
                          <a:spcPts val="0"/>
                        </a:spcAft>
                      </a:pPr>
                      <a:r>
                        <a:rPr lang="en-GB" sz="1100">
                          <a:effectLst/>
                        </a:rPr>
                        <a:t>At 10 weeks or 4 weeks after OPV I</a:t>
                      </a:r>
                      <a:endParaRPr lang="en-US" sz="1100">
                        <a:effectLst/>
                      </a:endParaRPr>
                    </a:p>
                    <a:p>
                      <a:pPr marL="457200">
                        <a:lnSpc>
                          <a:spcPct val="115000"/>
                        </a:lnSpc>
                        <a:spcAft>
                          <a:spcPts val="0"/>
                        </a:spcAft>
                      </a:pPr>
                      <a:r>
                        <a:rPr lang="en-GB" sz="1100">
                          <a:effectLst/>
                        </a:rPr>
                        <a:t>At 14 weeks or 4 weeks after OPV II</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2 drops</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Oral </a:t>
                      </a:r>
                      <a:endParaRPr lang="en-US" sz="1100">
                        <a:effectLst/>
                        <a:latin typeface="Calibri" panose="020F0502020204030204" pitchFamily="34" charset="0"/>
                        <a:ea typeface="Calibri" panose="020F0502020204030204" pitchFamily="34" charset="0"/>
                        <a:cs typeface="Shruti"/>
                      </a:endParaRPr>
                    </a:p>
                  </a:txBody>
                  <a:tcPr marL="33915" marR="33915" marT="0" marB="0"/>
                </a:tc>
              </a:tr>
              <a:tr h="88525">
                <a:tc>
                  <a:txBody>
                    <a:bodyPr/>
                    <a:lstStyle/>
                    <a:p>
                      <a:pPr marL="457200">
                        <a:lnSpc>
                          <a:spcPct val="115000"/>
                        </a:lnSpc>
                        <a:spcAft>
                          <a:spcPts val="0"/>
                        </a:spcAft>
                      </a:pPr>
                      <a:r>
                        <a:rPr lang="en-GB" sz="1100">
                          <a:effectLst/>
                        </a:rPr>
                        <a:t>DPT + Hep B + Hib </a:t>
                      </a:r>
                      <a:endParaRPr lang="en-US" sz="1100">
                        <a:effectLst/>
                      </a:endParaRPr>
                    </a:p>
                    <a:p>
                      <a:pPr marL="457200">
                        <a:lnSpc>
                          <a:spcPct val="115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dirty="0">
                          <a:effectLst/>
                        </a:rPr>
                        <a:t>At six weeks of life or at first contact</a:t>
                      </a:r>
                      <a:endParaRPr lang="en-US" sz="1100" dirty="0">
                        <a:effectLst/>
                      </a:endParaRPr>
                    </a:p>
                    <a:p>
                      <a:pPr marL="457200">
                        <a:lnSpc>
                          <a:spcPct val="115000"/>
                        </a:lnSpc>
                        <a:spcAft>
                          <a:spcPts val="0"/>
                        </a:spcAft>
                      </a:pPr>
                      <a:r>
                        <a:rPr lang="en-GB" sz="1100" dirty="0">
                          <a:effectLst/>
                        </a:rPr>
                        <a:t>At 10 weeks or 4 weeks after the 1</a:t>
                      </a:r>
                      <a:r>
                        <a:rPr lang="en-GB" sz="1100" baseline="30000" dirty="0">
                          <a:effectLst/>
                        </a:rPr>
                        <a:t>st</a:t>
                      </a:r>
                      <a:r>
                        <a:rPr lang="en-GB" sz="1100" dirty="0">
                          <a:effectLst/>
                        </a:rPr>
                        <a:t> dose</a:t>
                      </a:r>
                      <a:endParaRPr lang="en-US" sz="1100" dirty="0">
                        <a:effectLst/>
                      </a:endParaRPr>
                    </a:p>
                    <a:p>
                      <a:pPr marL="457200">
                        <a:lnSpc>
                          <a:spcPct val="115000"/>
                        </a:lnSpc>
                        <a:spcAft>
                          <a:spcPts val="0"/>
                        </a:spcAft>
                      </a:pPr>
                      <a:r>
                        <a:rPr lang="en-GB" sz="1100" dirty="0">
                          <a:effectLst/>
                        </a:rPr>
                        <a:t>At 14 weeks or 4 weeks after 2</a:t>
                      </a:r>
                      <a:r>
                        <a:rPr lang="en-GB" sz="1100" baseline="30000" dirty="0">
                          <a:effectLst/>
                        </a:rPr>
                        <a:t>nd</a:t>
                      </a:r>
                      <a:r>
                        <a:rPr lang="en-GB" sz="1100" dirty="0">
                          <a:effectLst/>
                        </a:rPr>
                        <a:t> dose</a:t>
                      </a:r>
                      <a:endParaRPr lang="en-US" sz="1100" dirty="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0.5ml</a:t>
                      </a:r>
                      <a:endParaRPr lang="en-US" sz="1100">
                        <a:effectLst/>
                      </a:endParaRPr>
                    </a:p>
                    <a:p>
                      <a:pPr marL="457200">
                        <a:lnSpc>
                          <a:spcPct val="115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Intramuscular into the upper outer aspect of the left thigh</a:t>
                      </a:r>
                      <a:endParaRPr lang="en-US" sz="1100">
                        <a:effectLst/>
                        <a:latin typeface="Calibri" panose="020F0502020204030204" pitchFamily="34" charset="0"/>
                        <a:ea typeface="Calibri" panose="020F0502020204030204" pitchFamily="34" charset="0"/>
                        <a:cs typeface="Shruti"/>
                      </a:endParaRPr>
                    </a:p>
                  </a:txBody>
                  <a:tcPr marL="33915" marR="33915" marT="0" marB="0"/>
                </a:tc>
              </a:tr>
              <a:tr h="88525">
                <a:tc>
                  <a:txBody>
                    <a:bodyPr/>
                    <a:lstStyle/>
                    <a:p>
                      <a:pPr marL="457200">
                        <a:lnSpc>
                          <a:spcPct val="115000"/>
                        </a:lnSpc>
                        <a:spcAft>
                          <a:spcPts val="0"/>
                        </a:spcAft>
                      </a:pPr>
                      <a:r>
                        <a:rPr lang="en-GB" sz="1100">
                          <a:effectLst/>
                        </a:rPr>
                        <a:t>Pneumococcal Vaccine (PCV10)</a:t>
                      </a:r>
                      <a:endParaRPr lang="en-US" sz="1100">
                        <a:effectLst/>
                      </a:endParaRPr>
                    </a:p>
                    <a:p>
                      <a:pPr marL="457200">
                        <a:lnSpc>
                          <a:spcPct val="115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dirty="0">
                          <a:effectLst/>
                        </a:rPr>
                        <a:t>At 6 weeks of life or at first contact</a:t>
                      </a:r>
                      <a:endParaRPr lang="en-US" sz="1100" dirty="0">
                        <a:effectLst/>
                      </a:endParaRPr>
                    </a:p>
                    <a:p>
                      <a:pPr marL="457200">
                        <a:lnSpc>
                          <a:spcPct val="115000"/>
                        </a:lnSpc>
                        <a:spcAft>
                          <a:spcPts val="0"/>
                        </a:spcAft>
                      </a:pPr>
                      <a:r>
                        <a:rPr lang="en-GB" sz="1100" dirty="0">
                          <a:effectLst/>
                        </a:rPr>
                        <a:t>At 10 weeks or 4 weeks after PCV10-1</a:t>
                      </a:r>
                      <a:endParaRPr lang="en-US" sz="1100" dirty="0">
                        <a:effectLst/>
                      </a:endParaRPr>
                    </a:p>
                    <a:p>
                      <a:pPr marL="457200">
                        <a:lnSpc>
                          <a:spcPct val="115000"/>
                        </a:lnSpc>
                        <a:spcAft>
                          <a:spcPts val="0"/>
                        </a:spcAft>
                      </a:pPr>
                      <a:r>
                        <a:rPr lang="en-GB" sz="1100" dirty="0">
                          <a:effectLst/>
                        </a:rPr>
                        <a:t>At 13 weeks or 4 weeks after PCV10-2</a:t>
                      </a:r>
                      <a:endParaRPr lang="en-US" sz="1100" dirty="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0.5ml</a:t>
                      </a:r>
                      <a:endParaRPr lang="en-US" sz="1100">
                        <a:effectLst/>
                      </a:endParaRPr>
                    </a:p>
                    <a:p>
                      <a:pPr marL="457200">
                        <a:lnSpc>
                          <a:spcPct val="115000"/>
                        </a:lnSpc>
                        <a:spcAft>
                          <a:spcPts val="0"/>
                        </a:spcAft>
                      </a:pPr>
                      <a:r>
                        <a:rPr lang="en-GB" sz="1100">
                          <a:effectLst/>
                        </a:rPr>
                        <a:t> </a:t>
                      </a:r>
                      <a:endParaRPr lang="en-US" sz="1100">
                        <a:effectLst/>
                      </a:endParaRPr>
                    </a:p>
                    <a:p>
                      <a:pPr marL="457200">
                        <a:lnSpc>
                          <a:spcPct val="115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Intramuscular into the upper outer aspect of the RIGHT thigh</a:t>
                      </a:r>
                      <a:endParaRPr lang="en-US" sz="1100">
                        <a:effectLst/>
                        <a:latin typeface="Calibri" panose="020F0502020204030204" pitchFamily="34" charset="0"/>
                        <a:ea typeface="Calibri" panose="020F0502020204030204" pitchFamily="34" charset="0"/>
                        <a:cs typeface="Shruti"/>
                      </a:endParaRPr>
                    </a:p>
                  </a:txBody>
                  <a:tcPr marL="33915" marR="33915" marT="0" marB="0"/>
                </a:tc>
              </a:tr>
              <a:tr h="58428">
                <a:tc>
                  <a:txBody>
                    <a:bodyPr/>
                    <a:lstStyle/>
                    <a:p>
                      <a:pPr marL="457200">
                        <a:lnSpc>
                          <a:spcPct val="115000"/>
                        </a:lnSpc>
                        <a:spcAft>
                          <a:spcPts val="0"/>
                        </a:spcAft>
                      </a:pPr>
                      <a:r>
                        <a:rPr lang="en-GB" sz="1100">
                          <a:effectLst/>
                        </a:rPr>
                        <a:t>Rota Virus Vaccine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At 6 weeks of life or at first contact</a:t>
                      </a:r>
                      <a:endParaRPr lang="en-US" sz="1100">
                        <a:effectLst/>
                      </a:endParaRPr>
                    </a:p>
                    <a:p>
                      <a:pPr marL="457200">
                        <a:lnSpc>
                          <a:spcPct val="115000"/>
                        </a:lnSpc>
                        <a:spcAft>
                          <a:spcPts val="0"/>
                        </a:spcAft>
                      </a:pPr>
                      <a:r>
                        <a:rPr lang="en-GB" sz="1100">
                          <a:effectLst/>
                        </a:rPr>
                        <a:t>At 10 weeks or 4 weeks after Rota-1</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1.5ml</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Oral </a:t>
                      </a:r>
                      <a:endParaRPr lang="en-US" sz="1100">
                        <a:effectLst/>
                        <a:latin typeface="Calibri" panose="020F0502020204030204" pitchFamily="34" charset="0"/>
                        <a:ea typeface="Calibri" panose="020F0502020204030204" pitchFamily="34" charset="0"/>
                        <a:cs typeface="Shruti"/>
                      </a:endParaRPr>
                    </a:p>
                  </a:txBody>
                  <a:tcPr marL="33915" marR="33915" marT="0" marB="0"/>
                </a:tc>
              </a:tr>
              <a:tr h="118622">
                <a:tc>
                  <a:txBody>
                    <a:bodyPr/>
                    <a:lstStyle/>
                    <a:p>
                      <a:pPr marL="457200">
                        <a:lnSpc>
                          <a:spcPct val="115000"/>
                        </a:lnSpc>
                        <a:spcAft>
                          <a:spcPts val="0"/>
                        </a:spcAft>
                      </a:pPr>
                      <a:r>
                        <a:rPr lang="en-GB" sz="1100">
                          <a:effectLst/>
                        </a:rPr>
                        <a:t>Vitamin A</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At 6 months of age</a:t>
                      </a:r>
                      <a:endParaRPr lang="en-US" sz="1100">
                        <a:effectLst/>
                      </a:endParaRPr>
                    </a:p>
                    <a:p>
                      <a:pPr marL="457200">
                        <a:lnSpc>
                          <a:spcPct val="115000"/>
                        </a:lnSpc>
                        <a:spcAft>
                          <a:spcPts val="0"/>
                        </a:spcAft>
                      </a:pPr>
                      <a:r>
                        <a:rPr lang="en-GB" sz="1100">
                          <a:effectLst/>
                        </a:rPr>
                        <a:t>(100,000 IU)</a:t>
                      </a:r>
                      <a:endParaRPr lang="en-US" sz="1100">
                        <a:effectLst/>
                      </a:endParaRPr>
                    </a:p>
                    <a:p>
                      <a:pPr marL="457200">
                        <a:lnSpc>
                          <a:spcPct val="115000"/>
                        </a:lnSpc>
                        <a:spcAft>
                          <a:spcPts val="0"/>
                        </a:spcAft>
                      </a:pPr>
                      <a:r>
                        <a:rPr lang="en-GB" sz="1100">
                          <a:effectLst/>
                        </a:rPr>
                        <a:t>At 18 months of age</a:t>
                      </a:r>
                      <a:endParaRPr lang="en-US" sz="1100">
                        <a:effectLst/>
                      </a:endParaRPr>
                    </a:p>
                    <a:p>
                      <a:pPr marL="457200">
                        <a:lnSpc>
                          <a:spcPct val="115000"/>
                        </a:lnSpc>
                        <a:spcAft>
                          <a:spcPts val="0"/>
                        </a:spcAft>
                      </a:pPr>
                      <a:r>
                        <a:rPr lang="en-GB" sz="1100">
                          <a:effectLst/>
                        </a:rPr>
                        <a:t>(200,000 IU)</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1 capsule</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Orally </a:t>
                      </a:r>
                      <a:endParaRPr lang="en-US" sz="1100">
                        <a:effectLst/>
                        <a:latin typeface="Calibri" panose="020F0502020204030204" pitchFamily="34" charset="0"/>
                        <a:ea typeface="Calibri" panose="020F0502020204030204" pitchFamily="34" charset="0"/>
                        <a:cs typeface="Shruti"/>
                      </a:endParaRPr>
                    </a:p>
                  </a:txBody>
                  <a:tcPr marL="33915" marR="33915" marT="0" marB="0"/>
                </a:tc>
              </a:tr>
              <a:tr h="58428">
                <a:tc>
                  <a:txBody>
                    <a:bodyPr/>
                    <a:lstStyle/>
                    <a:p>
                      <a:pPr marL="457200">
                        <a:lnSpc>
                          <a:spcPct val="115000"/>
                        </a:lnSpc>
                        <a:spcAft>
                          <a:spcPts val="0"/>
                        </a:spcAft>
                      </a:pPr>
                      <a:r>
                        <a:rPr lang="en-GB" sz="1100">
                          <a:effectLst/>
                        </a:rPr>
                        <a:t>Measles </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dirty="0">
                          <a:effectLst/>
                        </a:rPr>
                        <a:t>At 9 months or first contact after 9 months</a:t>
                      </a:r>
                      <a:endParaRPr lang="en-US" sz="1100" dirty="0">
                        <a:effectLst/>
                      </a:endParaRPr>
                    </a:p>
                    <a:p>
                      <a:pPr marL="457200">
                        <a:lnSpc>
                          <a:spcPct val="115000"/>
                        </a:lnSpc>
                        <a:spcAft>
                          <a:spcPts val="0"/>
                        </a:spcAft>
                      </a:pPr>
                      <a:r>
                        <a:rPr lang="en-GB" sz="1100" dirty="0">
                          <a:effectLst/>
                        </a:rPr>
                        <a:t>At 18 months or first contact after 18 months</a:t>
                      </a:r>
                      <a:endParaRPr lang="en-US" sz="1100" dirty="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0.5ml</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Subcutaneous into the right upper arm (deltoid muscle)</a:t>
                      </a:r>
                      <a:endParaRPr lang="en-US" sz="1100">
                        <a:effectLst/>
                        <a:latin typeface="Calibri" panose="020F0502020204030204" pitchFamily="34" charset="0"/>
                        <a:ea typeface="Calibri" panose="020F0502020204030204" pitchFamily="34" charset="0"/>
                        <a:cs typeface="Shruti"/>
                      </a:endParaRPr>
                    </a:p>
                  </a:txBody>
                  <a:tcPr marL="33915" marR="33915" marT="0" marB="0"/>
                </a:tc>
              </a:tr>
              <a:tr h="58428">
                <a:tc>
                  <a:txBody>
                    <a:bodyPr/>
                    <a:lstStyle/>
                    <a:p>
                      <a:pPr marL="457200">
                        <a:lnSpc>
                          <a:spcPct val="115000"/>
                        </a:lnSpc>
                        <a:spcAft>
                          <a:spcPts val="0"/>
                        </a:spcAft>
                      </a:pPr>
                      <a:r>
                        <a:rPr lang="en-GB" sz="1100">
                          <a:effectLst/>
                        </a:rPr>
                        <a:t>Yellow fever</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a:effectLst/>
                        </a:rPr>
                        <a:t>At 9 months or first contact after 9 months (only given in 4 special risk places i.e. Baringo, Keiyo, Koibatek and Marakwet)</a:t>
                      </a:r>
                      <a:endParaRPr lang="en-US" sz="110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dirty="0">
                          <a:effectLst/>
                        </a:rPr>
                        <a:t>0.5ml</a:t>
                      </a:r>
                      <a:endParaRPr lang="en-US" sz="1100" dirty="0">
                        <a:effectLst/>
                        <a:latin typeface="Calibri" panose="020F0502020204030204" pitchFamily="34" charset="0"/>
                        <a:ea typeface="Calibri" panose="020F0502020204030204" pitchFamily="34" charset="0"/>
                        <a:cs typeface="Shruti"/>
                      </a:endParaRPr>
                    </a:p>
                  </a:txBody>
                  <a:tcPr marL="33915" marR="33915" marT="0" marB="0"/>
                </a:tc>
                <a:tc>
                  <a:txBody>
                    <a:bodyPr/>
                    <a:lstStyle/>
                    <a:p>
                      <a:pPr marL="457200">
                        <a:lnSpc>
                          <a:spcPct val="115000"/>
                        </a:lnSpc>
                        <a:spcAft>
                          <a:spcPts val="0"/>
                        </a:spcAft>
                      </a:pPr>
                      <a:r>
                        <a:rPr lang="en-GB" sz="1100" dirty="0">
                          <a:effectLst/>
                        </a:rPr>
                        <a:t>Subcutaneous into the left upper arm (deltoid muscle)</a:t>
                      </a:r>
                      <a:endParaRPr lang="en-US" sz="1100" dirty="0">
                        <a:effectLst/>
                        <a:latin typeface="Calibri" panose="020F0502020204030204" pitchFamily="34" charset="0"/>
                        <a:ea typeface="Calibri" panose="020F0502020204030204" pitchFamily="34" charset="0"/>
                        <a:cs typeface="Shruti"/>
                      </a:endParaRPr>
                    </a:p>
                  </a:txBody>
                  <a:tcPr marL="33915" marR="33915" marT="0" marB="0"/>
                </a:tc>
              </a:tr>
            </a:tbl>
          </a:graphicData>
        </a:graphic>
      </p:graphicFrame>
    </p:spTree>
    <p:extLst>
      <p:ext uri="{BB962C8B-B14F-4D97-AF65-F5344CB8AC3E}">
        <p14:creationId xmlns:p14="http://schemas.microsoft.com/office/powerpoint/2010/main" val="4094610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WHO recommends a five dose Tetanus immunization schedule for women of childbearing age (15-49 years)</a:t>
            </a:r>
          </a:p>
          <a:p>
            <a:pPr lvl="1"/>
            <a:r>
              <a:rPr lang="en-US" dirty="0" smtClean="0"/>
              <a:t>List the five doses and when each should be given</a:t>
            </a:r>
            <a:endParaRPr lang="en-US" dirty="0"/>
          </a:p>
        </p:txBody>
      </p:sp>
    </p:spTree>
    <p:extLst>
      <p:ext uri="{BB962C8B-B14F-4D97-AF65-F5344CB8AC3E}">
        <p14:creationId xmlns:p14="http://schemas.microsoft.com/office/powerpoint/2010/main" val="2037012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b="1" dirty="0"/>
              <a:t>List 4 barriers to utilization of maternal Health services</a:t>
            </a:r>
            <a:r>
              <a:rPr lang="en-GB" b="1" dirty="0" smtClean="0"/>
              <a:t>:</a:t>
            </a:r>
          </a:p>
          <a:p>
            <a:r>
              <a:rPr lang="en-US" i="1" dirty="0"/>
              <a:t>The 3 delay model</a:t>
            </a:r>
            <a:endParaRPr lang="en-US" dirty="0"/>
          </a:p>
          <a:p>
            <a:pPr marL="0" lv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047" y="2771568"/>
            <a:ext cx="5742350" cy="3540125"/>
          </a:xfrm>
          <a:prstGeom prst="rect">
            <a:avLst/>
          </a:prstGeom>
        </p:spPr>
      </p:pic>
    </p:spTree>
    <p:extLst>
      <p:ext uri="{BB962C8B-B14F-4D97-AF65-F5344CB8AC3E}">
        <p14:creationId xmlns:p14="http://schemas.microsoft.com/office/powerpoint/2010/main" val="1685451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p:txBody>
          <a:bodyPr/>
          <a:lstStyle/>
          <a:p>
            <a:pPr lvl="0"/>
            <a:r>
              <a:rPr lang="en-GB" altLang="en-US" dirty="0" smtClean="0"/>
              <a:t>List five nursing cadres that offer Maternal and Child services in a Health Centre in Kenya.</a:t>
            </a:r>
            <a:endParaRPr lang="en-US" altLang="en-US" dirty="0" smtClean="0"/>
          </a:p>
          <a:p>
            <a:pPr lvl="0"/>
            <a:r>
              <a:rPr lang="en-US" dirty="0"/>
              <a:t>List the tasks of an Enrolled Community nurse in an Integrated Maternal and child health clinic</a:t>
            </a:r>
          </a:p>
          <a:p>
            <a:pPr lvl="1"/>
            <a:r>
              <a:rPr lang="en-US" dirty="0"/>
              <a:t>Health education </a:t>
            </a:r>
          </a:p>
          <a:p>
            <a:pPr lvl="1"/>
            <a:r>
              <a:rPr lang="en-US" dirty="0"/>
              <a:t>Family planning services </a:t>
            </a:r>
          </a:p>
          <a:p>
            <a:pPr lvl="1"/>
            <a:r>
              <a:rPr lang="en-US" dirty="0"/>
              <a:t>Triage </a:t>
            </a:r>
          </a:p>
          <a:p>
            <a:pPr lvl="1"/>
            <a:r>
              <a:rPr lang="en-US" dirty="0"/>
              <a:t>Child welfare</a:t>
            </a:r>
          </a:p>
          <a:p>
            <a:endParaRPr lang="en-US" dirty="0"/>
          </a:p>
          <a:p>
            <a:pPr marL="0" lvl="0" indent="0">
              <a:buNone/>
            </a:pPr>
            <a:endParaRPr lang="en-US" altLang="en-US" dirty="0" smtClean="0"/>
          </a:p>
        </p:txBody>
      </p:sp>
    </p:spTree>
    <p:extLst>
      <p:ext uri="{BB962C8B-B14F-4D97-AF65-F5344CB8AC3E}">
        <p14:creationId xmlns:p14="http://schemas.microsoft.com/office/powerpoint/2010/main" val="2339058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Briefly describe the organization and activities of  Integrated maternal and child health </a:t>
            </a:r>
            <a:r>
              <a:rPr lang="en-US" dirty="0" err="1"/>
              <a:t>centre</a:t>
            </a:r>
            <a:r>
              <a:rPr lang="en-US" dirty="0"/>
              <a:t> in a health </a:t>
            </a:r>
            <a:r>
              <a:rPr lang="en-US" dirty="0" err="1"/>
              <a:t>centre</a:t>
            </a:r>
            <a:r>
              <a:rPr lang="en-US" dirty="0"/>
              <a:t>. What are the advantages of an integrated approach?</a:t>
            </a:r>
          </a:p>
          <a:p>
            <a:pPr lvl="0"/>
            <a:r>
              <a:rPr lang="en-US" dirty="0" smtClean="0"/>
              <a:t>Outline </a:t>
            </a:r>
            <a:r>
              <a:rPr lang="en-US" dirty="0"/>
              <a:t>the main activities of MCH clinic?</a:t>
            </a:r>
          </a:p>
          <a:p>
            <a:pPr lvl="1"/>
            <a:r>
              <a:rPr lang="en-US" dirty="0"/>
              <a:t>To treat diseases in the clinic</a:t>
            </a:r>
          </a:p>
          <a:p>
            <a:pPr lvl="1"/>
            <a:r>
              <a:rPr lang="en-US" dirty="0"/>
              <a:t>To identify high risk cases and arrange frequent follow up or referral</a:t>
            </a:r>
          </a:p>
          <a:p>
            <a:pPr lvl="1"/>
            <a:r>
              <a:rPr lang="en-US" dirty="0"/>
              <a:t>To prevent disease particularly through use of effective immunization</a:t>
            </a:r>
          </a:p>
          <a:p>
            <a:pPr lvl="1"/>
            <a:r>
              <a:rPr lang="en-US" dirty="0"/>
              <a:t>To educate parents on appropriate health habits, how to cope with health problems at home </a:t>
            </a:r>
          </a:p>
          <a:p>
            <a:pPr lvl="1"/>
            <a:r>
              <a:rPr lang="en-US" dirty="0"/>
              <a:t>To promote health by encouraging good healthy </a:t>
            </a:r>
            <a:r>
              <a:rPr lang="en-US" dirty="0" err="1"/>
              <a:t>behaviours</a:t>
            </a:r>
            <a:r>
              <a:rPr lang="en-US" dirty="0"/>
              <a:t> and attitudes </a:t>
            </a:r>
            <a:r>
              <a:rPr lang="en-US" dirty="0" err="1"/>
              <a:t>e.g</a:t>
            </a:r>
            <a:r>
              <a:rPr lang="en-US" dirty="0"/>
              <a:t> breastfeeding, personal hygiene, use of latrines and good nutrition</a:t>
            </a:r>
          </a:p>
          <a:p>
            <a:endParaRPr lang="en-US" dirty="0"/>
          </a:p>
        </p:txBody>
      </p:sp>
    </p:spTree>
    <p:extLst>
      <p:ext uri="{BB962C8B-B14F-4D97-AF65-F5344CB8AC3E}">
        <p14:creationId xmlns:p14="http://schemas.microsoft.com/office/powerpoint/2010/main" val="825456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Describe five factors that influence infant mortality levels and differentials in a developing country such as Kenya</a:t>
            </a:r>
          </a:p>
          <a:p>
            <a:pPr lvl="1"/>
            <a:r>
              <a:rPr lang="en-US" dirty="0" smtClean="0"/>
              <a:t>Malnutrition</a:t>
            </a:r>
          </a:p>
          <a:p>
            <a:pPr lvl="1"/>
            <a:r>
              <a:rPr lang="en-US" dirty="0" smtClean="0"/>
              <a:t>Lack of MCH</a:t>
            </a:r>
          </a:p>
          <a:p>
            <a:pPr lvl="1"/>
            <a:r>
              <a:rPr lang="en-US" dirty="0" smtClean="0"/>
              <a:t>Lack of immunization</a:t>
            </a:r>
          </a:p>
          <a:p>
            <a:pPr lvl="1"/>
            <a:r>
              <a:rPr lang="en-US" dirty="0" smtClean="0"/>
              <a:t>Sanitations and contaminated water and food</a:t>
            </a:r>
          </a:p>
        </p:txBody>
      </p:sp>
    </p:spTree>
    <p:extLst>
      <p:ext uri="{BB962C8B-B14F-4D97-AF65-F5344CB8AC3E}">
        <p14:creationId xmlns:p14="http://schemas.microsoft.com/office/powerpoint/2010/main" val="1793805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is the rationale for Maternal Death Review/Audit in Kenya</a:t>
            </a:r>
          </a:p>
          <a:p>
            <a:r>
              <a:rPr lang="en-US" dirty="0"/>
              <a:t>Describe four of the six United Nations’ process indicators for monitoring essential obstetric care and their corresponding minimum levels.</a:t>
            </a:r>
          </a:p>
          <a:p>
            <a:endParaRPr lang="en-US" dirty="0"/>
          </a:p>
        </p:txBody>
      </p:sp>
    </p:spTree>
    <p:extLst>
      <p:ext uri="{BB962C8B-B14F-4D97-AF65-F5344CB8AC3E}">
        <p14:creationId xmlns:p14="http://schemas.microsoft.com/office/powerpoint/2010/main" val="451950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613258"/>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rgbClr val="FFFF00"/>
                </a:solidFill>
              </a:rPr>
              <a:t>HEALTH EDUCATION</a:t>
            </a:r>
            <a:endParaRPr lang="en-US" b="1" dirty="0">
              <a:solidFill>
                <a:srgbClr val="FFFF00"/>
              </a:solidFill>
            </a:endParaRPr>
          </a:p>
        </p:txBody>
      </p:sp>
      <p:sp>
        <p:nvSpPr>
          <p:cNvPr id="3" name="Content Placeholder 2"/>
          <p:cNvSpPr>
            <a:spLocks noGrp="1"/>
          </p:cNvSpPr>
          <p:nvPr>
            <p:ph idx="1"/>
          </p:nvPr>
        </p:nvSpPr>
        <p:spPr/>
        <p:txBody>
          <a:bodyPr>
            <a:normAutofit/>
          </a:bodyPr>
          <a:lstStyle/>
          <a:p>
            <a:r>
              <a:rPr lang="en-GB" dirty="0" smtClean="0"/>
              <a:t>Provide </a:t>
            </a:r>
            <a:r>
              <a:rPr lang="en-GB" dirty="0"/>
              <a:t>the 3 domains of the process of teaching and give 5 examples of </a:t>
            </a:r>
            <a:r>
              <a:rPr lang="en-GB" dirty="0" smtClean="0"/>
              <a:t>each</a:t>
            </a:r>
          </a:p>
          <a:p>
            <a:pPr lvl="0"/>
            <a:r>
              <a:rPr lang="en-US" dirty="0"/>
              <a:t>Compare and contrast health education package for prevention of poor pregnancy outcome of low social economic rural women versus urban women with formal education</a:t>
            </a:r>
            <a:r>
              <a:rPr lang="en-US" dirty="0" smtClean="0"/>
              <a:t>.</a:t>
            </a:r>
            <a:endParaRPr lang="en-US" dirty="0"/>
          </a:p>
        </p:txBody>
      </p:sp>
    </p:spTree>
    <p:extLst>
      <p:ext uri="{BB962C8B-B14F-4D97-AF65-F5344CB8AC3E}">
        <p14:creationId xmlns:p14="http://schemas.microsoft.com/office/powerpoint/2010/main" val="63840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lvl="0"/>
            <a:r>
              <a:rPr lang="en-US" dirty="0"/>
              <a:t>Spending on health care does not necessarily mean good health. Explain </a:t>
            </a:r>
            <a:r>
              <a:rPr lang="en-US" dirty="0" smtClean="0"/>
              <a:t>briefly</a:t>
            </a:r>
          </a:p>
          <a:p>
            <a:r>
              <a:rPr lang="en-US" dirty="0"/>
              <a:t>With an example of your choice distinguish between real and observed needs approaches in health provision</a:t>
            </a:r>
            <a:r>
              <a:rPr lang="en-US" dirty="0" smtClean="0"/>
              <a:t>.</a:t>
            </a:r>
            <a:endParaRPr lang="en-US" dirty="0"/>
          </a:p>
          <a:p>
            <a:endParaRPr lang="en-US" dirty="0"/>
          </a:p>
        </p:txBody>
      </p:sp>
    </p:spTree>
    <p:extLst>
      <p:ext uri="{BB962C8B-B14F-4D97-AF65-F5344CB8AC3E}">
        <p14:creationId xmlns:p14="http://schemas.microsoft.com/office/powerpoint/2010/main" val="4269086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a:t>Give not less than 4 prime messages for promoting immunization to a group of pregnant mothers at a community social hall?</a:t>
            </a:r>
          </a:p>
          <a:p>
            <a:pPr lvl="1">
              <a:buFont typeface="+mj-lt"/>
              <a:buAutoNum type="romanLcPeriod"/>
            </a:pPr>
            <a:r>
              <a:rPr lang="en-US" dirty="0"/>
              <a:t>Immunization is </a:t>
            </a:r>
            <a:r>
              <a:rPr lang="en-US" b="1" dirty="0"/>
              <a:t>effective</a:t>
            </a:r>
            <a:r>
              <a:rPr lang="en-US" dirty="0"/>
              <a:t> in preventing diseases that have high mortality and morbidity such as measles, polio e.t.c</a:t>
            </a:r>
          </a:p>
          <a:p>
            <a:pPr lvl="1">
              <a:buFont typeface="+mj-lt"/>
              <a:buAutoNum type="romanLcPeriod"/>
            </a:pPr>
            <a:r>
              <a:rPr lang="en-US" dirty="0"/>
              <a:t>Immunization is completely </a:t>
            </a:r>
            <a:r>
              <a:rPr lang="en-US" b="1" dirty="0"/>
              <a:t>FREE</a:t>
            </a:r>
            <a:r>
              <a:rPr lang="en-US" dirty="0"/>
              <a:t> </a:t>
            </a:r>
          </a:p>
          <a:p>
            <a:pPr lvl="1">
              <a:buFont typeface="+mj-lt"/>
              <a:buAutoNum type="romanLcPeriod"/>
            </a:pPr>
            <a:r>
              <a:rPr lang="en-US" dirty="0"/>
              <a:t>During Immunization there are a </a:t>
            </a:r>
            <a:r>
              <a:rPr lang="en-US" b="1" dirty="0"/>
              <a:t>host of other health services</a:t>
            </a:r>
            <a:r>
              <a:rPr lang="en-US" dirty="0"/>
              <a:t> offered including weight monitoring and </a:t>
            </a:r>
            <a:r>
              <a:rPr lang="en-US" dirty="0" err="1"/>
              <a:t>Vit</a:t>
            </a:r>
            <a:r>
              <a:rPr lang="en-US" dirty="0"/>
              <a:t>. A supplementation</a:t>
            </a:r>
          </a:p>
          <a:p>
            <a:pPr lvl="1">
              <a:buFont typeface="+mj-lt"/>
              <a:buAutoNum type="romanLcPeriod"/>
            </a:pPr>
            <a:r>
              <a:rPr lang="en-US" dirty="0"/>
              <a:t>Immunization is</a:t>
            </a:r>
            <a:r>
              <a:rPr lang="en-US" b="1" dirty="0"/>
              <a:t> safe</a:t>
            </a:r>
            <a:r>
              <a:rPr lang="en-US" dirty="0"/>
              <a:t> and ensures that children grow to be strong and health</a:t>
            </a:r>
          </a:p>
        </p:txBody>
      </p:sp>
    </p:spTree>
    <p:extLst>
      <p:ext uri="{BB962C8B-B14F-4D97-AF65-F5344CB8AC3E}">
        <p14:creationId xmlns:p14="http://schemas.microsoft.com/office/powerpoint/2010/main" val="2267431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a:t>Before choosing a health education method, it is important to consider 6 points. Itemize these and give reasons?</a:t>
            </a:r>
          </a:p>
          <a:p>
            <a:pPr marL="1200150" lvl="1" indent="-571500">
              <a:buFont typeface="+mj-lt"/>
              <a:buAutoNum type="romanLcPeriod"/>
            </a:pPr>
            <a:r>
              <a:rPr lang="en-US" dirty="0"/>
              <a:t>Age group being given education </a:t>
            </a:r>
            <a:r>
              <a:rPr lang="en-US" dirty="0" err="1"/>
              <a:t>e.g</a:t>
            </a:r>
            <a:r>
              <a:rPr lang="en-US" dirty="0"/>
              <a:t> young or old</a:t>
            </a:r>
          </a:p>
          <a:p>
            <a:pPr marL="1200150" lvl="1" indent="-571500">
              <a:buFont typeface="+mj-lt"/>
              <a:buAutoNum type="romanLcPeriod"/>
            </a:pPr>
            <a:r>
              <a:rPr lang="en-US" dirty="0"/>
              <a:t>Gender </a:t>
            </a:r>
            <a:r>
              <a:rPr lang="en-US" dirty="0" err="1"/>
              <a:t>e.g</a:t>
            </a:r>
            <a:r>
              <a:rPr lang="en-US" dirty="0"/>
              <a:t> male or female</a:t>
            </a:r>
          </a:p>
          <a:p>
            <a:pPr marL="1200150" lvl="1" indent="-571500">
              <a:buFont typeface="+mj-lt"/>
              <a:buAutoNum type="romanLcPeriod"/>
            </a:pPr>
            <a:r>
              <a:rPr lang="en-US" dirty="0"/>
              <a:t>Language </a:t>
            </a:r>
            <a:r>
              <a:rPr lang="en-US" dirty="0" err="1"/>
              <a:t>e.g</a:t>
            </a:r>
            <a:r>
              <a:rPr lang="en-US" dirty="0"/>
              <a:t> can they understand English, Kiswahili, kikuyu</a:t>
            </a:r>
          </a:p>
          <a:p>
            <a:pPr marL="1200150" lvl="1" indent="-571500">
              <a:buFont typeface="+mj-lt"/>
              <a:buAutoNum type="romanLcPeriod"/>
            </a:pPr>
            <a:r>
              <a:rPr lang="en-US" dirty="0"/>
              <a:t>Social/ cultural/economic/religion </a:t>
            </a:r>
            <a:r>
              <a:rPr lang="en-US" dirty="0" err="1"/>
              <a:t>e.g</a:t>
            </a:r>
            <a:r>
              <a:rPr lang="en-US" dirty="0"/>
              <a:t> some methods are unacceptable like using condoms as a demonstration of safe sex</a:t>
            </a:r>
          </a:p>
          <a:p>
            <a:pPr marL="1200150" lvl="1" indent="-571500">
              <a:buFont typeface="+mj-lt"/>
              <a:buAutoNum type="romanLcPeriod"/>
            </a:pPr>
            <a:r>
              <a:rPr lang="en-US" dirty="0"/>
              <a:t>Level of education </a:t>
            </a:r>
            <a:r>
              <a:rPr lang="en-US" dirty="0" err="1"/>
              <a:t>e.g</a:t>
            </a:r>
            <a:r>
              <a:rPr lang="en-US" dirty="0"/>
              <a:t> do not use difficult medical terms unless addressing doctors</a:t>
            </a:r>
          </a:p>
          <a:p>
            <a:pPr marL="1200150" lvl="1" indent="-571500">
              <a:buFont typeface="+mj-lt"/>
              <a:buAutoNum type="romanLcPeriod"/>
            </a:pPr>
            <a:r>
              <a:rPr lang="en-US" dirty="0"/>
              <a:t>Human relations </a:t>
            </a:r>
            <a:r>
              <a:rPr lang="en-US" dirty="0" err="1"/>
              <a:t>e.g</a:t>
            </a:r>
            <a:r>
              <a:rPr lang="en-US" dirty="0"/>
              <a:t> in the community with you the chief and other stakeholders</a:t>
            </a:r>
          </a:p>
        </p:txBody>
      </p:sp>
    </p:spTree>
    <p:extLst>
      <p:ext uri="{BB962C8B-B14F-4D97-AF65-F5344CB8AC3E}">
        <p14:creationId xmlns:p14="http://schemas.microsoft.com/office/powerpoint/2010/main" val="209080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What should the patient education programs include? Give reasons for each?</a:t>
            </a:r>
          </a:p>
          <a:p>
            <a:pPr lvl="1">
              <a:buFont typeface="+mj-lt"/>
              <a:buAutoNum type="romanLcPeriod"/>
            </a:pPr>
            <a:r>
              <a:rPr lang="en-US" dirty="0"/>
              <a:t>Simplified information- so that it is easy to understand</a:t>
            </a:r>
          </a:p>
          <a:p>
            <a:pPr lvl="1">
              <a:buFont typeface="+mj-lt"/>
              <a:buAutoNum type="romanLcPeriod"/>
            </a:pPr>
            <a:r>
              <a:rPr lang="en-US" dirty="0"/>
              <a:t>Materials to engage the patient- to make it interactive &amp; a memorable learning experience </a:t>
            </a:r>
            <a:r>
              <a:rPr lang="en-US" dirty="0" err="1"/>
              <a:t>eg..visual</a:t>
            </a:r>
            <a:r>
              <a:rPr lang="en-US" dirty="0"/>
              <a:t> aids</a:t>
            </a:r>
          </a:p>
          <a:p>
            <a:pPr lvl="1">
              <a:buFont typeface="+mj-lt"/>
              <a:buAutoNum type="romanLcPeriod"/>
            </a:pPr>
            <a:r>
              <a:rPr lang="en-US" dirty="0"/>
              <a:t>Feedback to verify understanding by patient</a:t>
            </a:r>
          </a:p>
        </p:txBody>
      </p:sp>
    </p:spTree>
    <p:extLst>
      <p:ext uri="{BB962C8B-B14F-4D97-AF65-F5344CB8AC3E}">
        <p14:creationId xmlns:p14="http://schemas.microsoft.com/office/powerpoint/2010/main" val="795472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Write short notes on the opportunities that allow for health education practice at the health </a:t>
            </a:r>
            <a:r>
              <a:rPr lang="en-US" dirty="0" err="1"/>
              <a:t>centre</a:t>
            </a:r>
            <a:r>
              <a:rPr lang="en-US" dirty="0"/>
              <a:t>?</a:t>
            </a:r>
          </a:p>
          <a:p>
            <a:pPr lvl="1">
              <a:buFont typeface="+mj-lt"/>
              <a:buAutoNum type="romanLcPeriod"/>
            </a:pPr>
            <a:r>
              <a:rPr lang="en-US" dirty="0"/>
              <a:t>Integrated services such as the maternal and child health clinic</a:t>
            </a:r>
          </a:p>
          <a:p>
            <a:pPr lvl="1">
              <a:buFont typeface="+mj-lt"/>
              <a:buAutoNum type="romanLcPeriod"/>
            </a:pPr>
            <a:r>
              <a:rPr lang="en-US" dirty="0"/>
              <a:t>One on one interaction with mothers  </a:t>
            </a:r>
            <a:r>
              <a:rPr lang="en-US" dirty="0" err="1"/>
              <a:t>e.g</a:t>
            </a:r>
            <a:r>
              <a:rPr lang="en-US" dirty="0"/>
              <a:t> in family planning, Child welfare clinic</a:t>
            </a:r>
          </a:p>
          <a:p>
            <a:pPr lvl="1">
              <a:buFont typeface="+mj-lt"/>
              <a:buAutoNum type="romanLcPeriod"/>
            </a:pPr>
            <a:r>
              <a:rPr lang="en-US" dirty="0"/>
              <a:t>Waiting rooms for patients so that they can get health education through T.V or brochures and learning material</a:t>
            </a:r>
          </a:p>
        </p:txBody>
      </p:sp>
    </p:spTree>
    <p:extLst>
      <p:ext uri="{BB962C8B-B14F-4D97-AF65-F5344CB8AC3E}">
        <p14:creationId xmlns:p14="http://schemas.microsoft.com/office/powerpoint/2010/main" val="1723477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a:t>Discuss implementation process of health education aimed at reducing incidence of diarrhea diseases in a given division?</a:t>
            </a:r>
          </a:p>
          <a:p>
            <a:pPr lvl="1">
              <a:buFont typeface="+mj-lt"/>
              <a:buAutoNum type="romanLcPeriod"/>
            </a:pPr>
            <a:r>
              <a:rPr lang="en-US" dirty="0"/>
              <a:t>Consult the stakeholders in the community about the health education </a:t>
            </a:r>
            <a:r>
              <a:rPr lang="en-US" dirty="0" err="1"/>
              <a:t>e.g</a:t>
            </a:r>
            <a:r>
              <a:rPr lang="en-US" dirty="0"/>
              <a:t> barriers to communication, main objectives, culture &amp; beliefs</a:t>
            </a:r>
          </a:p>
          <a:p>
            <a:pPr lvl="1">
              <a:buFont typeface="+mj-lt"/>
              <a:buAutoNum type="romanLcPeriod"/>
            </a:pPr>
            <a:r>
              <a:rPr lang="en-US" dirty="0"/>
              <a:t>Inform and educate the community about diarrhea in terms of cause prevalence, transmission, signs &amp; symptoms, methods of prevention</a:t>
            </a:r>
          </a:p>
          <a:p>
            <a:pPr lvl="1">
              <a:buFont typeface="+mj-lt"/>
              <a:buAutoNum type="romanLcPeriod"/>
            </a:pPr>
            <a:r>
              <a:rPr lang="en-US" dirty="0"/>
              <a:t>At the end of a given time period , evaluate the level of success &amp; try to find out what went wrong</a:t>
            </a:r>
          </a:p>
          <a:p>
            <a:pPr lvl="1">
              <a:buFont typeface="+mj-lt"/>
              <a:buAutoNum type="romanLcPeriod"/>
            </a:pPr>
            <a:r>
              <a:rPr lang="en-US" dirty="0"/>
              <a:t>Use sensitive methods of evaluation</a:t>
            </a:r>
          </a:p>
          <a:p>
            <a:pPr lvl="1">
              <a:buFont typeface="+mj-lt"/>
              <a:buAutoNum type="romanLcPeriod"/>
            </a:pPr>
            <a:r>
              <a:rPr lang="en-US" dirty="0"/>
              <a:t>Use the communities feedback to evaluate success rate</a:t>
            </a:r>
          </a:p>
          <a:p>
            <a:pPr lvl="1">
              <a:buFont typeface="+mj-lt"/>
              <a:buAutoNum type="romanLcPeriod"/>
            </a:pPr>
            <a:r>
              <a:rPr lang="en-US" dirty="0"/>
              <a:t>Must provide feedback to the community and members of the network you are working with</a:t>
            </a:r>
          </a:p>
          <a:p>
            <a:endParaRPr lang="en-US" dirty="0"/>
          </a:p>
        </p:txBody>
      </p:sp>
    </p:spTree>
    <p:extLst>
      <p:ext uri="{BB962C8B-B14F-4D97-AF65-F5344CB8AC3E}">
        <p14:creationId xmlns:p14="http://schemas.microsoft.com/office/powerpoint/2010/main" val="3934141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List 10 desirable health practices which health education programs aim to produce among rural population in Kenya?</a:t>
            </a:r>
          </a:p>
          <a:p>
            <a:pPr lvl="1"/>
            <a:r>
              <a:rPr lang="en-US" dirty="0"/>
              <a:t>Preventive medicine</a:t>
            </a:r>
          </a:p>
          <a:p>
            <a:pPr lvl="1"/>
            <a:r>
              <a:rPr lang="en-US" dirty="0"/>
              <a:t>Early detection of signs &amp; symptoms of disease</a:t>
            </a:r>
          </a:p>
          <a:p>
            <a:pPr lvl="1"/>
            <a:r>
              <a:rPr lang="en-US" dirty="0"/>
              <a:t>Health promotive activities</a:t>
            </a:r>
          </a:p>
          <a:p>
            <a:pPr lvl="1"/>
            <a:r>
              <a:rPr lang="en-US" dirty="0"/>
              <a:t>Change in behavior</a:t>
            </a:r>
          </a:p>
          <a:p>
            <a:pPr lvl="1"/>
            <a:r>
              <a:rPr lang="en-US" dirty="0"/>
              <a:t>Going for Checkups</a:t>
            </a:r>
          </a:p>
          <a:p>
            <a:pPr lvl="1"/>
            <a:r>
              <a:rPr lang="en-US" dirty="0"/>
              <a:t>Management of common diseases and injuries</a:t>
            </a:r>
          </a:p>
          <a:p>
            <a:pPr lvl="1"/>
            <a:r>
              <a:rPr lang="en-US" dirty="0"/>
              <a:t>Reduced delay in health seeking behavior</a:t>
            </a:r>
          </a:p>
          <a:p>
            <a:pPr lvl="1"/>
            <a:endParaRPr lang="en-US" dirty="0"/>
          </a:p>
        </p:txBody>
      </p:sp>
    </p:spTree>
    <p:extLst>
      <p:ext uri="{BB962C8B-B14F-4D97-AF65-F5344CB8AC3E}">
        <p14:creationId xmlns:p14="http://schemas.microsoft.com/office/powerpoint/2010/main" val="4087214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a:t>Adolescent and teenage pregnancies have become a big concern worldwide. Outline some of the ways in which the problem can be tackled?</a:t>
            </a:r>
          </a:p>
          <a:p>
            <a:pPr lvl="1"/>
            <a:r>
              <a:rPr lang="en-US" dirty="0"/>
              <a:t>School based sex education particularly linked to contraceptive use</a:t>
            </a:r>
          </a:p>
          <a:p>
            <a:pPr lvl="1"/>
            <a:r>
              <a:rPr lang="en-US" dirty="0"/>
              <a:t>Community based (</a:t>
            </a:r>
            <a:r>
              <a:rPr lang="en-US" dirty="0" err="1"/>
              <a:t>e.g</a:t>
            </a:r>
            <a:r>
              <a:rPr lang="en-US" dirty="0"/>
              <a:t> family or youth </a:t>
            </a:r>
            <a:r>
              <a:rPr lang="en-US" dirty="0" err="1"/>
              <a:t>centre</a:t>
            </a:r>
            <a:r>
              <a:rPr lang="en-US" dirty="0"/>
              <a:t>) education, development and contraceptive services</a:t>
            </a:r>
          </a:p>
          <a:p>
            <a:pPr lvl="1"/>
            <a:r>
              <a:rPr lang="en-US" dirty="0"/>
              <a:t>Youth development programmes focusing on personal development, education and vocational development may increase contraceptive use and reduce pregnancy rates</a:t>
            </a:r>
          </a:p>
          <a:p>
            <a:pPr lvl="1"/>
            <a:r>
              <a:rPr lang="en-US" dirty="0"/>
              <a:t>Family outreach: including teenagers parents in information and prevention programmes</a:t>
            </a:r>
          </a:p>
          <a:p>
            <a:pPr lvl="1"/>
            <a:r>
              <a:rPr lang="en-US" dirty="0"/>
              <a:t>Encouraging a local culture where discussion of sex and sexuality &amp; contraception is permitted</a:t>
            </a:r>
          </a:p>
        </p:txBody>
      </p:sp>
    </p:spTree>
    <p:extLst>
      <p:ext uri="{BB962C8B-B14F-4D97-AF65-F5344CB8AC3E}">
        <p14:creationId xmlns:p14="http://schemas.microsoft.com/office/powerpoint/2010/main" val="166918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50 year old man has a 28 year old wife with three children. He had a prostate gland operation last year that has left him with urine incontinence</a:t>
            </a:r>
          </a:p>
          <a:p>
            <a:pPr lvl="1"/>
            <a:r>
              <a:rPr lang="en-US" dirty="0" smtClean="0"/>
              <a:t>What health education would you provide him with to enable him to cope</a:t>
            </a:r>
          </a:p>
          <a:p>
            <a:r>
              <a:rPr lang="en-US" dirty="0" smtClean="0"/>
              <a:t>Provide five basic planning skills in health education to newly diagnosed juvenile diabetic boy of 15 years of age</a:t>
            </a:r>
          </a:p>
          <a:p>
            <a:pPr lvl="1"/>
            <a:endParaRPr lang="en-US" dirty="0"/>
          </a:p>
        </p:txBody>
      </p:sp>
    </p:spTree>
    <p:extLst>
      <p:ext uri="{BB962C8B-B14F-4D97-AF65-F5344CB8AC3E}">
        <p14:creationId xmlns:p14="http://schemas.microsoft.com/office/powerpoint/2010/main" val="1476659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Plan a health education session for a patient suffering from diverticulosis who is experiencing mild abdominal pain, diarrhoea alternating with constipation</a:t>
            </a:r>
          </a:p>
          <a:p>
            <a:r>
              <a:rPr lang="en-GB" dirty="0"/>
              <a:t>Develop a first time patient education for a person starting to have daily insulin injection.</a:t>
            </a:r>
          </a:p>
          <a:p>
            <a:endParaRPr lang="en-US" dirty="0"/>
          </a:p>
        </p:txBody>
      </p:sp>
    </p:spTree>
    <p:extLst>
      <p:ext uri="{BB962C8B-B14F-4D97-AF65-F5344CB8AC3E}">
        <p14:creationId xmlns:p14="http://schemas.microsoft.com/office/powerpoint/2010/main" val="1149439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88641"/>
            <a:ext cx="8229600" cy="4822031"/>
          </a:xfrm>
        </p:spPr>
      </p:pic>
    </p:spTree>
    <p:extLst>
      <p:ext uri="{BB962C8B-B14F-4D97-AF65-F5344CB8AC3E}">
        <p14:creationId xmlns:p14="http://schemas.microsoft.com/office/powerpoint/2010/main" val="65159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43000" y="-1143000"/>
            <a:ext cx="6858000" cy="9144000"/>
          </a:xfrm>
          <a:prstGeom prst="rect">
            <a:avLst/>
          </a:prstGeom>
        </p:spPr>
      </p:pic>
    </p:spTree>
    <p:extLst>
      <p:ext uri="{BB962C8B-B14F-4D97-AF65-F5344CB8AC3E}">
        <p14:creationId xmlns:p14="http://schemas.microsoft.com/office/powerpoint/2010/main" val="419996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576"/>
            <a:ext cx="9144000" cy="6858000"/>
          </a:xfrm>
          <a:prstGeom prst="rect">
            <a:avLst/>
          </a:prstGeom>
        </p:spPr>
      </p:pic>
    </p:spTree>
    <p:extLst>
      <p:ext uri="{BB962C8B-B14F-4D97-AF65-F5344CB8AC3E}">
        <p14:creationId xmlns:p14="http://schemas.microsoft.com/office/powerpoint/2010/main" val="357125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96975"/>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rgbClr val="FFFF00"/>
                </a:solidFill>
              </a:rPr>
              <a:t>HEALTH SERVICES ADMINISTRATION &amp; MANAGEMENT</a:t>
            </a:r>
            <a:endParaRPr lang="en-US" b="1" dirty="0">
              <a:solidFill>
                <a:srgbClr val="FFFF00"/>
              </a:solidFill>
            </a:endParaRPr>
          </a:p>
        </p:txBody>
      </p:sp>
      <p:sp>
        <p:nvSpPr>
          <p:cNvPr id="3" name="Content Placeholder 2"/>
          <p:cNvSpPr>
            <a:spLocks noGrp="1"/>
          </p:cNvSpPr>
          <p:nvPr>
            <p:ph idx="1"/>
          </p:nvPr>
        </p:nvSpPr>
        <p:spPr>
          <a:xfrm>
            <a:off x="457200" y="1609344"/>
            <a:ext cx="8229600" cy="4516819"/>
          </a:xfrm>
        </p:spPr>
        <p:txBody>
          <a:bodyPr>
            <a:normAutofit fontScale="92500" lnSpcReduction="10000"/>
          </a:bodyPr>
          <a:lstStyle/>
          <a:p>
            <a:r>
              <a:rPr lang="en-US" dirty="0"/>
              <a:t>Management is a universal, creative and social process. It is an art and Science. Discuss this statement using appropriate examples.</a:t>
            </a:r>
          </a:p>
          <a:p>
            <a:pPr lvl="0"/>
            <a:r>
              <a:rPr lang="en-US" dirty="0" smtClean="0"/>
              <a:t>Over </a:t>
            </a:r>
            <a:r>
              <a:rPr lang="en-US" dirty="0"/>
              <a:t>the years, the government of Kenya has revised the certificate and diploma level nurse training to produce all round community nurses at the two levels</a:t>
            </a:r>
          </a:p>
          <a:p>
            <a:pPr lvl="1"/>
            <a:r>
              <a:rPr lang="en-US" dirty="0"/>
              <a:t>Which are the two nursing cadres?</a:t>
            </a:r>
          </a:p>
          <a:p>
            <a:pPr lvl="1"/>
            <a:r>
              <a:rPr lang="en-US" dirty="0"/>
              <a:t>How does the healthcare system benefit from the production of these types of nurses?</a:t>
            </a:r>
          </a:p>
        </p:txBody>
      </p:sp>
    </p:spTree>
    <p:extLst>
      <p:ext uri="{BB962C8B-B14F-4D97-AF65-F5344CB8AC3E}">
        <p14:creationId xmlns:p14="http://schemas.microsoft.com/office/powerpoint/2010/main" val="2865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US" dirty="0"/>
              <a:t>Describe the different methods of evaluation</a:t>
            </a:r>
          </a:p>
          <a:p>
            <a:pPr lvl="0"/>
            <a:r>
              <a:rPr lang="en-US" dirty="0"/>
              <a:t>List 5 tools for monitoring maternal health services in a health </a:t>
            </a:r>
            <a:r>
              <a:rPr lang="en-US" dirty="0" err="1"/>
              <a:t>centre</a:t>
            </a:r>
            <a:endParaRPr lang="en-US"/>
          </a:p>
          <a:p>
            <a:pPr lvl="0"/>
            <a:r>
              <a:rPr lang="en-GB" smtClean="0"/>
              <a:t>Define </a:t>
            </a:r>
            <a:r>
              <a:rPr lang="en-GB" dirty="0"/>
              <a:t>“evaluation” in healthcare. List three factors that need to be evaluated in Health service delivery</a:t>
            </a:r>
            <a:r>
              <a:rPr lang="en-GB" dirty="0" smtClean="0"/>
              <a:t>:</a:t>
            </a:r>
          </a:p>
          <a:p>
            <a:pPr lvl="0"/>
            <a:r>
              <a:rPr lang="en-GB" dirty="0" smtClean="0"/>
              <a:t>Explain the applicability of the concept of allocative efficiency in delivery of health care in Kenya</a:t>
            </a:r>
          </a:p>
          <a:p>
            <a:r>
              <a:rPr lang="en-GB" dirty="0"/>
              <a:t>List 5 activities in the Growth Monitoring programme in health </a:t>
            </a:r>
            <a:r>
              <a:rPr lang="en-GB" dirty="0" smtClean="0"/>
              <a:t>care</a:t>
            </a:r>
          </a:p>
          <a:p>
            <a:r>
              <a:rPr lang="en-GB" dirty="0" smtClean="0"/>
              <a:t>Highlight </a:t>
            </a:r>
            <a:r>
              <a:rPr lang="en-US" dirty="0" smtClean="0"/>
              <a:t>five advantages of monitoring and evaluation in a health care organization</a:t>
            </a:r>
          </a:p>
          <a:p>
            <a:endParaRPr lang="en-US" dirty="0"/>
          </a:p>
        </p:txBody>
      </p:sp>
    </p:spTree>
    <p:extLst>
      <p:ext uri="{BB962C8B-B14F-4D97-AF65-F5344CB8AC3E}">
        <p14:creationId xmlns:p14="http://schemas.microsoft.com/office/powerpoint/2010/main" val="21171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85000" lnSpcReduction="10000"/>
          </a:bodyPr>
          <a:lstStyle/>
          <a:p>
            <a:r>
              <a:rPr lang="en-GB" dirty="0" smtClean="0"/>
              <a:t>Distinguish between leadership and management</a:t>
            </a:r>
          </a:p>
          <a:p>
            <a:pPr lvl="0"/>
            <a:r>
              <a:rPr lang="en-GB" dirty="0" smtClean="0"/>
              <a:t>Describe the behaviour of poorly motivated health workers</a:t>
            </a:r>
          </a:p>
          <a:p>
            <a:pPr lvl="0"/>
            <a:r>
              <a:rPr lang="en-US" altLang="en-US" dirty="0" smtClean="0"/>
              <a:t>Discuss </a:t>
            </a:r>
            <a:r>
              <a:rPr lang="en-US" altLang="en-US" dirty="0"/>
              <a:t>the challenges of managing  health care </a:t>
            </a:r>
            <a:r>
              <a:rPr lang="en-US" altLang="en-US" dirty="0" smtClean="0"/>
              <a:t>organizations</a:t>
            </a:r>
          </a:p>
          <a:p>
            <a:pPr lvl="0"/>
            <a:r>
              <a:rPr lang="en-US" altLang="en-US" dirty="0" smtClean="0"/>
              <a:t>Discuss </a:t>
            </a:r>
            <a:r>
              <a:rPr lang="en-US" altLang="en-US" dirty="0"/>
              <a:t>the strategies that you can use to improve the conditions prevailing in a typical health care </a:t>
            </a:r>
            <a:r>
              <a:rPr lang="en-US" altLang="en-US" dirty="0" smtClean="0"/>
              <a:t>organization</a:t>
            </a:r>
          </a:p>
          <a:p>
            <a:pPr lvl="0"/>
            <a:r>
              <a:rPr lang="en-US" altLang="en-US" dirty="0" smtClean="0"/>
              <a:t>Discuss </a:t>
            </a:r>
            <a:r>
              <a:rPr lang="en-US" altLang="en-US" dirty="0"/>
              <a:t>the importance of leadership to your health </a:t>
            </a:r>
            <a:r>
              <a:rPr lang="en-US" altLang="en-US"/>
              <a:t>care </a:t>
            </a:r>
            <a:r>
              <a:rPr lang="en-US" altLang="en-US" smtClean="0"/>
              <a:t>organization</a:t>
            </a:r>
          </a:p>
          <a:p>
            <a:pPr lvl="0"/>
            <a:r>
              <a:rPr lang="en-US" altLang="en-US" smtClean="0"/>
              <a:t>Discuss </a:t>
            </a:r>
            <a:r>
              <a:rPr lang="en-US" altLang="en-US" dirty="0"/>
              <a:t>the causes of failures among contemporary leaders in health care </a:t>
            </a:r>
            <a:r>
              <a:rPr lang="en-US" altLang="en-US" dirty="0" smtClean="0"/>
              <a:t>organizations</a:t>
            </a:r>
            <a:endParaRPr lang="en-US" altLang="en-US" dirty="0"/>
          </a:p>
        </p:txBody>
      </p:sp>
    </p:spTree>
    <p:extLst>
      <p:ext uri="{BB962C8B-B14F-4D97-AF65-F5344CB8AC3E}">
        <p14:creationId xmlns:p14="http://schemas.microsoft.com/office/powerpoint/2010/main" val="12145701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3514</TotalTime>
  <Words>2835</Words>
  <Application>Microsoft Office PowerPoint</Application>
  <PresentationFormat>On-screen Show (4:3)</PresentationFormat>
  <Paragraphs>258</Paragraphs>
  <Slides>49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Shruti</vt:lpstr>
      <vt:lpstr>1_Office Theme</vt:lpstr>
      <vt:lpstr>HEALTH ECONOMICS, HSM, PHC, MHC AND HEALTH EDUCATION QUESTIONS</vt:lpstr>
      <vt:lpstr>HEALTH ECONOMICS</vt:lpstr>
      <vt:lpstr>PowerPoint Presentation</vt:lpstr>
      <vt:lpstr>PowerPoint Presentation</vt:lpstr>
      <vt:lpstr>PowerPoint Presentation</vt:lpstr>
      <vt:lpstr>PowerPoint Presentation</vt:lpstr>
      <vt:lpstr>HEALTH SERVICES ADMINISTRATION &amp; MANAGEMENT</vt:lpstr>
      <vt:lpstr>PowerPoint Presentation</vt:lpstr>
      <vt:lpstr>PowerPoint Presentation</vt:lpstr>
      <vt:lpstr>A group of medical students have volunteered to participate in a free one-day medical camp to be held at a local community centre in a rural area. Outline how you would organize the students to offer effective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HEALTH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MATERNAL HEALTH CARE &amp; FAMILY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PARASITOLOGY SPOT TEST REVISION</dc:title>
  <dc:creator>KIMAIGA H.O, MBChB,UoN</dc:creator>
  <cp:lastModifiedBy>KIMAIGA H.O, MBChB,UoN</cp:lastModifiedBy>
  <cp:revision>56</cp:revision>
  <dcterms:created xsi:type="dcterms:W3CDTF">2016-08-17T03:10:48Z</dcterms:created>
  <dcterms:modified xsi:type="dcterms:W3CDTF">2016-09-06T16:21:37Z</dcterms:modified>
</cp:coreProperties>
</file>