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9" r:id="rId2"/>
    <p:sldId id="273" r:id="rId3"/>
    <p:sldId id="272" r:id="rId4"/>
    <p:sldId id="257" r:id="rId5"/>
    <p:sldId id="261" r:id="rId6"/>
    <p:sldId id="258" r:id="rId7"/>
    <p:sldId id="263" r:id="rId8"/>
    <p:sldId id="264" r:id="rId9"/>
    <p:sldId id="265" r:id="rId10"/>
    <p:sldId id="262" r:id="rId11"/>
    <p:sldId id="260" r:id="rId12"/>
    <p:sldId id="266" r:id="rId13"/>
    <p:sldId id="267" r:id="rId14"/>
    <p:sldId id="268" r:id="rId15"/>
    <p:sldId id="269" r:id="rId16"/>
    <p:sldId id="270" r:id="rId17"/>
    <p:sldId id="271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7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AA16D1-6A3A-4222-AF0F-7B39D492D529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6D5CF9-92B8-4255-A7D4-4EBC3951D72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6D5CF9-92B8-4255-A7D4-4EBC3951D727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C8A3-B2EC-40F4-B225-BC368E72E431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E3AA-FF5D-405D-A915-0C59F754C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C8A3-B2EC-40F4-B225-BC368E72E431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E3AA-FF5D-405D-A915-0C59F754C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C8A3-B2EC-40F4-B225-BC368E72E431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E3AA-FF5D-405D-A915-0C59F754C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C8A3-B2EC-40F4-B225-BC368E72E431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E3AA-FF5D-405D-A915-0C59F754C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C8A3-B2EC-40F4-B225-BC368E72E431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E3AA-FF5D-405D-A915-0C59F754C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C8A3-B2EC-40F4-B225-BC368E72E431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E3AA-FF5D-405D-A915-0C59F754C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C8A3-B2EC-40F4-B225-BC368E72E431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E3AA-FF5D-405D-A915-0C59F754C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C8A3-B2EC-40F4-B225-BC368E72E431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E3AA-FF5D-405D-A915-0C59F754C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C8A3-B2EC-40F4-B225-BC368E72E431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E3AA-FF5D-405D-A915-0C59F754C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C8A3-B2EC-40F4-B225-BC368E72E431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E3AA-FF5D-405D-A915-0C59F754C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7C8A3-B2EC-40F4-B225-BC368E72E431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07E3AA-FF5D-405D-A915-0C59F754C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47C8A3-B2EC-40F4-B225-BC368E72E431}" type="datetimeFigureOut">
              <a:rPr lang="en-US" smtClean="0"/>
              <a:pPr/>
              <a:t>11/12/2016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7E3AA-FF5D-405D-A915-0C59F754CDE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ENTRY INTO COMMUNITY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r>
              <a:rPr lang="en-US" b="1" dirty="0" smtClean="0"/>
              <a:t>Professor Violet Kimani</a:t>
            </a:r>
          </a:p>
          <a:p>
            <a:endParaRPr lang="en-US" b="1" dirty="0"/>
          </a:p>
          <a:p>
            <a:endParaRPr lang="en-US" b="1" dirty="0" smtClean="0"/>
          </a:p>
          <a:p>
            <a:pPr>
              <a:buNone/>
            </a:pPr>
            <a:r>
              <a:rPr lang="en-US" b="1" dirty="0" smtClean="0"/>
              <a:t>LECTURE NOTES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PARTNERSHIP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  <a:buNone/>
            </a:pPr>
            <a:r>
              <a:rPr lang="en-US" dirty="0" smtClean="0"/>
              <a:t>Why establish community partnership?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It fosters application of culturally appropriate strategies.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It promotes shared responsibility by service providers and community members.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It guarantees that a felt need is addressed and leads to  a sense of responsibility for the project. 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It facilitates the mobilization of resources that may    otherwise not be available.</a:t>
            </a:r>
            <a:r>
              <a:rPr lang="en-US" sz="2800" dirty="0" smtClean="0"/>
              <a:t>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establish community partnerships </a:t>
            </a:r>
            <a:r>
              <a:rPr lang="en-US" dirty="0" err="1" smtClean="0"/>
              <a:t>ctnd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supports the gradual change of structures and norms that pose barriers to the delivery of health services</a:t>
            </a:r>
          </a:p>
          <a:p>
            <a:r>
              <a:rPr lang="en-US" dirty="0" smtClean="0"/>
              <a:t>It fosters the use of indigenous knowledge &amp; expertise. </a:t>
            </a:r>
          </a:p>
          <a:p>
            <a:r>
              <a:rPr lang="en-US" dirty="0" smtClean="0"/>
              <a:t>It helps people understand the nature of constraints that hinder their escape from poverty.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establish community Partnerships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Establish a context – (needs assessment)</a:t>
            </a:r>
          </a:p>
          <a:p>
            <a:r>
              <a:rPr lang="en-US" dirty="0" smtClean="0"/>
              <a:t>Identify needs and resources in your agency that will drive the partnership (finances, human resources and training)</a:t>
            </a:r>
          </a:p>
          <a:p>
            <a:r>
              <a:rPr lang="en-US" dirty="0" smtClean="0"/>
              <a:t>Identify the potential partners (groups, societies)</a:t>
            </a:r>
          </a:p>
          <a:p>
            <a:r>
              <a:rPr lang="en-US" dirty="0" smtClean="0"/>
              <a:t>Prepare an information package (brief of the    intended project, need for the project, why   partnership is essential)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to establish---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Visit the partners to create rapport</a:t>
            </a:r>
          </a:p>
          <a:p>
            <a:r>
              <a:rPr lang="en-US" dirty="0" smtClean="0"/>
              <a:t>Organize a meeting with partners</a:t>
            </a:r>
          </a:p>
          <a:p>
            <a:r>
              <a:rPr lang="en-US" dirty="0" smtClean="0"/>
              <a:t>Identify each partners strengths and constraints</a:t>
            </a:r>
          </a:p>
          <a:p>
            <a:r>
              <a:rPr lang="en-US" dirty="0" smtClean="0"/>
              <a:t>Together determine and define the roles and contributions of each partner</a:t>
            </a:r>
          </a:p>
          <a:p>
            <a:r>
              <a:rPr lang="en-US" dirty="0" smtClean="0"/>
              <a:t>Develop contingency plans to overcome constraints or offset them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for establishing…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Commitment to community-derived solutions to community-based problems.</a:t>
            </a:r>
          </a:p>
          <a:p>
            <a:r>
              <a:rPr lang="en-US" dirty="0" smtClean="0"/>
              <a:t>Political, cultural, age &amp; gender sensitivity.</a:t>
            </a:r>
          </a:p>
          <a:p>
            <a:r>
              <a:rPr lang="en-US" dirty="0" smtClean="0"/>
              <a:t>Ability to apply learning and behavior change     principles and theories.</a:t>
            </a:r>
          </a:p>
          <a:p>
            <a:r>
              <a:rPr lang="en-US" dirty="0" smtClean="0"/>
              <a:t>Ability to assess, support, and build capacities in the community.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for establishing 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Confidence in the community’s expertise   </a:t>
            </a:r>
          </a:p>
          <a:p>
            <a:r>
              <a:rPr lang="en-US" dirty="0" smtClean="0"/>
              <a:t>Technical knowledge of the health or other issue (s) the project will address</a:t>
            </a:r>
          </a:p>
          <a:p>
            <a:r>
              <a:rPr lang="en-US" dirty="0" smtClean="0"/>
              <a:t>Ability to communicate well, especially by actively listening</a:t>
            </a:r>
          </a:p>
          <a:p>
            <a:r>
              <a:rPr lang="en-US" dirty="0" smtClean="0"/>
              <a:t>Ability to facilitate group meetings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 to establishing…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Self interest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Lack/poor communication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Conflicting concepts of collaboration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Stakeholder non participation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Accountability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Change and uncertainty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Unrealistic expectations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of community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dirty="0" smtClean="0"/>
              <a:t>Based in the socio-cultural mandate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Who is who in the community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Importance of gaining acceptance</a:t>
            </a:r>
          </a:p>
          <a:p>
            <a:pPr>
              <a:lnSpc>
                <a:spcPct val="80000"/>
              </a:lnSpc>
            </a:pPr>
            <a:r>
              <a:rPr lang="en-US" dirty="0" smtClean="0"/>
              <a:t>Risks of going it singly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community?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Community refers to families who are joined together through geographical and social environmental ties. </a:t>
            </a:r>
          </a:p>
          <a:p>
            <a:pPr>
              <a:buNone/>
            </a:pPr>
            <a:r>
              <a:rPr lang="en-US" dirty="0" smtClean="0"/>
              <a:t>A community shares common resources and  challenges</a:t>
            </a:r>
          </a:p>
          <a:p>
            <a:pPr>
              <a:buNone/>
            </a:pPr>
            <a:r>
              <a:rPr lang="en-US" dirty="0" smtClean="0"/>
              <a:t>…….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community partnering?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Community Partnering is an approach which supports two groups (community &amp; service provider/facilitator) of people to come together to find a solution for a community problem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Levels &amp; Links of Community Entry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 smtClean="0"/>
              <a:t>Common  links:</a:t>
            </a:r>
          </a:p>
          <a:p>
            <a:r>
              <a:rPr lang="en-US" dirty="0" smtClean="0"/>
              <a:t>Community  level</a:t>
            </a:r>
          </a:p>
          <a:p>
            <a:r>
              <a:rPr lang="en-US" dirty="0" smtClean="0"/>
              <a:t>Local agencies </a:t>
            </a:r>
          </a:p>
          <a:p>
            <a:r>
              <a:rPr lang="en-US" dirty="0" smtClean="0"/>
              <a:t>County</a:t>
            </a:r>
          </a:p>
          <a:p>
            <a:r>
              <a:rPr lang="en-US" dirty="0" smtClean="0"/>
              <a:t> National </a:t>
            </a:r>
          </a:p>
          <a:p>
            <a:r>
              <a:rPr lang="en-US" dirty="0" smtClean="0"/>
              <a:t>International/Global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Agencies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Stakeholders on similar projects</a:t>
            </a:r>
          </a:p>
          <a:p>
            <a:r>
              <a:rPr lang="en-US" dirty="0" smtClean="0"/>
              <a:t>Various Government organs/ministries</a:t>
            </a:r>
          </a:p>
          <a:p>
            <a:pPr lvl="1"/>
            <a:r>
              <a:rPr lang="en-US" dirty="0" smtClean="0"/>
              <a:t>Education ( Local Schools)</a:t>
            </a:r>
          </a:p>
          <a:p>
            <a:pPr lvl="1"/>
            <a:r>
              <a:rPr lang="en-US" dirty="0" smtClean="0"/>
              <a:t>Health </a:t>
            </a:r>
          </a:p>
          <a:p>
            <a:pPr lvl="1"/>
            <a:r>
              <a:rPr lang="en-US" dirty="0" smtClean="0"/>
              <a:t>Water</a:t>
            </a:r>
          </a:p>
          <a:p>
            <a:pPr lvl="1"/>
            <a:r>
              <a:rPr lang="en-US" dirty="0" smtClean="0"/>
              <a:t>Agriculture/Livestock</a:t>
            </a:r>
          </a:p>
          <a:p>
            <a:pPr lvl="1"/>
            <a:r>
              <a:rPr lang="en-US" dirty="0" smtClean="0"/>
              <a:t>Social Services</a:t>
            </a:r>
          </a:p>
          <a:p>
            <a:r>
              <a:rPr lang="en-US" dirty="0" smtClean="0"/>
              <a:t>Non Governmental Organizations (NGOs)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Community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Identify who is who in given community:</a:t>
            </a:r>
          </a:p>
          <a:p>
            <a:pPr lvl="1"/>
            <a:r>
              <a:rPr lang="en-US" dirty="0" smtClean="0"/>
              <a:t>Local Administration; chief, assistant chief</a:t>
            </a:r>
          </a:p>
          <a:p>
            <a:pPr lvl="1"/>
            <a:r>
              <a:rPr lang="en-US" dirty="0" smtClean="0"/>
              <a:t>Community leadership, elders, nyumba kumi</a:t>
            </a:r>
          </a:p>
          <a:p>
            <a:pPr lvl="1"/>
            <a:r>
              <a:rPr lang="en-US" dirty="0" smtClean="0"/>
              <a:t>Faith Based Organizations/Religious  houses, locally based councils of elders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Community Based Organizations (CBOs)</a:t>
            </a:r>
          </a:p>
          <a:p>
            <a:pPr lvl="1"/>
            <a:r>
              <a:rPr lang="en-US" dirty="0" smtClean="0"/>
              <a:t>Other Stakeholders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Development Groups (Women, youth etc)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County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Always obtain requisite ethical and other clearances</a:t>
            </a:r>
          </a:p>
          <a:p>
            <a:r>
              <a:rPr lang="en-US" dirty="0" smtClean="0"/>
              <a:t>Have copies of the same to gain entry into community</a:t>
            </a:r>
          </a:p>
          <a:p>
            <a:r>
              <a:rPr lang="en-US" dirty="0" smtClean="0"/>
              <a:t>Obtain guidance from entry points on               “ acceptable association”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National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National Council on Science and Technology</a:t>
            </a:r>
          </a:p>
          <a:p>
            <a:r>
              <a:rPr lang="en-US" dirty="0" smtClean="0"/>
              <a:t>Institutions for Higher Learning( Public &amp; Private)</a:t>
            </a:r>
          </a:p>
          <a:p>
            <a:r>
              <a:rPr lang="en-US" dirty="0" smtClean="0"/>
              <a:t>Recognized NGOs e.g. AMREF; WV; PC, UNFPA, among others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Global/International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have linkages/Collaboration with Government ministries</a:t>
            </a:r>
          </a:p>
          <a:p>
            <a:pPr lvl="1"/>
            <a:r>
              <a:rPr lang="en-US" dirty="0" smtClean="0"/>
              <a:t>At National and County levels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573</Words>
  <Application>Microsoft Office PowerPoint</Application>
  <PresentationFormat>On-screen Show (4:3)</PresentationFormat>
  <Paragraphs>93</Paragraphs>
  <Slides>17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ENTRY INTO COMMUNITY</vt:lpstr>
      <vt:lpstr>What is a community?</vt:lpstr>
      <vt:lpstr>What is community partnering?</vt:lpstr>
      <vt:lpstr>Levels &amp; Links of Community Entry</vt:lpstr>
      <vt:lpstr>Local Agencies</vt:lpstr>
      <vt:lpstr>Community Level</vt:lpstr>
      <vt:lpstr>County Level</vt:lpstr>
      <vt:lpstr>National Level</vt:lpstr>
      <vt:lpstr>Global/International </vt:lpstr>
      <vt:lpstr>COMMUNITY PARTNERSHIP</vt:lpstr>
      <vt:lpstr>Why establish community partnerships ctnd</vt:lpstr>
      <vt:lpstr>How to establish community Partnerships</vt:lpstr>
      <vt:lpstr>How to establish---</vt:lpstr>
      <vt:lpstr>Characteristics for establishing…</vt:lpstr>
      <vt:lpstr>Characteristics for establishing …</vt:lpstr>
      <vt:lpstr>Barriers to establishing…</vt:lpstr>
      <vt:lpstr>Power of community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Aunt Violet</dc:creator>
  <cp:lastModifiedBy>Aunt Violet</cp:lastModifiedBy>
  <cp:revision>12</cp:revision>
  <dcterms:created xsi:type="dcterms:W3CDTF">2016-11-02T06:24:39Z</dcterms:created>
  <dcterms:modified xsi:type="dcterms:W3CDTF">2016-11-12T08:57:02Z</dcterms:modified>
</cp:coreProperties>
</file>