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notesMasterIdLst>
    <p:notesMasterId r:id="rId33"/>
  </p:notesMasterIdLst>
  <p:sldIdLst>
    <p:sldId id="295" r:id="rId2"/>
    <p:sldId id="257" r:id="rId3"/>
    <p:sldId id="259" r:id="rId4"/>
    <p:sldId id="317" r:id="rId5"/>
    <p:sldId id="301" r:id="rId6"/>
    <p:sldId id="318" r:id="rId7"/>
    <p:sldId id="302" r:id="rId8"/>
    <p:sldId id="303" r:id="rId9"/>
    <p:sldId id="319" r:id="rId10"/>
    <p:sldId id="320" r:id="rId11"/>
    <p:sldId id="304" r:id="rId12"/>
    <p:sldId id="305" r:id="rId13"/>
    <p:sldId id="306" r:id="rId14"/>
    <p:sldId id="321" r:id="rId15"/>
    <p:sldId id="282" r:id="rId16"/>
    <p:sldId id="291" r:id="rId17"/>
    <p:sldId id="279" r:id="rId18"/>
    <p:sldId id="292" r:id="rId19"/>
    <p:sldId id="322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23" r:id="rId30"/>
    <p:sldId id="316" r:id="rId31"/>
    <p:sldId id="32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1E4E-EDA7-4ED6-89AD-7866965F18CE}" type="datetimeFigureOut">
              <a:rPr lang="en-GB" smtClean="0"/>
              <a:t>25/06/2018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BFD6-1CED-4A1E-9C45-F1CE1479E0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56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Examples of protozoa </a:t>
            </a:r>
          </a:p>
          <a:p>
            <a:r>
              <a:rPr lang="en-GB" dirty="0" smtClean="0"/>
              <a:t>Examples</a:t>
            </a:r>
            <a:r>
              <a:rPr lang="en-GB" baseline="0" dirty="0" smtClean="0"/>
              <a:t> of Helminths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BFD6-1CED-4A1E-9C45-F1CE1479E08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187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BFD6-1CED-4A1E-9C45-F1CE1479E08A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254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591B17DD-E248-4567-960A-A0F70686DC48}" type="slidenum">
              <a:rPr lang="en-US" sz="1200">
                <a:latin typeface="Arial" panose="020B0604020202020204" pitchFamily="34" charset="0"/>
              </a:rPr>
              <a:pPr eaLnBrk="1" hangingPunct="1"/>
              <a:t>29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8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F4DCC7B7-CFBE-41B9-8551-9A36A15DD8A8}" type="slidenum">
              <a:rPr lang="en-US" sz="1200">
                <a:latin typeface="Arial" panose="020B0604020202020204" pitchFamily="34" charset="0"/>
              </a:rPr>
              <a:pPr eaLnBrk="1" hangingPunct="1"/>
              <a:t>4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3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Defense is mediated by the early reactions of innate immunity and the later responses of adaptive immunity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300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The innate immune response controls infection long enough for adaptive responses to kick in, and can often eradicate the infection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300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Many parasites  resist innate immunity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300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Adaptive immunity is able to combat these parasites -the lymphocyte expansion that is characteristic of adaptive immunity helps to keep pace with rapidly dividing microbes; specialized </a:t>
            </a:r>
            <a:r>
              <a:rPr lang="en-US" altLang="en-US" sz="320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immune responses are better able to deal with diverse microbes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BFD6-1CED-4A1E-9C45-F1CE1479E08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66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589C967E-87CC-4081-AE5A-A479DAB2A5C5}" type="slidenum">
              <a:rPr 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6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EA023F75-D9BD-4196-AF05-9684C0F4423A}" type="slidenum">
              <a:rPr lang="en-US" sz="1200">
                <a:latin typeface="Arial" panose="020B0604020202020204" pitchFamily="34" charset="0"/>
              </a:rPr>
              <a:pPr eaLnBrk="1" hangingPunct="1"/>
              <a:t>9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3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70EF50F-996B-479E-8C3E-DD04F4D6BBB3}" type="slidenum">
              <a:rPr lang="en-US" sz="1200">
                <a:latin typeface="Arial" panose="020B0604020202020204" pitchFamily="34" charset="0"/>
              </a:rPr>
              <a:pPr eaLnBrk="1" hangingPunct="1"/>
              <a:t>10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8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2032B0B-E968-4751-A19F-BADE98DE98B2}" type="slidenum">
              <a:rPr lang="en-US" sz="1200">
                <a:latin typeface="Arial" panose="020B0604020202020204" pitchFamily="34" charset="0"/>
              </a:rPr>
              <a:pPr eaLnBrk="1" hangingPunct="1"/>
              <a:t>14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1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RTS,S/AS01- malaria vaccine that as been developed through partnership between GSK and the PATH malaria vaccine initiative with support from Bill and Melinda gates foundation.</a:t>
            </a:r>
          </a:p>
          <a:p>
            <a:r>
              <a:rPr lang="en-GB" smtClean="0"/>
              <a:t>It is the most advanced malaria vaccine in development and is the only one to have completed phase 3 testing</a:t>
            </a:r>
          </a:p>
          <a:p>
            <a:r>
              <a:rPr lang="en-GB" smtClean="0"/>
              <a:t>It is a vaccine against Plasmodium falciparum with no protection against p. vivax malaria</a:t>
            </a:r>
          </a:p>
          <a:p>
            <a:r>
              <a:rPr lang="en-GB" smtClean="0"/>
              <a:t>Should it be licenced, it will be first ever licenced vaccine against parasitic disease in humans.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BFD6-1CED-4A1E-9C45-F1CE1479E08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295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493A5FB-0D4E-4B6E-874F-22F580537982}" type="slidenum">
              <a:rPr lang="en-US" sz="1200">
                <a:latin typeface="Arial" panose="020B0604020202020204" pitchFamily="34" charset="0"/>
              </a:rPr>
              <a:pPr eaLnBrk="1" hangingPunct="1"/>
              <a:t>19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2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455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620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335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171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335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457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29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10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1" y="1752600"/>
            <a:ext cx="52324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1" y="3962400"/>
            <a:ext cx="52324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89B09EB1-9B52-4977-A86F-DA4771F8CD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9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7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1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4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5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8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4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2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182" y="1021560"/>
            <a:ext cx="8825658" cy="2677648"/>
          </a:xfrm>
        </p:spPr>
        <p:txBody>
          <a:bodyPr/>
          <a:lstStyle/>
          <a:p>
            <a:r>
              <a:rPr lang="en-GB" b="1" dirty="0" smtClean="0"/>
              <a:t>Immunity to Parasitic &amp; Fungal Infections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8"/>
            <a:r>
              <a:rPr lang="en-GB" sz="3200" dirty="0" smtClean="0"/>
              <a:t> </a:t>
            </a:r>
            <a:r>
              <a:rPr lang="en-GB" sz="3200" dirty="0" err="1" smtClean="0"/>
              <a:t>Dr.</a:t>
            </a:r>
            <a:r>
              <a:rPr lang="en-GB" sz="3200" dirty="0" smtClean="0"/>
              <a:t> </a:t>
            </a:r>
            <a:r>
              <a:rPr lang="en-GB" sz="3200" dirty="0" err="1" smtClean="0"/>
              <a:t>Oyaro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052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S29745-008-f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9" b="4163"/>
          <a:stretch>
            <a:fillRect/>
          </a:stretch>
        </p:blipFill>
        <p:spPr bwMode="auto">
          <a:xfrm>
            <a:off x="1703389" y="2860676"/>
            <a:ext cx="8713787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6743701" y="4132264"/>
            <a:ext cx="3313113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9264651" y="3987801"/>
            <a:ext cx="360363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4872039" y="2979739"/>
            <a:ext cx="3311525" cy="2160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4008438" y="4203701"/>
            <a:ext cx="10795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23" name="Text Box 2"/>
          <p:cNvSpPr txBox="1">
            <a:spLocks noChangeArrowheads="1"/>
          </p:cNvSpPr>
          <p:nvPr/>
        </p:nvSpPr>
        <p:spPr bwMode="auto">
          <a:xfrm>
            <a:off x="3381375" y="595313"/>
            <a:ext cx="51768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sr-Latn-CS" sz="2800">
                <a:solidFill>
                  <a:srgbClr val="000072"/>
                </a:solidFill>
              </a:rPr>
              <a:t>Im</a:t>
            </a:r>
            <a:r>
              <a:rPr lang="en-US" sz="2800">
                <a:solidFill>
                  <a:srgbClr val="000072"/>
                </a:solidFill>
              </a:rPr>
              <a:t>m</a:t>
            </a:r>
            <a:r>
              <a:rPr lang="sr-Latn-CS" sz="2800">
                <a:solidFill>
                  <a:srgbClr val="000072"/>
                </a:solidFill>
              </a:rPr>
              <a:t>un</a:t>
            </a:r>
            <a:r>
              <a:rPr lang="en-US" sz="2800">
                <a:solidFill>
                  <a:srgbClr val="000072"/>
                </a:solidFill>
              </a:rPr>
              <a:t>ity</a:t>
            </a:r>
            <a:r>
              <a:rPr lang="sr-Latn-CS" sz="2800" b="1"/>
              <a:t> </a:t>
            </a:r>
            <a:r>
              <a:rPr lang="sr-Latn-CS" sz="2800">
                <a:solidFill>
                  <a:srgbClr val="000072"/>
                </a:solidFill>
              </a:rPr>
              <a:t>against</a:t>
            </a:r>
            <a:r>
              <a:rPr lang="sr-Latn-CS" sz="2800" b="1"/>
              <a:t> </a:t>
            </a:r>
            <a:r>
              <a:rPr lang="en-US" sz="2800">
                <a:solidFill>
                  <a:srgbClr val="000066"/>
                </a:solidFill>
              </a:rPr>
              <a:t>helmints</a:t>
            </a:r>
          </a:p>
          <a:p>
            <a:pPr algn="ctr" eaLnBrk="1" hangingPunct="1"/>
            <a:r>
              <a:rPr lang="sr-Latn-CS">
                <a:solidFill>
                  <a:srgbClr val="000072"/>
                </a:solidFill>
              </a:rPr>
              <a:t>(function of eosinophils)</a:t>
            </a:r>
            <a:endParaRPr lang="en-US">
              <a:solidFill>
                <a:srgbClr val="000072"/>
              </a:solidFill>
            </a:endParaRPr>
          </a:p>
          <a:p>
            <a:pPr algn="ctr" eaLnBrk="1" hangingPunct="1"/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0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0" grpId="0" animBg="1"/>
      <p:bldP spid="108551" grpId="0" animBg="1"/>
      <p:bldP spid="1085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bg1">
                    <a:lumMod val="85000"/>
                  </a:schemeClr>
                </a:solidFill>
              </a:rPr>
              <a:t>Immune responses to helminth infections.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7450" y="2041046"/>
            <a:ext cx="9053653" cy="4938603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None/>
            </a:pPr>
            <a:endParaRPr lang="en-GB" sz="2200" dirty="0"/>
          </a:p>
          <a:p>
            <a:pPr marL="533400" indent="-533400">
              <a:lnSpc>
                <a:spcPct val="90000"/>
              </a:lnSpc>
            </a:pPr>
            <a:r>
              <a:rPr lang="en-GB" sz="2800" dirty="0"/>
              <a:t>Most extracellular</a:t>
            </a:r>
          </a:p>
          <a:p>
            <a:pPr marL="533400" indent="-533400">
              <a:lnSpc>
                <a:spcPct val="90000"/>
              </a:lnSpc>
            </a:pPr>
            <a:r>
              <a:rPr lang="en-GB" sz="2800" dirty="0" smtClean="0"/>
              <a:t>Size</a:t>
            </a:r>
            <a:r>
              <a:rPr lang="en-GB" sz="2800" dirty="0"/>
              <a:t>: too large for phagocytosis. </a:t>
            </a:r>
          </a:p>
          <a:p>
            <a:pPr marL="914400" lvl="1" indent="-442913">
              <a:lnSpc>
                <a:spcPct val="90000"/>
              </a:lnSpc>
            </a:pPr>
            <a:r>
              <a:rPr lang="en-GB" sz="2800" dirty="0" smtClean="0"/>
              <a:t>Some </a:t>
            </a:r>
            <a:r>
              <a:rPr lang="en-GB" sz="2800" dirty="0"/>
              <a:t>gastrointestinal nematodes - host develops inflammation &amp;  hypersensitivity. </a:t>
            </a:r>
          </a:p>
          <a:p>
            <a:pPr marL="914400" lvl="1" indent="-442913">
              <a:lnSpc>
                <a:spcPct val="90000"/>
              </a:lnSpc>
            </a:pPr>
            <a:r>
              <a:rPr lang="en-GB" sz="2800" dirty="0" err="1" smtClean="0"/>
              <a:t>Eosinophils</a:t>
            </a:r>
            <a:r>
              <a:rPr lang="en-GB" sz="2800" dirty="0" smtClean="0"/>
              <a:t> </a:t>
            </a:r>
            <a:r>
              <a:rPr lang="en-GB" sz="2800" dirty="0"/>
              <a:t>&amp; IgE initiate inflammatory response in intestine / lungs.</a:t>
            </a:r>
          </a:p>
          <a:p>
            <a:pPr marL="914400" lvl="1" indent="-442913">
              <a:lnSpc>
                <a:spcPct val="90000"/>
              </a:lnSpc>
            </a:pPr>
            <a:r>
              <a:rPr lang="en-GB" sz="2800" dirty="0" smtClean="0"/>
              <a:t>Histamine </a:t>
            </a:r>
            <a:r>
              <a:rPr lang="en-GB" sz="2800" dirty="0"/>
              <a:t>elicited - similar to allergic reactions. </a:t>
            </a:r>
          </a:p>
        </p:txBody>
      </p:sp>
    </p:spTree>
    <p:extLst>
      <p:ext uri="{BB962C8B-B14F-4D97-AF65-F5344CB8AC3E}">
        <p14:creationId xmlns:p14="http://schemas.microsoft.com/office/powerpoint/2010/main" val="3781543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88" y="700586"/>
            <a:ext cx="8424862" cy="1179513"/>
          </a:xfrm>
        </p:spPr>
        <p:txBody>
          <a:bodyPr/>
          <a:lstStyle/>
          <a:p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Immune responses to helminth infections.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3457" y="2312159"/>
            <a:ext cx="9013493" cy="4267200"/>
          </a:xfrm>
        </p:spPr>
        <p:txBody>
          <a:bodyPr>
            <a:noAutofit/>
          </a:bodyPr>
          <a:lstStyle/>
          <a:p>
            <a:pPr marL="533400" indent="-533400">
              <a:buFontTx/>
              <a:buAutoNum type="arabicPeriod"/>
            </a:pPr>
            <a:r>
              <a:rPr lang="en-GB" sz="2800" b="1" dirty="0"/>
              <a:t>Acute response </a:t>
            </a:r>
          </a:p>
          <a:p>
            <a:pPr marL="914400" lvl="1" indent="-442913">
              <a:buFontTx/>
              <a:buAutoNum type="arabicPeriod"/>
            </a:pPr>
            <a:r>
              <a:rPr lang="en-GB" sz="2800" dirty="0"/>
              <a:t>IgE &amp; eosinophil mediated systemic inflammation = worm expulsion.</a:t>
            </a:r>
          </a:p>
          <a:p>
            <a:pPr marL="533400" indent="-533400">
              <a:buFontTx/>
              <a:buAutoNum type="arabicPeriod"/>
            </a:pPr>
            <a:r>
              <a:rPr lang="en-GB" sz="2800" b="1" dirty="0" smtClean="0"/>
              <a:t>Chronic </a:t>
            </a:r>
            <a:r>
              <a:rPr lang="en-GB" sz="2800" b="1" dirty="0"/>
              <a:t>exposure</a:t>
            </a:r>
            <a:r>
              <a:rPr lang="en-GB" sz="2800" dirty="0"/>
              <a:t> = </a:t>
            </a:r>
            <a:r>
              <a:rPr lang="en-GB" sz="2800" b="1" dirty="0"/>
              <a:t>chronic inflammation</a:t>
            </a:r>
            <a:r>
              <a:rPr lang="en-GB" sz="2800" dirty="0"/>
              <a:t>:</a:t>
            </a:r>
          </a:p>
          <a:p>
            <a:pPr marL="914400" lvl="1" indent="-442913">
              <a:buFontTx/>
              <a:buAutoNum type="arabicPeriod"/>
            </a:pPr>
            <a:r>
              <a:rPr lang="en-GB" sz="2800" dirty="0" smtClean="0"/>
              <a:t>DTH</a:t>
            </a:r>
            <a:r>
              <a:rPr lang="en-GB" sz="2800" dirty="0"/>
              <a:t>, Th1 / activated macrophages - granulomas.</a:t>
            </a:r>
          </a:p>
          <a:p>
            <a:pPr marL="914400" lvl="1" indent="-442913">
              <a:buFontTx/>
              <a:buAutoNum type="arabicPeriod"/>
            </a:pPr>
            <a:r>
              <a:rPr lang="en-GB" sz="2800" dirty="0" smtClean="0"/>
              <a:t>Th2 </a:t>
            </a:r>
            <a:r>
              <a:rPr lang="en-GB" sz="2800" dirty="0"/>
              <a:t>/ B cell responses increase IgE, mast cells &amp; eosinophils = inflammation.</a:t>
            </a:r>
          </a:p>
        </p:txBody>
      </p:sp>
    </p:spTree>
    <p:extLst>
      <p:ext uri="{BB962C8B-B14F-4D97-AF65-F5344CB8AC3E}">
        <p14:creationId xmlns:p14="http://schemas.microsoft.com/office/powerpoint/2010/main" val="1442170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9" y="304801"/>
            <a:ext cx="8497887" cy="1431925"/>
          </a:xfrm>
        </p:spPr>
        <p:txBody>
          <a:bodyPr/>
          <a:lstStyle/>
          <a:p>
            <a:r>
              <a:rPr lang="en-GB" sz="3400" b="1" dirty="0">
                <a:solidFill>
                  <a:schemeClr val="bg1">
                    <a:lumMod val="85000"/>
                  </a:schemeClr>
                </a:solidFill>
              </a:rPr>
              <a:t>Immune responses to helminth infections.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8866" y="2320119"/>
            <a:ext cx="9403307" cy="4291605"/>
          </a:xfrm>
        </p:spPr>
        <p:txBody>
          <a:bodyPr>
            <a:normAutofit/>
          </a:bodyPr>
          <a:lstStyle/>
          <a:p>
            <a:pPr marL="533400" indent="-533400"/>
            <a:r>
              <a:rPr lang="en-GB" sz="3200" dirty="0"/>
              <a:t>Helminths induce Th2 responses  - IL-4, IL-5, IL-6, IL-9, IL-13 &amp; eosinophils &amp; ab (IgE). </a:t>
            </a:r>
          </a:p>
          <a:p>
            <a:pPr marL="533400" indent="-533400"/>
            <a:r>
              <a:rPr lang="en-GB" sz="3200" dirty="0" smtClean="0"/>
              <a:t>Characteristic </a:t>
            </a:r>
            <a:r>
              <a:rPr lang="en-GB" sz="3200" dirty="0"/>
              <a:t>ADCC reactions, i.e. killer cells directed against parasite by specific ab. </a:t>
            </a:r>
          </a:p>
          <a:p>
            <a:pPr marL="514350" indent="-442913"/>
            <a:r>
              <a:rPr lang="en-GB" sz="3400" dirty="0" smtClean="0"/>
              <a:t>E.g</a:t>
            </a:r>
            <a:r>
              <a:rPr lang="en-GB" sz="3400" dirty="0"/>
              <a:t>. Eosinophil killing of parasite larvae by IgE. 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98685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828801" y="1600201"/>
            <a:ext cx="5783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b="1">
                <a:solidFill>
                  <a:srgbClr val="000066"/>
                </a:solidFill>
              </a:rPr>
              <a:t>Injurious effect of immune response 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828800" y="3560763"/>
            <a:ext cx="474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b="1">
                <a:solidFill>
                  <a:srgbClr val="000066"/>
                </a:solidFill>
              </a:rPr>
              <a:t>Mechanisms of immune evasion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317751" y="2201864"/>
            <a:ext cx="5859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1800">
                <a:solidFill>
                  <a:srgbClr val="000066"/>
                </a:solidFill>
              </a:rPr>
              <a:t>- granuloma formation and fibrosis (</a:t>
            </a:r>
            <a:r>
              <a:rPr lang="sr-Latn-CS" sz="1800" i="1">
                <a:solidFill>
                  <a:srgbClr val="000066"/>
                </a:solidFill>
              </a:rPr>
              <a:t>Schistosoma sp.</a:t>
            </a:r>
            <a:r>
              <a:rPr lang="sr-Latn-CS" sz="1800">
                <a:solidFill>
                  <a:srgbClr val="000066"/>
                </a:solidFill>
              </a:rPr>
              <a:t>)</a:t>
            </a: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309813" y="4867275"/>
            <a:ext cx="587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1800">
                <a:solidFill>
                  <a:srgbClr val="000066"/>
                </a:solidFill>
              </a:rPr>
              <a:t>- alteration of surface antigens (</a:t>
            </a:r>
            <a:r>
              <a:rPr lang="sr-Latn-CS" sz="1800" i="1">
                <a:solidFill>
                  <a:srgbClr val="000066"/>
                </a:solidFill>
              </a:rPr>
              <a:t>Trypanosoma sp....</a:t>
            </a:r>
            <a:r>
              <a:rPr lang="sr-Latn-CS" sz="1800">
                <a:solidFill>
                  <a:srgbClr val="000066"/>
                </a:solidFill>
              </a:rPr>
              <a:t>)</a:t>
            </a: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2330450" y="5499100"/>
            <a:ext cx="4737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1800">
                <a:solidFill>
                  <a:srgbClr val="000066"/>
                </a:solidFill>
              </a:rPr>
              <a:t>- complement resistance (many parasites) </a:t>
            </a: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2346325" y="6130925"/>
            <a:ext cx="843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1800">
                <a:solidFill>
                  <a:srgbClr val="000066"/>
                </a:solidFill>
              </a:rPr>
              <a:t>-“concealing” – cysts (</a:t>
            </a:r>
            <a:r>
              <a:rPr lang="sr-Latn-CS" sz="1800" i="1">
                <a:solidFill>
                  <a:srgbClr val="000066"/>
                </a:solidFill>
              </a:rPr>
              <a:t>Toxoplasma sp.</a:t>
            </a:r>
            <a:r>
              <a:rPr lang="sr-Latn-CS" sz="1800">
                <a:solidFill>
                  <a:srgbClr val="000066"/>
                </a:solidFill>
              </a:rPr>
              <a:t>), residence in gut (intestinal parasites)</a:t>
            </a: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309814" y="2773364"/>
            <a:ext cx="502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1800">
                <a:solidFill>
                  <a:srgbClr val="000066"/>
                </a:solidFill>
              </a:rPr>
              <a:t>- immune complex formation (</a:t>
            </a:r>
            <a:r>
              <a:rPr lang="sr-Latn-CS" sz="1800" i="1">
                <a:solidFill>
                  <a:srgbClr val="000066"/>
                </a:solidFill>
              </a:rPr>
              <a:t>Plasmodium sp.</a:t>
            </a:r>
            <a:r>
              <a:rPr lang="sr-Latn-CS" sz="1800">
                <a:solidFill>
                  <a:srgbClr val="000066"/>
                </a:solidFill>
              </a:rPr>
              <a:t>)</a:t>
            </a: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328863" y="4224339"/>
            <a:ext cx="6246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1800">
                <a:solidFill>
                  <a:srgbClr val="000066"/>
                </a:solidFill>
              </a:rPr>
              <a:t>- existence of different forms/stages (</a:t>
            </a:r>
            <a:r>
              <a:rPr lang="sr-Latn-CS" sz="1800" i="1">
                <a:solidFill>
                  <a:srgbClr val="000066"/>
                </a:solidFill>
              </a:rPr>
              <a:t>Plasmodium sp...</a:t>
            </a:r>
            <a:r>
              <a:rPr lang="sr-Latn-CS" sz="1800">
                <a:solidFill>
                  <a:srgbClr val="000066"/>
                </a:solidFill>
              </a:rPr>
              <a:t>)</a:t>
            </a: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35850" name="Text Box 14"/>
          <p:cNvSpPr txBox="1">
            <a:spLocks noChangeArrowheads="1"/>
          </p:cNvSpPr>
          <p:nvPr/>
        </p:nvSpPr>
        <p:spPr bwMode="auto">
          <a:xfrm>
            <a:off x="3497263" y="214313"/>
            <a:ext cx="538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000072"/>
                </a:solidFill>
              </a:rPr>
              <a:t>Mechanisms of defense </a:t>
            </a:r>
            <a:endParaRPr lang="sr-Latn-CS" sz="3600" dirty="0">
              <a:solidFill>
                <a:srgbClr val="000072"/>
              </a:solidFill>
            </a:endParaRPr>
          </a:p>
          <a:p>
            <a:pPr algn="ctr" eaLnBrk="1" hangingPunct="1"/>
            <a:r>
              <a:rPr lang="en-US" sz="3600" dirty="0">
                <a:solidFill>
                  <a:srgbClr val="000072"/>
                </a:solidFill>
              </a:rPr>
              <a:t>against </a:t>
            </a:r>
            <a:r>
              <a:rPr lang="sr-Latn-CS" sz="3600" dirty="0">
                <a:solidFill>
                  <a:srgbClr val="000072"/>
                </a:solidFill>
              </a:rPr>
              <a:t>parasit</a:t>
            </a:r>
            <a:r>
              <a:rPr lang="en-US" sz="3600" dirty="0" err="1">
                <a:solidFill>
                  <a:srgbClr val="000072"/>
                </a:solidFill>
              </a:rPr>
              <a:t>es</a:t>
            </a:r>
            <a:endParaRPr lang="en-US" sz="3600" dirty="0">
              <a:solidFill>
                <a:srgbClr val="000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6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  <p:bldP spid="95238" grpId="0"/>
      <p:bldP spid="290823" grpId="0"/>
      <p:bldP spid="290824" grpId="0"/>
      <p:bldP spid="95242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60363" y="2402006"/>
            <a:ext cx="11647487" cy="44559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Sequestration of Parasite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Parasite 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Antigenic modification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variation, mimicry , shedding</a:t>
            </a:r>
          </a:p>
          <a:p>
            <a:pPr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5-Inhibition of Immune 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(cytokines)</a:t>
            </a:r>
            <a:endPara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Immunosuppression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 Size (large)</a:t>
            </a:r>
            <a:endParaRPr lang="en-GB" sz="20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ring 22"/>
          <p:cNvPicPr>
            <a:picLocks noChangeAspect="1" noChangeArrowheads="1"/>
          </p:cNvPicPr>
          <p:nvPr/>
        </p:nvPicPr>
        <p:blipFill>
          <a:blip r:embed="rId2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2" y="2420956"/>
            <a:ext cx="268763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448800" y="3914775"/>
            <a:ext cx="2305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 dirty="0"/>
              <a:t>Plasmodium </a:t>
            </a:r>
            <a:r>
              <a:rPr lang="en-US" altLang="en-US" sz="2000" dirty="0"/>
              <a:t>parasite</a:t>
            </a:r>
            <a:endParaRPr lang="en-US" altLang="en-US" sz="2000" i="1" dirty="0"/>
          </a:p>
        </p:txBody>
      </p:sp>
      <p:pic>
        <p:nvPicPr>
          <p:cNvPr id="23562" name="Picture 8" descr="trichinella spiralis larva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90" y="5031581"/>
            <a:ext cx="288131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55772" y="6045994"/>
            <a:ext cx="467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/>
              <a:t>Encysted larva of </a:t>
            </a:r>
            <a:r>
              <a:rPr lang="en-US" altLang="en-US" sz="2000" i="1" dirty="0"/>
              <a:t>T.spiralis</a:t>
            </a:r>
            <a:endParaRPr lang="en-US" alt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10134"/>
            <a:ext cx="8761413" cy="970498"/>
          </a:xfrm>
        </p:spPr>
        <p:txBody>
          <a:bodyPr/>
          <a:lstStyle/>
          <a:p>
            <a:r>
              <a:rPr lang="en-GB" dirty="0" smtClean="0"/>
              <a:t>Mechanisms of Immune evasion by Parasites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3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Immunopathology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307" y="2306472"/>
            <a:ext cx="10408693" cy="444917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Pathological </a:t>
            </a:r>
            <a:r>
              <a:rPr lang="en-US" altLang="en-US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effect of the immune </a:t>
            </a:r>
            <a:r>
              <a:rPr lang="en-US" alt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response</a:t>
            </a:r>
          </a:p>
          <a:p>
            <a:r>
              <a:rPr lang="en-GB" sz="2800" dirty="0" smtClean="0"/>
              <a:t>Result </a:t>
            </a:r>
            <a:r>
              <a:rPr lang="en-GB" sz="2800" dirty="0"/>
              <a:t>of </a:t>
            </a:r>
            <a:r>
              <a:rPr lang="en-GB" sz="2800" dirty="0" smtClean="0"/>
              <a:t>inappropriate </a:t>
            </a:r>
            <a:r>
              <a:rPr lang="en-GB" sz="2800" dirty="0"/>
              <a:t>and excessive host </a:t>
            </a:r>
            <a:r>
              <a:rPr lang="en-GB" sz="2800" dirty="0" smtClean="0"/>
              <a:t>response</a:t>
            </a:r>
          </a:p>
          <a:p>
            <a:r>
              <a:rPr lang="en-GB" sz="2800" dirty="0" smtClean="0"/>
              <a:t>May </a:t>
            </a:r>
            <a:r>
              <a:rPr lang="en-GB" sz="2800" dirty="0"/>
              <a:t>be an inevitable outcome of persistent parasitic </a:t>
            </a:r>
            <a:r>
              <a:rPr lang="en-GB" sz="2800" dirty="0" smtClean="0"/>
              <a:t>infection</a:t>
            </a:r>
          </a:p>
          <a:p>
            <a:r>
              <a:rPr lang="en-GB" sz="2800" dirty="0" smtClean="0"/>
              <a:t>Variability </a:t>
            </a:r>
            <a:r>
              <a:rPr lang="en-GB" sz="2800" dirty="0"/>
              <a:t>in clinical outcome – from </a:t>
            </a:r>
            <a:r>
              <a:rPr lang="en-GB" sz="2800" dirty="0" smtClean="0"/>
              <a:t>asymptomatic </a:t>
            </a:r>
            <a:r>
              <a:rPr lang="en-GB" sz="2800" dirty="0"/>
              <a:t>disease to fatal outcome</a:t>
            </a:r>
          </a:p>
          <a:p>
            <a:pPr marL="0" indent="0">
              <a:buNone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6180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08025" y="805218"/>
            <a:ext cx="10325100" cy="687293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38138" y="2251880"/>
            <a:ext cx="10694987" cy="46061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1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Allergic reactions (type 1 hypersensitivity</a:t>
            </a:r>
            <a:r>
              <a:rPr lang="en-US" altLang="en-US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1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Eosinophilic</a:t>
            </a:r>
            <a:r>
              <a:rPr lang="en-US" altLang="en-US" sz="1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altLang="en-US" sz="1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Autoimmune </a:t>
            </a:r>
            <a:r>
              <a:rPr lang="en-US" altLang="en-US" sz="1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</a:p>
          <a:p>
            <a:pPr>
              <a:buFontTx/>
              <a:buNone/>
            </a:pPr>
            <a:r>
              <a:rPr lang="en-US" altLang="en-US" sz="1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4-Deposition </a:t>
            </a:r>
            <a:r>
              <a:rPr lang="en-US" altLang="en-US" sz="1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immune complex (type 3 hypersensitivity reaction</a:t>
            </a:r>
            <a:r>
              <a:rPr lang="en-US" altLang="en-US" sz="1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1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en-US" altLang="en-US" sz="1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Granuloma formation (delayed type hypersensitivity</a:t>
            </a:r>
            <a:r>
              <a:rPr lang="en-US" altLang="en-US" sz="1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1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6-Immunosuppression</a:t>
            </a:r>
            <a:r>
              <a:rPr lang="en-US" altLang="en-US" sz="1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0502"/>
            <a:ext cx="8229600" cy="1139825"/>
          </a:xfrm>
        </p:spPr>
        <p:txBody>
          <a:bodyPr/>
          <a:lstStyle/>
          <a:p>
            <a:r>
              <a:rPr lang="en-GB" dirty="0"/>
              <a:t>Parasite vaccine strategies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656" y="2238232"/>
            <a:ext cx="11054687" cy="46197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400" dirty="0"/>
              <a:t>There is as yet no safe uniformly effective vaccine against any human parasitic infection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of the life cycle of the parasite makes the stage to be chosen for vaccine preparation difficult.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of identification and isolation of protective antigen to be used as vaccine.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inducing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immunopathological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lesions in response to the vaccine.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Parasites may evade the immunity produced by the vaccine.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Vaccine preparation may not be equally effective.</a:t>
            </a:r>
          </a:p>
          <a:p>
            <a:pPr marL="0" indent="0">
              <a:lnSpc>
                <a:spcPct val="80000"/>
              </a:lnSpc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791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405439" y="260351"/>
            <a:ext cx="1322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3600">
                <a:solidFill>
                  <a:srgbClr val="000066"/>
                </a:solidFill>
              </a:rPr>
              <a:t>Fungi</a:t>
            </a:r>
            <a:endParaRPr lang="en-US" sz="3600">
              <a:solidFill>
                <a:srgbClr val="000066"/>
              </a:solidFill>
            </a:endParaRPr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2903539" y="2351088"/>
            <a:ext cx="2497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2000">
                <a:solidFill>
                  <a:srgbClr val="000066"/>
                </a:solidFill>
              </a:rPr>
              <a:t>- yeast (unicellular)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282634" name="Text Box 10"/>
          <p:cNvSpPr txBox="1">
            <a:spLocks noChangeArrowheads="1"/>
          </p:cNvSpPr>
          <p:nvPr/>
        </p:nvSpPr>
        <p:spPr bwMode="auto">
          <a:xfrm>
            <a:off x="2917825" y="2817813"/>
            <a:ext cx="278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2000">
                <a:solidFill>
                  <a:srgbClr val="000066"/>
                </a:solidFill>
              </a:rPr>
              <a:t>- molds (multicellular)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282638" name="Text Box 14"/>
          <p:cNvSpPr txBox="1">
            <a:spLocks noChangeArrowheads="1"/>
          </p:cNvSpPr>
          <p:nvPr/>
        </p:nvSpPr>
        <p:spPr bwMode="auto">
          <a:xfrm>
            <a:off x="2451100" y="1350963"/>
            <a:ext cx="449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sr-Latn-CS">
                <a:solidFill>
                  <a:srgbClr val="000066"/>
                </a:solidFill>
              </a:rPr>
              <a:t> extracellular agents </a:t>
            </a:r>
          </a:p>
          <a:p>
            <a:pPr eaLnBrk="1" hangingPunct="1"/>
            <a:r>
              <a:rPr lang="sr-Latn-CS">
                <a:solidFill>
                  <a:srgbClr val="000066"/>
                </a:solidFill>
              </a:rPr>
              <a:t>  (some survive phagocytosis)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82642" name="Text Box 18"/>
          <p:cNvSpPr txBox="1">
            <a:spLocks noChangeArrowheads="1"/>
          </p:cNvSpPr>
          <p:nvPr/>
        </p:nvSpPr>
        <p:spPr bwMode="auto">
          <a:xfrm>
            <a:off x="2451101" y="4143376"/>
            <a:ext cx="7896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sr-Latn-CS">
                <a:solidFill>
                  <a:srgbClr val="000066"/>
                </a:solidFill>
              </a:rPr>
              <a:t> most systemic infection - opportunistic </a:t>
            </a:r>
          </a:p>
          <a:p>
            <a:pPr eaLnBrk="1" hangingPunct="1"/>
            <a:r>
              <a:rPr lang="sr-Latn-CS">
                <a:solidFill>
                  <a:srgbClr val="000066"/>
                </a:solidFill>
              </a:rPr>
              <a:t>                                  some endemic (dimorphic fungi)</a:t>
            </a:r>
            <a:r>
              <a:rPr lang="en-US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82643" name="Text Box 19"/>
          <p:cNvSpPr txBox="1">
            <a:spLocks noChangeArrowheads="1"/>
          </p:cNvSpPr>
          <p:nvPr/>
        </p:nvSpPr>
        <p:spPr bwMode="auto">
          <a:xfrm>
            <a:off x="2451100" y="5156201"/>
            <a:ext cx="694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>
                <a:solidFill>
                  <a:srgbClr val="000066"/>
                </a:solidFill>
              </a:rPr>
              <a:t>- risk factor - immunodeficiency (neutropenia)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82644" name="Text Box 20"/>
          <p:cNvSpPr txBox="1">
            <a:spLocks noChangeArrowheads="1"/>
          </p:cNvSpPr>
          <p:nvPr/>
        </p:nvSpPr>
        <p:spPr bwMode="auto">
          <a:xfrm>
            <a:off x="2451100" y="3429001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>
                <a:solidFill>
                  <a:srgbClr val="000066"/>
                </a:solidFill>
              </a:rPr>
              <a:t>- local and systemic mycoses</a:t>
            </a:r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2" grpId="0"/>
      <p:bldP spid="282634" grpId="0"/>
      <p:bldP spid="282638" grpId="0"/>
      <p:bldP spid="282642" grpId="0"/>
      <p:bldP spid="282643" grpId="0"/>
      <p:bldP spid="2826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33767"/>
            <a:ext cx="8825659" cy="42581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3600" dirty="0" smtClean="0"/>
              <a:t>Introduction &amp;definitions</a:t>
            </a:r>
            <a:endParaRPr lang="en-GB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sz="3600" dirty="0" smtClean="0"/>
              <a:t>Immune response to parasites/fungi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600" dirty="0" smtClean="0"/>
              <a:t>Mechanisms of Immune evasion by parasites/fungi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600" dirty="0" smtClean="0"/>
              <a:t>Immunopathology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600" dirty="0" smtClean="0"/>
              <a:t>Prevention/Diagnosis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436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9B3C-CEC0-42C3-A1C4-206E0B59B2A6}" type="slidenum">
              <a:rPr lang="en-US"/>
              <a:pPr/>
              <a:t>20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38200"/>
          </a:xfrm>
        </p:spPr>
        <p:txBody>
          <a:bodyPr/>
          <a:lstStyle/>
          <a:p>
            <a:r>
              <a:rPr lang="en-US"/>
              <a:t>Fungi as Infectious Agents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718" y="2272553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Molds and yeasts are widely distributed in air, dust, fomites and normal flora.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Humans are relatively resistant.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Fungi are relatively nonpathogenic.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Of the 100,000 fungal species, only 300 have been linked to disease in animals.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Fungi are the most common plant pathogens.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Human </a:t>
            </a:r>
            <a:r>
              <a:rPr lang="en-US" sz="2800" b="1" dirty="0"/>
              <a:t>mycoses</a:t>
            </a:r>
            <a:r>
              <a:rPr lang="en-US" sz="2800" dirty="0"/>
              <a:t> are caused by true fungal pathogens and opportunistic pathogens.</a:t>
            </a:r>
          </a:p>
        </p:txBody>
      </p:sp>
    </p:spTree>
    <p:extLst>
      <p:ext uri="{BB962C8B-B14F-4D97-AF65-F5344CB8AC3E}">
        <p14:creationId xmlns:p14="http://schemas.microsoft.com/office/powerpoint/2010/main" val="21496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EBB3-1D53-4F82-8274-10AB5D403C77}" type="slidenum">
              <a:rPr lang="en-US"/>
              <a:pPr/>
              <a:t>21</a:t>
            </a:fld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18764"/>
            <a:ext cx="8077200" cy="3877235"/>
          </a:xfrm>
        </p:spPr>
        <p:txBody>
          <a:bodyPr>
            <a:normAutofit/>
          </a:bodyPr>
          <a:lstStyle/>
          <a:p>
            <a:r>
              <a:rPr lang="en-US" sz="2800" b="1" dirty="0"/>
              <a:t>True</a:t>
            </a:r>
            <a:r>
              <a:rPr lang="en-US" sz="2800" dirty="0"/>
              <a:t> or </a:t>
            </a:r>
            <a:r>
              <a:rPr lang="en-US" sz="2800" b="1" dirty="0"/>
              <a:t>primary</a:t>
            </a:r>
            <a:r>
              <a:rPr lang="en-US" sz="2800" dirty="0"/>
              <a:t> fungal pathogen can invade and grow in a healthy, </a:t>
            </a:r>
            <a:r>
              <a:rPr lang="en-US" sz="2800" dirty="0" err="1"/>
              <a:t>noncompromised</a:t>
            </a:r>
            <a:r>
              <a:rPr lang="en-US" sz="2800" dirty="0"/>
              <a:t> host.</a:t>
            </a:r>
          </a:p>
          <a:p>
            <a:r>
              <a:rPr lang="en-US" sz="2800" dirty="0"/>
              <a:t>Most striking adaptation to survival and growth in the human host is the ability to switch from </a:t>
            </a:r>
            <a:r>
              <a:rPr lang="en-US" sz="2800" dirty="0" err="1"/>
              <a:t>hyphal</a:t>
            </a:r>
            <a:r>
              <a:rPr lang="en-US" sz="2800" dirty="0"/>
              <a:t> cells to yeast cells.</a:t>
            </a:r>
          </a:p>
          <a:p>
            <a:r>
              <a:rPr lang="en-US" sz="2800" b="1" dirty="0"/>
              <a:t>Thermal dimorphism</a:t>
            </a:r>
            <a:r>
              <a:rPr lang="en-US" sz="2800" dirty="0"/>
              <a:t> – grow as molds at 30</a:t>
            </a:r>
            <a:r>
              <a:rPr lang="en-US" sz="2800" dirty="0">
                <a:cs typeface="Times New Roman" panose="02020603050405020304" pitchFamily="18" charset="0"/>
              </a:rPr>
              <a:t>°C and as yeasts at </a:t>
            </a:r>
            <a:r>
              <a:rPr lang="en-US" sz="2800" dirty="0"/>
              <a:t>37</a:t>
            </a:r>
            <a:r>
              <a:rPr lang="en-US" sz="2800" dirty="0">
                <a:cs typeface="Times New Roman" panose="02020603050405020304" pitchFamily="18" charset="0"/>
              </a:rPr>
              <a:t>°C</a:t>
            </a:r>
            <a:endParaRPr lang="en-US" sz="2800" b="1" dirty="0">
              <a:cs typeface="Times New Roman" panose="02020603050405020304" pitchFamily="18" charset="0"/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59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4ECE-C7A5-476A-8B46-30D4B7C53FAC}" type="slidenum">
              <a:rPr lang="en-US"/>
              <a:pPr/>
              <a:t>22</a:t>
            </a:fld>
            <a:endParaRPr lang="en-US"/>
          </a:p>
        </p:txBody>
      </p:sp>
      <p:pic>
        <p:nvPicPr>
          <p:cNvPr id="64515" name="Picture 3" descr="the_general_changes_associ_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9750"/>
            <a:ext cx="8686800" cy="56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78A9-3205-4298-8ED4-B610238C8904}" type="slidenum">
              <a:rPr lang="en-US"/>
              <a:pPr/>
              <a:t>23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r>
              <a:rPr lang="en-US"/>
              <a:t>Emerging Fungal Pathogens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1553" y="2173941"/>
            <a:ext cx="8229600" cy="4684059"/>
          </a:xfrm>
        </p:spPr>
        <p:txBody>
          <a:bodyPr/>
          <a:lstStyle/>
          <a:p>
            <a:r>
              <a:rPr lang="en-US" sz="2800" dirty="0"/>
              <a:t>Opportunistic fungal pathogen has little or no virulence; host defenses must be impaired.</a:t>
            </a:r>
          </a:p>
          <a:p>
            <a:r>
              <a:rPr lang="en-US" sz="2800" dirty="0"/>
              <a:t>Vary from superficial and colonization to potentially fatal systemic disease </a:t>
            </a:r>
          </a:p>
          <a:p>
            <a:r>
              <a:rPr lang="en-US" sz="2800" dirty="0"/>
              <a:t>An emerging medical concern; account for 10% of all nosocomial infections</a:t>
            </a:r>
          </a:p>
          <a:p>
            <a:r>
              <a:rPr lang="en-US" sz="2800" dirty="0" err="1"/>
              <a:t>Dermatophytes</a:t>
            </a:r>
            <a:r>
              <a:rPr lang="en-US" sz="2800" dirty="0"/>
              <a:t> may be undergoing transformation into true pathogens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5CCD-CB42-49E1-9B84-97C8E7205358}" type="slidenum">
              <a:rPr lang="en-US"/>
              <a:pPr/>
              <a:t>24</a:t>
            </a:fld>
            <a:endParaRPr lang="en-US"/>
          </a:p>
        </p:txBody>
      </p:sp>
      <p:pic>
        <p:nvPicPr>
          <p:cNvPr id="66563" name="Picture 3" descr="common_opportunistic_fungi_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839"/>
            <a:ext cx="7239000" cy="60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C1D8-B6BE-4CB2-A6E5-22A818B9E345}" type="slidenum">
              <a:rPr lang="en-US"/>
              <a:pPr/>
              <a:t>25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r>
              <a:rPr lang="en-US"/>
              <a:t>Epidemiology of the Mycoses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4306" y="2317376"/>
            <a:ext cx="77724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Most fungal pathogens do not require a host to complete their life cycles and infections are not communicable.</a:t>
            </a:r>
          </a:p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rgbClr val="00B0F0"/>
                </a:solidFill>
              </a:rPr>
              <a:t>Dermaphytes</a:t>
            </a:r>
            <a:r>
              <a:rPr lang="en-US" sz="2400" dirty="0">
                <a:solidFill>
                  <a:srgbClr val="00B0F0"/>
                </a:solidFill>
              </a:rPr>
              <a:t> and </a:t>
            </a:r>
            <a:r>
              <a:rPr lang="en-US" sz="2400" i="1" dirty="0">
                <a:solidFill>
                  <a:srgbClr val="00B0F0"/>
                </a:solidFill>
              </a:rPr>
              <a:t>Candida </a:t>
            </a:r>
            <a:r>
              <a:rPr lang="en-US" sz="2400" i="1" dirty="0" err="1">
                <a:solidFill>
                  <a:srgbClr val="00B0F0"/>
                </a:solidFill>
              </a:rPr>
              <a:t>sp</a:t>
            </a:r>
            <a:r>
              <a:rPr lang="en-US" sz="2400" dirty="0">
                <a:solidFill>
                  <a:srgbClr val="00B0F0"/>
                </a:solidFill>
              </a:rPr>
              <a:t> naturally inhabit human body</a:t>
            </a:r>
            <a:r>
              <a:rPr lang="en-US" sz="2400" dirty="0"/>
              <a:t> and are transmissible.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True fungal pathogens are distributed in a predictable geographical pattern  - climate, soil.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Dermaphytoses</a:t>
            </a:r>
            <a:r>
              <a:rPr lang="en-US" sz="2400" dirty="0"/>
              <a:t> most prevalent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Cases go undiagnosed or misdiagnosed.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Systemic, subcutaneous, cutaneous or superficial infections</a:t>
            </a:r>
          </a:p>
        </p:txBody>
      </p:sp>
    </p:spTree>
    <p:extLst>
      <p:ext uri="{BB962C8B-B14F-4D97-AF65-F5344CB8AC3E}">
        <p14:creationId xmlns:p14="http://schemas.microsoft.com/office/powerpoint/2010/main" val="7848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12E6-4AC0-4155-852D-FC2BCCFF9578}" type="slidenum">
              <a:rPr lang="en-US"/>
              <a:pPr/>
              <a:t>26</a:t>
            </a:fld>
            <a:endParaRPr lang="en-US"/>
          </a:p>
        </p:txBody>
      </p:sp>
      <p:pic>
        <p:nvPicPr>
          <p:cNvPr id="68611" name="Picture 3" descr="distribution_of_the_four_t_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364"/>
            <a:ext cx="8077200" cy="61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8E52-331A-4BDF-A181-A4D0AB29C363}" type="slidenum">
              <a:rPr lang="en-US"/>
              <a:pPr/>
              <a:t>27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r>
              <a:rPr lang="en-US"/>
              <a:t>Pathogenesis of the Fungi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577" y="2286000"/>
            <a:ext cx="77724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Portal of entry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primary mycoses – respiratory portal; inhaled spores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subcutaneous  - inoculated skin; trauma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cutaneous and superficial – contamination of skin surface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Virulence factors – thermal dimorphism, toxin production, capsules and adhesion factors, hydrolytic enzymes, inflammatory stimulants</a:t>
            </a:r>
          </a:p>
        </p:txBody>
      </p:sp>
    </p:spTree>
    <p:extLst>
      <p:ext uri="{BB962C8B-B14F-4D97-AF65-F5344CB8AC3E}">
        <p14:creationId xmlns:p14="http://schemas.microsoft.com/office/powerpoint/2010/main" val="21464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/>
              <a:t>Antifungal Immunity</a:t>
            </a:r>
            <a:endParaRPr 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Antifungal defenses are the integrity of the barriers and respiratory cilia.</a:t>
            </a:r>
          </a:p>
          <a:p>
            <a:r>
              <a:rPr lang="en-US" sz="2800" dirty="0"/>
              <a:t>Most important defenses are cell-mediated immunity, phagocytosis, and inflammation.</a:t>
            </a:r>
          </a:p>
          <a:p>
            <a:r>
              <a:rPr lang="en-US" sz="2800" dirty="0"/>
              <a:t>Long-term immunity can only develop for some.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E6B1-3190-4588-BD27-B4E760EE946A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729038" y="234950"/>
            <a:ext cx="5295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66"/>
                </a:solidFill>
              </a:rPr>
              <a:t>Me</a:t>
            </a:r>
            <a:r>
              <a:rPr lang="sr-Latn-CS" sz="3600">
                <a:solidFill>
                  <a:srgbClr val="000066"/>
                </a:solidFill>
              </a:rPr>
              <a:t>c</a:t>
            </a:r>
            <a:r>
              <a:rPr lang="en-US" sz="3600">
                <a:solidFill>
                  <a:srgbClr val="000066"/>
                </a:solidFill>
              </a:rPr>
              <a:t>hani</a:t>
            </a:r>
            <a:r>
              <a:rPr lang="sr-Latn-CS" sz="3600">
                <a:solidFill>
                  <a:srgbClr val="000066"/>
                </a:solidFill>
              </a:rPr>
              <a:t>s</a:t>
            </a:r>
            <a:r>
              <a:rPr lang="en-US" sz="3600">
                <a:solidFill>
                  <a:srgbClr val="000066"/>
                </a:solidFill>
              </a:rPr>
              <a:t>m</a:t>
            </a:r>
            <a:r>
              <a:rPr lang="sr-Latn-CS" sz="3600">
                <a:solidFill>
                  <a:srgbClr val="000066"/>
                </a:solidFill>
              </a:rPr>
              <a:t>s</a:t>
            </a:r>
            <a:r>
              <a:rPr lang="en-US" sz="3600">
                <a:solidFill>
                  <a:srgbClr val="000066"/>
                </a:solidFill>
              </a:rPr>
              <a:t> </a:t>
            </a:r>
            <a:r>
              <a:rPr lang="sr-Latn-CS" sz="3600">
                <a:solidFill>
                  <a:srgbClr val="000066"/>
                </a:solidFill>
              </a:rPr>
              <a:t>of defanse</a:t>
            </a:r>
          </a:p>
          <a:p>
            <a:pPr algn="ctr" eaLnBrk="1" hangingPunct="1"/>
            <a:r>
              <a:rPr lang="sr-Latn-CS" sz="3600">
                <a:solidFill>
                  <a:srgbClr val="000066"/>
                </a:solidFill>
              </a:rPr>
              <a:t>against fungi</a:t>
            </a:r>
            <a:endParaRPr lang="en-US" sz="3600">
              <a:solidFill>
                <a:srgbClr val="000066"/>
              </a:solidFill>
            </a:endParaRP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2238376" y="1857376"/>
            <a:ext cx="3986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>
                <a:solidFill>
                  <a:srgbClr val="000066"/>
                </a:solidFill>
              </a:rPr>
              <a:t>Fungi – mostly susceptible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74825" y="1412876"/>
            <a:ext cx="482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b="1">
                <a:solidFill>
                  <a:srgbClr val="000066"/>
                </a:solidFill>
              </a:rPr>
              <a:t>Mechanisms of innate immunity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2449513" y="2328863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2000">
                <a:solidFill>
                  <a:srgbClr val="000066"/>
                </a:solidFill>
              </a:rPr>
              <a:t>- phagocytosis (neutrophils)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1774825" y="3213101"/>
            <a:ext cx="516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b="1">
                <a:solidFill>
                  <a:srgbClr val="000066"/>
                </a:solidFill>
              </a:rPr>
              <a:t>Mechanisms of adaptive immunity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284682" name="Text Box 10"/>
          <p:cNvSpPr txBox="1">
            <a:spLocks noChangeArrowheads="1"/>
          </p:cNvSpPr>
          <p:nvPr/>
        </p:nvSpPr>
        <p:spPr bwMode="auto">
          <a:xfrm>
            <a:off x="2432050" y="4103688"/>
            <a:ext cx="789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2000">
                <a:solidFill>
                  <a:srgbClr val="000066"/>
                </a:solidFill>
              </a:rPr>
              <a:t>- macrophage and neutrophil activation (CD4</a:t>
            </a:r>
            <a:r>
              <a:rPr lang="sr-Latn-CS" sz="2000" baseline="30000">
                <a:solidFill>
                  <a:srgbClr val="000066"/>
                </a:solidFill>
              </a:rPr>
              <a:t>+ </a:t>
            </a:r>
            <a:r>
              <a:rPr lang="sr-Latn-CS" sz="2000">
                <a:solidFill>
                  <a:srgbClr val="000066"/>
                </a:solidFill>
              </a:rPr>
              <a:t>T</a:t>
            </a:r>
            <a:r>
              <a:rPr lang="sr-Latn-CS" sz="2000" baseline="-25000">
                <a:solidFill>
                  <a:srgbClr val="000066"/>
                </a:solidFill>
              </a:rPr>
              <a:t>H</a:t>
            </a:r>
            <a:r>
              <a:rPr lang="sr-Latn-CS" sz="2000">
                <a:solidFill>
                  <a:srgbClr val="000066"/>
                </a:solidFill>
              </a:rPr>
              <a:t>1 and T</a:t>
            </a:r>
            <a:r>
              <a:rPr lang="sr-Latn-CS" sz="2000" baseline="-25000">
                <a:solidFill>
                  <a:srgbClr val="000066"/>
                </a:solidFill>
              </a:rPr>
              <a:t>H</a:t>
            </a:r>
            <a:r>
              <a:rPr lang="sr-Latn-CS" sz="2000">
                <a:solidFill>
                  <a:srgbClr val="000066"/>
                </a:solidFill>
              </a:rPr>
              <a:t>17 cells)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37896" name="Text Box 11"/>
          <p:cNvSpPr txBox="1">
            <a:spLocks noChangeArrowheads="1"/>
          </p:cNvSpPr>
          <p:nvPr/>
        </p:nvSpPr>
        <p:spPr bwMode="auto">
          <a:xfrm>
            <a:off x="1828800" y="4616451"/>
            <a:ext cx="565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b="1">
                <a:solidFill>
                  <a:srgbClr val="000066"/>
                </a:solidFill>
              </a:rPr>
              <a:t>Injurious effect of immune response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284684" name="Text Box 12"/>
          <p:cNvSpPr txBox="1">
            <a:spLocks noChangeArrowheads="1"/>
          </p:cNvSpPr>
          <p:nvPr/>
        </p:nvSpPr>
        <p:spPr bwMode="auto">
          <a:xfrm>
            <a:off x="2401888" y="5119688"/>
            <a:ext cx="737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2000">
                <a:solidFill>
                  <a:srgbClr val="000066"/>
                </a:solidFill>
              </a:rPr>
              <a:t>- granuloma formation and fibrosis (</a:t>
            </a:r>
            <a:r>
              <a:rPr lang="sr-Latn-CS" sz="2000" i="1">
                <a:solidFill>
                  <a:srgbClr val="000066"/>
                </a:solidFill>
              </a:rPr>
              <a:t>Histoplasma capsulatum</a:t>
            </a:r>
            <a:r>
              <a:rPr lang="sr-Latn-CS" sz="2000">
                <a:solidFill>
                  <a:srgbClr val="000066"/>
                </a:solidFill>
              </a:rPr>
              <a:t>)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37898" name="Text Box 13"/>
          <p:cNvSpPr txBox="1">
            <a:spLocks noChangeArrowheads="1"/>
          </p:cNvSpPr>
          <p:nvPr/>
        </p:nvSpPr>
        <p:spPr bwMode="auto">
          <a:xfrm>
            <a:off x="1847850" y="5564188"/>
            <a:ext cx="474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b="1">
                <a:solidFill>
                  <a:srgbClr val="000066"/>
                </a:solidFill>
              </a:rPr>
              <a:t>Mechanisms of immune evasion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284686" name="Text Box 14"/>
          <p:cNvSpPr txBox="1">
            <a:spLocks noChangeArrowheads="1"/>
          </p:cNvSpPr>
          <p:nvPr/>
        </p:nvSpPr>
        <p:spPr bwMode="auto">
          <a:xfrm>
            <a:off x="2452688" y="6186488"/>
            <a:ext cx="559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2000">
                <a:solidFill>
                  <a:srgbClr val="000066"/>
                </a:solidFill>
              </a:rPr>
              <a:t>- inhibition of phagocytosis (</a:t>
            </a:r>
            <a:r>
              <a:rPr lang="sr-Latn-CS" sz="2000" i="1">
                <a:solidFill>
                  <a:srgbClr val="000066"/>
                </a:solidFill>
              </a:rPr>
              <a:t>C. neoformans...</a:t>
            </a:r>
            <a:r>
              <a:rPr lang="sr-Latn-CS" sz="2000">
                <a:solidFill>
                  <a:srgbClr val="000066"/>
                </a:solidFill>
              </a:rPr>
              <a:t>)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284688" name="Text Box 16"/>
          <p:cNvSpPr txBox="1">
            <a:spLocks noChangeArrowheads="1"/>
          </p:cNvSpPr>
          <p:nvPr/>
        </p:nvSpPr>
        <p:spPr bwMode="auto">
          <a:xfrm>
            <a:off x="2424114" y="2744789"/>
            <a:ext cx="1768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2000">
                <a:solidFill>
                  <a:srgbClr val="000066"/>
                </a:solidFill>
              </a:rPr>
              <a:t>- complement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208214" y="3643313"/>
            <a:ext cx="362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>
                <a:solidFill>
                  <a:srgbClr val="000066"/>
                </a:solidFill>
              </a:rPr>
              <a:t>Cell-mediated immunity </a:t>
            </a:r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78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/>
      <p:bldP spid="284679" grpId="0"/>
      <p:bldP spid="284682" grpId="0"/>
      <p:bldP spid="284684" grpId="0"/>
      <p:bldP spid="284686" grpId="0"/>
      <p:bldP spid="28468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Introductio</a:t>
            </a:r>
            <a:r>
              <a:rPr lang="en-GB" b="1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parasite encompasses a vast number of protozoan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helminthic organisms (worms). 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Protozoans are unicellular eukaryotes that usually live and multiply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host cells for at least part of their life cycle,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Helminths are multicellular organisms that can be quite large and have the ability to live and reproduce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human host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Parasite-Is an organism (unicellular/multicellular) that depends on one or more organisms (host/hosts) to completes part or whole of its life cycle </a:t>
            </a:r>
            <a:endParaRPr lang="en-US" altLang="en-US" sz="30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316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B7A5-24B8-47E1-9E92-5916A3B93D4D}" type="slidenum">
              <a:rPr lang="en-US"/>
              <a:pPr/>
              <a:t>30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r>
              <a:rPr lang="en-US" b="1" dirty="0"/>
              <a:t>Diagnosis of </a:t>
            </a:r>
            <a:r>
              <a:rPr lang="en-US" b="1" dirty="0" err="1"/>
              <a:t>Mycotic</a:t>
            </a:r>
            <a:r>
              <a:rPr lang="en-US" b="1" dirty="0"/>
              <a:t> Infections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2940" y="2447365"/>
            <a:ext cx="8229600" cy="4114800"/>
          </a:xfrm>
        </p:spPr>
        <p:txBody>
          <a:bodyPr>
            <a:normAutofit/>
          </a:bodyPr>
          <a:lstStyle/>
          <a:p>
            <a:r>
              <a:rPr lang="en-US" sz="3200" dirty="0"/>
              <a:t>Diagnosis and identification require microscopic examination of stained specimens, culturing in selective and enriched media and specific biochemical and serological tests.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69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5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3"/>
          <p:cNvSpPr txBox="1">
            <a:spLocks noChangeArrowheads="1"/>
          </p:cNvSpPr>
          <p:nvPr/>
        </p:nvSpPr>
        <p:spPr bwMode="auto">
          <a:xfrm>
            <a:off x="1774825" y="2035176"/>
            <a:ext cx="466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b="1" dirty="0">
                <a:solidFill>
                  <a:srgbClr val="000066"/>
                </a:solidFill>
              </a:rPr>
              <a:t>Mehanisms of innate immunity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2566989" y="2852738"/>
            <a:ext cx="5997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dirty="0">
                <a:solidFill>
                  <a:srgbClr val="000066"/>
                </a:solidFill>
              </a:rPr>
              <a:t>Protozoa and helmints – mostly resistant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49529" name="Text Box 25"/>
          <p:cNvSpPr txBox="1">
            <a:spLocks noChangeArrowheads="1"/>
          </p:cNvSpPr>
          <p:nvPr/>
        </p:nvSpPr>
        <p:spPr bwMode="auto">
          <a:xfrm>
            <a:off x="3451226" y="3476625"/>
            <a:ext cx="523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2000" dirty="0">
                <a:solidFill>
                  <a:srgbClr val="000066"/>
                </a:solidFill>
              </a:rPr>
              <a:t>- complement and phagocytosis (protozoa)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149531" name="Text Box 27"/>
          <p:cNvSpPr txBox="1">
            <a:spLocks noChangeArrowheads="1"/>
          </p:cNvSpPr>
          <p:nvPr/>
        </p:nvSpPr>
        <p:spPr bwMode="auto">
          <a:xfrm>
            <a:off x="3467101" y="4032250"/>
            <a:ext cx="512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2000">
                <a:solidFill>
                  <a:srgbClr val="000066"/>
                </a:solidFill>
              </a:rPr>
              <a:t>- e</a:t>
            </a:r>
            <a:r>
              <a:rPr lang="en-US" sz="2000">
                <a:solidFill>
                  <a:srgbClr val="000066"/>
                </a:solidFill>
              </a:rPr>
              <a:t>o</a:t>
            </a:r>
            <a:r>
              <a:rPr lang="sr-Latn-CS" sz="2000">
                <a:solidFill>
                  <a:srgbClr val="000066"/>
                </a:solidFill>
              </a:rPr>
              <a:t>s</a:t>
            </a:r>
            <a:r>
              <a:rPr lang="en-US" sz="2000">
                <a:solidFill>
                  <a:srgbClr val="000066"/>
                </a:solidFill>
              </a:rPr>
              <a:t>ino</a:t>
            </a:r>
            <a:r>
              <a:rPr lang="sr-Latn-CS" sz="2000">
                <a:solidFill>
                  <a:srgbClr val="000066"/>
                </a:solidFill>
              </a:rPr>
              <a:t>ph</a:t>
            </a:r>
            <a:r>
              <a:rPr lang="en-US" sz="2000">
                <a:solidFill>
                  <a:srgbClr val="000066"/>
                </a:solidFill>
              </a:rPr>
              <a:t>il</a:t>
            </a:r>
            <a:r>
              <a:rPr lang="sr-Latn-CS" sz="2000">
                <a:solidFill>
                  <a:srgbClr val="000066"/>
                </a:solidFill>
              </a:rPr>
              <a:t>s and macrophages (</a:t>
            </a:r>
            <a:r>
              <a:rPr lang="en-US" sz="2000">
                <a:solidFill>
                  <a:srgbClr val="000066"/>
                </a:solidFill>
              </a:rPr>
              <a:t>helmint</a:t>
            </a:r>
            <a:r>
              <a:rPr lang="sr-Latn-CS" sz="2000">
                <a:solidFill>
                  <a:srgbClr val="000066"/>
                </a:solidFill>
              </a:rPr>
              <a:t>s)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31750" name="Text Box 14"/>
          <p:cNvSpPr txBox="1">
            <a:spLocks noChangeArrowheads="1"/>
          </p:cNvSpPr>
          <p:nvPr/>
        </p:nvSpPr>
        <p:spPr bwMode="auto">
          <a:xfrm>
            <a:off x="1169894" y="357188"/>
            <a:ext cx="876748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000072"/>
                </a:solidFill>
              </a:rPr>
              <a:t>Mechanisms of defense </a:t>
            </a:r>
            <a:endParaRPr lang="sr-Latn-CS" sz="3600" dirty="0">
              <a:solidFill>
                <a:srgbClr val="000072"/>
              </a:solidFill>
            </a:endParaRPr>
          </a:p>
          <a:p>
            <a:pPr algn="ctr" eaLnBrk="1" hangingPunct="1"/>
            <a:r>
              <a:rPr lang="en-US" sz="3600" dirty="0">
                <a:solidFill>
                  <a:srgbClr val="000072"/>
                </a:solidFill>
              </a:rPr>
              <a:t>against </a:t>
            </a:r>
            <a:r>
              <a:rPr lang="sr-Latn-CS" sz="3600" dirty="0">
                <a:solidFill>
                  <a:srgbClr val="000072"/>
                </a:solidFill>
              </a:rPr>
              <a:t>parasit</a:t>
            </a:r>
            <a:r>
              <a:rPr lang="en-US" sz="3600" dirty="0" err="1">
                <a:solidFill>
                  <a:srgbClr val="000072"/>
                </a:solidFill>
              </a:rPr>
              <a:t>es</a:t>
            </a:r>
            <a:endParaRPr lang="en-US" sz="3600" dirty="0">
              <a:solidFill>
                <a:srgbClr val="000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11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8" grpId="0"/>
      <p:bldP spid="149529" grpId="0"/>
      <p:bldP spid="1495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bg1">
                    <a:lumMod val="85000"/>
                  </a:schemeClr>
                </a:solidFill>
              </a:rPr>
              <a:t>Immune responses to Protozoan parasites</a:t>
            </a:r>
            <a:r>
              <a:rPr lang="en-GB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6854" y="2238233"/>
            <a:ext cx="9949218" cy="443666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b="1" dirty="0"/>
              <a:t>Innate immune responses.</a:t>
            </a:r>
          </a:p>
          <a:p>
            <a:pPr marL="838200" lvl="1" indent="-366713">
              <a:lnSpc>
                <a:spcPct val="80000"/>
              </a:lnSpc>
              <a:buFontTx/>
              <a:buAutoNum type="arabicPeriod"/>
            </a:pPr>
            <a:r>
              <a:rPr lang="en-GB" sz="2400" dirty="0" smtClean="0"/>
              <a:t>Extracellular </a:t>
            </a:r>
            <a:r>
              <a:rPr lang="en-GB" sz="2400" dirty="0"/>
              <a:t>protozoa eliminated -phagocytosis &amp; complement activation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b="1" dirty="0" smtClean="0"/>
              <a:t>Acquired </a:t>
            </a:r>
            <a:r>
              <a:rPr lang="en-GB" sz="2400" b="1" dirty="0"/>
              <a:t>immune responses</a:t>
            </a:r>
          </a:p>
          <a:p>
            <a:pPr marL="838200" lvl="1" indent="-366713">
              <a:lnSpc>
                <a:spcPct val="80000"/>
              </a:lnSpc>
              <a:buFontTx/>
              <a:buAutoNum type="arabicPeriod"/>
            </a:pPr>
            <a:r>
              <a:rPr lang="en-GB" sz="2400" b="1" dirty="0" smtClean="0"/>
              <a:t>T </a:t>
            </a:r>
            <a:r>
              <a:rPr lang="en-GB" sz="2400" b="1" dirty="0"/>
              <a:t>cell responses.</a:t>
            </a:r>
            <a:r>
              <a:rPr lang="en-GB" sz="2400" dirty="0"/>
              <a:t> </a:t>
            </a:r>
          </a:p>
          <a:p>
            <a:pPr marL="838200" lvl="1" indent="-366713">
              <a:lnSpc>
                <a:spcPct val="80000"/>
              </a:lnSpc>
              <a:buFontTx/>
              <a:buChar char="-"/>
            </a:pPr>
            <a:r>
              <a:rPr lang="en-GB" sz="2400" dirty="0" smtClean="0"/>
              <a:t>Extracellular </a:t>
            </a:r>
            <a:r>
              <a:rPr lang="en-GB" sz="2400" dirty="0"/>
              <a:t>protozoa - T</a:t>
            </a:r>
            <a:r>
              <a:rPr lang="en-GB" sz="2400" baseline="-25000" dirty="0"/>
              <a:t>H</a:t>
            </a:r>
            <a:r>
              <a:rPr lang="en-GB" sz="2400" dirty="0"/>
              <a:t>2 cytokines - ab production. </a:t>
            </a:r>
          </a:p>
          <a:p>
            <a:pPr marL="838200" lvl="1" indent="-366713">
              <a:lnSpc>
                <a:spcPct val="80000"/>
              </a:lnSpc>
              <a:buFontTx/>
              <a:buChar char="-"/>
            </a:pPr>
            <a:r>
              <a:rPr lang="en-GB" sz="2400" dirty="0" smtClean="0"/>
              <a:t>Intracellular </a:t>
            </a:r>
            <a:r>
              <a:rPr lang="en-GB" sz="2400" dirty="0"/>
              <a:t>protozoa – T</a:t>
            </a:r>
            <a:r>
              <a:rPr lang="en-GB" sz="2400" baseline="-25000" dirty="0"/>
              <a:t>C</a:t>
            </a:r>
            <a:r>
              <a:rPr lang="en-GB" sz="2400" dirty="0"/>
              <a:t> (cytotoxic lymphocytes) kill infected cells. </a:t>
            </a:r>
            <a:endParaRPr lang="en-GB" sz="2400" dirty="0" smtClean="0"/>
          </a:p>
          <a:p>
            <a:pPr marL="838200" lvl="1" indent="-366713">
              <a:lnSpc>
                <a:spcPct val="80000"/>
              </a:lnSpc>
              <a:buFontTx/>
              <a:buChar char="-"/>
            </a:pPr>
            <a:r>
              <a:rPr lang="en-GB" sz="2400" dirty="0" smtClean="0"/>
              <a:t>T</a:t>
            </a:r>
            <a:r>
              <a:rPr lang="en-GB" sz="2400" baseline="-25000" dirty="0" smtClean="0"/>
              <a:t>H</a:t>
            </a:r>
            <a:r>
              <a:rPr lang="en-GB" sz="2400" dirty="0" smtClean="0"/>
              <a:t>1 </a:t>
            </a:r>
            <a:r>
              <a:rPr lang="en-GB" sz="2400" dirty="0"/>
              <a:t>cytokines activate macrophages &amp; T</a:t>
            </a:r>
            <a:r>
              <a:rPr lang="en-GB" sz="2400" baseline="-25000" dirty="0"/>
              <a:t>C.</a:t>
            </a:r>
          </a:p>
          <a:p>
            <a:pPr marL="838200" lvl="1" indent="-366713">
              <a:lnSpc>
                <a:spcPct val="80000"/>
              </a:lnSpc>
              <a:buClr>
                <a:schemeClr val="tx1"/>
              </a:buClr>
              <a:buFontTx/>
              <a:buAutoNum type="arabicPeriod" startAt="2"/>
            </a:pPr>
            <a:r>
              <a:rPr lang="en-GB" sz="2400" b="1" dirty="0" smtClean="0"/>
              <a:t>Antibody </a:t>
            </a:r>
            <a:r>
              <a:rPr lang="en-GB" sz="2400" b="1" dirty="0"/>
              <a:t>+ Complement,</a:t>
            </a:r>
            <a:r>
              <a:rPr lang="en-GB" sz="2400" dirty="0"/>
              <a:t> e.g. lysis of blood dwelling trypanosomes.</a:t>
            </a:r>
          </a:p>
        </p:txBody>
      </p:sp>
    </p:spTree>
    <p:extLst>
      <p:ext uri="{BB962C8B-B14F-4D97-AF65-F5344CB8AC3E}">
        <p14:creationId xmlns:p14="http://schemas.microsoft.com/office/powerpoint/2010/main" val="1218059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0"/>
          <p:cNvSpPr txBox="1">
            <a:spLocks noChangeArrowheads="1"/>
          </p:cNvSpPr>
          <p:nvPr/>
        </p:nvSpPr>
        <p:spPr bwMode="auto">
          <a:xfrm>
            <a:off x="2254251" y="3487739"/>
            <a:ext cx="838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sr-Latn-CS" sz="1800">
                <a:solidFill>
                  <a:srgbClr val="000066"/>
                </a:solidFill>
              </a:rPr>
              <a:t>IFN-</a:t>
            </a:r>
            <a:r>
              <a:rPr lang="el-GR" sz="1800">
                <a:solidFill>
                  <a:srgbClr val="000066"/>
                </a:solidFill>
              </a:rPr>
              <a:t>γ</a:t>
            </a:r>
            <a:r>
              <a:rPr lang="sr-Latn-CS" sz="1800">
                <a:solidFill>
                  <a:srgbClr val="000066"/>
                </a:solidFill>
              </a:rPr>
              <a:t> production and macrophage stimulation (CD4</a:t>
            </a:r>
            <a:r>
              <a:rPr lang="sr-Latn-CS" sz="1800" baseline="30000">
                <a:solidFill>
                  <a:srgbClr val="000066"/>
                </a:solidFill>
              </a:rPr>
              <a:t>+</a:t>
            </a:r>
            <a:r>
              <a:rPr lang="sr-Latn-CS" sz="1800">
                <a:solidFill>
                  <a:srgbClr val="000066"/>
                </a:solidFill>
              </a:rPr>
              <a:t>T</a:t>
            </a:r>
            <a:r>
              <a:rPr lang="sr-Latn-CS" sz="1800" baseline="-25000">
                <a:solidFill>
                  <a:srgbClr val="000066"/>
                </a:solidFill>
              </a:rPr>
              <a:t>H</a:t>
            </a:r>
            <a:r>
              <a:rPr lang="sr-Latn-CS" sz="1800">
                <a:solidFill>
                  <a:srgbClr val="000066"/>
                </a:solidFill>
              </a:rPr>
              <a:t>1 cells) </a:t>
            </a:r>
            <a:r>
              <a:rPr lang="sr-Latn-CS" sz="1600">
                <a:solidFill>
                  <a:srgbClr val="000066"/>
                </a:solidFill>
              </a:rPr>
              <a:t>- </a:t>
            </a:r>
            <a:r>
              <a:rPr lang="sr-Latn-CS" sz="1600" i="1">
                <a:solidFill>
                  <a:srgbClr val="000066"/>
                </a:solidFill>
              </a:rPr>
              <a:t>Leishmania sp</a:t>
            </a:r>
            <a:r>
              <a:rPr lang="sr-Latn-CS" sz="1600">
                <a:solidFill>
                  <a:srgbClr val="000066"/>
                </a:solidFill>
              </a:rPr>
              <a:t>.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32771" name="Text Box 11"/>
          <p:cNvSpPr txBox="1">
            <a:spLocks noChangeArrowheads="1"/>
          </p:cNvSpPr>
          <p:nvPr/>
        </p:nvSpPr>
        <p:spPr bwMode="auto">
          <a:xfrm>
            <a:off x="1919289" y="2182813"/>
            <a:ext cx="1443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>
                <a:solidFill>
                  <a:srgbClr val="000066"/>
                </a:solidFill>
              </a:rPr>
              <a:t>Protozoa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32772" name="Text Box 13"/>
          <p:cNvSpPr txBox="1">
            <a:spLocks noChangeArrowheads="1"/>
          </p:cNvSpPr>
          <p:nvPr/>
        </p:nvSpPr>
        <p:spPr bwMode="auto">
          <a:xfrm>
            <a:off x="1919288" y="4341813"/>
            <a:ext cx="145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>
                <a:solidFill>
                  <a:srgbClr val="000066"/>
                </a:solidFill>
              </a:rPr>
              <a:t>Helmints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84998" name="Text Box 16"/>
          <p:cNvSpPr txBox="1">
            <a:spLocks noChangeArrowheads="1"/>
          </p:cNvSpPr>
          <p:nvPr/>
        </p:nvSpPr>
        <p:spPr bwMode="auto">
          <a:xfrm>
            <a:off x="2255838" y="3919539"/>
            <a:ext cx="4995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1800">
                <a:solidFill>
                  <a:srgbClr val="000066"/>
                </a:solidFill>
              </a:rPr>
              <a:t>- cytotoxicity (CD8</a:t>
            </a:r>
            <a:r>
              <a:rPr lang="sr-Latn-CS" sz="1800" baseline="30000">
                <a:solidFill>
                  <a:srgbClr val="000066"/>
                </a:solidFill>
              </a:rPr>
              <a:t>+ </a:t>
            </a:r>
            <a:r>
              <a:rPr lang="sr-Latn-CS" sz="1800">
                <a:solidFill>
                  <a:srgbClr val="000066"/>
                </a:solidFill>
              </a:rPr>
              <a:t>T cells) – </a:t>
            </a:r>
            <a:r>
              <a:rPr lang="sr-Latn-CS" sz="1800" i="1">
                <a:solidFill>
                  <a:srgbClr val="000066"/>
                </a:solidFill>
              </a:rPr>
              <a:t>Plasmodium sp</a:t>
            </a:r>
            <a:r>
              <a:rPr lang="sr-Latn-CS" sz="1800">
                <a:solidFill>
                  <a:srgbClr val="000066"/>
                </a:solidFill>
              </a:rPr>
              <a:t>.</a:t>
            </a: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32774" name="Text Box 19"/>
          <p:cNvSpPr txBox="1">
            <a:spLocks noChangeArrowheads="1"/>
          </p:cNvSpPr>
          <p:nvPr/>
        </p:nvSpPr>
        <p:spPr bwMode="auto">
          <a:xfrm>
            <a:off x="1774825" y="1751013"/>
            <a:ext cx="501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b="1">
                <a:solidFill>
                  <a:srgbClr val="000066"/>
                </a:solidFill>
              </a:rPr>
              <a:t>Mehanisms of adaptive immunity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85003" name="Text Box 21"/>
          <p:cNvSpPr txBox="1">
            <a:spLocks noChangeArrowheads="1"/>
          </p:cNvSpPr>
          <p:nvPr/>
        </p:nvSpPr>
        <p:spPr bwMode="auto">
          <a:xfrm>
            <a:off x="2238376" y="3086100"/>
            <a:ext cx="5910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1800">
                <a:solidFill>
                  <a:srgbClr val="000066"/>
                </a:solidFill>
              </a:rPr>
              <a:t>- antibodies (B-cells) – </a:t>
            </a:r>
            <a:r>
              <a:rPr lang="sr-Latn-CS" sz="1800" i="1">
                <a:solidFill>
                  <a:srgbClr val="000066"/>
                </a:solidFill>
              </a:rPr>
              <a:t>Entamoeba sp</a:t>
            </a:r>
            <a:r>
              <a:rPr lang="sr-Latn-CS" sz="1800">
                <a:solidFill>
                  <a:srgbClr val="000066"/>
                </a:solidFill>
              </a:rPr>
              <a:t>., </a:t>
            </a:r>
            <a:r>
              <a:rPr lang="sr-Latn-CS" sz="1800" i="1">
                <a:solidFill>
                  <a:srgbClr val="000066"/>
                </a:solidFill>
              </a:rPr>
              <a:t>Plasmodium sp.</a:t>
            </a:r>
            <a:endParaRPr lang="en-US" sz="1800" i="1">
              <a:solidFill>
                <a:srgbClr val="000066"/>
              </a:solidFill>
            </a:endParaRPr>
          </a:p>
        </p:txBody>
      </p:sp>
      <p:sp>
        <p:nvSpPr>
          <p:cNvPr id="85004" name="Text Box 22"/>
          <p:cNvSpPr txBox="1">
            <a:spLocks noChangeArrowheads="1"/>
          </p:cNvSpPr>
          <p:nvPr/>
        </p:nvSpPr>
        <p:spPr bwMode="auto">
          <a:xfrm>
            <a:off x="2135189" y="2665413"/>
            <a:ext cx="4205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2000">
                <a:solidFill>
                  <a:srgbClr val="000066"/>
                </a:solidFill>
              </a:rPr>
              <a:t>B-cells, CD4</a:t>
            </a:r>
            <a:r>
              <a:rPr lang="sr-Latn-CS" sz="2000" baseline="30000">
                <a:solidFill>
                  <a:srgbClr val="000066"/>
                </a:solidFill>
              </a:rPr>
              <a:t>+</a:t>
            </a:r>
            <a:r>
              <a:rPr lang="sr-Latn-CS" sz="2000">
                <a:solidFill>
                  <a:srgbClr val="000066"/>
                </a:solidFill>
              </a:rPr>
              <a:t> T</a:t>
            </a:r>
            <a:r>
              <a:rPr lang="sr-Latn-CS" sz="2000" baseline="-25000">
                <a:solidFill>
                  <a:srgbClr val="000066"/>
                </a:solidFill>
              </a:rPr>
              <a:t>H</a:t>
            </a:r>
            <a:r>
              <a:rPr lang="sr-Latn-CS" sz="2000">
                <a:solidFill>
                  <a:srgbClr val="000066"/>
                </a:solidFill>
              </a:rPr>
              <a:t>1 and CD8</a:t>
            </a:r>
            <a:r>
              <a:rPr lang="sr-Latn-CS" sz="2000" baseline="30000">
                <a:solidFill>
                  <a:srgbClr val="000066"/>
                </a:solidFill>
              </a:rPr>
              <a:t>+ </a:t>
            </a:r>
            <a:r>
              <a:rPr lang="sr-Latn-CS" sz="2000">
                <a:solidFill>
                  <a:srgbClr val="000066"/>
                </a:solidFill>
              </a:rPr>
              <a:t>T cells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151575" name="Text Box 23"/>
          <p:cNvSpPr txBox="1">
            <a:spLocks noChangeArrowheads="1"/>
          </p:cNvSpPr>
          <p:nvPr/>
        </p:nvSpPr>
        <p:spPr bwMode="auto">
          <a:xfrm>
            <a:off x="2135188" y="4808538"/>
            <a:ext cx="327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2000">
                <a:solidFill>
                  <a:srgbClr val="000066"/>
                </a:solidFill>
              </a:rPr>
              <a:t>B-cells and CD4</a:t>
            </a:r>
            <a:r>
              <a:rPr lang="sr-Latn-CS" sz="2000" baseline="30000">
                <a:solidFill>
                  <a:srgbClr val="000066"/>
                </a:solidFill>
              </a:rPr>
              <a:t>+ </a:t>
            </a:r>
            <a:r>
              <a:rPr lang="sr-Latn-CS" sz="2000">
                <a:solidFill>
                  <a:srgbClr val="000066"/>
                </a:solidFill>
              </a:rPr>
              <a:t>T</a:t>
            </a:r>
            <a:r>
              <a:rPr lang="sr-Latn-CS" sz="2000" baseline="-25000">
                <a:solidFill>
                  <a:srgbClr val="000066"/>
                </a:solidFill>
              </a:rPr>
              <a:t>H</a:t>
            </a:r>
            <a:r>
              <a:rPr lang="sr-Latn-CS" sz="2000">
                <a:solidFill>
                  <a:srgbClr val="000066"/>
                </a:solidFill>
              </a:rPr>
              <a:t>2 cells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257425" y="5662614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1800">
                <a:solidFill>
                  <a:srgbClr val="000066"/>
                </a:solidFill>
              </a:rPr>
              <a:t>- stimulation of eosinophils (IL-5</a:t>
            </a:r>
            <a:r>
              <a:rPr lang="en-US" sz="1800">
                <a:solidFill>
                  <a:srgbClr val="000066"/>
                </a:solidFill>
              </a:rPr>
              <a:t> </a:t>
            </a:r>
            <a:r>
              <a:rPr lang="sr-Latn-CS" sz="1800">
                <a:solidFill>
                  <a:srgbClr val="000066"/>
                </a:solidFill>
              </a:rPr>
              <a:t>and</a:t>
            </a:r>
            <a:r>
              <a:rPr lang="en-US" sz="1800">
                <a:solidFill>
                  <a:srgbClr val="000066"/>
                </a:solidFill>
              </a:rPr>
              <a:t> IgE)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257425" y="5267325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1800">
                <a:solidFill>
                  <a:srgbClr val="000066"/>
                </a:solidFill>
              </a:rPr>
              <a:t>- stimulation of B-cells to produce IgE  (IL-4)</a:t>
            </a: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257425" y="6059489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sr-Latn-CS" sz="1800">
                <a:solidFill>
                  <a:srgbClr val="000066"/>
                </a:solidFill>
              </a:rPr>
              <a:t>- d</a:t>
            </a:r>
            <a:r>
              <a:rPr lang="en-US" sz="1800">
                <a:solidFill>
                  <a:srgbClr val="000066"/>
                </a:solidFill>
              </a:rPr>
              <a:t>egranula</a:t>
            </a:r>
            <a:r>
              <a:rPr lang="sr-Latn-CS" sz="1800">
                <a:solidFill>
                  <a:srgbClr val="000066"/>
                </a:solidFill>
              </a:rPr>
              <a:t>tion of </a:t>
            </a:r>
            <a:r>
              <a:rPr lang="en-US" sz="1800">
                <a:solidFill>
                  <a:srgbClr val="000066"/>
                </a:solidFill>
              </a:rPr>
              <a:t>mast</a:t>
            </a:r>
            <a:r>
              <a:rPr lang="sr-Latn-CS" sz="1800">
                <a:solidFill>
                  <a:srgbClr val="000066"/>
                </a:solidFill>
              </a:rPr>
              <a:t> cells (</a:t>
            </a:r>
            <a:r>
              <a:rPr lang="en-US" sz="1800">
                <a:solidFill>
                  <a:srgbClr val="000066"/>
                </a:solidFill>
              </a:rPr>
              <a:t>IgE)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3497263" y="357188"/>
            <a:ext cx="538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72"/>
                </a:solidFill>
              </a:rPr>
              <a:t>Mechanisms of defense </a:t>
            </a:r>
            <a:endParaRPr lang="sr-Latn-CS" sz="3600">
              <a:solidFill>
                <a:srgbClr val="000072"/>
              </a:solidFill>
            </a:endParaRPr>
          </a:p>
          <a:p>
            <a:pPr algn="ctr" eaLnBrk="1" hangingPunct="1"/>
            <a:r>
              <a:rPr lang="en-US" sz="3600">
                <a:solidFill>
                  <a:srgbClr val="000072"/>
                </a:solidFill>
              </a:rPr>
              <a:t>against </a:t>
            </a:r>
            <a:r>
              <a:rPr lang="sr-Latn-CS" sz="3600">
                <a:solidFill>
                  <a:srgbClr val="000072"/>
                </a:solidFill>
              </a:rPr>
              <a:t>parasit</a:t>
            </a:r>
            <a:r>
              <a:rPr lang="en-US" sz="3600">
                <a:solidFill>
                  <a:srgbClr val="000072"/>
                </a:solidFill>
              </a:rPr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3422608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8" grpId="0"/>
      <p:bldP spid="85003" grpId="0"/>
      <p:bldP spid="85004" grpId="0"/>
      <p:bldP spid="15157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6853" y="1984779"/>
            <a:ext cx="11232107" cy="4873221"/>
          </a:xfrm>
        </p:spPr>
        <p:txBody>
          <a:bodyPr>
            <a:normAutofit/>
          </a:bodyPr>
          <a:lstStyle/>
          <a:p>
            <a:pPr marL="933450" lvl="1" indent="-533400">
              <a:buFontTx/>
              <a:buAutoNum type="arabicPeriod" startAt="2"/>
            </a:pPr>
            <a:r>
              <a:rPr lang="en-GB" sz="3200" dirty="0"/>
              <a:t>Note </a:t>
            </a:r>
          </a:p>
          <a:p>
            <a:pPr marL="533400" indent="-533400"/>
            <a:r>
              <a:rPr lang="en-GB" sz="3200" dirty="0"/>
              <a:t>Activated macrophages effective against intracellular protozoa, e.g. </a:t>
            </a:r>
            <a:r>
              <a:rPr lang="en-GB" sz="3200" i="1" dirty="0"/>
              <a:t>Leishmania</a:t>
            </a:r>
            <a:r>
              <a:rPr lang="en-GB" sz="3200" dirty="0"/>
              <a:t>, </a:t>
            </a:r>
            <a:r>
              <a:rPr lang="en-GB" sz="3200" i="1" dirty="0"/>
              <a:t>Toxoplasma</a:t>
            </a:r>
            <a:r>
              <a:rPr lang="en-GB" sz="3200" dirty="0"/>
              <a:t>, </a:t>
            </a:r>
            <a:r>
              <a:rPr lang="en-GB" sz="3200" i="1" dirty="0"/>
              <a:t>Trypanosoma cruzi</a:t>
            </a:r>
            <a:r>
              <a:rPr lang="en-GB" sz="3200" dirty="0"/>
              <a:t>. </a:t>
            </a:r>
          </a:p>
          <a:p>
            <a:pPr marL="533400" indent="-533400">
              <a:buNone/>
            </a:pPr>
            <a:endParaRPr lang="en-GB" sz="3200" dirty="0"/>
          </a:p>
          <a:p>
            <a:pPr marL="533400" indent="-533400"/>
            <a:r>
              <a:rPr lang="en-GB" sz="3200" dirty="0"/>
              <a:t>CD8+ cytotoxic T cells kill parasite infected host cells, e.g. </a:t>
            </a:r>
            <a:r>
              <a:rPr lang="en-GB" sz="3200" i="1" dirty="0"/>
              <a:t>Plasmodium</a:t>
            </a:r>
            <a:r>
              <a:rPr lang="en-GB" sz="3200" dirty="0"/>
              <a:t> infected liver cell.</a:t>
            </a:r>
            <a:r>
              <a:rPr lang="en-GB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4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400" y="319088"/>
            <a:ext cx="7278688" cy="1149350"/>
          </a:xfrm>
        </p:spPr>
        <p:txBody>
          <a:bodyPr/>
          <a:lstStyle/>
          <a:p>
            <a:r>
              <a:rPr lang="en-GB" sz="3000" b="1" dirty="0">
                <a:solidFill>
                  <a:schemeClr val="bg1">
                    <a:lumMod val="85000"/>
                  </a:schemeClr>
                </a:solidFill>
              </a:rPr>
              <a:t>Acquired immune  responses</a:t>
            </a:r>
            <a:r>
              <a:rPr lang="en-GB" sz="3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6979" y="2298510"/>
            <a:ext cx="9403308" cy="4559489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GB" sz="2400" b="1" dirty="0"/>
              <a:t>Antibody responses.</a:t>
            </a:r>
            <a:r>
              <a:rPr lang="en-GB" sz="2400" dirty="0"/>
              <a:t>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400" dirty="0"/>
              <a:t>		</a:t>
            </a:r>
            <a:r>
              <a:rPr lang="en-GB" sz="2800" dirty="0" smtClean="0"/>
              <a:t>Extracellular </a:t>
            </a:r>
            <a:r>
              <a:rPr lang="en-GB" sz="2800" dirty="0"/>
              <a:t>protozoa</a:t>
            </a:r>
          </a:p>
          <a:p>
            <a:pPr marL="1295400" lvl="2" indent="-385763">
              <a:lnSpc>
                <a:spcPct val="80000"/>
              </a:lnSpc>
              <a:buFontTx/>
              <a:buAutoNum type="arabicPeriod"/>
            </a:pPr>
            <a:r>
              <a:rPr lang="en-GB" sz="2800" dirty="0" err="1" smtClean="0"/>
              <a:t>opsonization</a:t>
            </a:r>
            <a:r>
              <a:rPr lang="en-GB" sz="2800" dirty="0"/>
              <a:t>, </a:t>
            </a:r>
          </a:p>
          <a:p>
            <a:pPr marL="1295400" lvl="2" indent="-385763">
              <a:lnSpc>
                <a:spcPct val="80000"/>
              </a:lnSpc>
              <a:buFontTx/>
              <a:buAutoNum type="arabicPeriod"/>
            </a:pPr>
            <a:r>
              <a:rPr lang="en-GB" sz="2800" dirty="0" smtClean="0"/>
              <a:t>complement </a:t>
            </a:r>
            <a:r>
              <a:rPr lang="en-GB" sz="2800" dirty="0"/>
              <a:t>activation </a:t>
            </a:r>
          </a:p>
          <a:p>
            <a:pPr marL="1295400" lvl="2" indent="-385763">
              <a:lnSpc>
                <a:spcPct val="80000"/>
              </a:lnSpc>
              <a:buFontTx/>
              <a:buAutoNum type="arabicPeriod"/>
            </a:pPr>
            <a:r>
              <a:rPr lang="en-GB" sz="2800" dirty="0" smtClean="0"/>
              <a:t>Antibody </a:t>
            </a:r>
            <a:r>
              <a:rPr lang="en-GB" sz="2800" dirty="0"/>
              <a:t>Dependent Cellular Cytotoxicity (ADCC).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800" dirty="0"/>
              <a:t>	 	</a:t>
            </a:r>
            <a:r>
              <a:rPr lang="en-GB" sz="2800" dirty="0" smtClean="0"/>
              <a:t>Intracellular </a:t>
            </a:r>
            <a:r>
              <a:rPr lang="en-GB" sz="2800" dirty="0"/>
              <a:t>protozoa </a:t>
            </a:r>
          </a:p>
          <a:p>
            <a:pPr marL="1295400" lvl="2" indent="-385763">
              <a:lnSpc>
                <a:spcPct val="80000"/>
              </a:lnSpc>
              <a:buFontTx/>
              <a:buAutoNum type="arabicPeriod"/>
            </a:pPr>
            <a:r>
              <a:rPr lang="en-GB" sz="2800" dirty="0" smtClean="0"/>
              <a:t>Neutralisation</a:t>
            </a:r>
            <a:r>
              <a:rPr lang="en-GB" sz="2800" dirty="0"/>
              <a:t>: e.g. neutralising ab prevents malaria sporozoites entering liver cells</a:t>
            </a:r>
            <a:r>
              <a:rPr lang="en-GB" sz="2400" dirty="0"/>
              <a:t>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03712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919288" y="404814"/>
            <a:ext cx="3600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sr-Latn-CS" sz="2800">
                <a:solidFill>
                  <a:srgbClr val="000072"/>
                </a:solidFill>
              </a:rPr>
              <a:t>Im</a:t>
            </a:r>
            <a:r>
              <a:rPr lang="en-US" sz="2800">
                <a:solidFill>
                  <a:srgbClr val="000072"/>
                </a:solidFill>
              </a:rPr>
              <a:t>m</a:t>
            </a:r>
            <a:r>
              <a:rPr lang="sr-Latn-CS" sz="2800">
                <a:solidFill>
                  <a:srgbClr val="000072"/>
                </a:solidFill>
              </a:rPr>
              <a:t>un</a:t>
            </a:r>
            <a:r>
              <a:rPr lang="en-US" sz="2800">
                <a:solidFill>
                  <a:srgbClr val="000072"/>
                </a:solidFill>
              </a:rPr>
              <a:t>ity</a:t>
            </a:r>
            <a:r>
              <a:rPr lang="sr-Latn-CS" sz="2800" b="1"/>
              <a:t> </a:t>
            </a:r>
            <a:r>
              <a:rPr lang="sr-Latn-CS" sz="2800">
                <a:solidFill>
                  <a:srgbClr val="000072"/>
                </a:solidFill>
              </a:rPr>
              <a:t>against</a:t>
            </a:r>
            <a:r>
              <a:rPr lang="sr-Latn-CS" sz="2800" b="1"/>
              <a:t> </a:t>
            </a:r>
            <a:r>
              <a:rPr lang="en-US" sz="2800">
                <a:solidFill>
                  <a:srgbClr val="000066"/>
                </a:solidFill>
              </a:rPr>
              <a:t>helmints</a:t>
            </a:r>
          </a:p>
          <a:p>
            <a:pPr algn="ctr" eaLnBrk="1" hangingPunct="1"/>
            <a:r>
              <a:rPr lang="en-US">
                <a:solidFill>
                  <a:srgbClr val="000066"/>
                </a:solidFill>
              </a:rPr>
              <a:t>(T</a:t>
            </a:r>
            <a:r>
              <a:rPr lang="en-US" baseline="-25000">
                <a:solidFill>
                  <a:srgbClr val="000066"/>
                </a:solidFill>
              </a:rPr>
              <a:t>H</a:t>
            </a:r>
            <a:r>
              <a:rPr lang="en-US">
                <a:solidFill>
                  <a:srgbClr val="000066"/>
                </a:solidFill>
              </a:rPr>
              <a:t>2 </a:t>
            </a:r>
            <a:r>
              <a:rPr lang="sr-Latn-CS">
                <a:solidFill>
                  <a:srgbClr val="000066"/>
                </a:solidFill>
              </a:rPr>
              <a:t>response</a:t>
            </a:r>
            <a:r>
              <a:rPr lang="en-US">
                <a:solidFill>
                  <a:srgbClr val="000066"/>
                </a:solidFill>
              </a:rPr>
              <a:t>)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5" b="2597"/>
          <a:stretch>
            <a:fillRect/>
          </a:stretch>
        </p:blipFill>
        <p:spPr bwMode="auto">
          <a:xfrm>
            <a:off x="5953126" y="144464"/>
            <a:ext cx="4030663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7164388" y="1363663"/>
            <a:ext cx="2057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7773988" y="2278064"/>
            <a:ext cx="1524000" cy="809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6811964" y="2287588"/>
            <a:ext cx="962025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6249988" y="1582738"/>
            <a:ext cx="914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6630988" y="2201863"/>
            <a:ext cx="1524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6116638" y="3344863"/>
            <a:ext cx="150495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8916988" y="3132138"/>
            <a:ext cx="83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8993188" y="3573463"/>
            <a:ext cx="8382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9288463" y="3954463"/>
            <a:ext cx="2286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8002588" y="4716463"/>
            <a:ext cx="1905000" cy="200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6512" name="Rectangle 16"/>
          <p:cNvSpPr>
            <a:spLocks noChangeArrowheads="1"/>
          </p:cNvSpPr>
          <p:nvPr/>
        </p:nvSpPr>
        <p:spPr bwMode="auto">
          <a:xfrm>
            <a:off x="8383588" y="3087689"/>
            <a:ext cx="457200" cy="155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6513" name="Rectangle 17"/>
          <p:cNvSpPr>
            <a:spLocks noChangeArrowheads="1"/>
          </p:cNvSpPr>
          <p:nvPr/>
        </p:nvSpPr>
        <p:spPr bwMode="auto">
          <a:xfrm>
            <a:off x="8650288" y="3694114"/>
            <a:ext cx="304800" cy="517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6514" name="Rectangle 18"/>
          <p:cNvSpPr>
            <a:spLocks noChangeArrowheads="1"/>
          </p:cNvSpPr>
          <p:nvPr/>
        </p:nvSpPr>
        <p:spPr bwMode="auto">
          <a:xfrm>
            <a:off x="8745538" y="4086225"/>
            <a:ext cx="533400" cy="592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auto">
          <a:xfrm>
            <a:off x="8472488" y="1084263"/>
            <a:ext cx="1444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nimBg="1"/>
      <p:bldP spid="106503" grpId="0" animBg="1"/>
      <p:bldP spid="106504" grpId="0" animBg="1"/>
      <p:bldP spid="106505" grpId="0" animBg="1"/>
      <p:bldP spid="106506" grpId="0" animBg="1"/>
      <p:bldP spid="106507" grpId="0" animBg="1"/>
      <p:bldP spid="106508" grpId="0" animBg="1"/>
      <p:bldP spid="106509" grpId="0" animBg="1"/>
      <p:bldP spid="106510" grpId="0" animBg="1"/>
      <p:bldP spid="106511" grpId="0" animBg="1"/>
      <p:bldP spid="106512" grpId="0" animBg="1"/>
      <p:bldP spid="106513" grpId="0" animBg="1"/>
      <p:bldP spid="106514" grpId="0" animBg="1"/>
      <p:bldP spid="1065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422</TotalTime>
  <Words>1429</Words>
  <Application>Microsoft Office PowerPoint</Application>
  <PresentationFormat>Widescreen</PresentationFormat>
  <Paragraphs>208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MS PGothic</vt:lpstr>
      <vt:lpstr>Arial</vt:lpstr>
      <vt:lpstr>Calibri</vt:lpstr>
      <vt:lpstr>Century Gothic</vt:lpstr>
      <vt:lpstr>Comic Sans MS</vt:lpstr>
      <vt:lpstr>Segoe UI</vt:lpstr>
      <vt:lpstr>Times New Roman</vt:lpstr>
      <vt:lpstr>Wingdings</vt:lpstr>
      <vt:lpstr>Wingdings 3</vt:lpstr>
      <vt:lpstr>Ion Boardroom</vt:lpstr>
      <vt:lpstr>Immunity to Parasitic &amp; Fungal Infections</vt:lpstr>
      <vt:lpstr>Outline</vt:lpstr>
      <vt:lpstr>Introduction</vt:lpstr>
      <vt:lpstr>PowerPoint Presentation</vt:lpstr>
      <vt:lpstr>Immune responses to Protozoan parasites.</vt:lpstr>
      <vt:lpstr>PowerPoint Presentation</vt:lpstr>
      <vt:lpstr>PowerPoint Presentation</vt:lpstr>
      <vt:lpstr>Acquired immune  responses.</vt:lpstr>
      <vt:lpstr>PowerPoint Presentation</vt:lpstr>
      <vt:lpstr>PowerPoint Presentation</vt:lpstr>
      <vt:lpstr>Immune responses to helminth infections. </vt:lpstr>
      <vt:lpstr>Immune responses to helminth infections. </vt:lpstr>
      <vt:lpstr>Immune responses to helminth infections. </vt:lpstr>
      <vt:lpstr>PowerPoint Presentation</vt:lpstr>
      <vt:lpstr>Mechanisms of Immune evasion by Parasites</vt:lpstr>
      <vt:lpstr>Immunopathology</vt:lpstr>
      <vt:lpstr>Examples: </vt:lpstr>
      <vt:lpstr>Parasite vaccine strategies</vt:lpstr>
      <vt:lpstr>PowerPoint Presentation</vt:lpstr>
      <vt:lpstr>Fungi as Infectious Agents</vt:lpstr>
      <vt:lpstr>PowerPoint Presentation</vt:lpstr>
      <vt:lpstr>PowerPoint Presentation</vt:lpstr>
      <vt:lpstr>Emerging Fungal Pathogens</vt:lpstr>
      <vt:lpstr>PowerPoint Presentation</vt:lpstr>
      <vt:lpstr>Epidemiology of the Mycoses</vt:lpstr>
      <vt:lpstr>PowerPoint Presentation</vt:lpstr>
      <vt:lpstr>Pathogenesis of the Fungi</vt:lpstr>
      <vt:lpstr>           Antifungal Immunity</vt:lpstr>
      <vt:lpstr>PowerPoint Presentation</vt:lpstr>
      <vt:lpstr>Diagnosis of Mycotic Infections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Waigumo</dc:creator>
  <cp:lastModifiedBy>Hp</cp:lastModifiedBy>
  <cp:revision>36</cp:revision>
  <dcterms:created xsi:type="dcterms:W3CDTF">2015-12-07T13:41:50Z</dcterms:created>
  <dcterms:modified xsi:type="dcterms:W3CDTF">2018-06-25T05:05:21Z</dcterms:modified>
</cp:coreProperties>
</file>