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68" r:id="rId6"/>
    <p:sldId id="269" r:id="rId7"/>
    <p:sldId id="270" r:id="rId8"/>
    <p:sldId id="273" r:id="rId9"/>
    <p:sldId id="259" r:id="rId10"/>
    <p:sldId id="260" r:id="rId11"/>
    <p:sldId id="261" r:id="rId12"/>
    <p:sldId id="262" r:id="rId13"/>
    <p:sldId id="263" r:id="rId14"/>
    <p:sldId id="264" r:id="rId15"/>
    <p:sldId id="266" r:id="rId16"/>
    <p:sldId id="271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98C8C-8B95-46DA-8883-25C3AE2F86AB}" type="datetimeFigureOut">
              <a:rPr lang="en-US" smtClean="0"/>
              <a:pPr/>
              <a:t>9/11/2011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76FC2-B95E-4CF6-AC40-335B150882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Vaccinology II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MBChB II</a:t>
            </a:r>
          </a:p>
          <a:p>
            <a:r>
              <a:rPr lang="en-US" dirty="0" smtClean="0"/>
              <a:t>4/7/11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Active immunization (vaccination)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Produces an immune response capable of providing effective protective immunity in the absence of  symptomatic infection</a:t>
            </a:r>
          </a:p>
          <a:p>
            <a:r>
              <a:rPr lang="en-US" dirty="0" smtClean="0"/>
              <a:t>In any population, some individuals will have contra-indications to particular vaccines or will fail to respond</a:t>
            </a:r>
          </a:p>
          <a:p>
            <a:r>
              <a:rPr lang="en-US" dirty="0" smtClean="0"/>
              <a:t>However, if 95% of the population are vaccinated, those non-vaccinated subjects are unlikely to come in contact with an infected subject (</a:t>
            </a:r>
            <a:r>
              <a:rPr lang="en-US" b="1" dirty="0" smtClean="0"/>
              <a:t>herd immunity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Active immunization (vaccination)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Live attenuated vaccines </a:t>
            </a:r>
            <a:r>
              <a:rPr lang="en-US" dirty="0" smtClean="0"/>
              <a:t>– provide strong immunization of the appropriate type &amp; site for natural infection</a:t>
            </a:r>
          </a:p>
          <a:p>
            <a:r>
              <a:rPr lang="en-US" dirty="0" smtClean="0"/>
              <a:t>Risk of reversion to pathogenic strains causing disease. Pose a particular risk especially immunocompromised subjects</a:t>
            </a:r>
          </a:p>
          <a:p>
            <a:r>
              <a:rPr lang="en-US" b="1" dirty="0" smtClean="0"/>
              <a:t>Killed vaccines</a:t>
            </a:r>
            <a:r>
              <a:rPr lang="en-US" dirty="0" smtClean="0"/>
              <a:t> – do not pose a risk of infection.</a:t>
            </a:r>
          </a:p>
          <a:p>
            <a:r>
              <a:rPr lang="en-US" dirty="0" smtClean="0"/>
              <a:t>Elicit weaker responses than live attenuated vaccines. Booster doses are usually required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Active immunization (vaccination)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Subunit vaccines </a:t>
            </a:r>
            <a:r>
              <a:rPr lang="en-US" dirty="0" smtClean="0"/>
              <a:t>– contain proteins, carbohydrates, or inactivated toxins from organisms. </a:t>
            </a:r>
          </a:p>
          <a:p>
            <a:r>
              <a:rPr lang="en-US" dirty="0" smtClean="0"/>
              <a:t>Less immunogenic than intact organisms, and may require adjuvants to elicit effective immune responses</a:t>
            </a:r>
          </a:p>
          <a:p>
            <a:r>
              <a:rPr lang="en-US" dirty="0" smtClean="0"/>
              <a:t>Schedules usually involve multiple doses</a:t>
            </a:r>
          </a:p>
          <a:p>
            <a:r>
              <a:rPr lang="en-US" dirty="0" smtClean="0"/>
              <a:t>Side effects are less prominent than with whole organisms</a:t>
            </a:r>
          </a:p>
          <a:p>
            <a:r>
              <a:rPr lang="en-US" dirty="0" smtClean="0"/>
              <a:t>No risk of vaccine-associated infection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Vaccination – clinical uses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vaccines are offered to everyone, while others are reserved for people at particular risk because of an underlying medical condition, occupational risk or travel</a:t>
            </a:r>
          </a:p>
          <a:p>
            <a:r>
              <a:rPr lang="en-US" dirty="0" smtClean="0"/>
              <a:t>Schedules of routine vaccination vary in different parts of the world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-1"/>
          <a:ext cx="914400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610"/>
                <a:gridCol w="3796990"/>
                <a:gridCol w="3962400"/>
              </a:tblGrid>
              <a:tr h="4157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VACCINE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INDICATIONS,</a:t>
                      </a:r>
                      <a:r>
                        <a:rPr lang="en-US" baseline="0" dirty="0" smtClean="0"/>
                        <a:t> SCHEDULE</a:t>
                      </a:r>
                      <a:endParaRPr lang="en-US" dirty="0"/>
                    </a:p>
                  </a:txBody>
                  <a:tcPr/>
                </a:tc>
              </a:tr>
              <a:tr h="587895">
                <a:tc>
                  <a:txBody>
                    <a:bodyPr/>
                    <a:lstStyle/>
                    <a:p>
                      <a:r>
                        <a:rPr lang="en-US" dirty="0" smtClean="0"/>
                        <a:t>BCG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Live attenuated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Birth </a:t>
                      </a:r>
                      <a:endParaRPr lang="en-US" dirty="0"/>
                    </a:p>
                  </a:txBody>
                  <a:tcPr/>
                </a:tc>
              </a:tr>
              <a:tr h="587895">
                <a:tc>
                  <a:txBody>
                    <a:bodyPr/>
                    <a:lstStyle/>
                    <a:p>
                      <a:r>
                        <a:rPr lang="en-US" dirty="0" smtClean="0"/>
                        <a:t>Tetanus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Toxoid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Childhood, 3 doses</a:t>
                      </a:r>
                      <a:endParaRPr lang="en-US" dirty="0"/>
                    </a:p>
                  </a:txBody>
                  <a:tcPr/>
                </a:tc>
              </a:tr>
              <a:tr h="587895">
                <a:tc>
                  <a:txBody>
                    <a:bodyPr/>
                    <a:lstStyle/>
                    <a:p>
                      <a:r>
                        <a:rPr lang="en-US" dirty="0" smtClean="0"/>
                        <a:t>Diphtheria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Toxoid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endParaRPr lang="en-US" dirty="0"/>
                    </a:p>
                  </a:txBody>
                  <a:tcPr/>
                </a:tc>
              </a:tr>
              <a:tr h="587895">
                <a:tc>
                  <a:txBody>
                    <a:bodyPr/>
                    <a:lstStyle/>
                    <a:p>
                      <a:r>
                        <a:rPr lang="en-US" dirty="0" smtClean="0"/>
                        <a:t>Pertussis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Subunit or cellular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endParaRPr lang="en-US" dirty="0"/>
                    </a:p>
                  </a:txBody>
                  <a:tcPr/>
                </a:tc>
              </a:tr>
              <a:tr h="587895">
                <a:tc>
                  <a:txBody>
                    <a:bodyPr/>
                    <a:lstStyle/>
                    <a:p>
                      <a:r>
                        <a:rPr lang="en-US" dirty="0" smtClean="0"/>
                        <a:t>HiB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Conjugated polysaccharide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endParaRPr lang="en-US" dirty="0"/>
                    </a:p>
                  </a:txBody>
                  <a:tcPr/>
                </a:tc>
              </a:tr>
              <a:tr h="626500">
                <a:tc>
                  <a:txBody>
                    <a:bodyPr/>
                    <a:lstStyle/>
                    <a:p>
                      <a:r>
                        <a:rPr lang="en-US" dirty="0" smtClean="0"/>
                        <a:t>Hepatitis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Childhood; occupational risk, 3 doses</a:t>
                      </a:r>
                      <a:endParaRPr lang="en-US" dirty="0"/>
                    </a:p>
                  </a:txBody>
                  <a:tcPr/>
                </a:tc>
              </a:tr>
              <a:tr h="587895">
                <a:tc>
                  <a:txBody>
                    <a:bodyPr/>
                    <a:lstStyle/>
                    <a:p>
                      <a:r>
                        <a:rPr lang="en-US" dirty="0" smtClean="0"/>
                        <a:t>Measles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Live attenuated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dose at 9 months</a:t>
                      </a:r>
                      <a:endParaRPr lang="en-US" dirty="0"/>
                    </a:p>
                  </a:txBody>
                  <a:tcPr/>
                </a:tc>
              </a:tr>
              <a:tr h="587895">
                <a:tc>
                  <a:txBody>
                    <a:bodyPr/>
                    <a:lstStyle/>
                    <a:p>
                      <a:r>
                        <a:rPr lang="en-US" dirty="0" smtClean="0"/>
                        <a:t>Polio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Live attenuated or killed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Childhood; 3 doses</a:t>
                      </a:r>
                      <a:endParaRPr lang="en-US" dirty="0"/>
                    </a:p>
                  </a:txBody>
                  <a:tcPr/>
                </a:tc>
              </a:tr>
              <a:tr h="1471899">
                <a:tc>
                  <a:txBody>
                    <a:bodyPr/>
                    <a:lstStyle/>
                    <a:p>
                      <a:r>
                        <a:rPr lang="en-US" dirty="0" smtClean="0"/>
                        <a:t>Influenza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Subunit; new preparation on annual</a:t>
                      </a:r>
                      <a:r>
                        <a:rPr lang="en-US" baseline="0" dirty="0" smtClean="0"/>
                        <a:t> basis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Medical risk - chest dz, elderly,</a:t>
                      </a:r>
                      <a:r>
                        <a:rPr lang="en-US" baseline="0" dirty="0" smtClean="0"/>
                        <a:t> diabetes, immunocompromised)</a:t>
                      </a:r>
                    </a:p>
                    <a:p>
                      <a:r>
                        <a:rPr lang="en-US" baseline="0" dirty="0" smtClean="0"/>
                        <a:t>Environmental risk – nursing homes</a:t>
                      </a:r>
                    </a:p>
                    <a:p>
                      <a:r>
                        <a:rPr lang="en-US" baseline="0" dirty="0" smtClean="0"/>
                        <a:t>Occupational risk – healthcare workers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Contra-indications to vaccination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Moderate or severe illness, with or without fever</a:t>
            </a:r>
          </a:p>
          <a:p>
            <a:r>
              <a:rPr lang="en-US" dirty="0" smtClean="0"/>
              <a:t>Anaphylactic reaction to vaccine or its constitute</a:t>
            </a:r>
          </a:p>
          <a:p>
            <a:r>
              <a:rPr lang="en-US" dirty="0" smtClean="0"/>
              <a:t>Live attenuated vaccines:</a:t>
            </a:r>
          </a:p>
          <a:p>
            <a:pPr lvl="1"/>
            <a:r>
              <a:rPr lang="en-US" dirty="0" smtClean="0"/>
              <a:t>Pregnant women</a:t>
            </a:r>
          </a:p>
          <a:p>
            <a:pPr lvl="1"/>
            <a:r>
              <a:rPr lang="en-US" dirty="0" smtClean="0"/>
              <a:t>Immunocompromised children</a:t>
            </a:r>
          </a:p>
          <a:p>
            <a:pPr lvl="1"/>
            <a:r>
              <a:rPr lang="en-US" dirty="0" smtClean="0"/>
              <a:t>Within 3 months of intravenous immunoglobulin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Properties of an ideal vaccine - WHO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</a:t>
            </a:r>
          </a:p>
          <a:p>
            <a:r>
              <a:rPr lang="en-US" dirty="0" smtClean="0"/>
              <a:t>Affordable worldwide</a:t>
            </a:r>
          </a:p>
          <a:p>
            <a:r>
              <a:rPr lang="en-US" dirty="0" smtClean="0"/>
              <a:t>Heat stable</a:t>
            </a:r>
          </a:p>
          <a:p>
            <a:r>
              <a:rPr lang="en-US" dirty="0" smtClean="0"/>
              <a:t>Effective after a single dose</a:t>
            </a:r>
          </a:p>
          <a:p>
            <a:r>
              <a:rPr lang="en-US" dirty="0" smtClean="0"/>
              <a:t>Applicable to a number of diseases</a:t>
            </a:r>
          </a:p>
          <a:p>
            <a:r>
              <a:rPr lang="en-US" dirty="0" smtClean="0"/>
              <a:t>Administered by a mucosal route</a:t>
            </a:r>
          </a:p>
          <a:p>
            <a:r>
              <a:rPr lang="en-US" dirty="0" smtClean="0"/>
              <a:t>Suitable for administration early in life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Modern approaches to vaccine development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Development of more effective &amp; safer vaccines, as well as vaccines for other diseases is a major area of research</a:t>
            </a:r>
          </a:p>
          <a:p>
            <a:r>
              <a:rPr lang="en-US" b="1" dirty="0" smtClean="0"/>
              <a:t>Molecular techniques</a:t>
            </a:r>
            <a:r>
              <a:rPr lang="en-US" dirty="0" smtClean="0"/>
              <a:t> have facilitated the production of large quantities of proteins for use as subunit vaccines safely &amp; relatively cheaply</a:t>
            </a:r>
          </a:p>
          <a:p>
            <a:r>
              <a:rPr lang="en-US" dirty="0" smtClean="0"/>
              <a:t>Vaccination has been particularly successful in diseases where natural infection leads to sterilizing immunity and long-term immunity. Many other diseases remain major public health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Definitions and Immunological principles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Manipulation of the immune system to the benefit of the patient</a:t>
            </a:r>
          </a:p>
          <a:p>
            <a:r>
              <a:rPr lang="en-US" dirty="0" smtClean="0"/>
              <a:t>The adaptive immune response is manipulated in an antigen-specific manner to stimulate lymphocyte-mediated protective immunity</a:t>
            </a:r>
          </a:p>
          <a:p>
            <a:r>
              <a:rPr lang="en-US" b="1" dirty="0" smtClean="0"/>
              <a:t>Passive immunization</a:t>
            </a:r>
            <a:r>
              <a:rPr lang="en-US" dirty="0" smtClean="0"/>
              <a:t>: administration of preformed antibody (“antiserum”) derived form human or animal donors to the recipient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Definitions and Immunological principles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effect is immediate but short-lived as the transferred immunoglobulin is metabolized.</a:t>
            </a:r>
          </a:p>
          <a:p>
            <a:r>
              <a:rPr lang="en-US" dirty="0" smtClean="0"/>
              <a:t>Immunological memory does not develop</a:t>
            </a:r>
          </a:p>
          <a:p>
            <a:r>
              <a:rPr lang="en-US" b="1" dirty="0" smtClean="0"/>
              <a:t>Vaccination (active immunization)</a:t>
            </a:r>
            <a:r>
              <a:rPr lang="en-US" dirty="0" smtClean="0"/>
              <a:t>: attenuated organisms, killed organisms or pathogen subunits are administered to an individual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Definitions and Immunological principles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immune response develops slowly but immunological memory is evoked</a:t>
            </a:r>
          </a:p>
          <a:p>
            <a:r>
              <a:rPr lang="en-US" dirty="0" smtClean="0"/>
              <a:t>Re-exposure of the subject to the pathogenic organism produces a rapid, effective secondary response, which prevents symptomatic infection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Type of vaccines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Killed vaccines</a:t>
            </a:r>
            <a:r>
              <a:rPr lang="en-US" dirty="0" smtClean="0"/>
              <a:t> – preparations of normal infectious, pathogenic virus or bacteria that has been rendered non-pathogenic, usually by chemical treatment such as with formalin – cross-links viral proteins</a:t>
            </a:r>
          </a:p>
          <a:p>
            <a:r>
              <a:rPr lang="en-US" b="1" dirty="0" smtClean="0"/>
              <a:t>Attenuated vaccines</a:t>
            </a:r>
            <a:r>
              <a:rPr lang="en-US" dirty="0" smtClean="0"/>
              <a:t> – live virus or bacteria particles that grow in the vaccine recipient but do not cause disease as they have been altered (mutated) to a non-pathogenic form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vaccines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Subunit vaccines</a:t>
            </a:r>
            <a:r>
              <a:rPr lang="en-US" dirty="0" smtClean="0"/>
              <a:t> – purified components of the virus, such as a surface antigen</a:t>
            </a:r>
          </a:p>
          <a:p>
            <a:r>
              <a:rPr lang="en-US" b="1" dirty="0" smtClean="0"/>
              <a:t>Toxoid</a:t>
            </a:r>
            <a:r>
              <a:rPr lang="en-US" dirty="0" smtClean="0"/>
              <a:t> – inactivated toxic compound</a:t>
            </a:r>
          </a:p>
          <a:p>
            <a:r>
              <a:rPr lang="en-US" b="1" dirty="0" smtClean="0"/>
              <a:t>Conjugate</a:t>
            </a:r>
            <a:r>
              <a:rPr lang="en-US" dirty="0" smtClean="0"/>
              <a:t> – polysaccharide capsule linked to a protein to increase the antigenicity</a:t>
            </a:r>
          </a:p>
          <a:p>
            <a:r>
              <a:rPr lang="en-US" b="1" dirty="0" smtClean="0"/>
              <a:t>Recombinant vector</a:t>
            </a:r>
            <a:r>
              <a:rPr lang="en-US" dirty="0" smtClean="0"/>
              <a:t> – physiology of one micro-organism combined to DNA of another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Aims of disease control to be achieved by immunization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Containment</a:t>
            </a:r>
            <a:r>
              <a:rPr lang="en-US" dirty="0" smtClean="0"/>
              <a:t> - accepts that disease will remain endemic but seeks to reduce morbidity to an acceptable level.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Elimination</a:t>
            </a:r>
            <a:r>
              <a:rPr lang="en-US" dirty="0" smtClean="0"/>
              <a:t> - no endemic transmission in a population.  Sporadic cases will occur because of imported cases, but transmission in immunized population fails to re-establish endemic transmission.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Aims of disease control to be achieved by immunization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Eradication</a:t>
            </a:r>
            <a:r>
              <a:rPr lang="en-US" dirty="0" smtClean="0"/>
              <a:t>- global destruction of pathogen allowing for cessation of all control measures achieving huge cost benefits for future generations. </a:t>
            </a:r>
          </a:p>
          <a:p>
            <a:r>
              <a:rPr lang="en-US" dirty="0" smtClean="0"/>
              <a:t>Requires the absence of an animal host &amp; a vaccine effective in preventing disease transmission. </a:t>
            </a:r>
          </a:p>
          <a:p>
            <a:r>
              <a:rPr lang="en-US" dirty="0" smtClean="0"/>
              <a:t>Smallpox only human disease eradicated thus far.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Passive immunization – clinical uses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 of serious infections</a:t>
            </a:r>
          </a:p>
          <a:p>
            <a:r>
              <a:rPr lang="en-US" dirty="0" smtClean="0"/>
              <a:t>Secondary prevention post-exposure in individuals at high risk of mortality – botulism, rabies, tetanus, hepatitis B</a:t>
            </a:r>
          </a:p>
          <a:p>
            <a:r>
              <a:rPr lang="en-US" dirty="0" smtClean="0"/>
              <a:t>Neutralization of toxins (e.g. post-snake bite) and digitalis overdose (neutralizing antibody to inactivate the drug)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840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Vaccinology II</vt:lpstr>
      <vt:lpstr>Definitions and Immunological principles</vt:lpstr>
      <vt:lpstr>Definitions and Immunological principles</vt:lpstr>
      <vt:lpstr>Definitions and Immunological principles</vt:lpstr>
      <vt:lpstr>Type of vaccines</vt:lpstr>
      <vt:lpstr>Type of vaccines</vt:lpstr>
      <vt:lpstr>Aims of disease control to be achieved by immunization</vt:lpstr>
      <vt:lpstr>Aims of disease control to be achieved by immunization</vt:lpstr>
      <vt:lpstr>Passive immunization – clinical uses</vt:lpstr>
      <vt:lpstr>Active immunization (vaccination)</vt:lpstr>
      <vt:lpstr>Active immunization (vaccination)</vt:lpstr>
      <vt:lpstr>Active immunization (vaccination)</vt:lpstr>
      <vt:lpstr>Vaccination – clinical uses</vt:lpstr>
      <vt:lpstr>Slide 14</vt:lpstr>
      <vt:lpstr>Contra-indications to vaccination</vt:lpstr>
      <vt:lpstr>Properties of an ideal vaccine - WHO</vt:lpstr>
      <vt:lpstr>Modern approaches to vaccine development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Vaccinology II</dc:title>
  <dc:creator>Anne</dc:creator>
  <cp:lastModifiedBy>AggreyON</cp:lastModifiedBy>
  <cp:revision>16</cp:revision>
  <dcterms:created xsi:type="dcterms:W3CDTF">2011-07-02T14:57:00Z</dcterms:created>
  <dcterms:modified xsi:type="dcterms:W3CDTF">2011-09-11T19:48:41Z</dcterms:modified>
</cp:coreProperties>
</file>