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62" r:id="rId9"/>
    <p:sldId id="263" r:id="rId10"/>
    <p:sldId id="282" r:id="rId11"/>
    <p:sldId id="264" r:id="rId12"/>
    <p:sldId id="287" r:id="rId13"/>
    <p:sldId id="265" r:id="rId14"/>
    <p:sldId id="267" r:id="rId15"/>
    <p:sldId id="268" r:id="rId16"/>
    <p:sldId id="269" r:id="rId17"/>
    <p:sldId id="270" r:id="rId18"/>
    <p:sldId id="286" r:id="rId19"/>
    <p:sldId id="271" r:id="rId20"/>
    <p:sldId id="272" r:id="rId21"/>
    <p:sldId id="273" r:id="rId22"/>
    <p:sldId id="274" r:id="rId23"/>
    <p:sldId id="281" r:id="rId24"/>
    <p:sldId id="275" r:id="rId25"/>
    <p:sldId id="276" r:id="rId26"/>
    <p:sldId id="277" r:id="rId27"/>
    <p:sldId id="283" r:id="rId28"/>
    <p:sldId id="278" r:id="rId29"/>
    <p:sldId id="284" r:id="rId30"/>
    <p:sldId id="279" r:id="rId31"/>
    <p:sldId id="280" r:id="rId3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66" d="100"/>
          <a:sy n="66" d="100"/>
        </p:scale>
        <p:origin x="1293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4ACCC0-877D-A443-A8F9-3B85AC404F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96C360-D515-1544-B384-2BA35152A597}" type="slidenum">
              <a:rPr lang="en-GB" altLang="en-US"/>
              <a:pPr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22C284-84B0-1B42-8F1B-052610BA6929}" type="slidenum">
              <a:rPr lang="en-GB" altLang="en-US"/>
              <a:pPr eaLnBrk="1" hangingPunct="1"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44F452-AA5B-D543-97ED-A988D3144A99}" type="slidenum">
              <a:rPr lang="en-GB" altLang="en-US"/>
              <a:pPr eaLnBrk="1" hangingPunct="1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481F17-EB3B-6E46-8ECB-4E42887D4B81}" type="slidenum">
              <a:rPr lang="en-GB" altLang="en-US"/>
              <a:pPr eaLnBrk="1" hangingPunct="1"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4459A0-9445-CF4A-B933-FF5EAD8D676D}" type="slidenum">
              <a:rPr lang="en-GB" altLang="en-US"/>
              <a:pPr eaLnBrk="1" hangingPunct="1"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C66DA2-C78E-A843-B65C-2C1FF8236597}" type="slidenum">
              <a:rPr lang="en-GB" altLang="en-US"/>
              <a:pPr eaLnBrk="1" hangingPunct="1"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4AC77D-7572-114B-BD73-B0E32F8388DD}" type="slidenum">
              <a:rPr lang="en-GB" altLang="en-US"/>
              <a:pPr eaLnBrk="1" hangingPunct="1"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383840-0928-9F47-A483-D257E87DABF4}" type="slidenum">
              <a:rPr lang="en-GB" altLang="en-US"/>
              <a:pPr eaLnBrk="1" hangingPunct="1"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B0C29E-AA34-314B-B348-C817CFDB7BF7}" type="slidenum">
              <a:rPr lang="en-GB" altLang="en-US"/>
              <a:pPr eaLnBrk="1" hangingPunct="1"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5C5CDA-C00B-2B4E-9630-06AC206B658B}" type="slidenum">
              <a:rPr lang="en-GB" altLang="en-US"/>
              <a:pPr eaLnBrk="1" hangingPunct="1"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65A87B-0C6D-BB4B-9233-5C486AB8CDB5}" type="slidenum">
              <a:rPr lang="en-GB" altLang="en-US"/>
              <a:pPr eaLnBrk="1" hangingPunct="1">
                <a:spcBef>
                  <a:spcPct val="0"/>
                </a:spcBef>
              </a:pPr>
              <a:t>19</a:t>
            </a:fld>
            <a:endParaRPr lang="en-GB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252815-8713-A84F-9140-A9D55DA2E59A}" type="slidenum">
              <a:rPr lang="en-GB" altLang="en-US"/>
              <a:pPr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056D08-A75D-3F45-B282-A4B39702D45B}" type="slidenum">
              <a:rPr lang="en-GB" altLang="en-US"/>
              <a:pPr eaLnBrk="1" hangingPunct="1">
                <a:spcBef>
                  <a:spcPct val="0"/>
                </a:spcBef>
              </a:pPr>
              <a:t>20</a:t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C08EF2-0809-C844-BD86-74264FB35891}" type="slidenum">
              <a:rPr lang="en-GB" altLang="en-US"/>
              <a:pPr eaLnBrk="1" hangingPunct="1">
                <a:spcBef>
                  <a:spcPct val="0"/>
                </a:spcBef>
              </a:pPr>
              <a:t>21</a:t>
            </a:fld>
            <a:endParaRPr lang="en-GB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CE0A3D-4DA5-2640-936F-53BCA1467734}" type="slidenum">
              <a:rPr lang="en-GB" altLang="en-US"/>
              <a:pPr eaLnBrk="1" hangingPunct="1">
                <a:spcBef>
                  <a:spcPct val="0"/>
                </a:spcBef>
              </a:pPr>
              <a:t>22</a:t>
            </a:fld>
            <a:endParaRPr lang="en-GB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010A8F-DBF0-E146-B8EB-766984936EC2}" type="slidenum">
              <a:rPr lang="en-GB" altLang="en-US"/>
              <a:pPr eaLnBrk="1" hangingPunct="1">
                <a:spcBef>
                  <a:spcPct val="0"/>
                </a:spcBef>
              </a:pPr>
              <a:t>23</a:t>
            </a:fld>
            <a:endParaRPr lang="en-GB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E2AC67D-4E0C-ED4E-8F26-4190CD7D4BED}" type="slidenum">
              <a:rPr lang="en-GB" altLang="en-US"/>
              <a:pPr eaLnBrk="1" hangingPunct="1">
                <a:spcBef>
                  <a:spcPct val="0"/>
                </a:spcBef>
              </a:pPr>
              <a:t>24</a:t>
            </a:fld>
            <a:endParaRPr lang="en-GB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998D55-84C2-B648-BB96-6EFA23275F6F}" type="slidenum">
              <a:rPr lang="en-GB" altLang="en-US"/>
              <a:pPr eaLnBrk="1" hangingPunct="1">
                <a:spcBef>
                  <a:spcPct val="0"/>
                </a:spcBef>
              </a:pPr>
              <a:t>25</a:t>
            </a:fld>
            <a:endParaRPr lang="en-GB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E39FDF-BF8F-1B4E-85C3-C58EEABFD700}" type="slidenum">
              <a:rPr lang="en-GB" altLang="en-US"/>
              <a:pPr eaLnBrk="1" hangingPunct="1">
                <a:spcBef>
                  <a:spcPct val="0"/>
                </a:spcBef>
              </a:pPr>
              <a:t>26</a:t>
            </a:fld>
            <a:endParaRPr lang="en-GB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BF7187-186C-0846-B7C5-A59423FB5934}" type="slidenum">
              <a:rPr lang="en-GB" altLang="en-US"/>
              <a:pPr eaLnBrk="1" hangingPunct="1">
                <a:spcBef>
                  <a:spcPct val="0"/>
                </a:spcBef>
              </a:pPr>
              <a:t>27</a:t>
            </a:fld>
            <a:endParaRPr lang="en-GB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FF4121-6106-7E4E-9916-550117DFE945}" type="slidenum">
              <a:rPr lang="en-GB" altLang="en-US"/>
              <a:pPr eaLnBrk="1" hangingPunct="1">
                <a:spcBef>
                  <a:spcPct val="0"/>
                </a:spcBef>
              </a:pPr>
              <a:t>28</a:t>
            </a:fld>
            <a:endParaRPr lang="en-GB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F4FE7E-49BE-5447-99FE-D46DAF14E208}" type="slidenum">
              <a:rPr lang="en-GB" altLang="en-US"/>
              <a:pPr eaLnBrk="1" hangingPunct="1">
                <a:spcBef>
                  <a:spcPct val="0"/>
                </a:spcBef>
              </a:pPr>
              <a:t>29</a:t>
            </a:fld>
            <a:endParaRPr lang="en-GB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1E6222-5C3C-FB40-832E-D128A807CFEB}" type="slidenum">
              <a:rPr lang="en-GB" altLang="en-US"/>
              <a:pPr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DDB98B-E6D5-9B4C-86F0-F0A4EB2DB865}" type="slidenum">
              <a:rPr lang="en-GB" altLang="en-US"/>
              <a:pPr eaLnBrk="1" hangingPunct="1">
                <a:spcBef>
                  <a:spcPct val="0"/>
                </a:spcBef>
              </a:pPr>
              <a:t>30</a:t>
            </a:fld>
            <a:endParaRPr lang="en-GB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97D90A-E1BA-B04C-88F8-4E63F926241F}" type="slidenum">
              <a:rPr lang="en-GB" altLang="en-US"/>
              <a:pPr eaLnBrk="1" hangingPunct="1">
                <a:spcBef>
                  <a:spcPct val="0"/>
                </a:spcBef>
              </a:pPr>
              <a:t>31</a:t>
            </a:fld>
            <a:endParaRPr lang="en-GB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B17FB5-3F9A-344B-9D8D-B6FC6E23AF32}" type="slidenum">
              <a:rPr lang="en-GB" altLang="en-US"/>
              <a:pPr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BF3E94-A9C3-DA45-8425-5FC0DE2B5190}" type="slidenum">
              <a:rPr lang="en-GB" altLang="en-US"/>
              <a:pPr eaLnBrk="1" hangingPunct="1"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FEC250-3989-134C-9560-58D190470B48}" type="slidenum">
              <a:rPr lang="en-GB" altLang="en-US"/>
              <a:pPr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88896E-FBB4-5B43-A0FA-CBF32FECCE52}" type="slidenum">
              <a:rPr lang="en-GB" altLang="en-US"/>
              <a:pPr eaLnBrk="1" hangingPunct="1"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C37F9A-B2C2-9B42-8710-264A28FD522D}" type="slidenum">
              <a:rPr lang="en-GB" altLang="en-US"/>
              <a:pPr eaLnBrk="1" hangingPunct="1"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1B2801-911E-4244-9D40-B375788502BD}" type="slidenum">
              <a:rPr lang="en-GB" altLang="en-US"/>
              <a:pPr eaLnBrk="1" hangingPunct="1"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7AE53-E7C4-FF4D-9631-8A707F55A0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09F32-477C-EE40-ABD4-E32134C0C6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9D71FA-0335-A847-8A51-978B7C9088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AFA2F-2A4F-054C-A3E0-94769C8447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4B35E1-BAF8-514B-BB33-F0856A8BA2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DAEBA-E91C-4C4E-A4D0-D7BB725BF6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514F0-CA92-B644-953E-D21E17CF46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6B48E-B25C-604F-ABC8-190F8FEAED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B4234-5915-D344-846E-D606779052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75ABB-F4E1-1D48-ACC7-F251E842DE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32CDE-5C3C-904E-B1AD-B10FD52DC1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AB850-C638-644D-B08B-CAC9210A94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charset="0"/>
              </a:defRPr>
            </a:lvl1pPr>
          </a:lstStyle>
          <a:p>
            <a:endParaRPr lang="en-GB" alt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charset="0"/>
              </a:defRPr>
            </a:lvl1pPr>
          </a:lstStyle>
          <a:p>
            <a:endParaRPr lang="en-GB" altLang="en-US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charset="0"/>
              </a:defRPr>
            </a:lvl1pPr>
          </a:lstStyle>
          <a:p>
            <a:fld id="{312AABCA-B0AD-2342-8743-F069C28516E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541D19-9F18-A74E-A3BD-D8F34F213D47}" type="slidenum">
              <a:rPr lang="en-GB" altLang="en-US">
                <a:latin typeface="Garamond" charset="0"/>
              </a:rPr>
              <a:pPr eaLnBrk="1" hangingPunct="1"/>
              <a:t>1</a:t>
            </a:fld>
            <a:endParaRPr lang="en-GB" altLang="en-US">
              <a:latin typeface="Garamond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en-GB" altLang="en-US" sz="4600" b="1"/>
            </a:br>
            <a:br>
              <a:rPr lang="en-GB" altLang="en-US" sz="4600" b="1"/>
            </a:br>
            <a:r>
              <a:rPr lang="en-GB" altLang="en-US" sz="4600" b="1"/>
              <a:t>Immunodeficiency</a:t>
            </a:r>
            <a:endParaRPr lang="en-GB" altLang="en-US" sz="4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9E27CB-7B38-3F40-91A9-93608372C97F}" type="slidenum">
              <a:rPr lang="en-GB" altLang="en-US">
                <a:latin typeface="Garamond" charset="0"/>
              </a:rPr>
              <a:pPr eaLnBrk="1" hangingPunct="1"/>
              <a:t>10</a:t>
            </a:fld>
            <a:endParaRPr lang="en-GB" altLang="en-US">
              <a:latin typeface="Garamond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/>
              <a:t>Other conditions which cause secondary immunodeficiencies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sickle cell anaemia</a:t>
            </a:r>
          </a:p>
          <a:p>
            <a:pPr eaLnBrk="1" hangingPunct="1"/>
            <a:r>
              <a:rPr lang="en-GB" altLang="en-US"/>
              <a:t>diabetes mellitus</a:t>
            </a:r>
          </a:p>
          <a:p>
            <a:pPr eaLnBrk="1" hangingPunct="1"/>
            <a:r>
              <a:rPr lang="en-GB" altLang="en-US"/>
              <a:t>protein calorie malnutrition</a:t>
            </a:r>
          </a:p>
          <a:p>
            <a:pPr eaLnBrk="1" hangingPunct="1"/>
            <a:r>
              <a:rPr lang="en-GB" altLang="en-US"/>
              <a:t>Burns</a:t>
            </a:r>
          </a:p>
          <a:p>
            <a:pPr eaLnBrk="1" hangingPunct="1"/>
            <a:r>
              <a:rPr lang="en-GB" altLang="en-US"/>
              <a:t>alcoholic cirrhosis</a:t>
            </a:r>
          </a:p>
          <a:p>
            <a:pPr eaLnBrk="1" hangingPunct="1"/>
            <a:r>
              <a:rPr lang="en-GB" altLang="en-US"/>
              <a:t>rheumatoid arthritis</a:t>
            </a:r>
          </a:p>
          <a:p>
            <a:pPr eaLnBrk="1" hangingPunct="1"/>
            <a:r>
              <a:rPr lang="en-GB" altLang="en-US"/>
              <a:t>renal malfunction</a:t>
            </a:r>
          </a:p>
          <a:p>
            <a:pPr eaLnBrk="1" hangingPunct="1"/>
            <a:r>
              <a:rPr lang="en-GB" altLang="en-US" i="1"/>
              <a:t>etc</a:t>
            </a:r>
            <a:r>
              <a:rPr lang="en-GB" altLang="en-US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063B65-D069-CF44-AE38-1988296C0CFD}" type="slidenum">
              <a:rPr lang="en-GB" altLang="en-US">
                <a:latin typeface="Garamond" charset="0"/>
              </a:rPr>
              <a:pPr eaLnBrk="1" hangingPunct="1"/>
              <a:t>11</a:t>
            </a:fld>
            <a:endParaRPr lang="en-GB" altLang="en-US">
              <a:latin typeface="Garamond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400" b="1"/>
              <a:t>PRIMARY IMMUNODEFICIENCIES</a:t>
            </a:r>
            <a:endParaRPr lang="en-GB" altLang="en-US" sz="340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600"/>
              <a:t>inherited defects of the immune system</a:t>
            </a:r>
          </a:p>
          <a:p>
            <a:pPr eaLnBrk="1" hangingPunct="1">
              <a:lnSpc>
                <a:spcPct val="80000"/>
              </a:lnSpc>
            </a:pPr>
            <a:endParaRPr lang="en-GB" altLang="en-US" sz="26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may be in the specific or non-specific immune mechanisms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classified on the basis of the site of lesion in the developmental or differentiation pathway of the immune system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Individuals are susceptible to a variety of infections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type of infection depends on the nature of immunodeficiency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210894-BF04-E14A-B54C-A506622DFD64}" type="slidenum">
              <a:rPr lang="en-GB" altLang="en-US">
                <a:latin typeface="Garamond" charset="0"/>
              </a:rPr>
              <a:pPr eaLnBrk="1" hangingPunct="1"/>
              <a:t>12</a:t>
            </a:fld>
            <a:endParaRPr lang="en-GB" altLang="en-US">
              <a:latin typeface="Garamond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/>
            <a:r>
              <a:rPr lang="en-GB" altLang="en-US" sz="2900"/>
              <a:t>Developmental defects in the hemopoietic system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8001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39960A-4090-E840-9992-2A3A7A16F867}" type="slidenum">
              <a:rPr lang="en-GB" altLang="en-US">
                <a:latin typeface="Garamond" charset="0"/>
              </a:rPr>
              <a:pPr eaLnBrk="1" hangingPunct="1"/>
              <a:t>13</a:t>
            </a:fld>
            <a:endParaRPr lang="en-GB" altLang="en-US">
              <a:latin typeface="Garamond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/>
            <a:r>
              <a:rPr lang="en-GB" altLang="en-US" sz="3400"/>
              <a:t>Characteristic infections in primary immunodeficiencies</a:t>
            </a:r>
            <a:endParaRPr lang="en-GB" altLang="en-US" sz="2500"/>
          </a:p>
        </p:txBody>
      </p:sp>
      <p:graphicFrame>
        <p:nvGraphicFramePr>
          <p:cNvPr id="14499" name="Group 163"/>
          <p:cNvGraphicFramePr>
            <a:graphicFrameLocks noGrp="1"/>
          </p:cNvGraphicFramePr>
          <p:nvPr>
            <p:ph idx="1"/>
          </p:nvPr>
        </p:nvGraphicFramePr>
        <p:xfrm>
          <a:off x="152400" y="1447800"/>
          <a:ext cx="8763000" cy="4572001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150"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Component </a:t>
                      </a:r>
                      <a:endParaRPr kumimoji="0" lang="en-US" altLang="en-US" sz="3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r>
                        <a:rPr kumimoji="0" lang="en-US" alt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o 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Pathogen</a:t>
                      </a:r>
                      <a:endParaRPr kumimoji="0" lang="en-US" altLang="en-US" sz="3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Primary Site </a:t>
                      </a:r>
                      <a:endParaRPr kumimoji="0" lang="en-US" altLang="en-US" sz="3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Clinical Example </a:t>
                      </a:r>
                      <a:endParaRPr kumimoji="0" lang="en-US" altLang="en-US" sz="3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88"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T-cells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intracellular, bacteria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viruses, protozoa, fungi,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Many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SCID, DiGeorge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700"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B-cells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Haemophilus,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Pneumococcus Streptococcus </a:t>
                      </a:r>
                      <a:endParaRPr kumimoji="0" lang="en-GB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enteric bacteria and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viruses and protozoa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lung, skin, CNS </a:t>
                      </a:r>
                      <a:endParaRPr kumimoji="0" lang="en-GB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GI, nasal and other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 mucosal tissues,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eye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Bruton’s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hypogammaglobulinemia </a:t>
                      </a:r>
                      <a:endParaRPr kumimoji="0" lang="en-GB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IgG, IgM deficiency </a:t>
                      </a:r>
                      <a:endParaRPr kumimoji="0" lang="en-GB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IgA deficiency </a:t>
                      </a:r>
                      <a:endParaRPr kumimoji="0" lang="es-E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438"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phagocytes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Staphylococcal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Klebsiella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Pseudomonas,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lung, skin, regional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 lymph node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Chronic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granulomatous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disease (CGD)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025"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complement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Neisseria, Haemophilus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Pneumococcus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Streptococcus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CNS </a:t>
                      </a:r>
                      <a:endParaRPr kumimoji="0" lang="en-GB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lung </a:t>
                      </a:r>
                      <a:endParaRPr kumimoji="0" lang="en-GB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skin 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69925" indent="-3254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022350" indent="-350838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39850" indent="-315913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681163" indent="-339725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1383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955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0527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509963" indent="-3397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Times New Roman" charset="0"/>
                        </a:rPr>
                        <a:t>C3, factors I and H</a:t>
                      </a: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6C69D0-E15C-DF49-87ED-C7CCE71CD0D4}" type="slidenum">
              <a:rPr lang="en-GB" altLang="en-US">
                <a:latin typeface="Garamond" charset="0"/>
              </a:rPr>
              <a:pPr eaLnBrk="1" hangingPunct="1"/>
              <a:t>14</a:t>
            </a:fld>
            <a:endParaRPr lang="en-GB" altLang="en-US">
              <a:latin typeface="Garamond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Disorders of pleuripotential (myeloid /lymphoid) stem cells</a:t>
            </a:r>
            <a:endParaRPr lang="en-GB" altLang="en-US" sz="380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Reticular dysgenesis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extremely rare but fatal abnormality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characterized by the absence or severe deficiency of lymphocytes and granulocytes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erythrocytes and platelets are normal.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6D0C18-94AF-624F-B3CE-F3C977BA020D}" type="slidenum">
              <a:rPr lang="en-GB" altLang="en-US">
                <a:latin typeface="Garamond" charset="0"/>
              </a:rPr>
              <a:pPr eaLnBrk="1" hangingPunct="1"/>
              <a:t>15</a:t>
            </a:fld>
            <a:endParaRPr lang="en-GB" altLang="en-US">
              <a:latin typeface="Garamond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Disorders of lymphoid stem cells: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700" b="1"/>
              <a:t>Severe combined Immunodeficiency</a:t>
            </a:r>
            <a:endParaRPr lang="en-GB" altLang="en-US" sz="1700"/>
          </a:p>
          <a:p>
            <a:pPr lvl="2" eaLnBrk="1" hangingPunct="1">
              <a:lnSpc>
                <a:spcPct val="80000"/>
              </a:lnSpc>
            </a:pPr>
            <a:endParaRPr lang="en-GB" altLang="en-US" sz="13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50% of SCID is x-linked - lymphopenic hypogammaglobulinemia (agamma-globulinemia)</a:t>
            </a:r>
          </a:p>
          <a:p>
            <a:pPr lvl="3" eaLnBrk="1" hangingPunct="1">
              <a:lnSpc>
                <a:spcPct val="80000"/>
              </a:lnSpc>
            </a:pPr>
            <a:endParaRPr lang="en-GB" altLang="en-US" sz="1200"/>
          </a:p>
          <a:p>
            <a:pPr lvl="2" eaLnBrk="1" hangingPunct="1">
              <a:lnSpc>
                <a:spcPct val="80000"/>
              </a:lnSpc>
            </a:pPr>
            <a:r>
              <a:rPr lang="en-GB" altLang="en-US" sz="1300"/>
              <a:t>defect in </a:t>
            </a:r>
            <a:r>
              <a:rPr lang="en-GB" altLang="en-US" sz="1300" b="1"/>
              <a:t></a:t>
            </a:r>
            <a:r>
              <a:rPr lang="en-GB" altLang="en-US" sz="1300"/>
              <a:t>γ</a:t>
            </a:r>
            <a:r>
              <a:rPr lang="en-GB" altLang="en-US" sz="1300" b="1"/>
              <a:t>-chain of IL-2 </a:t>
            </a:r>
            <a:r>
              <a:rPr lang="en-GB" altLang="en-US" sz="1300"/>
              <a:t>receptor (CD132), also shared by IL-4, -7, -11 and 15</a:t>
            </a:r>
          </a:p>
          <a:p>
            <a:pPr lvl="3" eaLnBrk="1" hangingPunct="1">
              <a:lnSpc>
                <a:spcPct val="80000"/>
              </a:lnSpc>
            </a:pPr>
            <a:endParaRPr lang="en-GB" altLang="en-US" sz="1200"/>
          </a:p>
          <a:p>
            <a:pPr lvl="2" eaLnBrk="1" hangingPunct="1">
              <a:lnSpc>
                <a:spcPct val="80000"/>
              </a:lnSpc>
            </a:pPr>
            <a:r>
              <a:rPr lang="en-GB" altLang="en-US" sz="1300"/>
              <a:t>the cytokine receptors that are involved in lymphocyte proliferation and/or differentiation are dysfunctional. 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3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50% of SCID is of  autosomal nature due to a variety of defects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300"/>
          </a:p>
          <a:p>
            <a:pPr lvl="2" eaLnBrk="1" hangingPunct="1">
              <a:lnSpc>
                <a:spcPct val="80000"/>
              </a:lnSpc>
            </a:pPr>
            <a:r>
              <a:rPr lang="en-GB" altLang="en-US" sz="1300"/>
              <a:t>defects in adenosine deaminase (ADA) or purine nucleoside phosphorylase (PNP) genes</a:t>
            </a:r>
          </a:p>
          <a:p>
            <a:pPr lvl="3" eaLnBrk="1" hangingPunct="1">
              <a:lnSpc>
                <a:spcPct val="80000"/>
              </a:lnSpc>
            </a:pPr>
            <a:endParaRPr lang="en-GB" altLang="en-US" sz="1200"/>
          </a:p>
          <a:p>
            <a:pPr lvl="3" eaLnBrk="1" hangingPunct="1">
              <a:lnSpc>
                <a:spcPct val="80000"/>
              </a:lnSpc>
            </a:pPr>
            <a:r>
              <a:rPr lang="en-GB" altLang="en-US" sz="1200"/>
              <a:t>accumulation of dATP or dGTP causing toxicity to lymphoid stem cells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300"/>
          </a:p>
          <a:p>
            <a:pPr lvl="2" eaLnBrk="1" hangingPunct="1">
              <a:lnSpc>
                <a:spcPct val="80000"/>
              </a:lnSpc>
            </a:pPr>
            <a:r>
              <a:rPr lang="en-GB" altLang="en-US" sz="1300"/>
              <a:t>Defects in RAG1 and RAG2 genes</a:t>
            </a:r>
          </a:p>
          <a:p>
            <a:pPr lvl="3" eaLnBrk="1" hangingPunct="1">
              <a:lnSpc>
                <a:spcPct val="80000"/>
              </a:lnSpc>
            </a:pPr>
            <a:endParaRPr lang="en-GB" altLang="en-US" sz="1200"/>
          </a:p>
          <a:p>
            <a:pPr lvl="3" eaLnBrk="1" hangingPunct="1">
              <a:lnSpc>
                <a:spcPct val="80000"/>
              </a:lnSpc>
            </a:pPr>
            <a:r>
              <a:rPr lang="en-GB" altLang="en-US" sz="1200"/>
              <a:t>their absence results in the absence of antigen receptor and hence lack of T and B cell differentiation.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300"/>
          </a:p>
          <a:p>
            <a:pPr lvl="2" eaLnBrk="1" hangingPunct="1">
              <a:lnSpc>
                <a:spcPct val="80000"/>
              </a:lnSpc>
            </a:pPr>
            <a:r>
              <a:rPr lang="en-GB" altLang="en-US" sz="1300"/>
              <a:t>Defects in IL2 receptors α-chain (CD25) gene which is shared by IL7 and IL13 receptors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300"/>
          </a:p>
          <a:p>
            <a:pPr lvl="3" eaLnBrk="1" hangingPunct="1">
              <a:lnSpc>
                <a:spcPct val="80000"/>
              </a:lnSpc>
            </a:pPr>
            <a:r>
              <a:rPr lang="en-GB" altLang="en-US" sz="1200"/>
              <a:t>absence of a high affinity IL2 receptor and possibly IL7 and IL13 receptors and hence lack of T and B cell proliferation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987420-48DF-C144-AA59-9D9B94FAB4DC}" type="slidenum">
              <a:rPr lang="en-GB" altLang="en-US">
                <a:latin typeface="Garamond" charset="0"/>
              </a:rPr>
              <a:pPr eaLnBrk="1" hangingPunct="1"/>
              <a:t>16</a:t>
            </a:fld>
            <a:endParaRPr lang="en-GB" altLang="en-US">
              <a:latin typeface="Garamond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Character of both forms of SCID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900"/>
              <a:t>absence of T cell and B cell immunity</a:t>
            </a:r>
          </a:p>
          <a:p>
            <a:pPr eaLnBrk="1" hangingPunct="1">
              <a:lnSpc>
                <a:spcPct val="80000"/>
              </a:lnSpc>
            </a:pPr>
            <a:endParaRPr lang="en-GB" altLang="en-US" sz="1900"/>
          </a:p>
          <a:p>
            <a:pPr eaLnBrk="1" hangingPunct="1">
              <a:lnSpc>
                <a:spcPct val="80000"/>
              </a:lnSpc>
            </a:pPr>
            <a:r>
              <a:rPr lang="en-GB" altLang="en-US" sz="1900"/>
              <a:t>absence (or extremely low numbers) of circulating T and B lymphocytes</a:t>
            </a:r>
          </a:p>
          <a:p>
            <a:pPr eaLnBrk="1" hangingPunct="1">
              <a:lnSpc>
                <a:spcPct val="80000"/>
              </a:lnSpc>
            </a:pPr>
            <a:endParaRPr lang="en-GB" altLang="en-US" sz="1900"/>
          </a:p>
          <a:p>
            <a:pPr eaLnBrk="1" hangingPunct="1">
              <a:lnSpc>
                <a:spcPct val="80000"/>
              </a:lnSpc>
            </a:pPr>
            <a:r>
              <a:rPr lang="en-GB" altLang="en-US" sz="1900"/>
              <a:t>absent Thymic shadow on X rays</a:t>
            </a:r>
          </a:p>
          <a:p>
            <a:pPr eaLnBrk="1" hangingPunct="1">
              <a:lnSpc>
                <a:spcPct val="80000"/>
              </a:lnSpc>
            </a:pPr>
            <a:endParaRPr lang="en-GB" altLang="en-US" sz="1900"/>
          </a:p>
          <a:p>
            <a:pPr eaLnBrk="1" hangingPunct="1">
              <a:lnSpc>
                <a:spcPct val="80000"/>
              </a:lnSpc>
            </a:pPr>
            <a:r>
              <a:rPr lang="en-GB" altLang="en-US" sz="1900"/>
              <a:t>Susceptibility to a variety of bacterial, viral, mycotic and protozoan infections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900"/>
              <a:t>patient must not receive live vaccines </a:t>
            </a:r>
          </a:p>
          <a:p>
            <a:pPr eaLnBrk="1" hangingPunct="1">
              <a:lnSpc>
                <a:spcPct val="80000"/>
              </a:lnSpc>
            </a:pPr>
            <a:endParaRPr lang="en-GB" altLang="en-US" sz="1900"/>
          </a:p>
          <a:p>
            <a:pPr eaLnBrk="1" hangingPunct="1">
              <a:lnSpc>
                <a:spcPct val="80000"/>
              </a:lnSpc>
            </a:pPr>
            <a:r>
              <a:rPr lang="en-GB" altLang="en-US" sz="1900"/>
              <a:t>diagnosis based on enumeration of T (CD3) and B (CD19) cells and immunoglobulin measurement</a:t>
            </a:r>
          </a:p>
          <a:p>
            <a:pPr eaLnBrk="1" hangingPunct="1">
              <a:lnSpc>
                <a:spcPct val="80000"/>
              </a:lnSpc>
            </a:pPr>
            <a:endParaRPr lang="en-GB" altLang="en-US" sz="1900"/>
          </a:p>
          <a:p>
            <a:pPr eaLnBrk="1" hangingPunct="1">
              <a:lnSpc>
                <a:spcPct val="80000"/>
              </a:lnSpc>
            </a:pPr>
            <a:r>
              <a:rPr lang="en-GB" altLang="en-US" sz="1900"/>
              <a:t> can be treated with bone marrow transplant</a:t>
            </a:r>
          </a:p>
          <a:p>
            <a:pPr eaLnBrk="1" hangingPunct="1">
              <a:lnSpc>
                <a:spcPct val="80000"/>
              </a:lnSpc>
            </a:pPr>
            <a:endParaRPr lang="en-GB" altLang="en-US" sz="1900"/>
          </a:p>
          <a:p>
            <a:pPr eaLnBrk="1" hangingPunct="1">
              <a:lnSpc>
                <a:spcPct val="80000"/>
              </a:lnSpc>
            </a:pPr>
            <a:r>
              <a:rPr lang="en-GB" altLang="en-US" sz="1900"/>
              <a:t>some success of treatment of autosomal SCID patients with ADA deficiency with a retroviral vector transfected with the appropriate gene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C58486-CAB3-E348-84E9-D7D80B051D3B}" type="slidenum">
              <a:rPr lang="en-GB" altLang="en-US">
                <a:latin typeface="Garamond" charset="0"/>
              </a:rPr>
              <a:pPr eaLnBrk="1" hangingPunct="1"/>
              <a:t>17</a:t>
            </a:fld>
            <a:endParaRPr lang="en-GB" altLang="en-US">
              <a:latin typeface="Garamond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Disorders of T cells</a:t>
            </a:r>
            <a:endParaRPr lang="en-GB" altLang="en-US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500" b="1"/>
              <a:t>DiGeorge's syndrome: a.k.a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2000"/>
              <a:t>congenital thymic aplasia/hypoplasia,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2000"/>
              <a:t>immunodeficiency with hypoparathyroidism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most clearly defined T cell immunodeficiency 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400"/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associated with: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2000"/>
              <a:t>hypoparathyroidism,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2000"/>
              <a:t>congenital heart disease,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2000"/>
              <a:t>low set notched ears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2000"/>
              <a:t>fish shaped mouth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400"/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defects result from abnormal development of fetus during 6th-10th week of gestation when parathyroid, thymus, lips, ears and aortic arch are being formed</a:t>
            </a:r>
            <a:endParaRPr lang="en-GB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0F29EA-7CD5-8641-8DF8-C4FDD6C188E6}" type="slidenum">
              <a:rPr lang="en-GB" altLang="en-US">
                <a:latin typeface="Garamond" charset="0"/>
              </a:rPr>
              <a:pPr eaLnBrk="1" hangingPunct="1"/>
              <a:t>18</a:t>
            </a:fld>
            <a:endParaRPr lang="en-GB" altLang="en-US">
              <a:latin typeface="Garamond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lvl="1" eaLnBrk="1" hangingPunct="1"/>
            <a:r>
              <a:rPr lang="en-GB" altLang="en-US"/>
              <a:t>No chromosomal association is clear and not all DiGeorge syndrome babies have thymic aplasia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A thymic graft taken from an early fetus (13-14 weeks of gestation) can be used for treatment</a:t>
            </a:r>
          </a:p>
          <a:p>
            <a:pPr lvl="1" eaLnBrk="1" hangingPunct="1"/>
            <a:endParaRPr lang="en-GB" altLang="en-US"/>
          </a:p>
          <a:p>
            <a:pPr lvl="2" eaLnBrk="1" hangingPunct="1"/>
            <a:r>
              <a:rPr lang="en-GB" altLang="en-US" sz="2400"/>
              <a:t>Grafts from older fetuses are likely to cause GVH reaction</a:t>
            </a:r>
          </a:p>
          <a:p>
            <a:pPr lvl="2" eaLnBrk="1" hangingPunct="1"/>
            <a:endParaRPr lang="en-GB" altLang="en-US" sz="2400"/>
          </a:p>
          <a:p>
            <a:pPr lvl="1" eaLnBrk="1" hangingPunct="1"/>
            <a:r>
              <a:rPr lang="en-GB" altLang="en-US"/>
              <a:t>severely immunodeficient  DiGeorge patients should not receive  live vaccines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49037E-98B4-E64C-B41D-37BF79066707}" type="slidenum">
              <a:rPr lang="en-GB" altLang="en-US">
                <a:latin typeface="Garamond" charset="0"/>
              </a:rPr>
              <a:pPr eaLnBrk="1" hangingPunct="1"/>
              <a:t>19</a:t>
            </a:fld>
            <a:endParaRPr lang="en-GB" altLang="en-US">
              <a:latin typeface="Garamond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T cell deficiencies with variable degrees of B cell deficiency</a:t>
            </a:r>
            <a:endParaRPr lang="en-GB" altLang="en-US" sz="380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700" b="1"/>
              <a:t>Ataxia telangiectasia</a:t>
            </a:r>
          </a:p>
          <a:p>
            <a:pPr eaLnBrk="1" hangingPunct="1">
              <a:lnSpc>
                <a:spcPct val="80000"/>
              </a:lnSpc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700"/>
              <a:t>deficiency of T cells associated with a lack of coordination of movement (ataxis) and dilation of small blood vessels of the facial area (telangiectasis)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700"/>
              <a:t>T cells and their functions are reduced to various degrees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700"/>
              <a:t>B cell numbers and IgM concentrations are normal to low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700"/>
          </a:p>
          <a:p>
            <a:pPr lvl="2" eaLnBrk="1" hangingPunct="1">
              <a:lnSpc>
                <a:spcPct val="80000"/>
              </a:lnSpc>
            </a:pPr>
            <a:r>
              <a:rPr lang="en-GB" altLang="en-US" sz="1800" b="1"/>
              <a:t>IgG is often reduced </a:t>
            </a:r>
            <a:r>
              <a:rPr lang="en-GB" altLang="en-US" sz="1800"/>
              <a:t>and </a:t>
            </a:r>
            <a:r>
              <a:rPr lang="en-GB" altLang="en-US" sz="1800" b="1"/>
              <a:t>IgA is considerably reduced </a:t>
            </a:r>
            <a:r>
              <a:rPr lang="en-GB" altLang="en-US" sz="1800"/>
              <a:t>(in 70% of the cases)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800"/>
          </a:p>
          <a:p>
            <a:pPr lvl="1" eaLnBrk="1" hangingPunct="1">
              <a:lnSpc>
                <a:spcPct val="80000"/>
              </a:lnSpc>
            </a:pPr>
            <a:r>
              <a:rPr lang="en-GB" altLang="en-US" sz="1700"/>
              <a:t>high incidence of malignancy, particularly leukemias, in these patients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700"/>
              <a:t>defects arise from a breakage in chromosome 14 at the site of TCR and Ig heavy chain genes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9A74CF-9BC6-8B47-BC38-A1FCB6556A6D}" type="slidenum">
              <a:rPr lang="en-GB" altLang="en-US">
                <a:latin typeface="Garamond" charset="0"/>
              </a:rPr>
              <a:pPr eaLnBrk="1" hangingPunct="1"/>
              <a:t>2</a:t>
            </a:fld>
            <a:endParaRPr lang="en-GB" altLang="en-US">
              <a:latin typeface="Garamond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OBJECTIVES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000"/>
              <a:t>Know the types of immunodeficiencies (primary and secondary)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Understand the relationship between site of lesion and resulting immunodeficiency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Know the major primary immunodeficiencies and their features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Know immunodeficiencies in AIDS and other conditions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r>
              <a:rPr lang="en-GB" altLang="en-US" sz="2000"/>
              <a:t>Know the diagnostic tests for different immunodeficiencies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21D403-A8CA-7442-95E3-256D350FADF4}" type="slidenum">
              <a:rPr lang="en-GB" altLang="en-US">
                <a:latin typeface="Garamond" charset="0"/>
              </a:rPr>
              <a:pPr eaLnBrk="1" hangingPunct="1"/>
              <a:t>20</a:t>
            </a:fld>
            <a:endParaRPr lang="en-GB" altLang="en-US">
              <a:latin typeface="Garamond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3500" b="1"/>
              <a:t>Wiskott-Aldrich syndrome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associated with normal T cell numbers with </a:t>
            </a:r>
            <a:r>
              <a:rPr lang="en-GB" altLang="en-US" sz="2200" b="1"/>
              <a:t>reduced functions</a:t>
            </a:r>
            <a:r>
              <a:rPr lang="en-GB" altLang="en-US" sz="2200"/>
              <a:t>, which get progressively worse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IgM concentrations are reduced but IgG levels are normal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2" eaLnBrk="1" hangingPunct="1">
              <a:lnSpc>
                <a:spcPct val="80000"/>
              </a:lnSpc>
            </a:pPr>
            <a:r>
              <a:rPr lang="en-GB" altLang="en-US" sz="2900"/>
              <a:t>Both IgA and IgE levels are elevated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29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Boys with this syndrome develop severe eczema, petechia (due to platelet defect and thrombocytopenia)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respond poorly to polysaccharide antigens and are prone to pyogenic infections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defective </a:t>
            </a:r>
            <a:r>
              <a:rPr lang="en-GB" altLang="en-US" sz="2200" b="1"/>
              <a:t>WASP protein </a:t>
            </a:r>
            <a:r>
              <a:rPr lang="en-GB" altLang="en-US" sz="2200"/>
              <a:t>which is involved in cytoskeletal reorganization</a:t>
            </a:r>
            <a:endParaRPr lang="en-GB" altLang="en-US" sz="22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D46190-9347-E646-8E0C-1AD8E0944BDB}" type="slidenum">
              <a:rPr lang="en-GB" altLang="en-US">
                <a:latin typeface="Garamond" charset="0"/>
              </a:rPr>
              <a:pPr eaLnBrk="1" hangingPunct="1"/>
              <a:t>21</a:t>
            </a:fld>
            <a:endParaRPr lang="en-GB" altLang="en-US">
              <a:latin typeface="Garamond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/>
              <a:t>MHC deficiency (Bare leukocyte syndrome)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700"/>
          </a:p>
          <a:p>
            <a:pPr lvl="1" eaLnBrk="1" hangingPunct="1">
              <a:lnSpc>
                <a:spcPct val="80000"/>
              </a:lnSpc>
            </a:pPr>
            <a:r>
              <a:rPr lang="en-GB" altLang="en-US" sz="2700"/>
              <a:t>defect in the MHC class II transactivator (CIITA) protein gene- lack of class-II MHC molecule on their APC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700"/>
          </a:p>
          <a:p>
            <a:pPr lvl="1" eaLnBrk="1" hangingPunct="1">
              <a:lnSpc>
                <a:spcPct val="80000"/>
              </a:lnSpc>
            </a:pPr>
            <a:r>
              <a:rPr lang="en-GB" altLang="en-US" sz="2700"/>
              <a:t>positive selection of CD4 cells in the thymus depends on the presence of CIITA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2800"/>
          </a:p>
          <a:p>
            <a:pPr lvl="2" eaLnBrk="1" hangingPunct="1">
              <a:lnSpc>
                <a:spcPct val="80000"/>
              </a:lnSpc>
            </a:pPr>
            <a:r>
              <a:rPr lang="en-GB" altLang="en-US" sz="2800"/>
              <a:t>fewer CD4 cells and suscepitibility to infection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700"/>
          </a:p>
          <a:p>
            <a:pPr lvl="1" eaLnBrk="1" hangingPunct="1">
              <a:lnSpc>
                <a:spcPct val="80000"/>
              </a:lnSpc>
            </a:pPr>
            <a:r>
              <a:rPr lang="en-GB" altLang="en-US" sz="2700"/>
              <a:t>defect in transport associated protein (TAP) gene lead to lack of class-I MHC molecules and consequently are deficient in CD8+ T cells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B52247-2458-6647-9E8B-41760999DA01}" type="slidenum">
              <a:rPr lang="en-GB" altLang="en-US">
                <a:latin typeface="Garamond" charset="0"/>
              </a:rPr>
              <a:pPr eaLnBrk="1" hangingPunct="1"/>
              <a:t>22</a:t>
            </a:fld>
            <a:endParaRPr lang="en-GB" altLang="en-US">
              <a:latin typeface="Garamond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Disorders of B lymphocytes</a:t>
            </a:r>
            <a:endParaRPr lang="en-GB" altLang="en-US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100"/>
              <a:t>T cell numbers and functions are normal</a:t>
            </a:r>
          </a:p>
          <a:p>
            <a:pPr eaLnBrk="1" hangingPunct="1">
              <a:lnSpc>
                <a:spcPct val="80000"/>
              </a:lnSpc>
            </a:pPr>
            <a:endParaRPr lang="en-GB" altLang="en-US" sz="2100"/>
          </a:p>
          <a:p>
            <a:pPr eaLnBrk="1" hangingPunct="1">
              <a:lnSpc>
                <a:spcPct val="80000"/>
              </a:lnSpc>
            </a:pPr>
            <a:r>
              <a:rPr lang="en-GB" altLang="en-US" sz="2100"/>
              <a:t>B cell numbers may be low or normal but immunoglobulin levels are low</a:t>
            </a:r>
          </a:p>
          <a:p>
            <a:pPr eaLnBrk="1" hangingPunct="1">
              <a:lnSpc>
                <a:spcPct val="80000"/>
              </a:lnSpc>
            </a:pPr>
            <a:endParaRPr lang="en-GB" altLang="en-US" sz="2100" b="1"/>
          </a:p>
          <a:p>
            <a:pPr eaLnBrk="1" hangingPunct="1">
              <a:lnSpc>
                <a:spcPct val="80000"/>
              </a:lnSpc>
            </a:pPr>
            <a:r>
              <a:rPr lang="en-GB" altLang="en-US" sz="2100" b="1"/>
              <a:t>X-linked infantile hypogammaglobulinemia-</a:t>
            </a:r>
            <a:r>
              <a:rPr lang="en-GB" altLang="en-US" sz="2100"/>
              <a:t>Bruton’s hypoglobulinemia or agammaglobulinemia</a:t>
            </a:r>
          </a:p>
          <a:p>
            <a:pPr eaLnBrk="1" hangingPunct="1">
              <a:lnSpc>
                <a:spcPct val="80000"/>
              </a:lnSpc>
            </a:pPr>
            <a:endParaRPr lang="en-GB" altLang="en-US" sz="2100"/>
          </a:p>
          <a:p>
            <a:pPr lvl="1" eaLnBrk="1" hangingPunct="1">
              <a:lnSpc>
                <a:spcPct val="80000"/>
              </a:lnSpc>
            </a:pPr>
            <a:r>
              <a:rPr lang="en-GB" altLang="en-US" sz="1900"/>
              <a:t>most severe B cell immunodeficiency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900"/>
          </a:p>
          <a:p>
            <a:pPr lvl="1" eaLnBrk="1" hangingPunct="1">
              <a:lnSpc>
                <a:spcPct val="80000"/>
              </a:lnSpc>
            </a:pPr>
            <a:r>
              <a:rPr lang="en-GB" altLang="en-US" sz="1900"/>
              <a:t>B cell numbers and all immunoglobulin levels are very low or undetectable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900"/>
          </a:p>
          <a:p>
            <a:pPr lvl="1" eaLnBrk="1" hangingPunct="1">
              <a:lnSpc>
                <a:spcPct val="80000"/>
              </a:lnSpc>
            </a:pPr>
            <a:r>
              <a:rPr lang="en-GB" altLang="en-US" sz="1900"/>
              <a:t>patients have failure of B-cell maturation associated with a defective </a:t>
            </a:r>
            <a:r>
              <a:rPr lang="en-GB" altLang="en-US" sz="1900" b="1"/>
              <a:t>B cell tyrosine kinase (</a:t>
            </a:r>
            <a:r>
              <a:rPr lang="en-GB" altLang="en-US" sz="1900" b="1" i="1"/>
              <a:t>btk</a:t>
            </a:r>
            <a:r>
              <a:rPr lang="en-GB" altLang="en-US" sz="1900" b="1"/>
              <a:t>) </a:t>
            </a:r>
            <a:r>
              <a:rPr lang="en-GB" altLang="en-US" sz="1900"/>
              <a:t>gene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900"/>
          </a:p>
          <a:p>
            <a:pPr lvl="1" eaLnBrk="1" hangingPunct="1">
              <a:lnSpc>
                <a:spcPct val="80000"/>
              </a:lnSpc>
            </a:pPr>
            <a:r>
              <a:rPr lang="en-GB" altLang="en-US" sz="1900"/>
              <a:t>Diagnosis based on enumeration of B (CD19) cells and immunoglobulin measurement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D4CAA2-7CAA-8847-A9DA-6EA3437259D7}" type="slidenum">
              <a:rPr lang="en-GB" altLang="en-US">
                <a:latin typeface="Garamond" charset="0"/>
              </a:rPr>
              <a:pPr eaLnBrk="1" hangingPunct="1"/>
              <a:t>23</a:t>
            </a:fld>
            <a:endParaRPr lang="en-GB" altLang="en-US">
              <a:latin typeface="Garamond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500" b="1"/>
              <a:t>Transient hypogammaglobulinemia</a:t>
            </a:r>
          </a:p>
          <a:p>
            <a:pPr eaLnBrk="1" hangingPunct="1">
              <a:lnSpc>
                <a:spcPct val="80000"/>
              </a:lnSpc>
            </a:pPr>
            <a:endParaRPr lang="en-GB" altLang="en-US" sz="2500"/>
          </a:p>
          <a:p>
            <a:pPr lvl="1" eaLnBrk="1" hangingPunct="1">
              <a:lnSpc>
                <a:spcPct val="80000"/>
              </a:lnSpc>
            </a:pPr>
            <a:r>
              <a:rPr lang="en-GB" altLang="en-US" sz="2100"/>
              <a:t>Children at birth have IgG levels comparable to that of the mother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100"/>
          </a:p>
          <a:p>
            <a:pPr lvl="2" eaLnBrk="1" hangingPunct="1">
              <a:lnSpc>
                <a:spcPct val="80000"/>
              </a:lnSpc>
            </a:pPr>
            <a:r>
              <a:rPr lang="en-GB" altLang="en-US" sz="1900"/>
              <a:t>half life of IgG being 30 days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900"/>
          </a:p>
          <a:p>
            <a:pPr lvl="2" eaLnBrk="1" hangingPunct="1">
              <a:lnSpc>
                <a:spcPct val="80000"/>
              </a:lnSpc>
            </a:pPr>
            <a:r>
              <a:rPr lang="en-GB" altLang="en-US" sz="1900"/>
              <a:t>its level gradually decline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900"/>
          </a:p>
          <a:p>
            <a:pPr lvl="2" eaLnBrk="1" hangingPunct="1">
              <a:lnSpc>
                <a:spcPct val="80000"/>
              </a:lnSpc>
            </a:pPr>
            <a:r>
              <a:rPr lang="en-GB" altLang="en-US" sz="1900"/>
              <a:t>By  three months of age normal infants begin to synthesize their own IgG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900"/>
          </a:p>
          <a:p>
            <a:pPr lvl="2" eaLnBrk="1" hangingPunct="1">
              <a:lnSpc>
                <a:spcPct val="80000"/>
              </a:lnSpc>
            </a:pPr>
            <a:r>
              <a:rPr lang="en-GB" altLang="en-US" sz="1900"/>
              <a:t>However in some infants IgG synthesis may not begin until they are 2-3 years old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900"/>
          </a:p>
          <a:p>
            <a:pPr lvl="2" eaLnBrk="1" hangingPunct="1">
              <a:lnSpc>
                <a:spcPct val="80000"/>
              </a:lnSpc>
            </a:pPr>
            <a:r>
              <a:rPr lang="en-GB" altLang="en-US" sz="1900"/>
              <a:t>delay attributed to poor T cell help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900"/>
          </a:p>
          <a:p>
            <a:pPr lvl="2" eaLnBrk="1" hangingPunct="1">
              <a:lnSpc>
                <a:spcPct val="80000"/>
              </a:lnSpc>
            </a:pPr>
            <a:r>
              <a:rPr lang="en-GB" altLang="en-US" sz="1900"/>
              <a:t>results in a transient deficiency of IgG that can be corrected with gamma-globulin treatment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15B411-722D-2E43-BC4C-25A0176D06D4}" type="slidenum">
              <a:rPr lang="en-GB" altLang="en-US">
                <a:latin typeface="Garamond" charset="0"/>
              </a:rPr>
              <a:pPr eaLnBrk="1" hangingPunct="1"/>
              <a:t>24</a:t>
            </a:fld>
            <a:endParaRPr lang="en-GB" altLang="en-US">
              <a:latin typeface="Garamond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229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700" b="1"/>
              <a:t>Common variable hypogammaglobulinemia</a:t>
            </a:r>
          </a:p>
          <a:p>
            <a:pPr eaLnBrk="1" hangingPunct="1">
              <a:lnSpc>
                <a:spcPct val="80000"/>
              </a:lnSpc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acquired deficiencies of IgG and IgA in the 2nd or 3rd decade of their life 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susceptible to a variety of pyogenic bacteria and intestinal protozoa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treated with specially prepared  globulin for intravenous use. </a:t>
            </a:r>
          </a:p>
          <a:p>
            <a:pPr eaLnBrk="1" hangingPunct="1">
              <a:lnSpc>
                <a:spcPct val="80000"/>
              </a:lnSpc>
            </a:pPr>
            <a:endParaRPr lang="en-GB" altLang="en-US" sz="1700" b="1"/>
          </a:p>
          <a:p>
            <a:pPr eaLnBrk="1" hangingPunct="1">
              <a:lnSpc>
                <a:spcPct val="80000"/>
              </a:lnSpc>
            </a:pPr>
            <a:r>
              <a:rPr lang="en-GB" altLang="en-US" sz="1700" b="1"/>
              <a:t>IgA deficiency</a:t>
            </a:r>
          </a:p>
          <a:p>
            <a:pPr eaLnBrk="1" hangingPunct="1">
              <a:lnSpc>
                <a:spcPct val="80000"/>
              </a:lnSpc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the commonest of all immunodeficiencies (1/700 of all Caucasians)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About 20% of individuals with IgA deficiency also have low IgG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IgA deficient patients are very susceptible to gastrointestinal, eye and nasopharyngeal infections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Patients with IgA deficiency have a high incidence of autoimmune diseases (particularly immune complex type) and lymphoid malignancies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Anti_IgA antibodies (IgG) are detected in 30 to 40 percent of patients who should not be treated with -globulins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Laboratory diagnosis is based on IgA measurement</a:t>
            </a:r>
            <a:endParaRPr lang="en-GB" altLang="en-US" sz="1500"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9FAFAD-DF4C-2748-BF53-08154B032163}" type="slidenum">
              <a:rPr lang="en-GB" altLang="en-US">
                <a:latin typeface="Garamond" charset="0"/>
              </a:rPr>
              <a:pPr eaLnBrk="1" hangingPunct="1"/>
              <a:t>25</a:t>
            </a:fld>
            <a:endParaRPr lang="en-GB" altLang="en-US">
              <a:latin typeface="Garamond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10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500" b="1"/>
              <a:t>Selective IgG deficiency</a:t>
            </a:r>
          </a:p>
          <a:p>
            <a:pPr eaLnBrk="1" hangingPunct="1">
              <a:lnSpc>
                <a:spcPct val="80000"/>
              </a:lnSpc>
            </a:pPr>
            <a:endParaRPr lang="en-GB" altLang="en-US" sz="2500"/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Deficiencies of different IgG subclasses leading to susceptibility to pyogenic infections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GB" altLang="en-US" sz="24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500" b="1"/>
              <a:t>Hyper-IgM immunodeficiency</a:t>
            </a:r>
          </a:p>
          <a:p>
            <a:pPr eaLnBrk="1" hangingPunct="1">
              <a:lnSpc>
                <a:spcPct val="80000"/>
              </a:lnSpc>
            </a:pPr>
            <a:endParaRPr lang="en-GB" altLang="en-US" sz="2500"/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low IgA and IgG concentrations with abnormally high levels of IgM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400"/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patients cannot make a switch from IgM to other classes which is attributed to a defect in CD40L on their CD4 cells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400"/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very susceptible to pyogenic infection and should be treated with intravenous -globulins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673AF5-36BF-5740-8748-19E2AD3DE7C7}" type="slidenum">
              <a:rPr lang="en-GB" altLang="en-US">
                <a:latin typeface="Garamond" charset="0"/>
              </a:rPr>
              <a:pPr eaLnBrk="1" hangingPunct="1"/>
              <a:t>26</a:t>
            </a:fld>
            <a:endParaRPr lang="en-GB" altLang="en-US">
              <a:latin typeface="Garamond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Non-specific immune systems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500" b="1"/>
              <a:t>Defects of the phagocytic system-</a:t>
            </a:r>
            <a:r>
              <a:rPr lang="en-GB" altLang="en-US" sz="2500"/>
              <a:t>lead to increased susceptibility to a variety of pyogenic bacterial infections</a:t>
            </a:r>
          </a:p>
          <a:p>
            <a:pPr eaLnBrk="1" hangingPunct="1">
              <a:lnSpc>
                <a:spcPct val="90000"/>
              </a:lnSpc>
            </a:pPr>
            <a:endParaRPr lang="en-GB" altLang="en-US" sz="2500" b="1"/>
          </a:p>
          <a:p>
            <a:pPr eaLnBrk="1" hangingPunct="1">
              <a:lnSpc>
                <a:spcPct val="90000"/>
              </a:lnSpc>
            </a:pPr>
            <a:r>
              <a:rPr lang="en-GB" altLang="en-US" sz="2500" b="1"/>
              <a:t>Cyclic neutropenia-</a:t>
            </a:r>
            <a:r>
              <a:rPr lang="en-GB" altLang="en-US" sz="2500"/>
              <a:t>low numbers of circulating neutrophil approximately every three weeks lasting about a week during which the patients are susceptible to infection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400"/>
          </a:p>
          <a:p>
            <a:pPr lvl="1" eaLnBrk="1" hangingPunct="1">
              <a:lnSpc>
                <a:spcPct val="90000"/>
              </a:lnSpc>
            </a:pPr>
            <a:r>
              <a:rPr lang="en-GB" altLang="en-US" sz="2400"/>
              <a:t>defect appears to be due to poor regulation of neutrophil production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400" b="1"/>
          </a:p>
          <a:p>
            <a:pPr eaLnBrk="1" hangingPunct="1">
              <a:lnSpc>
                <a:spcPct val="90000"/>
              </a:lnSpc>
            </a:pPr>
            <a:r>
              <a:rPr lang="en-GB" altLang="en-US" sz="2500" b="1"/>
              <a:t>Chronic granulomatous disease (CGD)</a:t>
            </a:r>
          </a:p>
          <a:p>
            <a:pPr eaLnBrk="1" hangingPunct="1">
              <a:lnSpc>
                <a:spcPct val="90000"/>
              </a:lnSpc>
            </a:pPr>
            <a:endParaRPr lang="en-GB" altLang="en-US" sz="2500"/>
          </a:p>
          <a:p>
            <a:pPr lvl="1" eaLnBrk="1" hangingPunct="1">
              <a:lnSpc>
                <a:spcPct val="90000"/>
              </a:lnSpc>
            </a:pPr>
            <a:endParaRPr lang="en-GB" altLang="en-US" sz="2400"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E80F60-E421-1A4F-A043-981C2B1B9EEE}" type="slidenum">
              <a:rPr lang="en-GB" altLang="en-US">
                <a:latin typeface="Garamond" charset="0"/>
              </a:rPr>
              <a:pPr eaLnBrk="1" hangingPunct="1"/>
              <a:t>27</a:t>
            </a:fld>
            <a:endParaRPr lang="en-GB" altLang="en-US">
              <a:latin typeface="Garamond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Chronic granulomatous disease (CGD)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characterized by marked lymphadenopathy, hepato- splenomegaly and chronic draining lymph nodes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Leukocytes have poor intracellular killing and low respiratory burst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majority have a defect in NADPH oxidase (cytochrome b558 : gp91</a:t>
            </a:r>
            <a:r>
              <a:rPr lang="en-GB" altLang="en-US" sz="2000" i="1"/>
              <a:t>phox</a:t>
            </a:r>
            <a:r>
              <a:rPr lang="en-GB" altLang="en-US" sz="2000"/>
              <a:t>, or rarely gp22</a:t>
            </a:r>
            <a:r>
              <a:rPr lang="en-GB" altLang="en-US" sz="2000" i="1"/>
              <a:t>phox</a:t>
            </a:r>
            <a:r>
              <a:rPr lang="en-GB" altLang="en-US" sz="2000"/>
              <a:t>) or other cofactor proteins (gp47</a:t>
            </a:r>
            <a:r>
              <a:rPr lang="en-GB" altLang="en-US" sz="2000" i="1"/>
              <a:t>phox</a:t>
            </a:r>
            <a:r>
              <a:rPr lang="en-GB" altLang="en-US" sz="2000"/>
              <a:t>, gp67</a:t>
            </a:r>
            <a:r>
              <a:rPr lang="en-GB" altLang="en-US" sz="2000" i="1"/>
              <a:t>phox</a:t>
            </a:r>
            <a:r>
              <a:rPr lang="en-GB" altLang="en-US" sz="2000"/>
              <a:t>) that participate in phagocytic respiratory burst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diagnosed on the basis or poor </a:t>
            </a:r>
            <a:r>
              <a:rPr lang="en-GB" altLang="en-US" sz="2000" b="1"/>
              <a:t>Nitroblue tetrazolium (NBT) reduction </a:t>
            </a:r>
            <a:r>
              <a:rPr lang="en-GB" altLang="en-US" sz="2000"/>
              <a:t>which is a measure of respiratory burst (they are negative in the test)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Interferon-γ therapy has been successful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774D46-72BD-F048-B390-101DEC74CC7C}" type="slidenum">
              <a:rPr lang="en-GB" altLang="en-US">
                <a:latin typeface="Garamond" charset="0"/>
              </a:rPr>
              <a:pPr eaLnBrk="1" hangingPunct="1"/>
              <a:t>28</a:t>
            </a:fld>
            <a:endParaRPr lang="en-GB" altLang="en-US">
              <a:latin typeface="Garamond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3058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b="1"/>
              <a:t>Leukocyte Adhesion Deficiency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/>
          </a:p>
          <a:p>
            <a:pPr lvl="1" eaLnBrk="1" hangingPunct="1">
              <a:lnSpc>
                <a:spcPct val="90000"/>
              </a:lnSpc>
            </a:pPr>
            <a:r>
              <a:rPr lang="en-GB" altLang="en-US" sz="2200"/>
              <a:t>Leukocytes lack the complement receptor CR3 due to a defect in CD11 or CD18 peptides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/>
          </a:p>
          <a:p>
            <a:pPr lvl="1" eaLnBrk="1" hangingPunct="1">
              <a:lnSpc>
                <a:spcPct val="90000"/>
              </a:lnSpc>
            </a:pPr>
            <a:r>
              <a:rPr lang="en-GB" altLang="en-US" sz="2200"/>
              <a:t>cannot respond to C3b opsonin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/>
          </a:p>
          <a:p>
            <a:pPr lvl="1" eaLnBrk="1" hangingPunct="1">
              <a:lnSpc>
                <a:spcPct val="90000"/>
              </a:lnSpc>
            </a:pPr>
            <a:r>
              <a:rPr lang="en-GB" altLang="en-US" sz="2200"/>
              <a:t>alternatively defect in integrin molecules, LFA-1 or mac-1, arising from a defective CD11a or CD11b peptide may occur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/>
          </a:p>
          <a:p>
            <a:pPr lvl="2" eaLnBrk="1" hangingPunct="1">
              <a:lnSpc>
                <a:spcPct val="90000"/>
              </a:lnSpc>
            </a:pPr>
            <a:r>
              <a:rPr lang="en-GB" altLang="en-US"/>
              <a:t>molecules involved in diapedesis and hence individuals with an aberration in these chains cannot respond effectively to chemotactic signals</a:t>
            </a:r>
            <a:endParaRPr lang="en-GB" altLang="en-US" sz="2400" b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6EFE78-C0C3-4040-BD1C-0BA767B03B7A}" type="slidenum">
              <a:rPr lang="en-GB" altLang="en-US">
                <a:latin typeface="Garamond" charset="0"/>
              </a:rPr>
              <a:pPr eaLnBrk="1" hangingPunct="1"/>
              <a:t>29</a:t>
            </a:fld>
            <a:endParaRPr lang="en-GB" altLang="en-US">
              <a:latin typeface="Garamond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600" b="1"/>
              <a:t>Chediak-Higashi syndrome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/>
            <a:r>
              <a:rPr lang="en-GB" altLang="en-US" sz="2600"/>
              <a:t>marked by a reduced (slower rate) intracellular killing and chemotactic movement accompanied by an impaired phagosome-lysosome fusion and lysosomal proteinase deficiency</a:t>
            </a:r>
          </a:p>
          <a:p>
            <a:pPr lvl="1" eaLnBrk="1" hangingPunct="1"/>
            <a:endParaRPr lang="en-GB" altLang="en-US" sz="2200"/>
          </a:p>
          <a:p>
            <a:pPr eaLnBrk="1" hangingPunct="1"/>
            <a:r>
              <a:rPr lang="en-GB" altLang="en-US" sz="2600"/>
              <a:t>Respiratory burst is normal</a:t>
            </a:r>
          </a:p>
          <a:p>
            <a:pPr eaLnBrk="1" hangingPunct="1"/>
            <a:endParaRPr lang="en-GB" altLang="en-US" sz="2600"/>
          </a:p>
          <a:p>
            <a:pPr eaLnBrk="1" hangingPunct="1"/>
            <a:r>
              <a:rPr lang="en-GB" altLang="en-US" sz="2600"/>
              <a:t>Accompanying NK cell defect and platelet and neurological disorders have been noted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2BB5F9-6ABD-4D43-A192-52ABEB2598E6}" type="slidenum">
              <a:rPr lang="en-GB" altLang="en-US">
                <a:latin typeface="Garamond" charset="0"/>
              </a:rPr>
              <a:pPr eaLnBrk="1" hangingPunct="1"/>
              <a:t>3</a:t>
            </a:fld>
            <a:endParaRPr lang="en-GB" altLang="en-US">
              <a:latin typeface="Garamond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Types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SECONDARY AND IATROGENIC IMMUNODEFICIENCIES</a:t>
            </a:r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 b="1"/>
              <a:t>PRIMARY IMMUNODEFICIENCIES</a:t>
            </a:r>
            <a:endParaRPr lang="en-GB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82D8C3-085B-7D4F-8BA3-8E73799951D0}" type="slidenum">
              <a:rPr lang="en-GB" altLang="en-US">
                <a:latin typeface="Garamond" charset="0"/>
              </a:rPr>
              <a:pPr eaLnBrk="1" hangingPunct="1"/>
              <a:t>30</a:t>
            </a:fld>
            <a:endParaRPr lang="en-GB" altLang="en-US">
              <a:latin typeface="Garamond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Disorders of complement system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lead to increased susceptibility to infections particularly with </a:t>
            </a:r>
            <a:r>
              <a:rPr lang="en-GB" altLang="en-US" i="1"/>
              <a:t>Neisseria</a:t>
            </a:r>
            <a:endParaRPr lang="en-GB" altLang="en-US"/>
          </a:p>
          <a:p>
            <a:pPr eaLnBrk="1" hangingPunct="1">
              <a:lnSpc>
                <a:spcPct val="90000"/>
              </a:lnSpc>
            </a:pPr>
            <a:endParaRPr lang="en-GB" altLang="en-US"/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genetic deficiencies of various components of complement system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/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most serious among these is the C3 deficiency that may arise from low C3 synthesis or deficiency in factor I or factor 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C6219A-2E06-FC40-A170-E95537A68FE7}" type="slidenum">
              <a:rPr lang="en-GB" altLang="en-US">
                <a:latin typeface="Garamond" charset="0"/>
              </a:rPr>
              <a:pPr eaLnBrk="1" hangingPunct="1"/>
              <a:t>31</a:t>
            </a:fld>
            <a:endParaRPr lang="en-GB" altLang="en-US">
              <a:latin typeface="Garamond" charset="0"/>
            </a:endParaRP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100"/>
              <a:t>Different Primary Immunodeficiencies diseases arising from Developmental Defects in the Hemopoietic System</a:t>
            </a:r>
            <a:endParaRPr lang="en-GB" altLang="en-US" sz="3800"/>
          </a:p>
        </p:txBody>
      </p:sp>
      <p:pic>
        <p:nvPicPr>
          <p:cNvPr id="337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447800"/>
            <a:ext cx="5638800" cy="4800600"/>
          </a:xfrm>
          <a:noFill/>
        </p:spPr>
      </p:pic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6172200" y="1066800"/>
            <a:ext cx="29718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Reticular dysgenesis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Cyclic neutropenia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Chronic granulomatous disease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Severe combined immunodeficiency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DiGeorge Syndrome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Abnormal T cell functions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x-linked infantile (Bruton’s)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hypogammaglobulinemia Selective immunoglobulin deficiencies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GB" altLang="en-US" sz="1600">
                <a:latin typeface="Verdana" charset="0"/>
              </a:rPr>
              <a:t>Hyper IgM immunodeficiency</a:t>
            </a:r>
            <a:endParaRPr lang="en-GB" altLang="en-US" sz="20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5F4FC8-DA5C-BC4E-961E-15D6A1E7DF77}" type="slidenum">
              <a:rPr lang="en-GB" altLang="en-US">
                <a:latin typeface="Garamond" charset="0"/>
              </a:rPr>
              <a:pPr eaLnBrk="1" hangingPunct="1"/>
              <a:t>4</a:t>
            </a:fld>
            <a:endParaRPr lang="en-GB" altLang="en-US">
              <a:latin typeface="Garamond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SECONDARY AND IATROGENIC IMMUNODEFICIENCIES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Can be associated with: </a:t>
            </a:r>
          </a:p>
          <a:p>
            <a:pPr lvl="1" eaLnBrk="1" hangingPunct="1"/>
            <a:r>
              <a:rPr lang="en-GB" altLang="en-US" b="1"/>
              <a:t>Infections</a:t>
            </a:r>
          </a:p>
          <a:p>
            <a:pPr lvl="1" eaLnBrk="1" hangingPunct="1"/>
            <a:r>
              <a:rPr lang="en-GB" altLang="en-US" b="1"/>
              <a:t>aging </a:t>
            </a:r>
          </a:p>
          <a:p>
            <a:pPr lvl="1" eaLnBrk="1" hangingPunct="1"/>
            <a:r>
              <a:rPr lang="en-GB" altLang="en-US" b="1"/>
              <a:t>Malignancies </a:t>
            </a:r>
          </a:p>
          <a:p>
            <a:pPr lvl="1" eaLnBrk="1" hangingPunct="1"/>
            <a:r>
              <a:rPr lang="en-GB" altLang="en-US"/>
              <a:t>chemotherapeutic agents </a:t>
            </a:r>
            <a:endParaRPr lang="en-GB" altLang="en-US" b="1"/>
          </a:p>
          <a:p>
            <a:pPr lvl="1" eaLnBrk="1" hangingPunct="1"/>
            <a:r>
              <a:rPr lang="en-GB" altLang="en-US" b="1"/>
              <a:t>other diseases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282F69-5413-714B-B58A-7F61D7C33128}" type="slidenum">
              <a:rPr lang="en-GB" altLang="en-US">
                <a:latin typeface="Garamond" charset="0"/>
              </a:rPr>
              <a:pPr eaLnBrk="1" hangingPunct="1"/>
              <a:t>5</a:t>
            </a:fld>
            <a:endParaRPr lang="en-GB" altLang="en-US">
              <a:latin typeface="Garamond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Immunodeficiencies associated with infections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100"/>
              <a:t>Bacterial, viral, protozoan, helminthic and fungal infections may lead to problems with: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B cell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T cell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PMN 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00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/>
              <a:t>Macrophage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endParaRPr lang="en-GB" altLang="en-US" sz="2000"/>
          </a:p>
          <a:p>
            <a:pPr eaLnBrk="1" hangingPunct="1">
              <a:lnSpc>
                <a:spcPct val="90000"/>
              </a:lnSpc>
            </a:pPr>
            <a:r>
              <a:rPr lang="en-GB" altLang="en-US" sz="2100"/>
              <a:t>Most prominent is acquired immunodeficiency syndrome (AIDS)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C71F1E-C7AD-8545-A044-CF2CB28A0EF4}" type="slidenum">
              <a:rPr lang="en-GB" altLang="en-US">
                <a:latin typeface="Garamond" charset="0"/>
              </a:rPr>
              <a:pPr eaLnBrk="1" hangingPunct="1"/>
              <a:t>6</a:t>
            </a:fld>
            <a:endParaRPr lang="en-GB" altLang="en-US">
              <a:latin typeface="Garamond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Immunologic abnormalities in the AIDS</a:t>
            </a:r>
            <a:endParaRPr lang="en-GB" altLang="en-US" sz="380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Cellular abnormalities of lymphocytes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decrease in the number of helper inducer (CD4) T cells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a reversal in CD4+/CD8+ T cell ratio. 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NK cell number is within normal range but their activity is reduced.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0D166F-89AA-AA43-ADAD-7D901F3563D4}" type="slidenum">
              <a:rPr lang="en-GB" altLang="en-US">
                <a:latin typeface="Garamond" charset="0"/>
              </a:rPr>
              <a:pPr eaLnBrk="1" hangingPunct="1"/>
              <a:t>7</a:t>
            </a:fld>
            <a:endParaRPr lang="en-GB" altLang="en-US">
              <a:latin typeface="Garamond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"/>
            <a:ext cx="8229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/>
              <a:t>Functional abnormalities seen </a:t>
            </a:r>
            <a:r>
              <a:rPr lang="en-GB" altLang="en-US" sz="2400" i="1"/>
              <a:t>in vivo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/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increased susceptibility to infections with opportunistic organisms 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400"/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increased incidence of neoplasms (Kaposi's sarcoma). 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/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decreased Delayed hypersensitivity response to common antigens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/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E.g. tetanus, diphtheria, streptococcal antigen, tuberculin, Candida antigen, trichophyton, </a:t>
            </a:r>
            <a:r>
              <a:rPr lang="en-GB" altLang="en-US" sz="2400" i="1"/>
              <a:t>etc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/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failure to produce antibody in response to various antigenic challenges, both primary and recall antigens (DTP)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733B60-72B4-5B46-BC91-F336EEE48921}" type="slidenum">
              <a:rPr lang="en-GB" altLang="en-US">
                <a:latin typeface="Garamond" charset="0"/>
              </a:rPr>
              <a:pPr eaLnBrk="1" hangingPunct="1"/>
              <a:t>8</a:t>
            </a:fld>
            <a:endParaRPr lang="en-GB" altLang="en-US">
              <a:latin typeface="Garamond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Immunodeficiencies associated with aging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600"/>
              <a:t>These include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GB" altLang="en-US" sz="22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progressive decrease in thymic cortex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hypo-cellularity of and reduction in the size of thymus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decrease in suppressor cell function and hence an increase in auto-reactivity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decrease in CD4 cells functions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2200"/>
          </a:p>
          <a:p>
            <a:pPr lvl="1" eaLnBrk="1" hangingPunct="1">
              <a:lnSpc>
                <a:spcPct val="80000"/>
              </a:lnSpc>
            </a:pPr>
            <a:r>
              <a:rPr lang="en-GB" altLang="en-US" sz="2200"/>
              <a:t>In contrast B cells functions may be somewhat elevated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B5F728-5F95-5449-848A-6A0EF4AC545E}" type="slidenum">
              <a:rPr lang="en-GB" altLang="en-US">
                <a:latin typeface="Garamond" charset="0"/>
              </a:rPr>
              <a:pPr eaLnBrk="1" hangingPunct="1"/>
              <a:t>9</a:t>
            </a:fld>
            <a:endParaRPr lang="en-GB" altLang="en-US">
              <a:latin typeface="Garamond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800" b="1"/>
              <a:t>Immunodeficiencies associated with malignancies and other diseases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700"/>
              <a:t>B cell deficiencies noted in: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 multiple myeloma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Waldenstrom's macroglobulinemia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chronic lymphocytic leukaemia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well-differentiated lymphomas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eaLnBrk="1" hangingPunct="1">
              <a:lnSpc>
                <a:spcPct val="80000"/>
              </a:lnSpc>
            </a:pPr>
            <a:r>
              <a:rPr lang="en-GB" altLang="en-US" sz="1700"/>
              <a:t>impaired T cell functions noted in:</a:t>
            </a:r>
          </a:p>
          <a:p>
            <a:pPr eaLnBrk="1" hangingPunct="1">
              <a:lnSpc>
                <a:spcPct val="80000"/>
              </a:lnSpc>
            </a:pPr>
            <a:endParaRPr lang="en-GB" altLang="en-US" sz="17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Hodgkin's disease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lvl="1" eaLnBrk="1" hangingPunct="1">
              <a:lnSpc>
                <a:spcPct val="80000"/>
              </a:lnSpc>
            </a:pPr>
            <a:r>
              <a:rPr lang="en-GB" altLang="en-US" sz="1500"/>
              <a:t>advanced solid tumours 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500"/>
          </a:p>
          <a:p>
            <a:pPr eaLnBrk="1" hangingPunct="1">
              <a:lnSpc>
                <a:spcPct val="80000"/>
              </a:lnSpc>
            </a:pPr>
            <a:r>
              <a:rPr lang="en-GB" altLang="en-US" sz="1700"/>
              <a:t>Most chemotherapeutic agents used for treatment of malignancies are also immunosuppressive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522</TotalTime>
  <Words>1886</Words>
  <Application>Microsoft Office PowerPoint</Application>
  <PresentationFormat>On-screen Show (4:3)</PresentationFormat>
  <Paragraphs>416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Garamond</vt:lpstr>
      <vt:lpstr>Times New Roman</vt:lpstr>
      <vt:lpstr>Verdana</vt:lpstr>
      <vt:lpstr>Wingdings</vt:lpstr>
      <vt:lpstr>Edge</vt:lpstr>
      <vt:lpstr>  Immunodeficiency</vt:lpstr>
      <vt:lpstr>OBJECTIVES</vt:lpstr>
      <vt:lpstr>Types </vt:lpstr>
      <vt:lpstr>SECONDARY AND IATROGENIC IMMUNODEFICIENCIES</vt:lpstr>
      <vt:lpstr>Immunodeficiencies associated with infections</vt:lpstr>
      <vt:lpstr>Immunologic abnormalities in the AIDS</vt:lpstr>
      <vt:lpstr>PowerPoint Presentation</vt:lpstr>
      <vt:lpstr>Immunodeficiencies associated with aging</vt:lpstr>
      <vt:lpstr>Immunodeficiencies associated with malignancies and other diseases</vt:lpstr>
      <vt:lpstr>Other conditions which cause secondary immunodeficiencies</vt:lpstr>
      <vt:lpstr>PRIMARY IMMUNODEFICIENCIES</vt:lpstr>
      <vt:lpstr>Developmental defects in the hemopoietic system</vt:lpstr>
      <vt:lpstr>Characteristic infections in primary immunodeficiencies</vt:lpstr>
      <vt:lpstr>Disorders of pleuripotential (myeloid /lymphoid) stem cells</vt:lpstr>
      <vt:lpstr>Disorders of lymphoid stem cells:</vt:lpstr>
      <vt:lpstr>Character of both forms of SCID</vt:lpstr>
      <vt:lpstr>Disorders of T cells</vt:lpstr>
      <vt:lpstr>PowerPoint Presentation</vt:lpstr>
      <vt:lpstr>T cell deficiencies with variable degrees of B cell deficiency</vt:lpstr>
      <vt:lpstr>PowerPoint Presentation</vt:lpstr>
      <vt:lpstr>PowerPoint Presentation</vt:lpstr>
      <vt:lpstr>Disorders of B lymphocytes</vt:lpstr>
      <vt:lpstr>PowerPoint Presentation</vt:lpstr>
      <vt:lpstr>PowerPoint Presentation</vt:lpstr>
      <vt:lpstr>PowerPoint Presentation</vt:lpstr>
      <vt:lpstr>Non-specific immune systems</vt:lpstr>
      <vt:lpstr>Chronic granulomatous disease (CGD)</vt:lpstr>
      <vt:lpstr>PowerPoint Presentation</vt:lpstr>
      <vt:lpstr>Chediak-Higashi syndrome</vt:lpstr>
      <vt:lpstr>Disorders of complement system</vt:lpstr>
      <vt:lpstr>Different Primary Immunodeficiencies diseases arising from Developmental Defects in the Hemopoietic System</vt:lpstr>
    </vt:vector>
  </TitlesOfParts>
  <Company>Amity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Immunodeficiency</dc:title>
  <dc:creator>njagi</dc:creator>
  <cp:lastModifiedBy>Ephantus Njagi</cp:lastModifiedBy>
  <cp:revision>38</cp:revision>
  <dcterms:created xsi:type="dcterms:W3CDTF">2004-08-23T17:45:56Z</dcterms:created>
  <dcterms:modified xsi:type="dcterms:W3CDTF">2018-06-18T06:05:00Z</dcterms:modified>
</cp:coreProperties>
</file>