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8" r:id="rId10"/>
    <p:sldId id="267" r:id="rId11"/>
    <p:sldId id="270" r:id="rId12"/>
    <p:sldId id="271" r:id="rId13"/>
    <p:sldId id="272" r:id="rId14"/>
    <p:sldId id="273" r:id="rId15"/>
    <p:sldId id="266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994E0-45B4-CA48-90DD-3016F0577539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4A3A-7DFC-D845-AEC6-2AC968078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118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F9DBF-730E-E743-A369-FAF07684D991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80F9C-13F4-A84B-B2F1-AF5806E29C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4822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javascript:define('SECONDARY%20IMMUNODEFICIENCY:',%20'An%20immunodeficiency%20wherin%20one%20is%20born%20with%20normal%20immune%20responses%20but%20some%20secondary%20factor%20or%20occurrence%20causes%20a%20decrease%20in%20immune%20responses.','%20300',%20'250',%20'def')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hlinkClick r:id="rId3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0168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8059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The envelope glycoproteins gp41 and gp120 of HIV contain mannose-rich </a:t>
            </a:r>
            <a:r>
              <a:rPr lang="en-US" i="0" dirty="0" err="1" smtClean="0"/>
              <a:t>glycans</a:t>
            </a:r>
            <a:r>
              <a:rPr lang="en-US" i="0" dirty="0" smtClean="0"/>
              <a:t> that bind to </a:t>
            </a:r>
            <a:r>
              <a:rPr lang="en-US" i="0" dirty="0" err="1" smtClean="0"/>
              <a:t>mannan</a:t>
            </a:r>
            <a:r>
              <a:rPr lang="en-US" i="0" dirty="0" smtClean="0"/>
              <a:t>-binding proteins (pattern recognition receptors; also called </a:t>
            </a:r>
            <a:r>
              <a:rPr lang="en-US" i="0" dirty="0" err="1" smtClean="0"/>
              <a:t>lectin</a:t>
            </a:r>
            <a:r>
              <a:rPr lang="en-US" i="0" dirty="0" smtClean="0"/>
              <a:t> receptors) on the dendritic cells.</a:t>
            </a:r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11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Immunomodulatory</a:t>
            </a:r>
            <a:r>
              <a:rPr lang="en-US" dirty="0" smtClean="0"/>
              <a:t> drugs – cyclophosphamide, </a:t>
            </a:r>
            <a:r>
              <a:rPr lang="en-US" dirty="0" err="1" smtClean="0"/>
              <a:t>chlorambucil</a:t>
            </a:r>
            <a:endParaRPr lang="en-US" dirty="0" smtClean="0"/>
          </a:p>
          <a:p>
            <a:r>
              <a:rPr lang="en-US" dirty="0" smtClean="0"/>
              <a:t>Low dose bolus - B lymphocytes reduced &gt; T lymphocytes – CD8 &gt;CD4, high dose – all d </a:t>
            </a:r>
            <a:r>
              <a:rPr lang="en-US" dirty="0" err="1" smtClean="0"/>
              <a:t>similarlyucecells</a:t>
            </a:r>
            <a:r>
              <a:rPr lang="en-US" dirty="0" smtClean="0"/>
              <a:t> 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638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Azothioprine</a:t>
            </a:r>
            <a:r>
              <a:rPr lang="en-US" dirty="0" smtClean="0"/>
              <a:t> – treats gout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271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Histology of nutritional thymectomy – ill defined lobular architecture,</a:t>
            </a:r>
            <a:r>
              <a:rPr lang="en-US" baseline="0" dirty="0" smtClean="0"/>
              <a:t> loss of corticomedullary demarcation, fewer lymphoid cells, hassals corpuscles – enlarged, degenerated &amp; calcified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80F9C-13F4-A84B-B2F1-AF5806E29CC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9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E567E2-3C90-9B49-8FC3-4FEFA019F1CE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C5B-4000-1C45-8B1B-6E120A6BB8BC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5C23-C745-8640-B674-56BF3F7C6525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5C23-C745-8640-B674-56BF3F7C6525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FF20-1A1C-B24A-9EB2-0E342BB356C1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0E45-5298-C54F-8267-5169A5082FA6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F03384-55AE-FA42-8B70-B50409DC8B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88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08EB-71AB-7F40-9A67-A1BF049D2E35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40FE5C23-C745-8640-B674-56BF3F7C6525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3C62-2702-1942-8602-11AFD1CE5F08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0E3A-0124-654E-8321-181330A40943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0E98-0EF0-3248-8961-2BBE5141BD17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586-487D-2446-9A21-17D3A9114B1E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47A8-8CC8-FB40-AAA8-69EDD9ADDCA8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6107-CCEC-A24F-B564-793C4CF21C9C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0FE5C23-C745-8640-B674-56BF3F7C6525}" type="datetime1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CC24DBB6-08F2-C543-A70A-1E009020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javascript:define('SECONDARY%20IMMUNODEFICIENCY:',%20'An%20immunodeficiency%20wherin%20one%20is%20born%20with%20normal%20immune%20responses%20but%20some%20secondary%20factor%20or%20occurrence%20causes%20a%20decrease%20in%20immune%20responses.','%20300',%20'250',%20'def'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javascript:define('APOPTOSIS:',%20'A%20programmed%20cell%20death%20used%20by%20the%20body%20to%20destroy%20old,%20defective,%20or%20harmful%20cells.','%20300',%20'250',%20'def')" TargetMode="External"/><Relationship Id="rId2" Type="http://schemas.openxmlformats.org/officeDocument/2006/relationships/hyperlink" Target="javascript:define('ANTIBODY-DEPENDENT%20CELLULAR%20CYTOTOXICITY%20(ADCC):',%20'The%20process%20of%20NK%20cells%20binding%20to%20the%20Fc%20portion%20of%20antibodies%20that%20have%20bound%20to%20epitopes%20of%20cells%20recognized%20as%20nonself%20such%20as%20infected%20cells%20and%20tumor%20cells.%20Once%20bound%20to%20the%20Fc%20portion%20of%20the%20antibody,%20the%20NK%20cell%20will%20then%20lyse%20that%20cell%20with%20perforins.','%20300',%20'250',%20'def'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javascript:define('DENDRITIC%20CELLS:',%20'Antigen-presenting%20cells%20similar%20to%20macrophages%20that%20assist%20in%20immune%20responses%20by%20presenting%20antigens%20to%20T-lymphocytes%20and%20producing%20cytokines.','%20300',%20'250',%20'def')" TargetMode="External"/><Relationship Id="rId4" Type="http://schemas.openxmlformats.org/officeDocument/2006/relationships/hyperlink" Target="javascript:define('TH2-LYMPHOCYTES:',%20'T-lymphocytes%20which%20activate%20and%20heighten%20antibody%20production%20by%20producing%20%20cytokines%20such%20as%20interleukins%204,%205,%209,%2010,%20and%2013.','%20300',%20'250',%20'def')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314" y="2122712"/>
            <a:ext cx="6930571" cy="145923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SECONDARY IMMUNODEFFICIENCY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9742" y="4082141"/>
            <a:ext cx="3875315" cy="27468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DR DEEPA PATEL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52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/>
              <a:t>BINDING</a:t>
            </a:r>
            <a:endParaRPr lang="en-US" sz="54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857" y="2084294"/>
            <a:ext cx="8091714" cy="451970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First step, HIV attaches to susceptible host cell - </a:t>
            </a:r>
            <a:r>
              <a:rPr lang="en-US" sz="2800" dirty="0"/>
              <a:t>HIV envelope glycoprotein GP 120 binds to the host receptor CD4 molecule </a:t>
            </a:r>
            <a:r>
              <a:rPr lang="en-US" sz="2800" dirty="0" smtClean="0"/>
              <a:t>co</a:t>
            </a:r>
            <a:r>
              <a:rPr lang="en-US" sz="2800" dirty="0"/>
              <a:t>-receptors are necessary (CCR5/CXCR4)</a:t>
            </a:r>
            <a:r>
              <a:rPr lang="en-US" sz="2800" dirty="0" smtClean="0"/>
              <a:t>.</a:t>
            </a:r>
            <a:endParaRPr lang="en-US" sz="800" dirty="0"/>
          </a:p>
          <a:p>
            <a:r>
              <a:rPr lang="en-US" sz="2800" dirty="0" smtClean="0"/>
              <a:t>CD4 antigen is found on a variety of cells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Helper T cells, macrophages, monocytes, B cells, microglial brain cells, intestinal cells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T cells infected later on.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5495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400" b="1" dirty="0" smtClean="0"/>
              <a:t>FUSION AND ENTRY</a:t>
            </a:r>
            <a:endParaRPr lang="en-US" sz="4000" b="1" dirty="0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999" y="2084293"/>
            <a:ext cx="8200571" cy="43382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Viral </a:t>
            </a:r>
            <a:r>
              <a:rPr lang="en-US" sz="3200" dirty="0"/>
              <a:t>binding to host cell triggers fusion of the viral and host cell </a:t>
            </a:r>
            <a:r>
              <a:rPr lang="en-US" sz="3200" dirty="0" smtClean="0"/>
              <a:t>membranes (Mediated </a:t>
            </a:r>
            <a:r>
              <a:rPr lang="en-US" sz="3200" dirty="0"/>
              <a:t>by </a:t>
            </a:r>
            <a:r>
              <a:rPr lang="en-US" sz="3200" dirty="0" err="1" smtClean="0"/>
              <a:t>gp</a:t>
            </a:r>
            <a:r>
              <a:rPr lang="en-US" sz="3200" dirty="0" smtClean="0"/>
              <a:t> 41)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Allows entry of virus core into host cell cytoplasm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Core protein dissolved by host enzymes releasing viral RNA and enzymes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563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/>
              <a:t>INTEGRATION </a:t>
            </a:r>
            <a:endParaRPr lang="en-US" sz="5400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2102437"/>
            <a:ext cx="7686258" cy="363967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Reverse </a:t>
            </a:r>
            <a:r>
              <a:rPr lang="en-US" sz="3200" dirty="0"/>
              <a:t>transcriptase converts the </a:t>
            </a:r>
            <a:r>
              <a:rPr lang="en-US" sz="3200" dirty="0" smtClean="0"/>
              <a:t>single stranded viral </a:t>
            </a:r>
            <a:r>
              <a:rPr lang="en-US" sz="3200" dirty="0"/>
              <a:t>RNA into a </a:t>
            </a:r>
            <a:r>
              <a:rPr lang="en-US" sz="3200" dirty="0" smtClean="0"/>
              <a:t>double stranded DNA molecule</a:t>
            </a:r>
            <a:endParaRPr lang="en-US" sz="3200" dirty="0"/>
          </a:p>
          <a:p>
            <a:r>
              <a:rPr lang="en-US" sz="3200" dirty="0"/>
              <a:t>The DNA enters the host cell nucleus  </a:t>
            </a:r>
          </a:p>
          <a:p>
            <a:r>
              <a:rPr lang="en-US" sz="3200" dirty="0"/>
              <a:t>Integrase catalyses the process of integration of the viral DNA into the host cell</a:t>
            </a:r>
            <a:r>
              <a:rPr lang="ja-JP" altLang="en-US" sz="3200" dirty="0">
                <a:latin typeface="Arial"/>
              </a:rPr>
              <a:t>’</a:t>
            </a:r>
            <a:r>
              <a:rPr lang="en-US" sz="3200" dirty="0"/>
              <a:t>s DNA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699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TRANSCRIPTION</a:t>
            </a:r>
            <a:endParaRPr lang="en-US" b="1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468" y="2084294"/>
            <a:ext cx="8700532" cy="412368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charset="2"/>
              <a:buChar char="u"/>
            </a:pPr>
            <a:r>
              <a:rPr lang="en-US" sz="3200" dirty="0" smtClean="0">
                <a:solidFill>
                  <a:srgbClr val="FFFFFF"/>
                </a:solidFill>
              </a:rPr>
              <a:t>Integrated viral DNA turns the host cell into a "factory" for manufacturing more virus.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charset="2"/>
              <a:buChar char="u"/>
            </a:pP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2F2F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Activation of host cell results in transcription of viral DNA into mRNA.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charset="2"/>
              <a:buChar char="u"/>
            </a:pP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2F2F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mRNA translated into viral precursor proteins</a:t>
            </a:r>
            <a:endParaRPr lang="en-US" sz="3200" dirty="0">
              <a:solidFill>
                <a:srgbClr val="FFFFFF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charset="2"/>
              <a:buChar char="u"/>
            </a:pPr>
            <a:r>
              <a:rPr lang="en-US" sz="3200" dirty="0" smtClean="0">
                <a:solidFill>
                  <a:srgbClr val="FFFFFF"/>
                </a:solidFill>
              </a:rPr>
              <a:t>Viral proteins are produced as a single multi-protein molecule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charset="2"/>
              <a:buChar char="u"/>
            </a:pPr>
            <a:r>
              <a:rPr lang="en-US" sz="3200" dirty="0" smtClean="0">
                <a:solidFill>
                  <a:srgbClr val="FFFFFF"/>
                </a:solidFill>
              </a:rPr>
              <a:t>Viral proteins cleaved by protease enzyme</a:t>
            </a:r>
            <a:r>
              <a:rPr lang="en-US" sz="3600" dirty="0" smtClean="0">
                <a:solidFill>
                  <a:srgbClr val="FFFFFF"/>
                </a:solidFill>
              </a:rPr>
              <a:t> 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82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 smtClean="0"/>
              <a:t>BUDDING AND MATURATION</a:t>
            </a:r>
            <a:endParaRPr lang="en-US" sz="3600" b="1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2084294"/>
            <a:ext cx="7543800" cy="4143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Viral </a:t>
            </a:r>
            <a:r>
              <a:rPr lang="en-US" sz="3200" dirty="0"/>
              <a:t>proteins together with RNA gather at the membrane of the CD4+  cells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Viral particles are formed which bud off the cell and enter the </a:t>
            </a:r>
            <a:r>
              <a:rPr lang="en-US" sz="3200" dirty="0" smtClean="0"/>
              <a:t>blood stream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The CD4 cells are often destroyed by HIV virus infection and replication resulting in profound immunodeficiency</a:t>
            </a:r>
            <a:r>
              <a:rPr lang="en-US" sz="3200" i="1" dirty="0"/>
              <a:t>.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58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 descr="Gulick F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84" b="3184"/>
          <a:stretch>
            <a:fillRect/>
          </a:stretch>
        </p:blipFill>
        <p:spPr bwMode="auto">
          <a:xfrm>
            <a:off x="816429" y="580571"/>
            <a:ext cx="7855857" cy="581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11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89" name="Picture 13" descr="Gulick 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214313"/>
            <a:ext cx="547370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4990" name="Rectangle 14"/>
          <p:cNvSpPr>
            <a:spLocks noChangeArrowheads="1"/>
          </p:cNvSpPr>
          <p:nvPr/>
        </p:nvSpPr>
        <p:spPr bwMode="auto">
          <a:xfrm>
            <a:off x="0" y="3860800"/>
            <a:ext cx="2916238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Reverse Transcription</a:t>
            </a:r>
          </a:p>
          <a:p>
            <a:pPr lvl="1" eaLnBrk="1" hangingPunct="1">
              <a:spcBef>
                <a:spcPct val="20000"/>
              </a:spcBef>
              <a:buClr>
                <a:schemeClr val="folHlink"/>
              </a:buClr>
              <a:buSzPct val="65000"/>
            </a:pPr>
            <a:r>
              <a:rPr lang="en-US" sz="2000" dirty="0">
                <a:solidFill>
                  <a:srgbClr val="F2F2F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viral enzyme </a:t>
            </a:r>
            <a:r>
              <a:rPr lang="en-US" sz="2000" b="1" dirty="0">
                <a:solidFill>
                  <a:srgbClr val="F2F2F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reverse transcriptase</a:t>
            </a:r>
            <a:r>
              <a:rPr lang="en-US" sz="2000" dirty="0">
                <a:solidFill>
                  <a:srgbClr val="F2F2F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converts the single stranded viral RNA into double strand DNA</a:t>
            </a:r>
          </a:p>
        </p:txBody>
      </p:sp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6060449" y="692150"/>
            <a:ext cx="2843212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Transcription: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Activation of host cell results in transcription of viral DNA into mRNA.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mRNA translated into viral precursor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proteins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Assembly &amp; Budding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Viral precursor proteins processed by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protease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enzyme into usable forms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5000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Proteins assembled with RNA to form viral particles which then bud</a:t>
            </a:r>
          </a:p>
        </p:txBody>
      </p:sp>
      <p:sp>
        <p:nvSpPr>
          <p:cNvPr id="254992" name="Rectangle 16"/>
          <p:cNvSpPr>
            <a:spLocks noChangeArrowheads="1"/>
          </p:cNvSpPr>
          <p:nvPr/>
        </p:nvSpPr>
        <p:spPr bwMode="auto">
          <a:xfrm>
            <a:off x="323850" y="214313"/>
            <a:ext cx="86201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4993" name="Line 17"/>
          <p:cNvSpPr>
            <a:spLocks noChangeShapeType="1"/>
          </p:cNvSpPr>
          <p:nvPr/>
        </p:nvSpPr>
        <p:spPr bwMode="auto">
          <a:xfrm flipV="1">
            <a:off x="1209458" y="1556543"/>
            <a:ext cx="1370718" cy="252015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4" name="Rectangle 18"/>
          <p:cNvSpPr>
            <a:spLocks noChangeArrowheads="1"/>
          </p:cNvSpPr>
          <p:nvPr/>
        </p:nvSpPr>
        <p:spPr bwMode="auto">
          <a:xfrm>
            <a:off x="2989262" y="4705121"/>
            <a:ext cx="3024188" cy="183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charset="0"/>
              </a:rPr>
              <a:t>Integration</a:t>
            </a:r>
            <a:r>
              <a:rPr lang="en-US" sz="2000" b="1" dirty="0">
                <a:cs typeface="Times New Roman" charset="0"/>
              </a:rPr>
              <a:t>:</a:t>
            </a:r>
          </a:p>
          <a:p>
            <a:pPr lvl="1"/>
            <a:r>
              <a:rPr lang="en-US" dirty="0">
                <a:cs typeface="Times New Roman" charset="0"/>
              </a:rPr>
              <a:t>The viral enzyme </a:t>
            </a:r>
            <a:r>
              <a:rPr lang="en-US" b="1" dirty="0" err="1">
                <a:cs typeface="Times New Roman" charset="0"/>
              </a:rPr>
              <a:t>integrase</a:t>
            </a:r>
            <a:r>
              <a:rPr lang="en-US" dirty="0">
                <a:cs typeface="Times New Roman" charset="0"/>
              </a:rPr>
              <a:t> inserts the viral DNA (viral genetic material) into the host DNA.</a:t>
            </a:r>
          </a:p>
        </p:txBody>
      </p:sp>
      <p:sp>
        <p:nvSpPr>
          <p:cNvPr id="254995" name="Line 19"/>
          <p:cNvSpPr>
            <a:spLocks noChangeShapeType="1"/>
          </p:cNvSpPr>
          <p:nvPr/>
        </p:nvSpPr>
        <p:spPr bwMode="auto">
          <a:xfrm>
            <a:off x="5523188" y="2769400"/>
            <a:ext cx="1511822" cy="13073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6" name="Line 20"/>
          <p:cNvSpPr>
            <a:spLocks noChangeShapeType="1"/>
          </p:cNvSpPr>
          <p:nvPr/>
        </p:nvSpPr>
        <p:spPr bwMode="auto">
          <a:xfrm flipH="1">
            <a:off x="4454833" y="1196973"/>
            <a:ext cx="1926585" cy="61704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7" name="Line 21"/>
          <p:cNvSpPr>
            <a:spLocks noChangeShapeType="1"/>
          </p:cNvSpPr>
          <p:nvPr/>
        </p:nvSpPr>
        <p:spPr bwMode="auto">
          <a:xfrm flipH="1" flipV="1">
            <a:off x="3426795" y="2769399"/>
            <a:ext cx="846620" cy="193572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37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EARLY</a:t>
            </a:r>
            <a:r>
              <a:rPr lang="en-US" sz="3600" dirty="0" smtClean="0"/>
              <a:t> (</a:t>
            </a:r>
            <a:r>
              <a:rPr lang="en-US" sz="3600" b="1" dirty="0" smtClean="0"/>
              <a:t>ACUTE) HIV INFECTION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98" y="2027126"/>
            <a:ext cx="8264624" cy="436581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rgbClr val="F2F2F2"/>
                </a:solidFill>
              </a:rPr>
              <a:t>M</a:t>
            </a:r>
            <a:r>
              <a:rPr lang="en-US" sz="2800" dirty="0" smtClean="0">
                <a:solidFill>
                  <a:srgbClr val="F2F2F2"/>
                </a:solidFill>
              </a:rPr>
              <a:t>edian </a:t>
            </a:r>
            <a:r>
              <a:rPr lang="en-US" sz="2800" dirty="0">
                <a:solidFill>
                  <a:srgbClr val="F2F2F2"/>
                </a:solidFill>
              </a:rPr>
              <a:t>incubation period -</a:t>
            </a:r>
            <a:r>
              <a:rPr lang="en-US" sz="2800" dirty="0" smtClean="0">
                <a:solidFill>
                  <a:srgbClr val="F2F2F2"/>
                </a:solidFill>
              </a:rPr>
              <a:t> </a:t>
            </a:r>
            <a:r>
              <a:rPr lang="en-US" sz="2800" dirty="0">
                <a:solidFill>
                  <a:srgbClr val="F2F2F2"/>
                </a:solidFill>
              </a:rPr>
              <a:t>around 10 years</a:t>
            </a:r>
            <a:endParaRPr lang="en-US" sz="2800" dirty="0" smtClean="0">
              <a:solidFill>
                <a:srgbClr val="F2F2F2"/>
              </a:solidFill>
            </a:endParaRPr>
          </a:p>
          <a:p>
            <a:r>
              <a:rPr lang="en-US" sz="2800" dirty="0" smtClean="0">
                <a:solidFill>
                  <a:srgbClr val="F2F2F2"/>
                </a:solidFill>
              </a:rPr>
              <a:t>Mucosal </a:t>
            </a:r>
            <a:r>
              <a:rPr lang="en-US" sz="2800" dirty="0">
                <a:solidFill>
                  <a:srgbClr val="F2F2F2"/>
                </a:solidFill>
              </a:rPr>
              <a:t>lymphoid </a:t>
            </a:r>
            <a:r>
              <a:rPr lang="en-US" sz="2800" dirty="0" smtClean="0">
                <a:solidFill>
                  <a:srgbClr val="F2F2F2"/>
                </a:solidFill>
              </a:rPr>
              <a:t>tissues</a:t>
            </a:r>
            <a:r>
              <a:rPr lang="en-US" sz="2800" dirty="0">
                <a:solidFill>
                  <a:srgbClr val="F2F2F2"/>
                </a:solidFill>
              </a:rPr>
              <a:t> </a:t>
            </a:r>
            <a:r>
              <a:rPr lang="en-US" sz="2800" dirty="0" smtClean="0">
                <a:solidFill>
                  <a:srgbClr val="F2F2F2"/>
                </a:solidFill>
              </a:rPr>
              <a:t>- </a:t>
            </a:r>
            <a:r>
              <a:rPr lang="en-US" sz="2800" dirty="0">
                <a:solidFill>
                  <a:srgbClr val="F2F2F2"/>
                </a:solidFill>
              </a:rPr>
              <a:t>virus primarily infects and destroys memory T4-</a:t>
            </a:r>
            <a:r>
              <a:rPr lang="en-US" sz="2800" dirty="0" smtClean="0">
                <a:solidFill>
                  <a:srgbClr val="F2F2F2"/>
                </a:solidFill>
              </a:rPr>
              <a:t>lymphocytes</a:t>
            </a:r>
            <a:r>
              <a:rPr lang="en-US" sz="2800" dirty="0">
                <a:solidFill>
                  <a:srgbClr val="F2F2F2"/>
                </a:solidFill>
              </a:rPr>
              <a:t> </a:t>
            </a:r>
            <a:r>
              <a:rPr lang="en-US" sz="2800" dirty="0" smtClean="0">
                <a:solidFill>
                  <a:srgbClr val="F2F2F2"/>
                </a:solidFill>
              </a:rPr>
              <a:t>&amp; dendritic cells. </a:t>
            </a:r>
          </a:p>
          <a:p>
            <a:r>
              <a:rPr lang="en-US" sz="2800" dirty="0" smtClean="0">
                <a:solidFill>
                  <a:srgbClr val="F2F2F2"/>
                </a:solidFill>
              </a:rPr>
              <a:t>Dendritic cells capture </a:t>
            </a:r>
            <a:r>
              <a:rPr lang="en-US" sz="2800" dirty="0">
                <a:solidFill>
                  <a:srgbClr val="F2F2F2"/>
                </a:solidFill>
              </a:rPr>
              <a:t>antigens through pinocytosis and phagocytosis and </a:t>
            </a:r>
            <a:r>
              <a:rPr lang="en-US" sz="2800" dirty="0" smtClean="0">
                <a:solidFill>
                  <a:srgbClr val="F2F2F2"/>
                </a:solidFill>
              </a:rPr>
              <a:t>become </a:t>
            </a:r>
            <a:r>
              <a:rPr lang="en-US" sz="2800" dirty="0">
                <a:solidFill>
                  <a:srgbClr val="F2F2F2"/>
                </a:solidFill>
              </a:rPr>
              <a:t>activated by pro-inflammatory cytokines, </a:t>
            </a:r>
            <a:endParaRPr lang="en-US" sz="2800" dirty="0" smtClean="0">
              <a:solidFill>
                <a:srgbClr val="F2F2F2"/>
              </a:solidFill>
            </a:endParaRPr>
          </a:p>
          <a:p>
            <a:r>
              <a:rPr lang="en-US" sz="2800" dirty="0" smtClean="0">
                <a:solidFill>
                  <a:srgbClr val="F2F2F2"/>
                </a:solidFill>
              </a:rPr>
              <a:t>The </a:t>
            </a:r>
            <a:r>
              <a:rPr lang="en-US" sz="2800" dirty="0">
                <a:solidFill>
                  <a:srgbClr val="F2F2F2"/>
                </a:solidFill>
              </a:rPr>
              <a:t>dendritic cells detach from the epithelium, enter lymph vessels, and are carried to regional lymph nodes. </a:t>
            </a:r>
            <a:endParaRPr lang="en-US" sz="2800" dirty="0" smtClean="0">
              <a:solidFill>
                <a:srgbClr val="F2F2F2"/>
              </a:solidFill>
            </a:endParaRPr>
          </a:p>
          <a:p>
            <a:r>
              <a:rPr lang="en-US" sz="2800" dirty="0" smtClean="0">
                <a:solidFill>
                  <a:srgbClr val="F2F2F2"/>
                </a:solidFill>
              </a:rPr>
              <a:t>By </a:t>
            </a:r>
            <a:r>
              <a:rPr lang="en-US" sz="2800" dirty="0">
                <a:solidFill>
                  <a:srgbClr val="F2F2F2"/>
                </a:solidFill>
              </a:rPr>
              <a:t>the time they enter the lymph nodes, the dendritic cells have matured </a:t>
            </a:r>
            <a:r>
              <a:rPr lang="en-US" sz="2800" dirty="0" smtClean="0">
                <a:solidFill>
                  <a:srgbClr val="F2F2F2"/>
                </a:solidFill>
              </a:rPr>
              <a:t>and </a:t>
            </a:r>
            <a:r>
              <a:rPr lang="en-US" sz="2800" dirty="0">
                <a:solidFill>
                  <a:srgbClr val="F2F2F2"/>
                </a:solidFill>
              </a:rPr>
              <a:t>are now able to present antigens of HIV to naive T-lymphocytes located in the the lymph nodes in order to induce adaptive immune responses.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5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/>
              <a:t>CHRONIC PHASE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71" y="2084294"/>
            <a:ext cx="7962260" cy="40341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haracterized </a:t>
            </a:r>
            <a:r>
              <a:rPr lang="en-US" dirty="0"/>
              <a:t>by viral dissemination, viremia, and induction of adaptive immune responses. </a:t>
            </a:r>
            <a:endParaRPr lang="en-US" dirty="0" smtClean="0"/>
          </a:p>
          <a:p>
            <a:r>
              <a:rPr lang="en-US" dirty="0" smtClean="0"/>
              <a:t>The viremia </a:t>
            </a:r>
            <a:r>
              <a:rPr lang="en-US" dirty="0"/>
              <a:t>allows the viruses to spread and infect T4-helper lymphocytes, </a:t>
            </a:r>
            <a:r>
              <a:rPr lang="en-US" dirty="0" smtClean="0"/>
              <a:t>macrophages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dendritic cells found in peripheral lymphoid tissues</a:t>
            </a:r>
            <a:r>
              <a:rPr lang="en-US" dirty="0" smtClean="0"/>
              <a:t>.</a:t>
            </a:r>
          </a:p>
          <a:p>
            <a:r>
              <a:rPr lang="en-US" dirty="0"/>
              <a:t>During most of this </a:t>
            </a:r>
            <a:r>
              <a:rPr lang="en-US" dirty="0" smtClean="0"/>
              <a:t>phase</a:t>
            </a:r>
            <a:r>
              <a:rPr lang="en-US" dirty="0"/>
              <a:t> </a:t>
            </a:r>
            <a:r>
              <a:rPr lang="en-US" dirty="0" smtClean="0"/>
              <a:t>-  </a:t>
            </a:r>
            <a:r>
              <a:rPr lang="en-US" dirty="0"/>
              <a:t>immune system remains active and competent </a:t>
            </a:r>
            <a:r>
              <a:rPr lang="en-US" dirty="0" smtClean="0"/>
              <a:t>(few </a:t>
            </a:r>
            <a:r>
              <a:rPr lang="en-US" dirty="0"/>
              <a:t>clinical </a:t>
            </a:r>
            <a:r>
              <a:rPr lang="en-US" dirty="0" smtClean="0"/>
              <a:t>symptoms). </a:t>
            </a:r>
          </a:p>
          <a:p>
            <a:r>
              <a:rPr lang="en-US" dirty="0" smtClean="0"/>
              <a:t>A </a:t>
            </a:r>
            <a:r>
              <a:rPr lang="en-US" dirty="0"/>
              <a:t>steady state-infection generally persists where T4-lymphocyte death and T4-lymphocyte replacement by the body are in equilibrium.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2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800" b="1" dirty="0"/>
              <a:t>CHRONIC </a:t>
            </a:r>
            <a:r>
              <a:rPr lang="en-US" sz="4800" b="1" dirty="0" smtClean="0"/>
              <a:t>PHASE (CONT)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13" y="2084294"/>
            <a:ext cx="8063048" cy="4034118"/>
          </a:xfrm>
        </p:spPr>
        <p:txBody>
          <a:bodyPr>
            <a:noAutofit/>
          </a:bodyPr>
          <a:lstStyle/>
          <a:p>
            <a:r>
              <a:rPr lang="en-US" sz="2800" dirty="0" smtClean="0"/>
              <a:t>It </a:t>
            </a:r>
            <a:r>
              <a:rPr lang="en-US" sz="2800" dirty="0"/>
              <a:t>is estimated that 10 billion virions are produced and cleared in an infected individual each day. However</a:t>
            </a:r>
            <a:r>
              <a:rPr lang="en-US" sz="2800" dirty="0" smtClean="0"/>
              <a:t>,</a:t>
            </a:r>
          </a:p>
          <a:p>
            <a:r>
              <a:rPr lang="en-US" sz="2800" dirty="0" smtClean="0"/>
              <a:t>The enormous </a:t>
            </a:r>
            <a:r>
              <a:rPr lang="en-US" sz="2800" dirty="0"/>
              <a:t>turnover of T4-lymphocytes eventually exhausts the lymphopoietic system and it becomes unable to replace the T4-cells being destroyed. </a:t>
            </a: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variety of mechanisms then eventually lead to immunodeficiency.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1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2140856"/>
            <a:ext cx="8378371" cy="425994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3600" b="1" dirty="0"/>
              <a:t>Primary </a:t>
            </a:r>
            <a:r>
              <a:rPr lang="en-US" sz="3600" b="1" dirty="0" smtClean="0"/>
              <a:t>immunodeficienc</a:t>
            </a:r>
            <a:r>
              <a:rPr lang="en-US" sz="3200" b="1" dirty="0"/>
              <a:t>y</a:t>
            </a:r>
            <a:endParaRPr lang="en-US" sz="4000" dirty="0" smtClean="0"/>
          </a:p>
          <a:p>
            <a:pPr marL="731520" lvl="3" indent="-457200">
              <a:buFont typeface="Wingdings" charset="2"/>
              <a:buChar char="Ø"/>
            </a:pPr>
            <a:r>
              <a:rPr lang="en-US" sz="3200" dirty="0" smtClean="0"/>
              <a:t>Usually an immunodeficiency one is born with.</a:t>
            </a:r>
            <a:endParaRPr lang="en-US" sz="1800" b="1" dirty="0"/>
          </a:p>
          <a:p>
            <a:pPr marL="457200" indent="-457200" algn="l">
              <a:buFont typeface="Arial"/>
              <a:buChar char="•"/>
            </a:pPr>
            <a:r>
              <a:rPr lang="en-US" sz="3600" b="1" dirty="0" smtClean="0"/>
              <a:t>secondary </a:t>
            </a:r>
            <a:r>
              <a:rPr lang="en-US" sz="3600" b="1" dirty="0"/>
              <a:t>immunodeficiency</a:t>
            </a:r>
            <a:r>
              <a:rPr lang="en-US" sz="3600" dirty="0"/>
              <a:t> </a:t>
            </a:r>
            <a:endParaRPr lang="en-US" sz="3600" dirty="0" smtClean="0"/>
          </a:p>
          <a:p>
            <a:pPr marL="754380" lvl="1" indent="-457200">
              <a:buFont typeface="Wingdings" charset="2"/>
              <a:buChar char="Ø"/>
            </a:pPr>
            <a:r>
              <a:rPr lang="en-US" sz="3200" dirty="0" smtClean="0"/>
              <a:t>Born with normal immune responses but some secondary factor or occurrence causes a decrease in immune response</a:t>
            </a:r>
          </a:p>
          <a:p>
            <a:pPr marL="297180" lvl="1" indent="0">
              <a:buNone/>
            </a:pPr>
            <a:endParaRPr lang="en-US" sz="2400" dirty="0">
              <a:hlinkClick r:id="rId3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hlinkClick r:id="rId3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hlinkClick r:id="rId3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hlinkClick r:id="rId3"/>
            </a:endParaRPr>
          </a:p>
          <a:p>
            <a:pPr marL="754380" lvl="1" indent="-457200">
              <a:buFont typeface="Arial"/>
              <a:buChar char="•"/>
            </a:pPr>
            <a:endParaRPr lang="en-US" dirty="0">
              <a:hlinkClick r:id="rId3"/>
            </a:endParaRPr>
          </a:p>
          <a:p>
            <a:pPr marL="754380" lvl="1" indent="-457200">
              <a:buFont typeface="Arial"/>
              <a:buChar char="•"/>
            </a:pPr>
            <a:endParaRPr lang="en-US" dirty="0">
              <a:hlinkClick r:id="rId3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4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MECHANISMS OF HIV-INDUCED IMMUNODEFICIENCY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71" y="2084294"/>
            <a:ext cx="8183993" cy="4034118"/>
          </a:xfrm>
        </p:spPr>
        <p:txBody>
          <a:bodyPr>
            <a:normAutofit/>
          </a:bodyPr>
          <a:lstStyle/>
          <a:p>
            <a:r>
              <a:rPr lang="en-US" dirty="0"/>
              <a:t>Direct HIV-induced cytopathic effect on infected T4-lymphocytes. This can occur through:</a:t>
            </a:r>
          </a:p>
          <a:p>
            <a:pPr lvl="1"/>
            <a:r>
              <a:rPr lang="en-US" dirty="0"/>
              <a:t>Increased cell permeability as a result of gp41 expression in the host cell membrane and viral release by </a:t>
            </a:r>
            <a:r>
              <a:rPr lang="en-US" dirty="0" smtClean="0"/>
              <a:t>budding</a:t>
            </a:r>
            <a:endParaRPr lang="en-US" dirty="0"/>
          </a:p>
          <a:p>
            <a:pPr lvl="1"/>
            <a:r>
              <a:rPr lang="en-US" dirty="0"/>
              <a:t>Inhibition of host cell protein synthesis as a result of viral replication within the infected </a:t>
            </a:r>
            <a:r>
              <a:rPr lang="en-US" dirty="0" smtClean="0"/>
              <a:t>cell</a:t>
            </a:r>
            <a:endParaRPr lang="en-US" dirty="0"/>
          </a:p>
          <a:p>
            <a:pPr lvl="1"/>
            <a:r>
              <a:rPr lang="en-US" dirty="0"/>
              <a:t>Fusion of infected T4-cells with numerous uninfected T4-cells resulting in syncytia </a:t>
            </a:r>
            <a:r>
              <a:rPr lang="en-US" dirty="0" smtClean="0"/>
              <a:t>formation</a:t>
            </a:r>
          </a:p>
          <a:p>
            <a:r>
              <a:rPr lang="en-US" dirty="0" smtClean="0"/>
              <a:t>Killing </a:t>
            </a:r>
            <a:r>
              <a:rPr lang="en-US" dirty="0"/>
              <a:t>of HIV-infected T4-cells by cytotoxic T-lymphocytes or CTLs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0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MECHANISMS OF HIV-INDUCED </a:t>
            </a:r>
            <a:r>
              <a:rPr lang="en-US" sz="3200" b="1" dirty="0" smtClean="0"/>
              <a:t>IMMUNODEFICIENCY (CONT)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783" y="2084294"/>
            <a:ext cx="8204151" cy="4034118"/>
          </a:xfrm>
        </p:spPr>
        <p:txBody>
          <a:bodyPr>
            <a:normAutofit/>
          </a:bodyPr>
          <a:lstStyle/>
          <a:p>
            <a:r>
              <a:rPr lang="en-US" dirty="0"/>
              <a:t>Killing of HIV-infected T4-cells by antibody-dependent cytotoxicity or ADCC </a:t>
            </a:r>
            <a:endParaRPr lang="en-US" dirty="0">
              <a:hlinkClick r:id="rId2"/>
            </a:endParaRPr>
          </a:p>
          <a:p>
            <a:r>
              <a:rPr lang="en-US" dirty="0" smtClean="0"/>
              <a:t>Apoptosis of T4 cells as a result of chronic activation by HIV &amp; cytokines</a:t>
            </a:r>
            <a:endParaRPr lang="en-US" dirty="0">
              <a:hlinkClick r:id="rId3"/>
            </a:endParaRPr>
          </a:p>
          <a:p>
            <a:r>
              <a:rPr lang="en-US" dirty="0"/>
              <a:t>Shedding of gp120 molecules by </a:t>
            </a:r>
            <a:r>
              <a:rPr lang="en-US" dirty="0" smtClean="0"/>
              <a:t>HIV - triggers </a:t>
            </a:r>
            <a:r>
              <a:rPr lang="en-US" dirty="0"/>
              <a:t>a series of events that cause the adaptive immune system to become less and less effective, primarily by altering the normal balance of </a:t>
            </a:r>
            <a:r>
              <a:rPr lang="en-US" dirty="0" err="1"/>
              <a:t>immunoregulatory</a:t>
            </a:r>
            <a:r>
              <a:rPr lang="en-US" dirty="0"/>
              <a:t> T</a:t>
            </a:r>
            <a:r>
              <a:rPr lang="en-US" baseline="-25000" dirty="0"/>
              <a:t>h</a:t>
            </a:r>
            <a:r>
              <a:rPr lang="en-US" dirty="0"/>
              <a:t>1 </a:t>
            </a:r>
            <a:r>
              <a:rPr lang="en-US" dirty="0" smtClean="0"/>
              <a:t>and T</a:t>
            </a:r>
            <a:r>
              <a:rPr lang="en-US" baseline="-25000" dirty="0" smtClean="0"/>
              <a:t>h</a:t>
            </a:r>
            <a:r>
              <a:rPr lang="en-US" dirty="0" smtClean="0"/>
              <a:t>2 cells in the body.</a:t>
            </a:r>
            <a:endParaRPr lang="en-US" dirty="0">
              <a:hlinkClick r:id="rId4"/>
            </a:endParaRPr>
          </a:p>
          <a:p>
            <a:r>
              <a:rPr lang="en-US" dirty="0"/>
              <a:t>Impaired function of HIV infected macrophages </a:t>
            </a:r>
            <a:r>
              <a:rPr lang="en-US" dirty="0" smtClean="0"/>
              <a:t>and </a:t>
            </a:r>
            <a:r>
              <a:rPr lang="en-US" dirty="0"/>
              <a:t>dendritic </a:t>
            </a:r>
            <a:r>
              <a:rPr lang="en-US" dirty="0" smtClean="0"/>
              <a:t>cells.</a:t>
            </a:r>
            <a:endParaRPr lang="en-US" dirty="0">
              <a:hlinkClick r:id="rId5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3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13" y="2084294"/>
            <a:ext cx="8022733" cy="4034118"/>
          </a:xfrm>
        </p:spPr>
        <p:txBody>
          <a:bodyPr>
            <a:normAutofit/>
          </a:bodyPr>
          <a:lstStyle/>
          <a:p>
            <a:r>
              <a:rPr lang="en-US" sz="3200" dirty="0"/>
              <a:t>D</a:t>
            </a:r>
            <a:r>
              <a:rPr lang="en-US" sz="3200" dirty="0" smtClean="0"/>
              <a:t>uring </a:t>
            </a:r>
            <a:r>
              <a:rPr lang="en-US" sz="3200" dirty="0"/>
              <a:t>the replication of HIV the reverse transcriptase of HIV exhibits a high error rate as it transcribes the RNA genome into DNA. </a:t>
            </a:r>
            <a:endParaRPr lang="en-US" sz="3200" dirty="0" smtClean="0"/>
          </a:p>
          <a:p>
            <a:r>
              <a:rPr lang="en-US" sz="3200" dirty="0" smtClean="0"/>
              <a:t>As </a:t>
            </a:r>
            <a:r>
              <a:rPr lang="en-US" sz="3200" dirty="0"/>
              <a:t>a result, HIV readily mutates -</a:t>
            </a:r>
            <a:r>
              <a:rPr lang="en-US" sz="3200" dirty="0" smtClean="0"/>
              <a:t> </a:t>
            </a:r>
            <a:r>
              <a:rPr lang="en-US" sz="3200" dirty="0"/>
              <a:t>immunoresistant, more drug resistant, and able to change the preferred cell type it is able to infect, , </a:t>
            </a:r>
            <a:r>
              <a:rPr lang="en-US" sz="3200" dirty="0" err="1" smtClean="0"/>
              <a:t>e.g</a:t>
            </a:r>
            <a:r>
              <a:rPr lang="en-US" sz="3200" dirty="0"/>
              <a:t>, M-</a:t>
            </a:r>
            <a:r>
              <a:rPr lang="en-US" sz="3200" dirty="0" smtClean="0"/>
              <a:t>tropic </a:t>
            </a:r>
            <a:r>
              <a:rPr lang="en-US" sz="3200" dirty="0"/>
              <a:t>to T-tropic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60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PROGRESSION TO AIDS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98" y="2084294"/>
            <a:ext cx="8224309" cy="4034118"/>
          </a:xfrm>
        </p:spPr>
        <p:txBody>
          <a:bodyPr>
            <a:noAutofit/>
          </a:bodyPr>
          <a:lstStyle/>
          <a:p>
            <a:r>
              <a:rPr lang="en-US" sz="2800" dirty="0" smtClean="0"/>
              <a:t>Viral load progressively increases in number while the immune system weakens  (destruction of increasing numbers of t4-lymphocyte)</a:t>
            </a:r>
          </a:p>
          <a:p>
            <a:r>
              <a:rPr lang="en-US" sz="2800" dirty="0" smtClean="0"/>
              <a:t>Inability of the body to continually replace these destroyed cells</a:t>
            </a:r>
          </a:p>
          <a:p>
            <a:r>
              <a:rPr lang="en-US" sz="2800" dirty="0" smtClean="0"/>
              <a:t>The loss of T4-helper lymphocytes leads to a marked decline cytotoxic T-lymphocytes (CTLs), the primary cells the body's immune responses use to destroy virus-infected cells.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99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29" y="2084294"/>
            <a:ext cx="7942102" cy="4034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usceptible </a:t>
            </a:r>
            <a:r>
              <a:rPr lang="en-US" dirty="0"/>
              <a:t>to a variety of </a:t>
            </a:r>
            <a:r>
              <a:rPr lang="en-US" b="1" dirty="0"/>
              <a:t>opportunistic infections</a:t>
            </a:r>
            <a:r>
              <a:rPr lang="en-US" dirty="0"/>
              <a:t> </a:t>
            </a:r>
            <a:r>
              <a:rPr lang="en-US" dirty="0" smtClean="0"/>
              <a:t>by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acteria - </a:t>
            </a:r>
            <a:r>
              <a:rPr lang="en-US" dirty="0"/>
              <a:t>Mycobacterium avium complex (MAC), Salmonella, and </a:t>
            </a:r>
            <a:r>
              <a:rPr lang="en-US" dirty="0" smtClean="0"/>
              <a:t>Nocardia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rotozoa - </a:t>
            </a:r>
            <a:r>
              <a:rPr lang="en-US" dirty="0"/>
              <a:t>Cryptosporidium and </a:t>
            </a:r>
            <a:r>
              <a:rPr lang="en-US" dirty="0" smtClean="0"/>
              <a:t>Toxoplasma</a:t>
            </a:r>
            <a:endParaRPr lang="en-US" dirty="0"/>
          </a:p>
          <a:p>
            <a:r>
              <a:rPr lang="en-US" dirty="0" smtClean="0"/>
              <a:t>Viruses - cytomegalovirus </a:t>
            </a:r>
            <a:r>
              <a:rPr lang="en-US" dirty="0"/>
              <a:t>(CMV), herpes simplex viruses types 1 and 2 (HSV-1, HSV-2), and varicella zoster virus (VZV</a:t>
            </a:r>
            <a:r>
              <a:rPr lang="en-US" dirty="0" smtClean="0"/>
              <a:t>)</a:t>
            </a:r>
            <a:endParaRPr lang="en-US" dirty="0"/>
          </a:p>
          <a:p>
            <a:r>
              <a:rPr lang="fi-FI" dirty="0"/>
              <a:t>Candida, Cryptococcus, Coccidioides, Histoplasma, and Pneumocystis.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95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923048"/>
            <a:ext cx="7543800" cy="4034118"/>
          </a:xfrm>
        </p:spPr>
        <p:txBody>
          <a:bodyPr>
            <a:noAutofit/>
          </a:bodyPr>
          <a:lstStyle/>
          <a:p>
            <a:r>
              <a:rPr lang="en-US" sz="2800" dirty="0" smtClean="0"/>
              <a:t>Increased incidence of tumors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Epstein-barr virus-associated b-cell lymphomas, 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Other lymphomas, 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Cervical cancer, and 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Kaposi’s sarcoma.</a:t>
            </a:r>
          </a:p>
          <a:p>
            <a:r>
              <a:rPr lang="en-US" sz="2800" dirty="0" smtClean="0"/>
              <a:t> Wasting syndrome and encephalopathy are also common.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7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CORTICOSTEROIDS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521" y="1752600"/>
            <a:ext cx="8647619" cy="464129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Changes in cell traffic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Circulating </a:t>
            </a:r>
            <a:r>
              <a:rPr lang="en-US" sz="2800" dirty="0" err="1" smtClean="0"/>
              <a:t>lymphocytopenia</a:t>
            </a:r>
            <a:r>
              <a:rPr lang="en-US" sz="2800" dirty="0" smtClean="0"/>
              <a:t> </a:t>
            </a:r>
          </a:p>
          <a:p>
            <a:pPr lvl="2">
              <a:buFont typeface="Wingdings" charset="2"/>
              <a:buChar char="ü"/>
            </a:pPr>
            <a:r>
              <a:rPr lang="en-US" sz="2400" dirty="0" smtClean="0"/>
              <a:t>Peaks 4 – 6hrs, returns to normal – 24hrs</a:t>
            </a:r>
          </a:p>
          <a:p>
            <a:pPr lvl="2">
              <a:buFont typeface="Wingdings" charset="2"/>
              <a:buChar char="ü"/>
            </a:pPr>
            <a:r>
              <a:rPr lang="en-US" sz="2400" dirty="0" smtClean="0"/>
              <a:t>CD4 cells are more depleted</a:t>
            </a:r>
          </a:p>
          <a:p>
            <a:pPr lvl="1">
              <a:buFont typeface="Arial"/>
              <a:buChar char="•"/>
            </a:pPr>
            <a:r>
              <a:rPr lang="en-US" sz="2800" dirty="0" err="1" smtClean="0"/>
              <a:t>Monocytopenia</a:t>
            </a:r>
            <a:r>
              <a:rPr lang="en-US" sz="2800" dirty="0" smtClean="0"/>
              <a:t> (depletion do not occur with repeated dosage)</a:t>
            </a:r>
          </a:p>
          <a:p>
            <a:pPr lvl="1">
              <a:buFont typeface="Arial"/>
              <a:buChar char="•"/>
            </a:pPr>
            <a:r>
              <a:rPr lang="en-US" sz="2800" dirty="0" err="1" smtClean="0"/>
              <a:t>Neutrophilia</a:t>
            </a:r>
            <a:r>
              <a:rPr lang="en-US" sz="2800" dirty="0" smtClean="0"/>
              <a:t> – release of mature stored cells from bone marrow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T cell activation &amp; B cell maturation inhibited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18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CORTICOSTEROIDS (CONT)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07148"/>
            <a:ext cx="6949440" cy="3639670"/>
          </a:xfrm>
        </p:spPr>
        <p:txBody>
          <a:bodyPr/>
          <a:lstStyle/>
          <a:p>
            <a:r>
              <a:rPr lang="en-US" sz="2800" dirty="0"/>
              <a:t>Cytokine synthesis is inhibited (IL -1, IL – 2, IL – 4, IL – 6, IL – 10, TNFα &amp; </a:t>
            </a:r>
            <a:r>
              <a:rPr lang="en-US" sz="2800" dirty="0" smtClean="0"/>
              <a:t>IFNγ), this inhibits activation of T cells &amp; cells of monocyte/macrophage system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75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CYCLOPHOSPHAMIDE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152" y="1861628"/>
            <a:ext cx="8486357" cy="4486487"/>
          </a:xfrm>
        </p:spPr>
        <p:txBody>
          <a:bodyPr>
            <a:normAutofit/>
          </a:bodyPr>
          <a:lstStyle/>
          <a:p>
            <a:r>
              <a:rPr lang="en-US" dirty="0" smtClean="0"/>
              <a:t>Mainly affects lymphocyte function &amp; numbers, particularly after low dose oral therapy.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Low dose oral therapy –greater  impact on cell mediated response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Bolus intermittent therapy – greater impact on </a:t>
            </a:r>
            <a:r>
              <a:rPr lang="en-US" dirty="0" err="1" smtClean="0"/>
              <a:t>Ab</a:t>
            </a:r>
            <a:r>
              <a:rPr lang="en-US" dirty="0" smtClean="0"/>
              <a:t> production</a:t>
            </a:r>
          </a:p>
          <a:p>
            <a:r>
              <a:rPr lang="en-US" dirty="0" smtClean="0"/>
              <a:t>As it Interferes with both B &amp; T cell function, effective in controlling both </a:t>
            </a:r>
            <a:r>
              <a:rPr lang="en-US" dirty="0" err="1" smtClean="0"/>
              <a:t>Ab</a:t>
            </a:r>
            <a:r>
              <a:rPr lang="en-US" dirty="0" smtClean="0"/>
              <a:t> mediated &amp; cell mediated immune responses</a:t>
            </a:r>
          </a:p>
          <a:p>
            <a:r>
              <a:rPr lang="en-US" dirty="0" smtClean="0"/>
              <a:t>Clinical significance – management of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Auto-antibody mediated disease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Allograft rejection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6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110527"/>
          </a:xfrm>
        </p:spPr>
        <p:txBody>
          <a:bodyPr/>
          <a:lstStyle/>
          <a:p>
            <a:r>
              <a:rPr lang="en-US" b="1" dirty="0" smtClean="0"/>
              <a:t>AZTHIOPRINE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85" y="2084294"/>
            <a:ext cx="7921945" cy="43095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Active only on dividing cells (</a:t>
            </a:r>
            <a:r>
              <a:rPr lang="en-US" sz="2800" dirty="0" err="1" smtClean="0"/>
              <a:t>cytotostatic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Action – competitive inhibition of purine metabolism &amp; by incorporation into DNA</a:t>
            </a:r>
          </a:p>
          <a:p>
            <a:r>
              <a:rPr lang="en-US" sz="2800" dirty="0" smtClean="0"/>
              <a:t>T &amp; B cells are reduced after prolonged oral therapy</a:t>
            </a:r>
          </a:p>
          <a:p>
            <a:r>
              <a:rPr lang="en-US" sz="2800" dirty="0" smtClean="0"/>
              <a:t>Decreased NK cell activity</a:t>
            </a:r>
          </a:p>
          <a:p>
            <a:r>
              <a:rPr lang="en-US" sz="2800" dirty="0" err="1" smtClean="0"/>
              <a:t>Mycophenolate</a:t>
            </a:r>
            <a:r>
              <a:rPr lang="en-US" sz="2800" dirty="0" smtClean="0"/>
              <a:t> – </a:t>
            </a:r>
            <a:r>
              <a:rPr lang="en-US" sz="2800" dirty="0" err="1" smtClean="0"/>
              <a:t>lymhocyte</a:t>
            </a:r>
            <a:r>
              <a:rPr lang="en-US" sz="2800" dirty="0" smtClean="0"/>
              <a:t> (both T &amp; B cells) proliferation is blocked.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24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2714"/>
            <a:ext cx="7620000" cy="5548086"/>
          </a:xfrm>
        </p:spPr>
        <p:txBody>
          <a:bodyPr>
            <a:normAutofit fontScale="92500" lnSpcReduction="10000"/>
          </a:bodyPr>
          <a:lstStyle/>
          <a:p>
            <a:pPr marL="571500"/>
            <a:r>
              <a:rPr lang="en-US" sz="2800" dirty="0"/>
              <a:t>Secondary immunodeficiency is induced by factors such as</a:t>
            </a:r>
            <a:r>
              <a:rPr lang="en-US" sz="2800" dirty="0" smtClean="0"/>
              <a:t>:</a:t>
            </a:r>
          </a:p>
          <a:p>
            <a:endParaRPr lang="en-US" sz="800" dirty="0"/>
          </a:p>
          <a:p>
            <a:pPr lvl="1">
              <a:buFont typeface="Wingdings" charset="2"/>
              <a:buChar char="Ø"/>
            </a:pPr>
            <a:r>
              <a:rPr lang="en-US" sz="2800" dirty="0"/>
              <a:t>Malnutrition. Inhibits lymphocyte maturation and function.</a:t>
            </a:r>
          </a:p>
          <a:p>
            <a:pPr lvl="1">
              <a:buFont typeface="Wingdings" charset="2"/>
              <a:buChar char="Ø"/>
            </a:pPr>
            <a:r>
              <a:rPr lang="en-US" sz="2800" dirty="0"/>
              <a:t>Some viruses, e.g., HIV. Depletes T4-lymphocytes.</a:t>
            </a:r>
          </a:p>
          <a:p>
            <a:pPr lvl="1">
              <a:buFont typeface="Wingdings" charset="2"/>
              <a:buChar char="Ø"/>
            </a:pPr>
            <a:r>
              <a:rPr lang="en-US" sz="2800" dirty="0" smtClean="0"/>
              <a:t>Irradiation </a:t>
            </a:r>
            <a:r>
              <a:rPr lang="en-US" sz="2800" dirty="0"/>
              <a:t>- exposure to X-rays and gamma rays. Causes a decreased production of lymphocyte precursors in the bone marrow.</a:t>
            </a:r>
          </a:p>
          <a:p>
            <a:pPr lvl="1">
              <a:buFont typeface="Wingdings" charset="2"/>
              <a:buChar char="Ø"/>
            </a:pPr>
            <a:r>
              <a:rPr lang="en-US" sz="2800" dirty="0"/>
              <a:t>Cytotoxic drugs such as many used in cancer chemotherapy. Causes a decreased production of lymphocyte precursors in the bone marrow.</a:t>
            </a:r>
          </a:p>
          <a:p>
            <a:pPr>
              <a:buFont typeface="Courier New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37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METHOTREXATE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29" y="2084294"/>
            <a:ext cx="7982417" cy="4309596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Structural analogue of folic acid &amp; blocks folic acid dependent pathways needed for DNA synthesis</a:t>
            </a:r>
          </a:p>
          <a:p>
            <a:r>
              <a:rPr lang="en-US" sz="2800" dirty="0" smtClean="0"/>
              <a:t>Prolonged treatment – reduction in immunoglobulin's </a:t>
            </a:r>
          </a:p>
          <a:p>
            <a:r>
              <a:rPr lang="en-US" sz="2800" dirty="0" smtClean="0"/>
              <a:t>Anti inflammatory effects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Adenosine (produced during inhibition of dihydrofolate reductase in purine synthesis) – inhibitor of activated PMN’s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Methotrexate Inhibits of </a:t>
            </a:r>
            <a:r>
              <a:rPr lang="en-US" sz="2400" dirty="0" err="1" smtClean="0"/>
              <a:t>arachidonic</a:t>
            </a:r>
            <a:r>
              <a:rPr lang="en-US" sz="2400" dirty="0" smtClean="0"/>
              <a:t> acid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in CRP &amp; ESR</a:t>
            </a: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92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CICLOSPORIN, TACROLIMUS &amp; RAPAMYCIN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861" y="2084294"/>
            <a:ext cx="8132213" cy="4309596"/>
          </a:xfrm>
        </p:spPr>
        <p:txBody>
          <a:bodyPr>
            <a:noAutofit/>
          </a:bodyPr>
          <a:lstStyle/>
          <a:p>
            <a:r>
              <a:rPr lang="en-US" sz="2400" dirty="0" smtClean="0"/>
              <a:t>Affect T cell signaling, hence T cell functioning</a:t>
            </a:r>
          </a:p>
          <a:p>
            <a:r>
              <a:rPr lang="en-US" sz="2400" dirty="0" err="1" smtClean="0"/>
              <a:t>Ciclosprin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tacrolimus</a:t>
            </a:r>
            <a:endParaRPr lang="en-US" sz="2400" dirty="0" smtClean="0"/>
          </a:p>
          <a:p>
            <a:pPr lvl="1">
              <a:buFont typeface="Arial"/>
              <a:buChar char="•"/>
            </a:pPr>
            <a:r>
              <a:rPr lang="en-US" sz="2400" dirty="0" smtClean="0"/>
              <a:t>Binds to </a:t>
            </a:r>
            <a:r>
              <a:rPr lang="en-US" sz="2400" dirty="0" err="1" smtClean="0"/>
              <a:t>immunophilins</a:t>
            </a:r>
            <a:r>
              <a:rPr lang="en-US" sz="2400" dirty="0"/>
              <a:t> </a:t>
            </a:r>
            <a:r>
              <a:rPr lang="en-US" sz="2400" dirty="0" smtClean="0"/>
              <a:t>(cytoplasmic proteins)                </a:t>
            </a: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400" dirty="0" smtClean="0">
                <a:sym typeface="Wingdings"/>
              </a:rPr>
              <a:t> intracellular calcium                  inhibiting cytokines &amp; genes essential for T cell </a:t>
            </a:r>
            <a:r>
              <a:rPr lang="en-US" sz="2400" dirty="0" smtClean="0"/>
              <a:t> proliferation &amp; function.</a:t>
            </a:r>
            <a:endParaRPr lang="en-US" sz="2400" dirty="0"/>
          </a:p>
          <a:p>
            <a:r>
              <a:rPr lang="en-US" sz="2400" dirty="0" err="1" smtClean="0"/>
              <a:t>Rapamycin</a:t>
            </a:r>
            <a:endParaRPr lang="en-US" sz="2400" dirty="0" smtClean="0"/>
          </a:p>
          <a:p>
            <a:pPr lvl="1">
              <a:buFont typeface="Arial"/>
              <a:buChar char="•"/>
            </a:pPr>
            <a:r>
              <a:rPr lang="en-US" sz="2400" dirty="0" smtClean="0"/>
              <a:t>Arrests cells in G</a:t>
            </a:r>
            <a:r>
              <a:rPr lang="en-US" sz="2400" baseline="-25000" dirty="0" smtClean="0"/>
              <a:t>1 </a:t>
            </a:r>
            <a:r>
              <a:rPr lang="en-US" sz="2400" dirty="0" smtClean="0"/>
              <a:t>phase                        cell death by apoptosis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355008" y="3583033"/>
            <a:ext cx="682424" cy="0"/>
          </a:xfrm>
          <a:prstGeom prst="straightConnector1">
            <a:avLst/>
          </a:prstGeom>
          <a:ln>
            <a:solidFill>
              <a:srgbClr val="FFFFFF">
                <a:alpha val="9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0600" y="5459858"/>
            <a:ext cx="1132692" cy="0"/>
          </a:xfrm>
          <a:prstGeom prst="straightConnector1">
            <a:avLst/>
          </a:prstGeom>
          <a:ln>
            <a:solidFill>
              <a:schemeClr val="tx1">
                <a:alpha val="9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22857" y="3943969"/>
            <a:ext cx="884010" cy="0"/>
          </a:xfrm>
          <a:prstGeom prst="straightConnector1">
            <a:avLst/>
          </a:prstGeom>
          <a:ln>
            <a:solidFill>
              <a:srgbClr val="FFFFFF">
                <a:alpha val="9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152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NUTRIENT DEFECIENCIES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55" y="2084294"/>
            <a:ext cx="7923694" cy="4309596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Most common cause of immunodeficiency worldwide</a:t>
            </a:r>
          </a:p>
          <a:p>
            <a:r>
              <a:rPr lang="en-US" sz="2800" dirty="0" smtClean="0"/>
              <a:t>There are 5 aspects of immunity which are consistently affected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CMI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Phagocyte function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Complement system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Secretory antibody</a:t>
            </a:r>
          </a:p>
          <a:p>
            <a:pPr lvl="1">
              <a:buFont typeface="+mj-lt"/>
              <a:buAutoNum type="arabicPeriod"/>
            </a:pPr>
            <a:r>
              <a:rPr lang="en-US" sz="2400" dirty="0" smtClean="0"/>
              <a:t>Cytokine production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8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NUTRIENT </a:t>
            </a:r>
            <a:r>
              <a:rPr lang="en-US" sz="4000" b="1" dirty="0" smtClean="0"/>
              <a:t>DEFECIENCIES (CONT)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511" y="2084294"/>
            <a:ext cx="7923694" cy="430959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Can result from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Economic constraints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Cancer, chronic renal failure, burns, multiple trauma, chronic infection (particularly measles, pneumonia, TB, diarrhea)</a:t>
            </a:r>
          </a:p>
          <a:p>
            <a:r>
              <a:rPr lang="en-US" sz="2800" dirty="0" smtClean="0"/>
              <a:t>Infection and malnutrition can aggravate each other</a:t>
            </a:r>
          </a:p>
          <a:p>
            <a:r>
              <a:rPr lang="en-US" sz="2800" dirty="0" smtClean="0"/>
              <a:t>Affects </a:t>
            </a:r>
            <a:r>
              <a:rPr lang="en-US" sz="2800" dirty="0" err="1" smtClean="0"/>
              <a:t>lymhoid</a:t>
            </a:r>
            <a:r>
              <a:rPr lang="en-US" sz="2800" dirty="0" smtClean="0"/>
              <a:t> tissue, lymphoid atrophy (morphological feature of malnutrition)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7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NUTRIENT DEFECIENCIES (CONT)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599" y="2084294"/>
            <a:ext cx="8094300" cy="4309596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extent of damage of lymphoid tissue depend on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Rate of cell proliferation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Amount and rate of protein synthesis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Role of individual nutrients in metabolic pathways (Zn, Fe, </a:t>
            </a:r>
            <a:r>
              <a:rPr lang="en-US" sz="2400" dirty="0" err="1" smtClean="0"/>
              <a:t>Vit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6</a:t>
            </a:r>
            <a:r>
              <a:rPr lang="en-US" sz="2400" dirty="0"/>
              <a:t> </a:t>
            </a:r>
            <a:r>
              <a:rPr lang="en-US" sz="2400" dirty="0" smtClean="0"/>
              <a:t>etc. have key roles in immune process</a:t>
            </a:r>
          </a:p>
          <a:p>
            <a:r>
              <a:rPr lang="en-US" sz="2800" dirty="0" smtClean="0"/>
              <a:t>Nutritional thymectomy – malnourished children, </a:t>
            </a:r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smtClean="0">
                <a:sym typeface="Wingdings"/>
              </a:rPr>
              <a:t>in weight and size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6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NUTRIENT </a:t>
            </a:r>
            <a:r>
              <a:rPr lang="en-US" sz="4000" b="1" dirty="0" smtClean="0"/>
              <a:t>DEFECIENCIES - PEM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55" y="2084294"/>
            <a:ext cx="8018475" cy="430959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Affects CMI &amp; phagocytosis</a:t>
            </a:r>
          </a:p>
          <a:p>
            <a:r>
              <a:rPr lang="en-US" sz="2800" dirty="0" smtClean="0"/>
              <a:t>Reduction in CMI indicated  by  </a:t>
            </a:r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800" dirty="0" smtClean="0">
                <a:ea typeface="Wingdings"/>
                <a:cs typeface="Wingdings"/>
                <a:sym typeface="Wingdings"/>
              </a:rPr>
              <a:t> CD4 cells &amp; </a:t>
            </a:r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800" dirty="0">
                <a:sym typeface="Wingdings"/>
              </a:rPr>
              <a:t> </a:t>
            </a:r>
            <a:r>
              <a:rPr lang="en-US" sz="2800" dirty="0" smtClean="0">
                <a:sym typeface="Wingdings"/>
              </a:rPr>
              <a:t>CD4/CD8 ratio</a:t>
            </a:r>
          </a:p>
          <a:p>
            <a:r>
              <a:rPr lang="en-US" sz="2800" dirty="0" smtClean="0">
                <a:sym typeface="Wingdings"/>
              </a:rPr>
              <a:t>Phagocytosis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opsonisation (due to </a:t>
            </a: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C</a:t>
            </a:r>
            <a:r>
              <a:rPr lang="en-US" sz="2400" baseline="-25000" dirty="0" smtClean="0">
                <a:sym typeface="Wingdings"/>
              </a:rPr>
              <a:t>3, </a:t>
            </a:r>
            <a:r>
              <a:rPr lang="en-US" sz="2400" dirty="0" smtClean="0">
                <a:sym typeface="Wingdings"/>
              </a:rPr>
              <a:t>C</a:t>
            </a:r>
            <a:r>
              <a:rPr lang="en-US" sz="2400" baseline="-25000" dirty="0" smtClean="0">
                <a:sym typeface="Wingdings"/>
              </a:rPr>
              <a:t>5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&amp; factor B)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ym typeface="Wingdings"/>
              </a:rPr>
              <a:t>Ability to kill intracellular organisms impaired (but ingestion not impaired)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production of cytokines like IL 2, TNF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35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NUTRIENT DEFECIENCIES – ZINC &amp; IRON DEFICIENCY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55" y="2084294"/>
            <a:ext cx="7923694" cy="430959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Zinc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Reduction in delayed cutaneous hypersensitivity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>
                <a:sym typeface="Wingdings"/>
              </a:rPr>
              <a:t>CD4/CD8 </a:t>
            </a:r>
            <a:r>
              <a:rPr lang="en-US" sz="2400" dirty="0" smtClean="0">
                <a:sym typeface="Wingdings"/>
              </a:rPr>
              <a:t>ratio &amp; T cell function</a:t>
            </a:r>
          </a:p>
          <a:p>
            <a:r>
              <a:rPr lang="en-US" sz="2800" dirty="0" smtClean="0">
                <a:sym typeface="Wingdings"/>
              </a:rPr>
              <a:t>Iron 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lymphocyte </a:t>
            </a:r>
            <a:r>
              <a:rPr lang="en-US" sz="2400" dirty="0" err="1" smtClean="0">
                <a:sym typeface="Wingdings"/>
              </a:rPr>
              <a:t>responseto</a:t>
            </a:r>
            <a:r>
              <a:rPr lang="en-US" sz="2400" dirty="0" smtClean="0">
                <a:sym typeface="Wingdings"/>
              </a:rPr>
              <a:t> mitogens&amp; antigens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sym typeface="Wingdings"/>
              </a:rPr>
              <a:t>Impaired NK cell activity</a:t>
            </a:r>
          </a:p>
          <a:p>
            <a:r>
              <a:rPr lang="en-US" sz="2800" dirty="0" smtClean="0">
                <a:sym typeface="Wingdings"/>
              </a:rPr>
              <a:t>Selenium and copper – </a:t>
            </a:r>
            <a:r>
              <a:rPr lang="en-US" sz="2800" dirty="0" err="1" smtClean="0">
                <a:sym typeface="Wingdings"/>
              </a:rPr>
              <a:t>imporatant</a:t>
            </a:r>
            <a:r>
              <a:rPr lang="en-US" sz="2800" dirty="0" smtClean="0">
                <a:sym typeface="Wingdings"/>
              </a:rPr>
              <a:t> for immune response</a:t>
            </a:r>
            <a:endParaRPr lang="en-US" sz="2800" dirty="0">
              <a:sym typeface="Wingdings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29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2084294"/>
            <a:ext cx="7711237" cy="449407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Moderate excess, </a:t>
            </a:r>
            <a:r>
              <a:rPr lang="en-US" sz="2800" dirty="0" err="1" smtClean="0"/>
              <a:t>vit</a:t>
            </a:r>
            <a:r>
              <a:rPr lang="en-US" sz="2800" dirty="0" smtClean="0"/>
              <a:t> E, </a:t>
            </a:r>
            <a:r>
              <a:rPr lang="en-US" sz="2800" dirty="0" err="1" smtClean="0"/>
              <a:t>vit</a:t>
            </a:r>
            <a:r>
              <a:rPr lang="en-US" sz="2800" dirty="0" smtClean="0"/>
              <a:t> A, Zn, selenium – enhance immunity</a:t>
            </a:r>
          </a:p>
          <a:p>
            <a:r>
              <a:rPr lang="en-US" sz="2800" dirty="0" smtClean="0"/>
              <a:t>Nutritional intervention – 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ea typeface="Wingdings"/>
                <a:cs typeface="Wingdings"/>
                <a:sym typeface="Wingdings"/>
              </a:rPr>
              <a:t>prevent infection by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 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immunity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complications like sepsis, poor wound healing</a:t>
            </a:r>
          </a:p>
          <a:p>
            <a:r>
              <a:rPr lang="en-US" sz="2600" dirty="0" smtClean="0">
                <a:ea typeface="Wingdings"/>
                <a:cs typeface="Wingdings"/>
                <a:sym typeface="Wingdings"/>
              </a:rPr>
              <a:t>Probiotics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ea typeface="Wingdings"/>
                <a:cs typeface="Wingdings"/>
                <a:sym typeface="Wingdings"/>
              </a:rPr>
              <a:t>Desirable bacteria – L </a:t>
            </a:r>
            <a:r>
              <a:rPr lang="en-US" dirty="0" err="1" smtClean="0">
                <a:ea typeface="Wingdings"/>
                <a:cs typeface="Wingdings"/>
                <a:sym typeface="Wingdings"/>
              </a:rPr>
              <a:t>acidophillus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, L </a:t>
            </a:r>
            <a:r>
              <a:rPr lang="en-US" dirty="0" err="1" smtClean="0">
                <a:ea typeface="Wingdings"/>
                <a:cs typeface="Wingdings"/>
                <a:sym typeface="Wingdings"/>
              </a:rPr>
              <a:t>casei</a:t>
            </a:r>
            <a:endParaRPr lang="en-US" dirty="0" smtClean="0">
              <a:ea typeface="Wingdings"/>
              <a:cs typeface="Wingdings"/>
              <a:sym typeface="Wingdings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Wingdings"/>
                <a:cs typeface="Wingdings"/>
                <a:sym typeface="Wingdings"/>
              </a:rPr>
              <a:t>Given orally,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gut </a:t>
            </a:r>
            <a:r>
              <a:rPr lang="en-US" dirty="0" err="1" smtClean="0">
                <a:sym typeface="Wingdings"/>
              </a:rPr>
              <a:t>microflora</a:t>
            </a:r>
            <a:endParaRPr lang="en-US" dirty="0" smtClean="0">
              <a:sym typeface="Wingdings"/>
            </a:endParaRP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Barrier effect, produces </a:t>
            </a:r>
            <a:r>
              <a:rPr lang="en-US" dirty="0" err="1" smtClean="0">
                <a:sym typeface="Wingdings"/>
              </a:rPr>
              <a:t>bacteriocidin</a:t>
            </a:r>
            <a:endParaRPr lang="en-US" dirty="0" smtClean="0">
              <a:sym typeface="Wingdings"/>
            </a:endParaRP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Change of cytokine profile in gut mucosa &amp;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Ab</a:t>
            </a:r>
            <a:r>
              <a:rPr lang="en-US" dirty="0" smtClean="0">
                <a:sym typeface="Wingdings"/>
              </a:rPr>
              <a:t> production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133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707571"/>
            <a:ext cx="8382000" cy="5410841"/>
          </a:xfrm>
        </p:spPr>
        <p:txBody>
          <a:bodyPr>
            <a:normAutofit/>
          </a:bodyPr>
          <a:lstStyle/>
          <a:p>
            <a:r>
              <a:rPr lang="en-US" sz="2800" dirty="0"/>
              <a:t>Secondary immunodeficiency is induced by factors such as</a:t>
            </a:r>
            <a:r>
              <a:rPr lang="en-US" sz="2800" dirty="0" smtClean="0"/>
              <a:t>: 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sz="800" dirty="0" smtClean="0"/>
          </a:p>
          <a:p>
            <a:pPr lvl="1">
              <a:buFont typeface="Wingdings" charset="2"/>
              <a:buChar char="Ø"/>
            </a:pPr>
            <a:r>
              <a:rPr lang="en-US" sz="2600" dirty="0" smtClean="0"/>
              <a:t>Corticosteroids </a:t>
            </a:r>
            <a:r>
              <a:rPr lang="en-US" sz="2600" dirty="0"/>
              <a:t>– anti-inflammatory steroids. Damages lymphocytes.</a:t>
            </a:r>
          </a:p>
          <a:p>
            <a:pPr lvl="1">
              <a:buFont typeface="Wingdings" charset="2"/>
              <a:buChar char="Ø"/>
            </a:pPr>
            <a:r>
              <a:rPr lang="en-US" sz="2600" dirty="0" err="1"/>
              <a:t>Leukemias</a:t>
            </a:r>
            <a:r>
              <a:rPr lang="en-US" sz="2600" dirty="0"/>
              <a:t>, cancers of the lymphoid system, metastases. Reduces areas for lymphocyte development.</a:t>
            </a:r>
          </a:p>
          <a:p>
            <a:pPr lvl="1">
              <a:buFont typeface="Wingdings" charset="2"/>
              <a:buChar char="Ø"/>
            </a:pPr>
            <a:r>
              <a:rPr lang="en-US" sz="2600" dirty="0"/>
              <a:t>Aging. Adaptive immunity, especially cell-mediated immunity, tends to </a:t>
            </a:r>
            <a:r>
              <a:rPr lang="en-US" sz="2600" dirty="0" smtClean="0"/>
              <a:t>diminish </a:t>
            </a:r>
            <a:r>
              <a:rPr lang="en-US" sz="2600" dirty="0"/>
              <a:t>with aging.</a:t>
            </a:r>
          </a:p>
          <a:p>
            <a:pPr lvl="1">
              <a:buFont typeface="Wingdings" charset="2"/>
              <a:buChar char="Ø"/>
            </a:pPr>
            <a:r>
              <a:rPr lang="en-US" sz="2600" dirty="0"/>
              <a:t>Removal of the spleen. Decreased ability to remove microbes that enter the blood.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5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ACQUIRED IMMUNO DEFICIENCY SYNDROME (AIDS)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43" y="2064017"/>
            <a:ext cx="8291286" cy="44855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secondary immunodeficiency caused by human immunodeficiency virus (HIV)</a:t>
            </a:r>
          </a:p>
          <a:p>
            <a:pPr>
              <a:buClr>
                <a:schemeClr val="tx1"/>
              </a:buClr>
            </a:pPr>
            <a:r>
              <a:rPr lang="en-US" sz="2400" dirty="0" smtClean="0"/>
              <a:t>A retrovirus from the </a:t>
            </a:r>
            <a:r>
              <a:rPr lang="en-US" sz="2400" dirty="0" err="1" smtClean="0"/>
              <a:t>lentivirus</a:t>
            </a:r>
            <a:r>
              <a:rPr lang="en-US" sz="2400" dirty="0" smtClean="0"/>
              <a:t> subfamily.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 smtClean="0"/>
              <a:t>There are two types of HIV.</a:t>
            </a:r>
          </a:p>
          <a:p>
            <a:pPr lvl="1">
              <a:lnSpc>
                <a:spcPct val="90000"/>
              </a:lnSpc>
              <a:buFont typeface="Wingdings" charset="2"/>
              <a:buChar char="Ø"/>
            </a:pPr>
            <a:r>
              <a:rPr lang="en-US" sz="2400" b="1" dirty="0" smtClean="0"/>
              <a:t>HIV – 1 </a:t>
            </a:r>
            <a:r>
              <a:rPr lang="en-US" sz="2800" dirty="0"/>
              <a:t>-</a:t>
            </a:r>
            <a:r>
              <a:rPr lang="en-US" sz="2800" dirty="0" smtClean="0"/>
              <a:t> worldwide,</a:t>
            </a:r>
            <a:r>
              <a:rPr lang="en-US" sz="2400" dirty="0" smtClean="0"/>
              <a:t> main cause of the worldwide pandemic</a:t>
            </a:r>
          </a:p>
          <a:p>
            <a:pPr lvl="1">
              <a:lnSpc>
                <a:spcPct val="90000"/>
              </a:lnSpc>
              <a:buFont typeface="Wingdings" charset="2"/>
              <a:buChar char="Ø"/>
            </a:pPr>
            <a:r>
              <a:rPr lang="en-US" sz="2400" b="1" dirty="0" smtClean="0"/>
              <a:t>HIV – 2 (</a:t>
            </a:r>
            <a:r>
              <a:rPr lang="en-US" sz="2400" dirty="0" smtClean="0"/>
              <a:t>west Africa, </a:t>
            </a:r>
            <a:r>
              <a:rPr lang="en-US" sz="2400" dirty="0"/>
              <a:t>M</a:t>
            </a:r>
            <a:r>
              <a:rPr lang="en-US" sz="2400" dirty="0" smtClean="0"/>
              <a:t>ozambique and </a:t>
            </a:r>
            <a:r>
              <a:rPr lang="en-US" sz="2400" dirty="0"/>
              <a:t>A</a:t>
            </a:r>
            <a:r>
              <a:rPr lang="en-US" sz="2400" dirty="0" smtClean="0"/>
              <a:t>ngola).</a:t>
            </a:r>
          </a:p>
          <a:p>
            <a:pPr lvl="2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Similar illness to HIV – 1, less efficiently transmissible,  vertical transmission - rare, less aggressive with slower disease progression</a:t>
            </a:r>
            <a:r>
              <a:rPr lang="en-US" sz="1050" dirty="0" smtClean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buClr>
                <a:schemeClr val="tx1"/>
              </a:buClr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DBB6-08F2-C543-A70A-1E0090206F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9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CHARACTERISTICS OF THE VIRUS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713" y="2084293"/>
            <a:ext cx="8146143" cy="41205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Viral particle is </a:t>
            </a:r>
            <a:r>
              <a:rPr lang="en-US" sz="3000" dirty="0" smtClean="0"/>
              <a:t>spherical, diameter - 80</a:t>
            </a:r>
            <a:r>
              <a:rPr lang="en-US" sz="3000" dirty="0"/>
              <a:t>-</a:t>
            </a:r>
            <a:r>
              <a:rPr lang="en-US" sz="3000" dirty="0" smtClean="0"/>
              <a:t>100 nm</a:t>
            </a:r>
          </a:p>
          <a:p>
            <a:r>
              <a:rPr lang="en-US" sz="2800" dirty="0" smtClean="0"/>
              <a:t>Icosahedral </a:t>
            </a:r>
            <a:r>
              <a:rPr lang="en-US" sz="2800" dirty="0"/>
              <a:t>(20 sided), </a:t>
            </a:r>
            <a:r>
              <a:rPr lang="en-US" sz="2800" dirty="0" smtClean="0"/>
              <a:t>enveloped virus </a:t>
            </a:r>
            <a:endParaRPr lang="en-US" sz="2800" b="1" i="1" dirty="0"/>
          </a:p>
          <a:p>
            <a:r>
              <a:rPr lang="en-US" sz="2800" dirty="0"/>
              <a:t>Retroviruses </a:t>
            </a:r>
            <a:r>
              <a:rPr lang="en-US" sz="2800" dirty="0" smtClean="0"/>
              <a:t> - transcribe RNA to DNA.</a:t>
            </a:r>
          </a:p>
          <a:p>
            <a:r>
              <a:rPr lang="en-US" sz="2800" dirty="0" smtClean="0"/>
              <a:t>Two viral strands of RNA found in core surrounded by protein outer coat.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Outer </a:t>
            </a:r>
            <a:r>
              <a:rPr lang="en-US" sz="2400" dirty="0"/>
              <a:t>envelope contains a lipid matrix within which specific viral glycoproteins are imbedded.</a:t>
            </a:r>
          </a:p>
          <a:p>
            <a:pPr lvl="1">
              <a:buFont typeface="Arial"/>
              <a:buChar char="•"/>
            </a:pPr>
            <a:r>
              <a:rPr lang="en-US" sz="2400" dirty="0"/>
              <a:t>These knob-like structures responsible for binding to target cell.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6752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71285" y="544286"/>
            <a:ext cx="7819571" cy="5823857"/>
          </a:xfrm>
          <a:noFill/>
        </p:spPr>
      </p:pic>
    </p:spTree>
    <p:extLst>
      <p:ext uri="{BB962C8B-B14F-4D97-AF65-F5344CB8AC3E}">
        <p14:creationId xmlns:p14="http://schemas.microsoft.com/office/powerpoint/2010/main" xmlns="" val="404664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852714"/>
            <a:ext cx="8229600" cy="55335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The outer shell - viral </a:t>
            </a:r>
            <a:r>
              <a:rPr lang="en-US" sz="3200" dirty="0" err="1" smtClean="0"/>
              <a:t>enevlope</a:t>
            </a:r>
            <a:r>
              <a:rPr lang="en-US" sz="3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 Embedded in the viral envelope is a 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800" dirty="0" smtClean="0"/>
              <a:t>Complex protein known as </a:t>
            </a:r>
            <a:r>
              <a:rPr lang="en-US" sz="2800" dirty="0" err="1" smtClean="0"/>
              <a:t>env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800" dirty="0" smtClean="0"/>
              <a:t>Consists of an outer protruding cap glycoprotein (</a:t>
            </a:r>
            <a:r>
              <a:rPr lang="en-US" sz="2800" dirty="0" err="1" smtClean="0"/>
              <a:t>gp</a:t>
            </a:r>
            <a:r>
              <a:rPr lang="en-US" sz="2800" dirty="0" smtClean="0"/>
              <a:t>) 120, and a stem </a:t>
            </a:r>
            <a:r>
              <a:rPr lang="en-US" sz="2800" dirty="0" err="1" smtClean="0"/>
              <a:t>gp</a:t>
            </a:r>
            <a:r>
              <a:rPr lang="en-US" sz="2800" dirty="0" smtClean="0"/>
              <a:t> 41. 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Within the viral envelope - HIV protein called p17(matrix)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Within matrix there  is the viral core or capsid, which is made of another viral protein p24 (core antigen</a:t>
            </a:r>
            <a:r>
              <a:rPr lang="en-US" sz="2400" dirty="0" smtClean="0"/>
              <a:t>)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75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/>
              <a:t>HIV LIFE CYCLE</a:t>
            </a:r>
            <a:endParaRPr lang="en-US" sz="4800" b="1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028" y="1952171"/>
            <a:ext cx="8229600" cy="4114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800" dirty="0"/>
              <a:t>Binding, Fusion and Entry</a:t>
            </a:r>
          </a:p>
          <a:p>
            <a:pPr>
              <a:buClr>
                <a:schemeClr val="tx1"/>
              </a:buClr>
            </a:pPr>
            <a:r>
              <a:rPr lang="en-US" sz="2800" dirty="0"/>
              <a:t>Integration &amp; Replication</a:t>
            </a:r>
          </a:p>
          <a:p>
            <a:pPr>
              <a:buClr>
                <a:schemeClr val="tx1"/>
              </a:buClr>
            </a:pPr>
            <a:r>
              <a:rPr lang="en-US" sz="2800" dirty="0" smtClean="0"/>
              <a:t>Transcription</a:t>
            </a:r>
            <a:endParaRPr lang="en-US" sz="2800" dirty="0"/>
          </a:p>
          <a:p>
            <a:pPr>
              <a:buClr>
                <a:schemeClr val="tx1"/>
              </a:buClr>
            </a:pPr>
            <a:r>
              <a:rPr lang="en-US" sz="2800" dirty="0" smtClean="0"/>
              <a:t>Budding </a:t>
            </a:r>
          </a:p>
          <a:p>
            <a:pPr>
              <a:buClr>
                <a:schemeClr val="tx1"/>
              </a:buClr>
            </a:pPr>
            <a:r>
              <a:rPr lang="en-US" sz="2800" dirty="0" smtClean="0"/>
              <a:t>Maturation</a:t>
            </a:r>
            <a:endParaRPr lang="en-US" sz="2800" dirty="0"/>
          </a:p>
          <a:p>
            <a:pPr>
              <a:buFont typeface="Wingdings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6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rmal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1731</TotalTime>
  <Words>2041</Words>
  <Application>Microsoft Macintosh PowerPoint</Application>
  <PresentationFormat>On-screen Show (4:3)</PresentationFormat>
  <Paragraphs>251</Paragraphs>
  <Slides>37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Formal</vt:lpstr>
      <vt:lpstr>SECONDARY IMMUNODEFFICIENCY</vt:lpstr>
      <vt:lpstr>Slide 2</vt:lpstr>
      <vt:lpstr>Slide 3</vt:lpstr>
      <vt:lpstr>Slide 4</vt:lpstr>
      <vt:lpstr>ACQUIRED IMMUNO DEFICIENCY SYNDROME (AIDS)</vt:lpstr>
      <vt:lpstr>CHARACTERISTICS OF THE VIRUS</vt:lpstr>
      <vt:lpstr>Slide 7</vt:lpstr>
      <vt:lpstr>Slide 8</vt:lpstr>
      <vt:lpstr>HIV LIFE CYCLE</vt:lpstr>
      <vt:lpstr>BINDING</vt:lpstr>
      <vt:lpstr>FUSION AND ENTRY</vt:lpstr>
      <vt:lpstr>INTEGRATION </vt:lpstr>
      <vt:lpstr>TRANSCRIPTION</vt:lpstr>
      <vt:lpstr>BUDDING AND MATURATION</vt:lpstr>
      <vt:lpstr>Slide 15</vt:lpstr>
      <vt:lpstr>Slide 16</vt:lpstr>
      <vt:lpstr>EARLY (ACUTE) HIV INFECTION </vt:lpstr>
      <vt:lpstr>CHRONIC PHASE</vt:lpstr>
      <vt:lpstr>CHRONIC PHASE (CONT)</vt:lpstr>
      <vt:lpstr>MECHANISMS OF HIV-INDUCED IMMUNODEFICIENCY</vt:lpstr>
      <vt:lpstr>MECHANISMS OF HIV-INDUCED IMMUNODEFICIENCY (CONT)</vt:lpstr>
      <vt:lpstr>Slide 22</vt:lpstr>
      <vt:lpstr>PROGRESSION TO AIDS </vt:lpstr>
      <vt:lpstr>AIDS </vt:lpstr>
      <vt:lpstr>Slide 25</vt:lpstr>
      <vt:lpstr>CORTICOSTEROIDS</vt:lpstr>
      <vt:lpstr>CORTICOSTEROIDS (CONT)</vt:lpstr>
      <vt:lpstr>CYCLOPHOSPHAMIDE</vt:lpstr>
      <vt:lpstr>AZTHIOPRINE</vt:lpstr>
      <vt:lpstr>METHOTREXATE</vt:lpstr>
      <vt:lpstr>CICLOSPORIN, TACROLIMUS &amp; RAPAMYCIN</vt:lpstr>
      <vt:lpstr>NUTRIENT DEFECIENCIES</vt:lpstr>
      <vt:lpstr>NUTRIENT DEFECIENCIES (CONT)</vt:lpstr>
      <vt:lpstr>NUTRIENT DEFECIENCIES (CONT)</vt:lpstr>
      <vt:lpstr>NUTRIENT DEFECIENCIES - PEM</vt:lpstr>
      <vt:lpstr>NUTRIENT DEFECIENCIES – ZINC &amp; IRON DEFICIENCY</vt:lpstr>
      <vt:lpstr>Slide 37</vt:lpstr>
    </vt:vector>
  </TitlesOfParts>
  <Company>UON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IMMUNODEFFICIENCY</dc:title>
  <dc:creator>DEEPA PATEL</dc:creator>
  <cp:lastModifiedBy>AggreyON</cp:lastModifiedBy>
  <cp:revision>40</cp:revision>
  <dcterms:created xsi:type="dcterms:W3CDTF">2011-07-22T04:08:45Z</dcterms:created>
  <dcterms:modified xsi:type="dcterms:W3CDTF">2011-09-04T17:22:18Z</dcterms:modified>
</cp:coreProperties>
</file>