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42" r:id="rId1"/>
  </p:sldMasterIdLst>
  <p:notesMasterIdLst>
    <p:notesMasterId r:id="rId39"/>
  </p:notesMasterIdLst>
  <p:handoutMasterIdLst>
    <p:handoutMasterId r:id="rId40"/>
  </p:handoutMasterIdLst>
  <p:sldIdLst>
    <p:sldId id="256" r:id="rId2"/>
    <p:sldId id="257" r:id="rId3"/>
    <p:sldId id="258" r:id="rId4"/>
    <p:sldId id="259" r:id="rId5"/>
    <p:sldId id="260" r:id="rId6"/>
    <p:sldId id="264" r:id="rId7"/>
    <p:sldId id="265" r:id="rId8"/>
    <p:sldId id="263" r:id="rId9"/>
    <p:sldId id="268" r:id="rId10"/>
    <p:sldId id="267" r:id="rId11"/>
    <p:sldId id="270" r:id="rId12"/>
    <p:sldId id="271" r:id="rId13"/>
    <p:sldId id="272" r:id="rId14"/>
    <p:sldId id="273" r:id="rId15"/>
    <p:sldId id="266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81" r:id="rId24"/>
    <p:sldId id="282" r:id="rId25"/>
    <p:sldId id="283" r:id="rId26"/>
    <p:sldId id="284" r:id="rId27"/>
    <p:sldId id="285" r:id="rId28"/>
    <p:sldId id="286" r:id="rId29"/>
    <p:sldId id="287" r:id="rId30"/>
    <p:sldId id="288" r:id="rId31"/>
    <p:sldId id="289" r:id="rId32"/>
    <p:sldId id="290" r:id="rId33"/>
    <p:sldId id="291" r:id="rId34"/>
    <p:sldId id="292" r:id="rId35"/>
    <p:sldId id="293" r:id="rId36"/>
    <p:sldId id="294" r:id="rId37"/>
    <p:sldId id="295" r:id="rId3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 snapToObjects="1">
      <p:cViewPr varScale="1">
        <p:scale>
          <a:sx n="38" d="100"/>
          <a:sy n="38" d="100"/>
        </p:scale>
        <p:origin x="-141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3994E0-45B4-CA48-90DD-3016F0577539}" type="datetimeFigureOut">
              <a:rPr lang="en-US" smtClean="0"/>
              <a:pPr/>
              <a:t>9/4/2011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E84A3A-7DFC-D845-AEC6-2AC9680782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0351180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4F9DBF-730E-E743-A369-FAF07684D991}" type="datetimeFigureOut">
              <a:rPr lang="en-US" smtClean="0"/>
              <a:pPr/>
              <a:t>9/4/2011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780F9C-13F4-A84B-B2F1-AF5806E29C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9648228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javascript:define('SECONDARY%20IMMUNODEFICIENCY:',%20'An%20immunodeficiency%20wherin%20one%20is%20born%20with%20normal%20immune%20responses%20but%20some%20secondary%20factor%20or%20occurrence%20causes%20a%20decrease%20in%20immune%20responses.','%20300',%20'250',%20'def')" TargetMode="External"/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>
              <a:hlinkClick r:id="rId3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780F9C-13F4-A84B-B2F1-AF5806E29CC8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001680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780F9C-13F4-A84B-B2F1-AF5806E29CC8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480591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i="0" dirty="0" smtClean="0"/>
              <a:t>The envelope glycoproteins gp41 and gp120 of HIV contain mannose-rich </a:t>
            </a:r>
            <a:r>
              <a:rPr lang="en-US" i="0" dirty="0" err="1" smtClean="0"/>
              <a:t>glycans</a:t>
            </a:r>
            <a:r>
              <a:rPr lang="en-US" i="0" dirty="0" smtClean="0"/>
              <a:t> that bind to </a:t>
            </a:r>
            <a:r>
              <a:rPr lang="en-US" i="0" dirty="0" err="1" smtClean="0"/>
              <a:t>mannan</a:t>
            </a:r>
            <a:r>
              <a:rPr lang="en-US" i="0" dirty="0" smtClean="0"/>
              <a:t>-binding proteins (pattern recognition receptors; also called </a:t>
            </a:r>
            <a:r>
              <a:rPr lang="en-US" i="0" dirty="0" err="1" smtClean="0"/>
              <a:t>lectin</a:t>
            </a:r>
            <a:r>
              <a:rPr lang="en-US" i="0" dirty="0" smtClean="0"/>
              <a:t> receptors) on the dendritic cells.</a:t>
            </a:r>
          </a:p>
          <a:p>
            <a:endParaRPr lang="en-US" i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780F9C-13F4-A84B-B2F1-AF5806E29CC8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401140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Immunomodulatory</a:t>
            </a:r>
            <a:r>
              <a:rPr lang="en-US" dirty="0" smtClean="0"/>
              <a:t> drugs – cyclophosphamide, </a:t>
            </a:r>
            <a:r>
              <a:rPr lang="en-US" dirty="0" err="1" smtClean="0"/>
              <a:t>chlorambucil</a:t>
            </a:r>
            <a:endParaRPr lang="en-US" dirty="0" smtClean="0"/>
          </a:p>
          <a:p>
            <a:r>
              <a:rPr lang="en-US" dirty="0" smtClean="0"/>
              <a:t>Low dose bolus - B lymphocytes reduced &gt; T lymphocytes – CD8 &gt;CD4, high dose – all d </a:t>
            </a:r>
            <a:r>
              <a:rPr lang="en-US" dirty="0" err="1" smtClean="0"/>
              <a:t>similarlyucecells</a:t>
            </a:r>
            <a:r>
              <a:rPr lang="en-US" dirty="0" smtClean="0"/>
              <a:t> red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780F9C-13F4-A84B-B2F1-AF5806E29CC8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016384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Azothioprine</a:t>
            </a:r>
            <a:r>
              <a:rPr lang="en-US" dirty="0" smtClean="0"/>
              <a:t> – treats gout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780F9C-13F4-A84B-B2F1-AF5806E29CC8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7271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Histology of nutritional thymectomy – ill defined lobular architecture,</a:t>
            </a:r>
            <a:r>
              <a:rPr lang="en-US" baseline="0" dirty="0" smtClean="0"/>
              <a:t> loss of corticomedullary demarcation, fewer lymphoid cells, hassals corpuscles – enlarged, degenerated &amp; calcified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780F9C-13F4-A84B-B2F1-AF5806E29CC8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79970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3.pn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6.pn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6.png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overEmbos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16012" y="1904999"/>
            <a:ext cx="6938963" cy="1582271"/>
          </a:xfrm>
        </p:spPr>
        <p:txBody>
          <a:bodyPr anchor="b" anchorCtr="0"/>
          <a:lstStyle>
            <a:lvl1pPr>
              <a:lnSpc>
                <a:spcPct val="95000"/>
              </a:lnSpc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16013" y="3487271"/>
            <a:ext cx="6938961" cy="1143000"/>
          </a:xfrm>
        </p:spPr>
        <p:txBody>
          <a:bodyPr/>
          <a:lstStyle>
            <a:lvl1pPr marL="0" indent="0" algn="ctr">
              <a:spcBef>
                <a:spcPts val="300"/>
              </a:spcBef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07741" y="5715000"/>
            <a:ext cx="2133600" cy="275478"/>
          </a:xfrm>
        </p:spPr>
        <p:txBody>
          <a:bodyPr/>
          <a:lstStyle>
            <a:lvl1pPr>
              <a:defRPr>
                <a:solidFill>
                  <a:schemeClr val="bg2">
                    <a:lumMod val="60000"/>
                    <a:lumOff val="40000"/>
                  </a:schemeClr>
                </a:solidFill>
              </a:defRPr>
            </a:lvl1pPr>
          </a:lstStyle>
          <a:p>
            <a:fld id="{2DE567E2-3C90-9B49-8FC3-4FEFA019F1CE}" type="datetime1">
              <a:rPr lang="en-US" smtClean="0"/>
              <a:pPr/>
              <a:t>9/4/2011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02659" y="5715000"/>
            <a:ext cx="2895600" cy="275478"/>
          </a:xfrm>
        </p:spPr>
        <p:txBody>
          <a:bodyPr/>
          <a:lstStyle>
            <a:lvl1pPr>
              <a:defRPr>
                <a:solidFill>
                  <a:schemeClr val="bg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5715000"/>
            <a:ext cx="457200" cy="275478"/>
          </a:xfrm>
        </p:spPr>
        <p:txBody>
          <a:bodyPr/>
          <a:lstStyle>
            <a:lvl1pPr>
              <a:defRPr>
                <a:solidFill>
                  <a:schemeClr val="bg2">
                    <a:lumMod val="60000"/>
                    <a:lumOff val="40000"/>
                  </a:schemeClr>
                </a:solidFill>
              </a:defRPr>
            </a:lvl1pPr>
          </a:lstStyle>
          <a:p>
            <a:fld id="{CC24DBB6-08F2-C543-A70A-1E0090206F8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8" descr="coverAccentBottom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4400" y="4686766"/>
            <a:ext cx="7315200" cy="400705"/>
          </a:xfrm>
          <a:prstGeom prst="rect">
            <a:avLst/>
          </a:prstGeom>
        </p:spPr>
      </p:pic>
      <p:pic>
        <p:nvPicPr>
          <p:cNvPr id="10" name="Picture 9" descr="coverAccentTop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4400" y="1619136"/>
            <a:ext cx="7315200" cy="39138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 descr="scrollwork-Top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4754083" y="673398"/>
            <a:ext cx="742950" cy="361950"/>
          </a:xfrm>
          <a:prstGeom prst="rect">
            <a:avLst/>
          </a:prstGeom>
          <a:noFill/>
        </p:spPr>
      </p:pic>
      <p:pic>
        <p:nvPicPr>
          <p:cNvPr id="15" name="Picture 3" descr="scrollwork-Bottom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4754083" y="5636584"/>
            <a:ext cx="742950" cy="361950"/>
          </a:xfrm>
          <a:prstGeom prst="rect">
            <a:avLst/>
          </a:prstGeom>
          <a:noFill/>
        </p:spPr>
      </p:pic>
      <p:pic>
        <p:nvPicPr>
          <p:cNvPr id="4099" name="Picture 3" descr="scrollwork-Bottom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774169" y="5636584"/>
            <a:ext cx="742950" cy="361950"/>
          </a:xfrm>
          <a:prstGeom prst="rect">
            <a:avLst/>
          </a:prstGeom>
          <a:noFill/>
        </p:spPr>
      </p:pic>
      <p:pic>
        <p:nvPicPr>
          <p:cNvPr id="4098" name="Picture 2" descr="scrollwork-Top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74169" y="673398"/>
            <a:ext cx="742950" cy="36195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14400"/>
            <a:ext cx="3429000" cy="1371600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3600" b="0" kern="12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081121" y="914400"/>
            <a:ext cx="3108960" cy="4815841"/>
          </a:xfrm>
          <a:solidFill>
            <a:schemeClr val="bg2"/>
          </a:solidFill>
          <a:ln w="127000">
            <a:solidFill>
              <a:schemeClr val="bg1"/>
            </a:solidFill>
            <a:miter lim="800000"/>
          </a:ln>
          <a:effectLst>
            <a:outerShdw blurRad="50800" dist="38100" dir="5400000" algn="t" rotWithShape="0">
              <a:prstClr val="black">
                <a:alpha val="25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2667001"/>
            <a:ext cx="3429000" cy="2895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500"/>
              </a:spcBef>
              <a:buNone/>
              <a:defRPr 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600"/>
              </a:spcBef>
              <a:buSzPct val="100000"/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CAC5B-4000-1C45-8B1B-6E120A6BB8BC}" type="datetime1">
              <a:rPr lang="en-US" smtClean="0"/>
              <a:pPr/>
              <a:t>9/4/2011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4DBB6-08F2-C543-A70A-1E0090206F8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2" descr="captionAccent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38200" y="2326341"/>
            <a:ext cx="3429000" cy="240307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 descr="scrollwork-Top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1752600" y="565897"/>
            <a:ext cx="742950" cy="361950"/>
          </a:xfrm>
          <a:prstGeom prst="rect">
            <a:avLst/>
          </a:prstGeom>
          <a:noFill/>
        </p:spPr>
      </p:pic>
      <p:pic>
        <p:nvPicPr>
          <p:cNvPr id="15" name="Picture 3" descr="scrollwork-Bottom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1752600" y="4128247"/>
            <a:ext cx="742950" cy="361950"/>
          </a:xfrm>
          <a:prstGeom prst="rect">
            <a:avLst/>
          </a:prstGeom>
          <a:noFill/>
        </p:spPr>
      </p:pic>
      <p:pic>
        <p:nvPicPr>
          <p:cNvPr id="4099" name="Picture 3" descr="scrollwork-Bottom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48450" y="4128247"/>
            <a:ext cx="742950" cy="361950"/>
          </a:xfrm>
          <a:prstGeom prst="rect">
            <a:avLst/>
          </a:prstGeom>
          <a:noFill/>
        </p:spPr>
      </p:pic>
      <p:pic>
        <p:nvPicPr>
          <p:cNvPr id="4098" name="Picture 2" descr="scrollwork-Top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48450" y="565897"/>
            <a:ext cx="742950" cy="36195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0160" y="4406153"/>
            <a:ext cx="6583680" cy="784412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3600" b="0" kern="12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0" y="780826"/>
            <a:ext cx="4572000" cy="3467548"/>
          </a:xfrm>
          <a:solidFill>
            <a:schemeClr val="bg2"/>
          </a:solidFill>
          <a:ln w="127000">
            <a:solidFill>
              <a:schemeClr val="bg1"/>
            </a:solidFill>
            <a:miter lim="800000"/>
          </a:ln>
          <a:effectLst>
            <a:outerShdw blurRad="50800" dist="38100" dir="5400000" algn="t" rotWithShape="0">
              <a:prstClr val="black">
                <a:alpha val="25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5446059"/>
            <a:ext cx="7543800" cy="609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0"/>
              </a:spcBef>
              <a:buNone/>
              <a:defRPr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600"/>
              </a:spcBef>
              <a:buSzPct val="100000"/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E5C23-C745-8640-B674-56BF3F7C6525}" type="datetime1">
              <a:rPr lang="en-US" smtClean="0"/>
              <a:pPr/>
              <a:t>9/4/2011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4DBB6-08F2-C543-A70A-1E0090206F8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6146" name="Picture 2" descr="captionLongAccent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390650" y="5204012"/>
            <a:ext cx="6362700" cy="247650"/>
          </a:xfrm>
          <a:prstGeom prst="rect">
            <a:avLst/>
          </a:prstGeom>
          <a:noFill/>
        </p:spPr>
      </p:pic>
    </p:spTree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2 Pictures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3" descr="scrollwork-Bottom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993402" y="4128247"/>
            <a:ext cx="742950" cy="361950"/>
          </a:xfrm>
          <a:prstGeom prst="rect">
            <a:avLst/>
          </a:prstGeom>
          <a:noFill/>
        </p:spPr>
      </p:pic>
      <p:pic>
        <p:nvPicPr>
          <p:cNvPr id="4099" name="Picture 3" descr="scrollwork-Bottom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07649" y="4128247"/>
            <a:ext cx="742950" cy="361950"/>
          </a:xfrm>
          <a:prstGeom prst="rect">
            <a:avLst/>
          </a:prstGeom>
          <a:noFill/>
        </p:spPr>
      </p:pic>
      <p:pic>
        <p:nvPicPr>
          <p:cNvPr id="12" name="Picture 2" descr="scrollwork-Top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993402" y="565897"/>
            <a:ext cx="742950" cy="361950"/>
          </a:xfrm>
          <a:prstGeom prst="rect">
            <a:avLst/>
          </a:prstGeom>
          <a:noFill/>
        </p:spPr>
      </p:pic>
      <p:pic>
        <p:nvPicPr>
          <p:cNvPr id="4098" name="Picture 2" descr="scrollwork-Top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07649" y="565897"/>
            <a:ext cx="742950" cy="36195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0160" y="4406153"/>
            <a:ext cx="6583680" cy="784412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3600" b="0" kern="12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0" y="780826"/>
            <a:ext cx="2743200" cy="3467548"/>
          </a:xfrm>
          <a:solidFill>
            <a:schemeClr val="bg2"/>
          </a:solidFill>
          <a:ln w="127000">
            <a:solidFill>
              <a:schemeClr val="bg1"/>
            </a:solidFill>
            <a:miter lim="800000"/>
          </a:ln>
          <a:effectLst>
            <a:outerShdw blurRad="50800" dist="38100" dir="5400000" algn="t" rotWithShape="0">
              <a:prstClr val="black">
                <a:alpha val="25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5446059"/>
            <a:ext cx="7543800" cy="609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0"/>
              </a:spcBef>
              <a:buNone/>
              <a:defRPr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600"/>
              </a:spcBef>
              <a:buSzPct val="100000"/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E5C23-C745-8640-B674-56BF3F7C6525}" type="datetime1">
              <a:rPr lang="en-US" smtClean="0"/>
              <a:pPr/>
              <a:t>9/4/2011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4DBB6-08F2-C543-A70A-1E0090206F8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6146" name="Picture 2" descr="captionLongAccent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390650" y="5204012"/>
            <a:ext cx="6362700" cy="247650"/>
          </a:xfrm>
          <a:prstGeom prst="rect">
            <a:avLst/>
          </a:prstGeom>
          <a:noFill/>
        </p:spPr>
      </p:pic>
      <p:sp>
        <p:nvSpPr>
          <p:cNvPr id="14" name="Picture Placeholder 2"/>
          <p:cNvSpPr>
            <a:spLocks noGrp="1"/>
          </p:cNvSpPr>
          <p:nvPr>
            <p:ph type="pic" idx="13"/>
          </p:nvPr>
        </p:nvSpPr>
        <p:spPr>
          <a:xfrm>
            <a:off x="4912659" y="780826"/>
            <a:ext cx="2743200" cy="3467548"/>
          </a:xfrm>
          <a:solidFill>
            <a:schemeClr val="bg2"/>
          </a:solidFill>
          <a:ln w="127000">
            <a:solidFill>
              <a:schemeClr val="bg1"/>
            </a:solidFill>
            <a:miter lim="800000"/>
          </a:ln>
          <a:effectLst>
            <a:outerShdw blurRad="50800" dist="38100" dir="5400000" algn="t" rotWithShape="0">
              <a:prstClr val="black">
                <a:alpha val="25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pageAccent-Full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5313" y="1689847"/>
            <a:ext cx="7953375" cy="3048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2084294"/>
            <a:ext cx="7543800" cy="3639670"/>
          </a:xfrm>
        </p:spPr>
        <p:txBody>
          <a:bodyPr vert="eaVert"/>
          <a:lstStyle>
            <a:lvl5pPr>
              <a:defRPr/>
            </a:lvl5pPr>
            <a:lvl6pPr marL="2286000">
              <a:defRPr/>
            </a:lvl6pPr>
            <a:lvl7pPr marL="2286000">
              <a:defRPr/>
            </a:lvl7pPr>
            <a:lvl8pPr marL="2286000">
              <a:defRPr/>
            </a:lvl8pPr>
            <a:lvl9pPr marL="2286000"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FFF20-1A1C-B24A-9EB2-0E342BB356C1}" type="datetime1">
              <a:rPr lang="en-US" smtClean="0"/>
              <a:pPr/>
              <a:t>9/4/2011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4DBB6-08F2-C543-A70A-1E0090206F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6600" y="922048"/>
            <a:ext cx="1676400" cy="4814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922048"/>
            <a:ext cx="5638800" cy="4814888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30E45-5298-C54F-8267-5169A5082FA6}" type="datetime1">
              <a:rPr lang="en-US" smtClean="0"/>
              <a:pPr/>
              <a:t>9/4/2011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4DBB6-08F2-C543-A70A-1E0090206F8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5122" name="Picture 2" descr="verticalAccent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26225" y="860612"/>
            <a:ext cx="247364" cy="493776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71F03384-55AE-FA42-8B70-B50409DC8B3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328897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E08EB-71AB-7F40-9A67-A1BF049D2E35}" type="datetime1">
              <a:rPr lang="en-US" smtClean="0"/>
              <a:pPr/>
              <a:t>9/4/2011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4DBB6-08F2-C543-A70A-1E0090206F8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2" descr="pageAccent-Full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5313" y="1689847"/>
            <a:ext cx="7953375" cy="30480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overEmbos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2519" y="4038600"/>
            <a:ext cx="6938963" cy="1174376"/>
          </a:xfrm>
        </p:spPr>
        <p:txBody>
          <a:bodyPr anchor="b" anchorCtr="0">
            <a:noAutofit/>
          </a:bodyPr>
          <a:lstStyle>
            <a:lvl1pPr>
              <a:lnSpc>
                <a:spcPct val="95000"/>
              </a:lnSpc>
              <a:defRPr sz="5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2520" y="5212977"/>
            <a:ext cx="6938961" cy="775447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07741" y="6214969"/>
            <a:ext cx="2133600" cy="275478"/>
          </a:xfrm>
        </p:spPr>
        <p:txBody>
          <a:bodyPr/>
          <a:lstStyle>
            <a:lvl1pPr>
              <a:defRPr>
                <a:solidFill>
                  <a:schemeClr val="bg2">
                    <a:lumMod val="60000"/>
                    <a:lumOff val="40000"/>
                  </a:schemeClr>
                </a:solidFill>
              </a:defRPr>
            </a:lvl1pPr>
          </a:lstStyle>
          <a:p>
            <a:fld id="{40FE5C23-C745-8640-B674-56BF3F7C6525}" type="datetime1">
              <a:rPr lang="en-US" smtClean="0"/>
              <a:pPr/>
              <a:t>9/4/2011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02659" y="6214969"/>
            <a:ext cx="2895600" cy="275478"/>
          </a:xfrm>
        </p:spPr>
        <p:txBody>
          <a:bodyPr/>
          <a:lstStyle>
            <a:lvl1pPr>
              <a:defRPr>
                <a:solidFill>
                  <a:schemeClr val="bg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6214969"/>
            <a:ext cx="457200" cy="275478"/>
          </a:xfrm>
        </p:spPr>
        <p:txBody>
          <a:bodyPr/>
          <a:lstStyle>
            <a:lvl1pPr>
              <a:defRPr>
                <a:solidFill>
                  <a:schemeClr val="bg2">
                    <a:lumMod val="60000"/>
                    <a:lumOff val="40000"/>
                  </a:schemeClr>
                </a:solidFill>
              </a:defRPr>
            </a:lvl1pPr>
          </a:lstStyle>
          <a:p>
            <a:fld id="{CC24DBB6-08F2-C543-A70A-1E0090206F8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8" descr="coverAccentBottom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4400" y="3915801"/>
            <a:ext cx="7315200" cy="400705"/>
          </a:xfrm>
          <a:prstGeom prst="rect">
            <a:avLst/>
          </a:prstGeom>
        </p:spPr>
      </p:pic>
      <p:sp>
        <p:nvSpPr>
          <p:cNvPr id="11" name="Picture Placeholder 2"/>
          <p:cNvSpPr>
            <a:spLocks noGrp="1"/>
          </p:cNvSpPr>
          <p:nvPr>
            <p:ph type="pic" idx="13"/>
          </p:nvPr>
        </p:nvSpPr>
        <p:spPr>
          <a:xfrm>
            <a:off x="1188720" y="1004455"/>
            <a:ext cx="6766560" cy="2729345"/>
          </a:xfrm>
          <a:solidFill>
            <a:schemeClr val="bg2"/>
          </a:solidFill>
          <a:ln w="127000">
            <a:solidFill>
              <a:schemeClr val="tx1"/>
            </a:solidFill>
            <a:miter lim="800000"/>
          </a:ln>
          <a:effectLst>
            <a:outerShdw blurRad="50800" dist="38100" dir="5400000" algn="t" rotWithShape="0">
              <a:prstClr val="black">
                <a:alpha val="25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6012" y="1904998"/>
            <a:ext cx="6938964" cy="1582271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lnSpc>
                <a:spcPct val="95000"/>
              </a:lnSpc>
              <a:spcBef>
                <a:spcPct val="0"/>
              </a:spcBef>
              <a:buNone/>
              <a:defRPr lang="en-US" sz="5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012" y="3487271"/>
            <a:ext cx="6938960" cy="11430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SzPct val="100000"/>
              <a:buFont typeface="Wingdings" pitchFamily="2" charset="2"/>
              <a:buNone/>
              <a:defRPr 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D3C62-2702-1942-8602-11AFD1CE5F08}" type="datetime1">
              <a:rPr lang="en-US" smtClean="0"/>
              <a:pPr/>
              <a:t>9/4/2011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4DBB6-08F2-C543-A70A-1E0090206F8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26" name="Picture 2" descr="SectionAccentTop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1618488"/>
            <a:ext cx="7315200" cy="356382"/>
          </a:xfrm>
          <a:prstGeom prst="rect">
            <a:avLst/>
          </a:prstGeom>
          <a:noFill/>
        </p:spPr>
      </p:pic>
      <p:pic>
        <p:nvPicPr>
          <p:cNvPr id="1027" name="Picture 3" descr="SectionAccentBottom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14400" y="4690872"/>
            <a:ext cx="7315200" cy="356382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pageAccent-Full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5313" y="1689847"/>
            <a:ext cx="7953375" cy="3048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084293"/>
            <a:ext cx="3429000" cy="3639312"/>
          </a:xfrm>
        </p:spPr>
        <p:txBody>
          <a:bodyPr>
            <a:normAutofit/>
          </a:bodyPr>
          <a:lstStyle>
            <a:lvl1pPr marL="282575" indent="-282575">
              <a:defRPr sz="2000"/>
            </a:lvl1pPr>
            <a:lvl2pPr marL="573088" indent="-282575">
              <a:defRPr sz="1800"/>
            </a:lvl2pPr>
            <a:lvl3pPr marL="855663" indent="-282575">
              <a:defRPr sz="1800"/>
            </a:lvl3pPr>
            <a:lvl4pPr marL="1146175" indent="-282575">
              <a:defRPr sz="1800"/>
            </a:lvl4pPr>
            <a:lvl5pPr marL="1430338" indent="-282575">
              <a:defRPr sz="1800"/>
            </a:lvl5pPr>
            <a:lvl6pPr marL="1712913" indent="-282575">
              <a:defRPr sz="1800"/>
            </a:lvl6pPr>
            <a:lvl7pPr marL="2003425" indent="-282575">
              <a:defRPr sz="1800"/>
            </a:lvl7pPr>
            <a:lvl8pPr marL="2286000" indent="-282575">
              <a:defRPr sz="1800"/>
            </a:lvl8pPr>
            <a:lvl9pPr marL="2568575" indent="-282575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26106" y="2084293"/>
            <a:ext cx="3429000" cy="3639312"/>
          </a:xfrm>
        </p:spPr>
        <p:txBody>
          <a:bodyPr>
            <a:normAutofit/>
          </a:bodyPr>
          <a:lstStyle>
            <a:lvl1pPr marL="282575" indent="-282575">
              <a:defRPr sz="2000"/>
            </a:lvl1pPr>
            <a:lvl2pPr marL="573088" indent="-282575">
              <a:defRPr sz="1800"/>
            </a:lvl2pPr>
            <a:lvl3pPr marL="855663" indent="-282575">
              <a:defRPr sz="1800"/>
            </a:lvl3pPr>
            <a:lvl4pPr marL="1146175" indent="-282575">
              <a:defRPr sz="1800"/>
            </a:lvl4pPr>
            <a:lvl5pPr marL="1430338" indent="-282575">
              <a:defRPr sz="1800"/>
            </a:lvl5pPr>
            <a:lvl6pPr marL="1712913" indent="-282575">
              <a:defRPr sz="1800"/>
            </a:lvl6pPr>
            <a:lvl7pPr marL="2005013" indent="-282575">
              <a:defRPr sz="1800"/>
            </a:lvl7pPr>
            <a:lvl8pPr marL="2287588" indent="-282575">
              <a:defRPr sz="1800"/>
            </a:lvl8pPr>
            <a:lvl9pPr marL="2568575" indent="-2809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90E3A-0124-654E-8321-181330A40943}" type="datetime1">
              <a:rPr lang="en-US" smtClean="0"/>
              <a:pPr/>
              <a:t>9/4/2011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4DBB6-08F2-C543-A70A-1E0090206F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pageAccent-Full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5313" y="1689847"/>
            <a:ext cx="7953375" cy="3048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81100" y="1839913"/>
            <a:ext cx="2743200" cy="903287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8200" y="2971800"/>
            <a:ext cx="3429000" cy="2751804"/>
          </a:xfrm>
        </p:spPr>
        <p:txBody>
          <a:bodyPr>
            <a:normAutofit/>
          </a:bodyPr>
          <a:lstStyle>
            <a:lvl1pPr marL="282575" indent="-282575">
              <a:defRPr sz="1800"/>
            </a:lvl1pPr>
            <a:lvl2pPr marL="573088" indent="-282575">
              <a:defRPr sz="1800"/>
            </a:lvl2pPr>
            <a:lvl3pPr marL="855663" indent="-282575">
              <a:defRPr sz="1800"/>
            </a:lvl3pPr>
            <a:lvl4pPr marL="1146175" indent="-282575">
              <a:defRPr sz="1800"/>
            </a:lvl4pPr>
            <a:lvl5pPr marL="1430338" indent="-284163">
              <a:defRPr sz="1800"/>
            </a:lvl5pPr>
            <a:lvl6pPr marL="1712913" indent="-282575">
              <a:defRPr sz="1600"/>
            </a:lvl6pPr>
            <a:lvl7pPr marL="2003425" indent="-282575">
              <a:defRPr sz="1600"/>
            </a:lvl7pPr>
            <a:lvl8pPr marL="2286000" indent="-282575">
              <a:defRPr sz="1600"/>
            </a:lvl8pPr>
            <a:lvl9pPr marL="2568575" indent="-282575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69006" y="1839913"/>
            <a:ext cx="2743200" cy="903287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26106" y="2971800"/>
            <a:ext cx="3429000" cy="2751804"/>
          </a:xfrm>
        </p:spPr>
        <p:txBody>
          <a:bodyPr>
            <a:normAutofit/>
          </a:bodyPr>
          <a:lstStyle>
            <a:lvl1pPr marL="282575" indent="-282575">
              <a:defRPr sz="1800"/>
            </a:lvl1pPr>
            <a:lvl2pPr marL="573088" indent="-282575">
              <a:defRPr sz="1800"/>
            </a:lvl2pPr>
            <a:lvl3pPr marL="855663" indent="-282575">
              <a:defRPr sz="1800"/>
            </a:lvl3pPr>
            <a:lvl4pPr marL="1146175" indent="-282575">
              <a:defRPr sz="1800"/>
            </a:lvl4pPr>
            <a:lvl5pPr marL="1430338" indent="-282575">
              <a:defRPr sz="1800"/>
            </a:lvl5pPr>
            <a:lvl6pPr marL="1712913" indent="-282575">
              <a:defRPr sz="1600"/>
            </a:lvl6pPr>
            <a:lvl7pPr marL="2003425" indent="-282575">
              <a:defRPr sz="1600"/>
            </a:lvl7pPr>
            <a:lvl8pPr marL="2286000" indent="-282575">
              <a:defRPr sz="1600"/>
            </a:lvl8pPr>
            <a:lvl9pPr marL="2568575" indent="-282575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20E98-0EF0-3248-8961-2BBE5141BD17}" type="datetime1">
              <a:rPr lang="en-US" smtClean="0"/>
              <a:pPr/>
              <a:t>9/4/2011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4DBB6-08F2-C543-A70A-1E0090206F8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2050" name="Picture 2" descr="comparisonRule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47775" y="2686050"/>
            <a:ext cx="2609850" cy="133350"/>
          </a:xfrm>
          <a:prstGeom prst="rect">
            <a:avLst/>
          </a:prstGeom>
          <a:noFill/>
        </p:spPr>
      </p:pic>
      <p:pic>
        <p:nvPicPr>
          <p:cNvPr id="12" name="Picture 2" descr="comparisonRule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5681" y="2686050"/>
            <a:ext cx="2609850" cy="13335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pageAccent-Full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5313" y="1689847"/>
            <a:ext cx="7953375" cy="3048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0D586-487D-2446-9A21-17D3A9114B1E}" type="datetime1">
              <a:rPr lang="en-US" smtClean="0"/>
              <a:pPr/>
              <a:t>9/4/2011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4DBB6-08F2-C543-A70A-1E0090206F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C47A8-8CC8-FB40-AAA8-69EDD9ADDCA8}" type="datetime1">
              <a:rPr lang="en-US" smtClean="0"/>
              <a:pPr/>
              <a:t>9/4/2011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4DBB6-08F2-C543-A70A-1E0090206F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14400"/>
            <a:ext cx="3429000" cy="1371600"/>
          </a:xfrm>
        </p:spPr>
        <p:txBody>
          <a:bodyPr anchor="b">
            <a:noAutofit/>
          </a:bodyPr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26106" y="914400"/>
            <a:ext cx="3429000" cy="4815841"/>
          </a:xfrm>
        </p:spPr>
        <p:txBody>
          <a:bodyPr>
            <a:normAutofit/>
          </a:bodyPr>
          <a:lstStyle>
            <a:lvl1pPr marL="341313" indent="-341313">
              <a:defRPr sz="2200"/>
            </a:lvl1pPr>
            <a:lvl2pPr marL="631825" indent="-284163">
              <a:defRPr sz="2000"/>
            </a:lvl2pPr>
            <a:lvl3pPr marL="914400" indent="-284163">
              <a:defRPr sz="1800"/>
            </a:lvl3pPr>
            <a:lvl4pPr marL="1196975" indent="-284163">
              <a:defRPr sz="1800"/>
            </a:lvl4pPr>
            <a:lvl5pPr marL="1487488" indent="-284163">
              <a:defRPr sz="1800"/>
            </a:lvl5pPr>
            <a:lvl6pPr marL="1770063" indent="-284163">
              <a:defRPr sz="1800"/>
            </a:lvl6pPr>
            <a:lvl7pPr marL="2060575" indent="-284163">
              <a:defRPr sz="1800"/>
            </a:lvl7pPr>
            <a:lvl8pPr marL="2344738" indent="-284163">
              <a:defRPr sz="1800"/>
            </a:lvl8pPr>
            <a:lvl9pPr marL="2627313" indent="-284163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2667001"/>
            <a:ext cx="3429000" cy="2895600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66107-CCEC-A24F-B564-793C4CF21C9C}" type="datetime1">
              <a:rPr lang="en-US" smtClean="0"/>
              <a:pPr/>
              <a:t>9/4/2011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4DBB6-08F2-C543-A70A-1E0090206F8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3074" name="Picture 2" descr="captionAccent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2326341"/>
            <a:ext cx="3429000" cy="240307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nteriorEdging.png"/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00100" y="381000"/>
            <a:ext cx="75438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084294"/>
            <a:ext cx="6949440" cy="36396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118412"/>
            <a:ext cx="2133600" cy="2754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40FE5C23-C745-8640-B674-56BF3F7C6525}" type="datetime1">
              <a:rPr lang="en-US" smtClean="0"/>
              <a:pPr/>
              <a:t>9/4/2011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118412"/>
            <a:ext cx="2895600" cy="2754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43400" y="6118412"/>
            <a:ext cx="457200" cy="2754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fld id="{CC24DBB6-08F2-C543-A70A-1E0090206F8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3" r:id="rId1"/>
    <p:sldLayoutId id="2147483744" r:id="rId2"/>
    <p:sldLayoutId id="2147483745" r:id="rId3"/>
    <p:sldLayoutId id="2147483746" r:id="rId4"/>
    <p:sldLayoutId id="2147483747" r:id="rId5"/>
    <p:sldLayoutId id="2147483748" r:id="rId6"/>
    <p:sldLayoutId id="2147483749" r:id="rId7"/>
    <p:sldLayoutId id="2147483750" r:id="rId8"/>
    <p:sldLayoutId id="2147483751" r:id="rId9"/>
    <p:sldLayoutId id="2147483752" r:id="rId10"/>
    <p:sldLayoutId id="2147483753" r:id="rId11"/>
    <p:sldLayoutId id="2147483754" r:id="rId12"/>
    <p:sldLayoutId id="2147483755" r:id="rId13"/>
    <p:sldLayoutId id="2147483756" r:id="rId14"/>
    <p:sldLayoutId id="2147483757" r:id="rId15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5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spcBef>
          <a:spcPts val="2000"/>
        </a:spcBef>
        <a:buSzPct val="100000"/>
        <a:buFont typeface="Wingdings" pitchFamily="2" charset="2"/>
        <a:buChar char="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1500"/>
        </a:spcBef>
        <a:buClr>
          <a:schemeClr val="tx1">
            <a:lumMod val="60000"/>
            <a:lumOff val="40000"/>
          </a:schemeClr>
        </a:buClr>
        <a:buSzPct val="100000"/>
        <a:buFont typeface="Wingdings" pitchFamily="2" charset="2"/>
        <a:buChar char="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indent="-457200" algn="l" defTabSz="914400" rtl="0" eaLnBrk="1" latinLnBrk="0" hangingPunct="1">
        <a:spcBef>
          <a:spcPts val="1500"/>
        </a:spcBef>
        <a:buSzPct val="100000"/>
        <a:buFont typeface="Wingdings" pitchFamily="2" charset="2"/>
        <a:buChar char="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800" indent="-457200" algn="l" defTabSz="914400" rtl="0" eaLnBrk="1" latinLnBrk="0" hangingPunct="1">
        <a:spcBef>
          <a:spcPts val="1500"/>
        </a:spcBef>
        <a:buClr>
          <a:schemeClr val="tx1">
            <a:lumMod val="60000"/>
            <a:lumOff val="40000"/>
          </a:schemeClr>
        </a:buClr>
        <a:buSzPct val="100000"/>
        <a:buFont typeface="Wingdings" pitchFamily="2" charset="2"/>
        <a:buChar char="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286000" indent="-457200" algn="l" defTabSz="914400" rtl="0" eaLnBrk="1" latinLnBrk="0" hangingPunct="1">
        <a:spcBef>
          <a:spcPts val="1500"/>
        </a:spcBef>
        <a:buSzPct val="100000"/>
        <a:buFont typeface="Wingdings" pitchFamily="2" charset="2"/>
        <a:buChar char="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743200" indent="-457200" algn="l" defTabSz="914400" rtl="0" eaLnBrk="1" latinLnBrk="0" hangingPunct="1">
        <a:spcBef>
          <a:spcPts val="1500"/>
        </a:spcBef>
        <a:buClr>
          <a:schemeClr val="tx1">
            <a:lumMod val="60000"/>
            <a:lumOff val="40000"/>
          </a:schemeClr>
        </a:buClr>
        <a:buSzPct val="100000"/>
        <a:buFont typeface="Wingdings" pitchFamily="2" charset="2"/>
        <a:buChar char=""/>
        <a:tabLst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3200400" indent="-457200" algn="l" defTabSz="914400" rtl="0" eaLnBrk="1" latinLnBrk="0" hangingPunct="1">
        <a:spcBef>
          <a:spcPts val="1500"/>
        </a:spcBef>
        <a:buSzPct val="100000"/>
        <a:buFont typeface="Wingdings" pitchFamily="2" charset="2"/>
        <a:buChar char=""/>
        <a:tabLst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657600" indent="-457200" algn="l" defTabSz="914400" rtl="0" eaLnBrk="1" latinLnBrk="0" hangingPunct="1">
        <a:spcBef>
          <a:spcPts val="1500"/>
        </a:spcBef>
        <a:buClr>
          <a:schemeClr val="tx1">
            <a:lumMod val="60000"/>
            <a:lumOff val="40000"/>
          </a:schemeClr>
        </a:buClr>
        <a:buSzPct val="100000"/>
        <a:buFont typeface="Wingdings" pitchFamily="2" charset="2"/>
        <a:buChar char=""/>
        <a:tabLst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4114800" indent="-457200" algn="l" defTabSz="914400" rtl="0" eaLnBrk="1" latinLnBrk="0" hangingPunct="1">
        <a:spcBef>
          <a:spcPts val="1500"/>
        </a:spcBef>
        <a:buSzPct val="100000"/>
        <a:buFont typeface="Wingdings" pitchFamily="2" charset="2"/>
        <a:buChar char=""/>
        <a:tabLst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javascript:define('SECONDARY%20IMMUNODEFICIENCY:',%20'An%20immunodeficiency%20wherin%20one%20is%20born%20with%20normal%20immune%20responses%20but%20some%20secondary%20factor%20or%20occurrence%20causes%20a%20decrease%20in%20immune%20responses.','%20300',%20'250',%20'def')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javascript:define('APOPTOSIS:',%20'A%20programmed%20cell%20death%20used%20by%20the%20body%20to%20destroy%20old,%20defective,%20or%20harmful%20cells.','%20300',%20'250',%20'def')" TargetMode="External"/><Relationship Id="rId2" Type="http://schemas.openxmlformats.org/officeDocument/2006/relationships/hyperlink" Target="javascript:define('ANTIBODY-DEPENDENT%20CELLULAR%20CYTOTOXICITY%20(ADCC):',%20'The%20process%20of%20NK%20cells%20binding%20to%20the%20Fc%20portion%20of%20antibodies%20that%20have%20bound%20to%20epitopes%20of%20cells%20recognized%20as%20nonself%20such%20as%20infected%20cells%20and%20tumor%20cells.%20Once%20bound%20to%20the%20Fc%20portion%20of%20the%20antibody,%20the%20NK%20cell%20will%20then%20lyse%20that%20cell%20with%20perforins.','%20300',%20'250',%20'def')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javascript:define('DENDRITIC%20CELLS:',%20'Antigen-presenting%20cells%20similar%20to%20macrophages%20that%20assist%20in%20immune%20responses%20by%20presenting%20antigens%20to%20T-lymphocytes%20and%20producing%20cytokines.','%20300',%20'250',%20'def')" TargetMode="External"/><Relationship Id="rId4" Type="http://schemas.openxmlformats.org/officeDocument/2006/relationships/hyperlink" Target="javascript:define('TH2-LYMPHOCYTES:',%20'T-lymphocytes%20which%20activate%20and%20heighten%20antibody%20production%20by%20producing%20%20cytokines%20such%20as%20interleukins%204,%205,%209,%2010,%20and%2013.','%20300',%20'250',%20'def')" TargetMode="Externa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08314" y="2122712"/>
            <a:ext cx="6930571" cy="1459230"/>
          </a:xfrm>
        </p:spPr>
        <p:txBody>
          <a:bodyPr>
            <a:noAutofit/>
          </a:bodyPr>
          <a:lstStyle/>
          <a:p>
            <a:pPr algn="ctr"/>
            <a:r>
              <a:rPr lang="en-US" sz="4000" b="1" dirty="0" smtClean="0"/>
              <a:t>SECONDARY IMMUNODEFFICIENCY</a:t>
            </a:r>
            <a:endParaRPr lang="en-US" sz="4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59742" y="4082141"/>
            <a:ext cx="3875315" cy="274683"/>
          </a:xfrm>
        </p:spPr>
        <p:txBody>
          <a:bodyPr>
            <a:noAutofit/>
          </a:bodyPr>
          <a:lstStyle/>
          <a:p>
            <a:pPr algn="ctr"/>
            <a:r>
              <a:rPr lang="en-US" sz="2800" dirty="0" smtClean="0"/>
              <a:t>DR DEEPA PATEL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4DBB6-08F2-C543-A70A-1E0090206F8B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65225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5400" b="1" dirty="0" smtClean="0"/>
              <a:t>BINDING</a:t>
            </a:r>
            <a:endParaRPr lang="en-US" sz="5400" b="1" dirty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6857" y="2084294"/>
            <a:ext cx="8091714" cy="4519706"/>
          </a:xfrm>
        </p:spPr>
        <p:txBody>
          <a:bodyPr>
            <a:normAutofit/>
          </a:bodyPr>
          <a:lstStyle/>
          <a:p>
            <a:r>
              <a:rPr lang="en-US" sz="2800" dirty="0" smtClean="0"/>
              <a:t>First step, HIV attaches to susceptible host cell - </a:t>
            </a:r>
            <a:r>
              <a:rPr lang="en-US" sz="2800" dirty="0"/>
              <a:t>HIV envelope glycoprotein GP 120 binds to the host receptor CD4 molecule </a:t>
            </a:r>
            <a:r>
              <a:rPr lang="en-US" sz="2800" dirty="0" smtClean="0"/>
              <a:t>co</a:t>
            </a:r>
            <a:r>
              <a:rPr lang="en-US" sz="2800" dirty="0"/>
              <a:t>-receptors are necessary (CCR5/CXCR4)</a:t>
            </a:r>
            <a:r>
              <a:rPr lang="en-US" sz="2800" dirty="0" smtClean="0"/>
              <a:t>.</a:t>
            </a:r>
            <a:endParaRPr lang="en-US" sz="800" dirty="0"/>
          </a:p>
          <a:p>
            <a:r>
              <a:rPr lang="en-US" sz="2800" dirty="0" smtClean="0"/>
              <a:t>CD4 antigen is found on a variety of cells</a:t>
            </a:r>
          </a:p>
          <a:p>
            <a:pPr lvl="1">
              <a:buFont typeface="Arial"/>
              <a:buChar char="•"/>
            </a:pPr>
            <a:r>
              <a:rPr lang="en-US" sz="2400" dirty="0" smtClean="0"/>
              <a:t>Helper T cells, macrophages, monocytes, B cells, microglial brain cells, intestinal cells</a:t>
            </a:r>
          </a:p>
          <a:p>
            <a:pPr lvl="1">
              <a:buFont typeface="Arial"/>
              <a:buChar char="•"/>
            </a:pPr>
            <a:r>
              <a:rPr lang="en-US" sz="2400" dirty="0" smtClean="0"/>
              <a:t>T cells infected later on.</a:t>
            </a:r>
          </a:p>
          <a:p>
            <a:pPr lvl="1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3549594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8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4400" b="1" dirty="0" smtClean="0"/>
              <a:t>FUSION AND ENTRY</a:t>
            </a:r>
            <a:endParaRPr lang="en-US" sz="4000" b="1" dirty="0"/>
          </a:p>
        </p:txBody>
      </p:sp>
      <p:sp>
        <p:nvSpPr>
          <p:cNvPr id="2498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7999" y="2084293"/>
            <a:ext cx="8200571" cy="433827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dirty="0" smtClean="0"/>
              <a:t>Viral </a:t>
            </a:r>
            <a:r>
              <a:rPr lang="en-US" sz="3200" dirty="0"/>
              <a:t>binding to host cell triggers fusion of the viral and host cell </a:t>
            </a:r>
            <a:r>
              <a:rPr lang="en-US" sz="3200" dirty="0" smtClean="0"/>
              <a:t>membranes (Mediated </a:t>
            </a:r>
            <a:r>
              <a:rPr lang="en-US" sz="3200" dirty="0"/>
              <a:t>by </a:t>
            </a:r>
            <a:r>
              <a:rPr lang="en-US" sz="3200" dirty="0" err="1" smtClean="0"/>
              <a:t>gp</a:t>
            </a:r>
            <a:r>
              <a:rPr lang="en-US" sz="3200" dirty="0" smtClean="0"/>
              <a:t> 41)</a:t>
            </a:r>
            <a:endParaRPr lang="en-US" sz="3200" dirty="0"/>
          </a:p>
          <a:p>
            <a:pPr>
              <a:lnSpc>
                <a:spcPct val="90000"/>
              </a:lnSpc>
            </a:pPr>
            <a:r>
              <a:rPr lang="en-US" sz="3200" dirty="0"/>
              <a:t>Allows entry of virus core into host cell cytoplasm</a:t>
            </a:r>
          </a:p>
          <a:p>
            <a:pPr>
              <a:lnSpc>
                <a:spcPct val="90000"/>
              </a:lnSpc>
            </a:pPr>
            <a:r>
              <a:rPr lang="en-US" sz="3200" dirty="0"/>
              <a:t>Core protein dissolved by host enzymes releasing viral RNA and enzymes</a:t>
            </a:r>
          </a:p>
          <a:p>
            <a:pPr>
              <a:lnSpc>
                <a:spcPct val="90000"/>
              </a:lnSpc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856313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8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5400" b="1" dirty="0"/>
              <a:t>INTEGRATION </a:t>
            </a:r>
            <a:endParaRPr lang="en-US" sz="5400" dirty="0"/>
          </a:p>
        </p:txBody>
      </p:sp>
      <p:sp>
        <p:nvSpPr>
          <p:cNvPr id="2508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00100" y="2102437"/>
            <a:ext cx="7686258" cy="3639670"/>
          </a:xfrm>
        </p:spPr>
        <p:txBody>
          <a:bodyPr>
            <a:normAutofit fontScale="92500"/>
          </a:bodyPr>
          <a:lstStyle/>
          <a:p>
            <a:r>
              <a:rPr lang="en-US" sz="3200" dirty="0" smtClean="0"/>
              <a:t>Reverse </a:t>
            </a:r>
            <a:r>
              <a:rPr lang="en-US" sz="3200" dirty="0"/>
              <a:t>transcriptase converts the </a:t>
            </a:r>
            <a:r>
              <a:rPr lang="en-US" sz="3200" dirty="0" smtClean="0"/>
              <a:t>single stranded viral </a:t>
            </a:r>
            <a:r>
              <a:rPr lang="en-US" sz="3200" dirty="0"/>
              <a:t>RNA into a </a:t>
            </a:r>
            <a:r>
              <a:rPr lang="en-US" sz="3200" dirty="0" smtClean="0"/>
              <a:t>double stranded DNA molecule</a:t>
            </a:r>
            <a:endParaRPr lang="en-US" sz="3200" dirty="0"/>
          </a:p>
          <a:p>
            <a:r>
              <a:rPr lang="en-US" sz="3200" dirty="0"/>
              <a:t>The DNA enters the host cell nucleus  </a:t>
            </a:r>
          </a:p>
          <a:p>
            <a:r>
              <a:rPr lang="en-US" sz="3200" dirty="0"/>
              <a:t>Integrase catalyses the process of integration of the viral DNA into the host cell</a:t>
            </a:r>
            <a:r>
              <a:rPr lang="ja-JP" altLang="en-US" sz="3200" dirty="0">
                <a:latin typeface="Arial"/>
              </a:rPr>
              <a:t>’</a:t>
            </a:r>
            <a:r>
              <a:rPr lang="en-US" sz="3200" dirty="0"/>
              <a:t>s DNA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3069928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b="1" dirty="0" smtClean="0"/>
              <a:t>TRANSCRIPTION</a:t>
            </a:r>
            <a:endParaRPr lang="en-US" b="1" dirty="0"/>
          </a:p>
        </p:txBody>
      </p:sp>
      <p:sp>
        <p:nvSpPr>
          <p:cNvPr id="2519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3468" y="2084294"/>
            <a:ext cx="8700532" cy="4123682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65000"/>
              <a:buFont typeface="Wingdings" charset="2"/>
              <a:buChar char="u"/>
            </a:pPr>
            <a:r>
              <a:rPr lang="en-US" sz="3200" dirty="0" smtClean="0">
                <a:solidFill>
                  <a:srgbClr val="FFFFFF"/>
                </a:solidFill>
              </a:rPr>
              <a:t>Integrated viral DNA turns the host cell into a "factory" for manufacturing more virus.</a:t>
            </a:r>
            <a:r>
              <a:rPr lang="en-US" sz="3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  <a:p>
            <a:pPr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65000"/>
              <a:buFont typeface="Wingdings" charset="2"/>
              <a:buChar char="u"/>
            </a:pPr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2F2F2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Activation of host cell results in transcription of viral DNA into mRNA.</a:t>
            </a:r>
          </a:p>
          <a:p>
            <a:pPr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65000"/>
              <a:buFont typeface="Wingdings" charset="2"/>
              <a:buChar char="u"/>
            </a:pPr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2F2F2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mRNA translated into viral precursor proteins</a:t>
            </a:r>
            <a:endParaRPr lang="en-US" sz="3200" dirty="0">
              <a:solidFill>
                <a:srgbClr val="FFFFFF"/>
              </a:solidFill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65000"/>
              <a:buFont typeface="Wingdings" charset="2"/>
              <a:buChar char="u"/>
            </a:pPr>
            <a:r>
              <a:rPr lang="en-US" sz="3200" dirty="0" smtClean="0">
                <a:solidFill>
                  <a:srgbClr val="FFFFFF"/>
                </a:solidFill>
              </a:rPr>
              <a:t>Viral proteins are produced as a single multi-protein molecule</a:t>
            </a:r>
          </a:p>
          <a:p>
            <a:pPr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65000"/>
              <a:buFont typeface="Wingdings" charset="2"/>
              <a:buChar char="u"/>
            </a:pPr>
            <a:r>
              <a:rPr lang="en-US" sz="3200" dirty="0" smtClean="0">
                <a:solidFill>
                  <a:srgbClr val="FFFFFF"/>
                </a:solidFill>
              </a:rPr>
              <a:t>Viral proteins cleaved by protease enzyme</a:t>
            </a:r>
            <a:r>
              <a:rPr lang="en-US" sz="3600" dirty="0" smtClean="0">
                <a:solidFill>
                  <a:srgbClr val="FFFFFF"/>
                </a:solidFill>
              </a:rPr>
              <a:t> </a:t>
            </a:r>
          </a:p>
          <a:p>
            <a:pPr>
              <a:lnSpc>
                <a:spcPct val="9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98207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3600" b="1" dirty="0" smtClean="0"/>
              <a:t>BUDDING AND MATURATION</a:t>
            </a:r>
            <a:endParaRPr lang="en-US" sz="3600" b="1" dirty="0"/>
          </a:p>
        </p:txBody>
      </p:sp>
      <p:sp>
        <p:nvSpPr>
          <p:cNvPr id="2529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00100" y="2084294"/>
            <a:ext cx="7543800" cy="41438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dirty="0" smtClean="0"/>
              <a:t>Viral </a:t>
            </a:r>
            <a:r>
              <a:rPr lang="en-US" sz="3200" dirty="0"/>
              <a:t>proteins together with RNA gather at the membrane of the CD4+  cells</a:t>
            </a:r>
          </a:p>
          <a:p>
            <a:pPr>
              <a:lnSpc>
                <a:spcPct val="90000"/>
              </a:lnSpc>
            </a:pPr>
            <a:r>
              <a:rPr lang="en-US" sz="3200" dirty="0"/>
              <a:t>Viral particles are formed which bud off the cell and enter the </a:t>
            </a:r>
            <a:r>
              <a:rPr lang="en-US" sz="3200" dirty="0" smtClean="0"/>
              <a:t>blood stream</a:t>
            </a:r>
            <a:endParaRPr lang="en-US" sz="3200" dirty="0"/>
          </a:p>
          <a:p>
            <a:pPr>
              <a:lnSpc>
                <a:spcPct val="90000"/>
              </a:lnSpc>
            </a:pPr>
            <a:r>
              <a:rPr lang="en-US" sz="3200" dirty="0"/>
              <a:t>The CD4 cells are often destroyed by HIV virus infection and replication resulting in profound immunodeficiency</a:t>
            </a:r>
            <a:r>
              <a:rPr lang="en-US" sz="3200" i="1" dirty="0"/>
              <a:t>.</a:t>
            </a:r>
            <a:endParaRPr lang="en-US" sz="3200" dirty="0"/>
          </a:p>
          <a:p>
            <a:pPr>
              <a:lnSpc>
                <a:spcPct val="9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85885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4DBB6-08F2-C543-A70A-1E0090206F8B}" type="slidenum">
              <a:rPr lang="en-US" smtClean="0"/>
              <a:pPr/>
              <a:t>15</a:t>
            </a:fld>
            <a:endParaRPr lang="en-US"/>
          </a:p>
        </p:txBody>
      </p:sp>
      <p:pic>
        <p:nvPicPr>
          <p:cNvPr id="5" name="Content Placeholder 4" descr="Gulick F1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3184" b="3184"/>
          <a:stretch>
            <a:fillRect/>
          </a:stretch>
        </p:blipFill>
        <p:spPr bwMode="auto">
          <a:xfrm>
            <a:off x="816429" y="580571"/>
            <a:ext cx="7855857" cy="5813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781154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4989" name="Picture 13" descr="Gulick F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9750" y="214313"/>
            <a:ext cx="5473700" cy="3671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4990" name="Rectangle 14"/>
          <p:cNvSpPr>
            <a:spLocks noChangeArrowheads="1"/>
          </p:cNvSpPr>
          <p:nvPr/>
        </p:nvSpPr>
        <p:spPr bwMode="auto">
          <a:xfrm>
            <a:off x="0" y="3860800"/>
            <a:ext cx="2916238" cy="299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65000"/>
            </a:pPr>
            <a:r>
              <a:rPr lang="en-US" sz="2400" b="1" dirty="0">
                <a:solidFill>
                  <a:srgbClr val="F2F2F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Reverse Transcription</a:t>
            </a:r>
          </a:p>
          <a:p>
            <a:pPr lvl="1" eaLnBrk="1" hangingPunct="1">
              <a:spcBef>
                <a:spcPct val="20000"/>
              </a:spcBef>
              <a:buClr>
                <a:schemeClr val="folHlink"/>
              </a:buClr>
              <a:buSzPct val="65000"/>
            </a:pPr>
            <a:r>
              <a:rPr lang="en-US" sz="2000" dirty="0">
                <a:solidFill>
                  <a:srgbClr val="F2F2F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The viral enzyme </a:t>
            </a:r>
            <a:r>
              <a:rPr lang="en-US" sz="2000" b="1" dirty="0">
                <a:solidFill>
                  <a:srgbClr val="F2F2F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reverse transcriptase</a:t>
            </a:r>
            <a:r>
              <a:rPr lang="en-US" sz="2000" dirty="0">
                <a:solidFill>
                  <a:srgbClr val="F2F2F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converts the single stranded viral RNA into double strand DNA</a:t>
            </a:r>
          </a:p>
        </p:txBody>
      </p:sp>
      <p:sp>
        <p:nvSpPr>
          <p:cNvPr id="254991" name="Rectangle 15"/>
          <p:cNvSpPr>
            <a:spLocks noChangeArrowheads="1"/>
          </p:cNvSpPr>
          <p:nvPr/>
        </p:nvSpPr>
        <p:spPr bwMode="auto">
          <a:xfrm>
            <a:off x="6060449" y="692150"/>
            <a:ext cx="2843212" cy="6165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65000"/>
            </a:pPr>
            <a:r>
              <a:rPr lang="en-US" sz="24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Transcription:</a:t>
            </a:r>
          </a:p>
          <a:p>
            <a:pPr lvl="1" eaLnBrk="1" hangingPunct="1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5000"/>
            </a:pPr>
            <a:r>
              <a:rPr lang="en-US" sz="2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Activation of host cell results in transcription of viral DNA into mRNA.</a:t>
            </a:r>
          </a:p>
          <a:p>
            <a:pPr lvl="1" eaLnBrk="1" hangingPunct="1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5000"/>
            </a:pPr>
            <a:r>
              <a:rPr lang="en-US" sz="2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mRNA translated into viral precursor </a:t>
            </a:r>
            <a:r>
              <a:rPr lang="en-US" sz="20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proteins</a:t>
            </a:r>
          </a:p>
          <a:p>
            <a:pPr lvl="1" eaLnBrk="1" hangingPunct="1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5000"/>
            </a:pPr>
            <a:endParaRPr lang="en-US" sz="20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lvl="1" eaLnBrk="1" hangingPunct="1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5000"/>
            </a:pPr>
            <a:endParaRPr lang="en-US" sz="2000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lvl="1" eaLnBrk="1" hangingPunct="1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5000"/>
            </a:pPr>
            <a:endParaRPr lang="en-US" sz="20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lvl="1" eaLnBrk="1" hangingPunct="1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5000"/>
            </a:pPr>
            <a:endParaRPr lang="en-US" sz="20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65000"/>
            </a:pPr>
            <a:r>
              <a:rPr lang="en-US" sz="24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Assembly &amp; Budding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65000"/>
            </a:pPr>
            <a:r>
              <a:rPr lang="en-US" sz="2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Viral precursor proteins processed by </a:t>
            </a:r>
            <a:r>
              <a:rPr lang="en-US" sz="20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protease</a:t>
            </a:r>
            <a:r>
              <a:rPr lang="en-US" sz="2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enzyme into usable forms</a:t>
            </a:r>
          </a:p>
          <a:p>
            <a:pPr lvl="1" eaLnBrk="1" hangingPunct="1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5000"/>
            </a:pP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Proteins assembled with RNA to form viral particles which then bud</a:t>
            </a:r>
          </a:p>
        </p:txBody>
      </p:sp>
      <p:sp>
        <p:nvSpPr>
          <p:cNvPr id="254992" name="Rectangle 16"/>
          <p:cNvSpPr>
            <a:spLocks noChangeArrowheads="1"/>
          </p:cNvSpPr>
          <p:nvPr/>
        </p:nvSpPr>
        <p:spPr bwMode="auto">
          <a:xfrm>
            <a:off x="323850" y="214313"/>
            <a:ext cx="8620125" cy="395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b"/>
          <a:lstStyle/>
          <a:p>
            <a:pPr algn="ctr" eaLnBrk="1" hangingPunct="1"/>
            <a:endParaRPr lang="en-US" sz="4000" b="1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54993" name="Line 17"/>
          <p:cNvSpPr>
            <a:spLocks noChangeShapeType="1"/>
          </p:cNvSpPr>
          <p:nvPr/>
        </p:nvSpPr>
        <p:spPr bwMode="auto">
          <a:xfrm flipV="1">
            <a:off x="1209458" y="1556543"/>
            <a:ext cx="1370718" cy="2520153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4994" name="Rectangle 18"/>
          <p:cNvSpPr>
            <a:spLocks noChangeArrowheads="1"/>
          </p:cNvSpPr>
          <p:nvPr/>
        </p:nvSpPr>
        <p:spPr bwMode="auto">
          <a:xfrm>
            <a:off x="2989262" y="4705121"/>
            <a:ext cx="3024188" cy="1830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400" b="1" dirty="0">
                <a:cs typeface="Times New Roman" charset="0"/>
              </a:rPr>
              <a:t>Integration</a:t>
            </a:r>
            <a:r>
              <a:rPr lang="en-US" sz="2000" b="1" dirty="0">
                <a:cs typeface="Times New Roman" charset="0"/>
              </a:rPr>
              <a:t>:</a:t>
            </a:r>
          </a:p>
          <a:p>
            <a:pPr lvl="1"/>
            <a:r>
              <a:rPr lang="en-US" dirty="0">
                <a:cs typeface="Times New Roman" charset="0"/>
              </a:rPr>
              <a:t>The viral enzyme </a:t>
            </a:r>
            <a:r>
              <a:rPr lang="en-US" b="1" dirty="0" err="1">
                <a:cs typeface="Times New Roman" charset="0"/>
              </a:rPr>
              <a:t>integrase</a:t>
            </a:r>
            <a:r>
              <a:rPr lang="en-US" dirty="0">
                <a:cs typeface="Times New Roman" charset="0"/>
              </a:rPr>
              <a:t> inserts the viral DNA (viral genetic material) into the host DNA.</a:t>
            </a:r>
          </a:p>
        </p:txBody>
      </p:sp>
      <p:sp>
        <p:nvSpPr>
          <p:cNvPr id="254995" name="Line 19"/>
          <p:cNvSpPr>
            <a:spLocks noChangeShapeType="1"/>
          </p:cNvSpPr>
          <p:nvPr/>
        </p:nvSpPr>
        <p:spPr bwMode="auto">
          <a:xfrm>
            <a:off x="5523188" y="2769400"/>
            <a:ext cx="1511822" cy="130730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4996" name="Line 20"/>
          <p:cNvSpPr>
            <a:spLocks noChangeShapeType="1"/>
          </p:cNvSpPr>
          <p:nvPr/>
        </p:nvSpPr>
        <p:spPr bwMode="auto">
          <a:xfrm flipH="1">
            <a:off x="4454833" y="1196973"/>
            <a:ext cx="1926585" cy="617045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4997" name="Line 21"/>
          <p:cNvSpPr>
            <a:spLocks noChangeShapeType="1"/>
          </p:cNvSpPr>
          <p:nvPr/>
        </p:nvSpPr>
        <p:spPr bwMode="auto">
          <a:xfrm flipH="1" flipV="1">
            <a:off x="3426795" y="2769399"/>
            <a:ext cx="846620" cy="193572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13712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 smtClean="0"/>
              <a:t>EARLY</a:t>
            </a:r>
            <a:r>
              <a:rPr lang="en-US" sz="3600" dirty="0" smtClean="0"/>
              <a:t> (</a:t>
            </a:r>
            <a:r>
              <a:rPr lang="en-US" sz="3600" b="1" dirty="0" smtClean="0"/>
              <a:t>ACUTE) HIV INFECTION</a:t>
            </a:r>
            <a:r>
              <a:rPr lang="en-US" sz="3600" dirty="0" smtClean="0"/>
              <a:t>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4098" y="2027126"/>
            <a:ext cx="8264624" cy="4365812"/>
          </a:xfrm>
        </p:spPr>
        <p:txBody>
          <a:bodyPr>
            <a:normAutofit fontScale="77500" lnSpcReduction="20000"/>
          </a:bodyPr>
          <a:lstStyle/>
          <a:p>
            <a:r>
              <a:rPr lang="en-US" sz="2800" dirty="0">
                <a:solidFill>
                  <a:srgbClr val="F2F2F2"/>
                </a:solidFill>
              </a:rPr>
              <a:t>M</a:t>
            </a:r>
            <a:r>
              <a:rPr lang="en-US" sz="2800" dirty="0" smtClean="0">
                <a:solidFill>
                  <a:srgbClr val="F2F2F2"/>
                </a:solidFill>
              </a:rPr>
              <a:t>edian </a:t>
            </a:r>
            <a:r>
              <a:rPr lang="en-US" sz="2800" dirty="0">
                <a:solidFill>
                  <a:srgbClr val="F2F2F2"/>
                </a:solidFill>
              </a:rPr>
              <a:t>incubation period -</a:t>
            </a:r>
            <a:r>
              <a:rPr lang="en-US" sz="2800" dirty="0" smtClean="0">
                <a:solidFill>
                  <a:srgbClr val="F2F2F2"/>
                </a:solidFill>
              </a:rPr>
              <a:t> </a:t>
            </a:r>
            <a:r>
              <a:rPr lang="en-US" sz="2800" dirty="0">
                <a:solidFill>
                  <a:srgbClr val="F2F2F2"/>
                </a:solidFill>
              </a:rPr>
              <a:t>around 10 years</a:t>
            </a:r>
            <a:endParaRPr lang="en-US" sz="2800" dirty="0" smtClean="0">
              <a:solidFill>
                <a:srgbClr val="F2F2F2"/>
              </a:solidFill>
            </a:endParaRPr>
          </a:p>
          <a:p>
            <a:r>
              <a:rPr lang="en-US" sz="2800" dirty="0" smtClean="0">
                <a:solidFill>
                  <a:srgbClr val="F2F2F2"/>
                </a:solidFill>
              </a:rPr>
              <a:t>Mucosal </a:t>
            </a:r>
            <a:r>
              <a:rPr lang="en-US" sz="2800" dirty="0">
                <a:solidFill>
                  <a:srgbClr val="F2F2F2"/>
                </a:solidFill>
              </a:rPr>
              <a:t>lymphoid </a:t>
            </a:r>
            <a:r>
              <a:rPr lang="en-US" sz="2800" dirty="0" smtClean="0">
                <a:solidFill>
                  <a:srgbClr val="F2F2F2"/>
                </a:solidFill>
              </a:rPr>
              <a:t>tissues</a:t>
            </a:r>
            <a:r>
              <a:rPr lang="en-US" sz="2800" dirty="0">
                <a:solidFill>
                  <a:srgbClr val="F2F2F2"/>
                </a:solidFill>
              </a:rPr>
              <a:t> </a:t>
            </a:r>
            <a:r>
              <a:rPr lang="en-US" sz="2800" dirty="0" smtClean="0">
                <a:solidFill>
                  <a:srgbClr val="F2F2F2"/>
                </a:solidFill>
              </a:rPr>
              <a:t>- </a:t>
            </a:r>
            <a:r>
              <a:rPr lang="en-US" sz="2800" dirty="0">
                <a:solidFill>
                  <a:srgbClr val="F2F2F2"/>
                </a:solidFill>
              </a:rPr>
              <a:t>virus primarily infects and destroys memory T4-</a:t>
            </a:r>
            <a:r>
              <a:rPr lang="en-US" sz="2800" dirty="0" smtClean="0">
                <a:solidFill>
                  <a:srgbClr val="F2F2F2"/>
                </a:solidFill>
              </a:rPr>
              <a:t>lymphocytes</a:t>
            </a:r>
            <a:r>
              <a:rPr lang="en-US" sz="2800" dirty="0">
                <a:solidFill>
                  <a:srgbClr val="F2F2F2"/>
                </a:solidFill>
              </a:rPr>
              <a:t> </a:t>
            </a:r>
            <a:r>
              <a:rPr lang="en-US" sz="2800" dirty="0" smtClean="0">
                <a:solidFill>
                  <a:srgbClr val="F2F2F2"/>
                </a:solidFill>
              </a:rPr>
              <a:t>&amp; dendritic cells. </a:t>
            </a:r>
          </a:p>
          <a:p>
            <a:r>
              <a:rPr lang="en-US" sz="2800" dirty="0" smtClean="0">
                <a:solidFill>
                  <a:srgbClr val="F2F2F2"/>
                </a:solidFill>
              </a:rPr>
              <a:t>Dendritic cells capture </a:t>
            </a:r>
            <a:r>
              <a:rPr lang="en-US" sz="2800" dirty="0">
                <a:solidFill>
                  <a:srgbClr val="F2F2F2"/>
                </a:solidFill>
              </a:rPr>
              <a:t>antigens through pinocytosis and phagocytosis and </a:t>
            </a:r>
            <a:r>
              <a:rPr lang="en-US" sz="2800" dirty="0" smtClean="0">
                <a:solidFill>
                  <a:srgbClr val="F2F2F2"/>
                </a:solidFill>
              </a:rPr>
              <a:t>become </a:t>
            </a:r>
            <a:r>
              <a:rPr lang="en-US" sz="2800" dirty="0">
                <a:solidFill>
                  <a:srgbClr val="F2F2F2"/>
                </a:solidFill>
              </a:rPr>
              <a:t>activated by pro-inflammatory cytokines, </a:t>
            </a:r>
            <a:endParaRPr lang="en-US" sz="2800" dirty="0" smtClean="0">
              <a:solidFill>
                <a:srgbClr val="F2F2F2"/>
              </a:solidFill>
            </a:endParaRPr>
          </a:p>
          <a:p>
            <a:r>
              <a:rPr lang="en-US" sz="2800" dirty="0" smtClean="0">
                <a:solidFill>
                  <a:srgbClr val="F2F2F2"/>
                </a:solidFill>
              </a:rPr>
              <a:t>The </a:t>
            </a:r>
            <a:r>
              <a:rPr lang="en-US" sz="2800" dirty="0">
                <a:solidFill>
                  <a:srgbClr val="F2F2F2"/>
                </a:solidFill>
              </a:rPr>
              <a:t>dendritic cells detach from the epithelium, enter lymph vessels, and are carried to regional lymph nodes. </a:t>
            </a:r>
            <a:endParaRPr lang="en-US" sz="2800" dirty="0" smtClean="0">
              <a:solidFill>
                <a:srgbClr val="F2F2F2"/>
              </a:solidFill>
            </a:endParaRPr>
          </a:p>
          <a:p>
            <a:r>
              <a:rPr lang="en-US" sz="2800" dirty="0" smtClean="0">
                <a:solidFill>
                  <a:srgbClr val="F2F2F2"/>
                </a:solidFill>
              </a:rPr>
              <a:t>By </a:t>
            </a:r>
            <a:r>
              <a:rPr lang="en-US" sz="2800" dirty="0">
                <a:solidFill>
                  <a:srgbClr val="F2F2F2"/>
                </a:solidFill>
              </a:rPr>
              <a:t>the time they enter the lymph nodes, the dendritic cells have matured </a:t>
            </a:r>
            <a:r>
              <a:rPr lang="en-US" sz="2800" dirty="0" smtClean="0">
                <a:solidFill>
                  <a:srgbClr val="F2F2F2"/>
                </a:solidFill>
              </a:rPr>
              <a:t>and </a:t>
            </a:r>
            <a:r>
              <a:rPr lang="en-US" sz="2800" dirty="0">
                <a:solidFill>
                  <a:srgbClr val="F2F2F2"/>
                </a:solidFill>
              </a:rPr>
              <a:t>are now able to present antigens of HIV to naive T-lymphocytes located in the the lymph nodes in order to induce adaptive immune responses.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4DBB6-08F2-C543-A70A-1E0090206F8B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93594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5400" b="1" dirty="0" smtClean="0"/>
              <a:t>CHRONIC PHASE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4571" y="2084294"/>
            <a:ext cx="7962260" cy="403411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C</a:t>
            </a:r>
            <a:r>
              <a:rPr lang="en-US" dirty="0" smtClean="0"/>
              <a:t>haracterized </a:t>
            </a:r>
            <a:r>
              <a:rPr lang="en-US" dirty="0"/>
              <a:t>by viral dissemination, viremia, and induction of adaptive immune responses. </a:t>
            </a:r>
            <a:endParaRPr lang="en-US" dirty="0" smtClean="0"/>
          </a:p>
          <a:p>
            <a:r>
              <a:rPr lang="en-US" dirty="0" smtClean="0"/>
              <a:t>The viremia </a:t>
            </a:r>
            <a:r>
              <a:rPr lang="en-US" dirty="0"/>
              <a:t>allows the viruses to spread and infect T4-helper lymphocytes, </a:t>
            </a:r>
            <a:r>
              <a:rPr lang="en-US" dirty="0" smtClean="0"/>
              <a:t>macrophages</a:t>
            </a:r>
            <a:r>
              <a:rPr lang="en-US" dirty="0"/>
              <a:t> </a:t>
            </a:r>
            <a:r>
              <a:rPr lang="en-US" dirty="0" smtClean="0"/>
              <a:t>&amp; </a:t>
            </a:r>
            <a:r>
              <a:rPr lang="en-US" dirty="0"/>
              <a:t>dendritic cells found in peripheral lymphoid tissues</a:t>
            </a:r>
            <a:r>
              <a:rPr lang="en-US" dirty="0" smtClean="0"/>
              <a:t>.</a:t>
            </a:r>
          </a:p>
          <a:p>
            <a:r>
              <a:rPr lang="en-US" dirty="0"/>
              <a:t>During most of this </a:t>
            </a:r>
            <a:r>
              <a:rPr lang="en-US" dirty="0" smtClean="0"/>
              <a:t>phase</a:t>
            </a:r>
            <a:r>
              <a:rPr lang="en-US" dirty="0"/>
              <a:t> </a:t>
            </a:r>
            <a:r>
              <a:rPr lang="en-US" dirty="0" smtClean="0"/>
              <a:t>-  </a:t>
            </a:r>
            <a:r>
              <a:rPr lang="en-US" dirty="0"/>
              <a:t>immune system remains active and competent </a:t>
            </a:r>
            <a:r>
              <a:rPr lang="en-US" dirty="0" smtClean="0"/>
              <a:t>(few </a:t>
            </a:r>
            <a:r>
              <a:rPr lang="en-US" dirty="0"/>
              <a:t>clinical </a:t>
            </a:r>
            <a:r>
              <a:rPr lang="en-US" dirty="0" smtClean="0"/>
              <a:t>symptoms). </a:t>
            </a:r>
          </a:p>
          <a:p>
            <a:r>
              <a:rPr lang="en-US" dirty="0" smtClean="0"/>
              <a:t>A </a:t>
            </a:r>
            <a:r>
              <a:rPr lang="en-US" dirty="0"/>
              <a:t>steady state-infection generally persists where T4-lymphocyte death and T4-lymphocyte replacement by the body are in equilibrium.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4DBB6-08F2-C543-A70A-1E0090206F8B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68216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z="4800" b="1" dirty="0"/>
              <a:t>CHRONIC </a:t>
            </a:r>
            <a:r>
              <a:rPr lang="en-US" sz="4800" b="1" dirty="0" smtClean="0"/>
              <a:t>PHASE (CONT)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4413" y="2084294"/>
            <a:ext cx="8063048" cy="4034118"/>
          </a:xfrm>
        </p:spPr>
        <p:txBody>
          <a:bodyPr>
            <a:noAutofit/>
          </a:bodyPr>
          <a:lstStyle/>
          <a:p>
            <a:r>
              <a:rPr lang="en-US" sz="2800" dirty="0" smtClean="0"/>
              <a:t>It </a:t>
            </a:r>
            <a:r>
              <a:rPr lang="en-US" sz="2800" dirty="0"/>
              <a:t>is estimated that 10 billion virions are produced and cleared in an infected individual each day. However</a:t>
            </a:r>
            <a:r>
              <a:rPr lang="en-US" sz="2800" dirty="0" smtClean="0"/>
              <a:t>,</a:t>
            </a:r>
          </a:p>
          <a:p>
            <a:r>
              <a:rPr lang="en-US" sz="2800" dirty="0" smtClean="0"/>
              <a:t>The enormous </a:t>
            </a:r>
            <a:r>
              <a:rPr lang="en-US" sz="2800" dirty="0"/>
              <a:t>turnover of T4-lymphocytes eventually exhausts the lymphopoietic system and it becomes unable to replace the T4-cells being destroyed. </a:t>
            </a:r>
            <a:endParaRPr lang="en-US" sz="2800" dirty="0" smtClean="0"/>
          </a:p>
          <a:p>
            <a:r>
              <a:rPr lang="en-US" sz="2800" dirty="0" smtClean="0"/>
              <a:t>A </a:t>
            </a:r>
            <a:r>
              <a:rPr lang="en-US" sz="2800" dirty="0"/>
              <a:t>variety of mechanisms then eventually lead to immunodeficiency.</a:t>
            </a:r>
          </a:p>
          <a:p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4DBB6-08F2-C543-A70A-1E0090206F8B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11191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199" y="2140856"/>
            <a:ext cx="8378371" cy="4259943"/>
          </a:xfrm>
        </p:spPr>
        <p:txBody>
          <a:bodyPr>
            <a:normAutofit/>
          </a:bodyPr>
          <a:lstStyle/>
          <a:p>
            <a:pPr marL="457200" indent="-457200" algn="l">
              <a:buFont typeface="Arial"/>
              <a:buChar char="•"/>
            </a:pPr>
            <a:r>
              <a:rPr lang="en-US" sz="3600" b="1" dirty="0"/>
              <a:t>Primary </a:t>
            </a:r>
            <a:r>
              <a:rPr lang="en-US" sz="3600" b="1" dirty="0" smtClean="0"/>
              <a:t>immunodeficienc</a:t>
            </a:r>
            <a:r>
              <a:rPr lang="en-US" sz="3200" b="1" dirty="0"/>
              <a:t>y</a:t>
            </a:r>
            <a:endParaRPr lang="en-US" sz="4000" dirty="0" smtClean="0"/>
          </a:p>
          <a:p>
            <a:pPr marL="731520" lvl="3" indent="-457200">
              <a:buFont typeface="Wingdings" charset="2"/>
              <a:buChar char="Ø"/>
            </a:pPr>
            <a:r>
              <a:rPr lang="en-US" sz="3200" dirty="0" smtClean="0"/>
              <a:t>Usually an immunodeficiency one is born with.</a:t>
            </a:r>
            <a:endParaRPr lang="en-US" sz="1800" b="1" dirty="0"/>
          </a:p>
          <a:p>
            <a:pPr marL="457200" indent="-457200" algn="l">
              <a:buFont typeface="Arial"/>
              <a:buChar char="•"/>
            </a:pPr>
            <a:r>
              <a:rPr lang="en-US" sz="3600" b="1" dirty="0" smtClean="0"/>
              <a:t>secondary </a:t>
            </a:r>
            <a:r>
              <a:rPr lang="en-US" sz="3600" b="1" dirty="0"/>
              <a:t>immunodeficiency</a:t>
            </a:r>
            <a:r>
              <a:rPr lang="en-US" sz="3600" dirty="0"/>
              <a:t> </a:t>
            </a:r>
            <a:endParaRPr lang="en-US" sz="3600" dirty="0" smtClean="0"/>
          </a:p>
          <a:p>
            <a:pPr marL="754380" lvl="1" indent="-457200">
              <a:buFont typeface="Wingdings" charset="2"/>
              <a:buChar char="Ø"/>
            </a:pPr>
            <a:r>
              <a:rPr lang="en-US" sz="3200" dirty="0" smtClean="0"/>
              <a:t>Born with normal immune responses but some secondary factor or occurrence causes a decrease in immune response</a:t>
            </a:r>
          </a:p>
          <a:p>
            <a:pPr marL="297180" lvl="1" indent="0">
              <a:buNone/>
            </a:pPr>
            <a:endParaRPr lang="en-US" sz="2400" dirty="0">
              <a:hlinkClick r:id="rId3"/>
            </a:endParaRPr>
          </a:p>
          <a:p>
            <a:pPr marL="457200" indent="-457200" algn="l">
              <a:buFont typeface="Arial"/>
              <a:buChar char="•"/>
            </a:pPr>
            <a:endParaRPr lang="en-US" sz="2800" dirty="0" smtClean="0">
              <a:hlinkClick r:id="rId3"/>
            </a:endParaRPr>
          </a:p>
          <a:p>
            <a:pPr marL="457200" indent="-457200" algn="l">
              <a:buFont typeface="Arial"/>
              <a:buChar char="•"/>
            </a:pPr>
            <a:endParaRPr lang="en-US" sz="2800" dirty="0">
              <a:hlinkClick r:id="rId3"/>
            </a:endParaRPr>
          </a:p>
          <a:p>
            <a:pPr marL="457200" indent="-457200" algn="l">
              <a:buFont typeface="Arial"/>
              <a:buChar char="•"/>
            </a:pPr>
            <a:endParaRPr lang="en-US" sz="2800" dirty="0" smtClean="0">
              <a:hlinkClick r:id="rId3"/>
            </a:endParaRPr>
          </a:p>
          <a:p>
            <a:pPr marL="754380" lvl="1" indent="-457200">
              <a:buFont typeface="Arial"/>
              <a:buChar char="•"/>
            </a:pPr>
            <a:endParaRPr lang="en-US" dirty="0">
              <a:hlinkClick r:id="rId3"/>
            </a:endParaRPr>
          </a:p>
          <a:p>
            <a:pPr marL="754380" lvl="1" indent="-457200">
              <a:buFont typeface="Arial"/>
              <a:buChar char="•"/>
            </a:pPr>
            <a:endParaRPr lang="en-US" dirty="0">
              <a:hlinkClick r:id="rId3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4DBB6-08F2-C543-A70A-1E0090206F8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72444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b="1" dirty="0" smtClean="0"/>
              <a:t>MECHANISMS OF HIV-INDUCED IMMUNODEFICIENCY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4571" y="2084294"/>
            <a:ext cx="8183993" cy="4034118"/>
          </a:xfrm>
        </p:spPr>
        <p:txBody>
          <a:bodyPr>
            <a:normAutofit/>
          </a:bodyPr>
          <a:lstStyle/>
          <a:p>
            <a:r>
              <a:rPr lang="en-US" dirty="0"/>
              <a:t>Direct HIV-induced cytopathic effect on infected T4-lymphocytes. This can occur through:</a:t>
            </a:r>
          </a:p>
          <a:p>
            <a:pPr lvl="1"/>
            <a:r>
              <a:rPr lang="en-US" dirty="0"/>
              <a:t>Increased cell permeability as a result of gp41 expression in the host cell membrane and viral release by </a:t>
            </a:r>
            <a:r>
              <a:rPr lang="en-US" dirty="0" smtClean="0"/>
              <a:t>budding</a:t>
            </a:r>
            <a:endParaRPr lang="en-US" dirty="0"/>
          </a:p>
          <a:p>
            <a:pPr lvl="1"/>
            <a:r>
              <a:rPr lang="en-US" dirty="0"/>
              <a:t>Inhibition of host cell protein synthesis as a result of viral replication within the infected </a:t>
            </a:r>
            <a:r>
              <a:rPr lang="en-US" dirty="0" smtClean="0"/>
              <a:t>cell</a:t>
            </a:r>
            <a:endParaRPr lang="en-US" dirty="0"/>
          </a:p>
          <a:p>
            <a:pPr lvl="1"/>
            <a:r>
              <a:rPr lang="en-US" dirty="0"/>
              <a:t>Fusion of infected T4-cells with numerous uninfected T4-cells resulting in syncytia </a:t>
            </a:r>
            <a:r>
              <a:rPr lang="en-US" dirty="0" smtClean="0"/>
              <a:t>formation</a:t>
            </a:r>
          </a:p>
          <a:p>
            <a:r>
              <a:rPr lang="en-US" dirty="0" smtClean="0"/>
              <a:t>Killing </a:t>
            </a:r>
            <a:r>
              <a:rPr lang="en-US" dirty="0"/>
              <a:t>of HIV-infected T4-cells by cytotoxic T-lymphocytes or CTLs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4DBB6-08F2-C543-A70A-1E0090206F8B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05091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b="1" dirty="0"/>
              <a:t>MECHANISMS OF HIV-INDUCED </a:t>
            </a:r>
            <a:r>
              <a:rPr lang="en-US" sz="3200" b="1" dirty="0" smtClean="0"/>
              <a:t>IMMUNODEFICIENCY (CONT)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3783" y="2084294"/>
            <a:ext cx="8204151" cy="4034118"/>
          </a:xfrm>
        </p:spPr>
        <p:txBody>
          <a:bodyPr>
            <a:normAutofit/>
          </a:bodyPr>
          <a:lstStyle/>
          <a:p>
            <a:r>
              <a:rPr lang="en-US" dirty="0"/>
              <a:t>Killing of HIV-infected T4-cells by antibody-dependent cytotoxicity or ADCC </a:t>
            </a:r>
            <a:endParaRPr lang="en-US" dirty="0">
              <a:hlinkClick r:id="rId2"/>
            </a:endParaRPr>
          </a:p>
          <a:p>
            <a:r>
              <a:rPr lang="en-US" dirty="0" smtClean="0"/>
              <a:t>Apoptosis of T4 cells as a result of chronic activation by HIV &amp; cytokines</a:t>
            </a:r>
            <a:endParaRPr lang="en-US" dirty="0">
              <a:hlinkClick r:id="rId3"/>
            </a:endParaRPr>
          </a:p>
          <a:p>
            <a:r>
              <a:rPr lang="en-US" dirty="0"/>
              <a:t>Shedding of gp120 molecules by </a:t>
            </a:r>
            <a:r>
              <a:rPr lang="en-US" dirty="0" smtClean="0"/>
              <a:t>HIV - triggers </a:t>
            </a:r>
            <a:r>
              <a:rPr lang="en-US" dirty="0"/>
              <a:t>a series of events that cause the adaptive immune system to become less and less effective, primarily by altering the normal balance of </a:t>
            </a:r>
            <a:r>
              <a:rPr lang="en-US" dirty="0" err="1"/>
              <a:t>immunoregulatory</a:t>
            </a:r>
            <a:r>
              <a:rPr lang="en-US" dirty="0"/>
              <a:t> T</a:t>
            </a:r>
            <a:r>
              <a:rPr lang="en-US" baseline="-25000" dirty="0"/>
              <a:t>h</a:t>
            </a:r>
            <a:r>
              <a:rPr lang="en-US" dirty="0"/>
              <a:t>1 </a:t>
            </a:r>
            <a:r>
              <a:rPr lang="en-US" dirty="0" smtClean="0"/>
              <a:t>and T</a:t>
            </a:r>
            <a:r>
              <a:rPr lang="en-US" baseline="-25000" dirty="0" smtClean="0"/>
              <a:t>h</a:t>
            </a:r>
            <a:r>
              <a:rPr lang="en-US" dirty="0" smtClean="0"/>
              <a:t>2 cells in the body.</a:t>
            </a:r>
            <a:endParaRPr lang="en-US" dirty="0">
              <a:hlinkClick r:id="rId4"/>
            </a:endParaRPr>
          </a:p>
          <a:p>
            <a:r>
              <a:rPr lang="en-US" dirty="0"/>
              <a:t>Impaired function of HIV infected macrophages </a:t>
            </a:r>
            <a:r>
              <a:rPr lang="en-US" dirty="0" smtClean="0"/>
              <a:t>and </a:t>
            </a:r>
            <a:r>
              <a:rPr lang="en-US" dirty="0"/>
              <a:t>dendritic </a:t>
            </a:r>
            <a:r>
              <a:rPr lang="en-US" dirty="0" smtClean="0"/>
              <a:t>cells.</a:t>
            </a:r>
            <a:endParaRPr lang="en-US" dirty="0">
              <a:hlinkClick r:id="rId5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4DBB6-08F2-C543-A70A-1E0090206F8B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93345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4413" y="2084294"/>
            <a:ext cx="8022733" cy="4034118"/>
          </a:xfrm>
        </p:spPr>
        <p:txBody>
          <a:bodyPr>
            <a:normAutofit/>
          </a:bodyPr>
          <a:lstStyle/>
          <a:p>
            <a:r>
              <a:rPr lang="en-US" sz="3200" dirty="0"/>
              <a:t>D</a:t>
            </a:r>
            <a:r>
              <a:rPr lang="en-US" sz="3200" dirty="0" smtClean="0"/>
              <a:t>uring </a:t>
            </a:r>
            <a:r>
              <a:rPr lang="en-US" sz="3200" dirty="0"/>
              <a:t>the replication of HIV the reverse transcriptase of HIV exhibits a high error rate as it transcribes the RNA genome into DNA. </a:t>
            </a:r>
            <a:endParaRPr lang="en-US" sz="3200" dirty="0" smtClean="0"/>
          </a:p>
          <a:p>
            <a:r>
              <a:rPr lang="en-US" sz="3200" dirty="0" smtClean="0"/>
              <a:t>As </a:t>
            </a:r>
            <a:r>
              <a:rPr lang="en-US" sz="3200" dirty="0"/>
              <a:t>a result, HIV readily mutates -</a:t>
            </a:r>
            <a:r>
              <a:rPr lang="en-US" sz="3200" dirty="0" smtClean="0"/>
              <a:t> </a:t>
            </a:r>
            <a:r>
              <a:rPr lang="en-US" sz="3200" dirty="0"/>
              <a:t>immunoresistant, more drug resistant, and able to change the preferred cell type it is able to infect, , </a:t>
            </a:r>
            <a:r>
              <a:rPr lang="en-US" sz="3200" dirty="0" err="1" smtClean="0"/>
              <a:t>e.g</a:t>
            </a:r>
            <a:r>
              <a:rPr lang="en-US" sz="3200" dirty="0"/>
              <a:t>, M-</a:t>
            </a:r>
            <a:r>
              <a:rPr lang="en-US" sz="3200" dirty="0" smtClean="0"/>
              <a:t>tropic </a:t>
            </a:r>
            <a:r>
              <a:rPr lang="en-US" sz="3200" dirty="0"/>
              <a:t>to T-tropic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4DBB6-08F2-C543-A70A-1E0090206F8B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55601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PROGRESSION TO AIDS 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4098" y="2084294"/>
            <a:ext cx="8224309" cy="4034118"/>
          </a:xfrm>
        </p:spPr>
        <p:txBody>
          <a:bodyPr>
            <a:noAutofit/>
          </a:bodyPr>
          <a:lstStyle/>
          <a:p>
            <a:r>
              <a:rPr lang="en-US" sz="2800" dirty="0" smtClean="0"/>
              <a:t>Viral load progressively increases in number while the immune system weakens  (destruction of increasing numbers of t4-lymphocyte)</a:t>
            </a:r>
          </a:p>
          <a:p>
            <a:r>
              <a:rPr lang="en-US" sz="2800" dirty="0" smtClean="0"/>
              <a:t>Inability of the body to continually replace these destroyed cells</a:t>
            </a:r>
          </a:p>
          <a:p>
            <a:r>
              <a:rPr lang="en-US" sz="2800" dirty="0" smtClean="0"/>
              <a:t>The loss of T4-helper lymphocytes leads to a marked decline cytotoxic T-lymphocytes (CTLs), the primary cells the body's immune responses use to destroy virus-infected cells.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4DBB6-08F2-C543-A70A-1E0090206F8B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09931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AIDS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4729" y="2084294"/>
            <a:ext cx="7942102" cy="403411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S</a:t>
            </a:r>
            <a:r>
              <a:rPr lang="en-US" dirty="0" smtClean="0"/>
              <a:t>usceptible </a:t>
            </a:r>
            <a:r>
              <a:rPr lang="en-US" dirty="0"/>
              <a:t>to a variety of </a:t>
            </a:r>
            <a:r>
              <a:rPr lang="en-US" b="1" dirty="0"/>
              <a:t>opportunistic infections</a:t>
            </a:r>
            <a:r>
              <a:rPr lang="en-US" dirty="0"/>
              <a:t> </a:t>
            </a:r>
            <a:r>
              <a:rPr lang="en-US" dirty="0" smtClean="0"/>
              <a:t>by</a:t>
            </a:r>
            <a:endParaRPr lang="en-US" dirty="0"/>
          </a:p>
          <a:p>
            <a:r>
              <a:rPr lang="en-US" dirty="0"/>
              <a:t>B</a:t>
            </a:r>
            <a:r>
              <a:rPr lang="en-US" dirty="0" smtClean="0"/>
              <a:t>acteria - </a:t>
            </a:r>
            <a:r>
              <a:rPr lang="en-US" dirty="0"/>
              <a:t>Mycobacterium avium complex (MAC), Salmonella, and </a:t>
            </a:r>
            <a:r>
              <a:rPr lang="en-US" dirty="0" smtClean="0"/>
              <a:t>Nocardia</a:t>
            </a:r>
            <a:endParaRPr lang="en-US" dirty="0"/>
          </a:p>
          <a:p>
            <a:r>
              <a:rPr lang="en-US" dirty="0"/>
              <a:t>P</a:t>
            </a:r>
            <a:r>
              <a:rPr lang="en-US" dirty="0" smtClean="0"/>
              <a:t>rotozoa - </a:t>
            </a:r>
            <a:r>
              <a:rPr lang="en-US" dirty="0"/>
              <a:t>Cryptosporidium and </a:t>
            </a:r>
            <a:r>
              <a:rPr lang="en-US" dirty="0" smtClean="0"/>
              <a:t>Toxoplasma</a:t>
            </a:r>
            <a:endParaRPr lang="en-US" dirty="0"/>
          </a:p>
          <a:p>
            <a:r>
              <a:rPr lang="en-US" dirty="0" smtClean="0"/>
              <a:t>Viruses - cytomegalovirus </a:t>
            </a:r>
            <a:r>
              <a:rPr lang="en-US" dirty="0"/>
              <a:t>(CMV), herpes simplex viruses types 1 and 2 (HSV-1, HSV-2), and varicella zoster virus (VZV</a:t>
            </a:r>
            <a:r>
              <a:rPr lang="en-US" dirty="0" smtClean="0"/>
              <a:t>)</a:t>
            </a:r>
            <a:endParaRPr lang="en-US" dirty="0"/>
          </a:p>
          <a:p>
            <a:r>
              <a:rPr lang="fi-FI" dirty="0"/>
              <a:t>Candida, Cryptococcus, Coccidioides, Histoplasma, and Pneumocystis.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4DBB6-08F2-C543-A70A-1E0090206F8B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89517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0100" y="1923048"/>
            <a:ext cx="7543800" cy="4034118"/>
          </a:xfrm>
        </p:spPr>
        <p:txBody>
          <a:bodyPr>
            <a:noAutofit/>
          </a:bodyPr>
          <a:lstStyle/>
          <a:p>
            <a:r>
              <a:rPr lang="en-US" sz="2800" dirty="0" smtClean="0"/>
              <a:t>Increased incidence of tumors</a:t>
            </a:r>
          </a:p>
          <a:p>
            <a:pPr lvl="1">
              <a:buFont typeface="Arial"/>
              <a:buChar char="•"/>
            </a:pPr>
            <a:r>
              <a:rPr lang="en-US" sz="2800" dirty="0" smtClean="0"/>
              <a:t>Epstein-barr virus-associated b-cell lymphomas, </a:t>
            </a:r>
          </a:p>
          <a:p>
            <a:pPr lvl="1">
              <a:buFont typeface="Arial"/>
              <a:buChar char="•"/>
            </a:pPr>
            <a:r>
              <a:rPr lang="en-US" sz="2800" dirty="0" smtClean="0"/>
              <a:t>Other lymphomas, </a:t>
            </a:r>
          </a:p>
          <a:p>
            <a:pPr lvl="1">
              <a:buFont typeface="Arial"/>
              <a:buChar char="•"/>
            </a:pPr>
            <a:r>
              <a:rPr lang="en-US" sz="2800" dirty="0" smtClean="0"/>
              <a:t>Cervical cancer, and </a:t>
            </a:r>
          </a:p>
          <a:p>
            <a:pPr lvl="1">
              <a:buFont typeface="Arial"/>
              <a:buChar char="•"/>
            </a:pPr>
            <a:r>
              <a:rPr lang="en-US" sz="2800" dirty="0" smtClean="0"/>
              <a:t>Kaposi’s sarcoma.</a:t>
            </a:r>
          </a:p>
          <a:p>
            <a:r>
              <a:rPr lang="en-US" sz="2800" dirty="0" smtClean="0"/>
              <a:t> Wasting syndrome and encephalopathy are also common.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4DBB6-08F2-C543-A70A-1E0090206F8B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84759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CORTICOSTEROIDS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2521" y="1752600"/>
            <a:ext cx="8647619" cy="4641290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Changes in cell traffic</a:t>
            </a:r>
          </a:p>
          <a:p>
            <a:pPr lvl="1">
              <a:buFont typeface="Arial"/>
              <a:buChar char="•"/>
            </a:pPr>
            <a:r>
              <a:rPr lang="en-US" sz="2800" dirty="0" smtClean="0"/>
              <a:t>Circulating </a:t>
            </a:r>
            <a:r>
              <a:rPr lang="en-US" sz="2800" dirty="0" err="1" smtClean="0"/>
              <a:t>lymphocytopenia</a:t>
            </a:r>
            <a:r>
              <a:rPr lang="en-US" sz="2800" dirty="0" smtClean="0"/>
              <a:t> </a:t>
            </a:r>
          </a:p>
          <a:p>
            <a:pPr lvl="2">
              <a:buFont typeface="Wingdings" charset="2"/>
              <a:buChar char="ü"/>
            </a:pPr>
            <a:r>
              <a:rPr lang="en-US" sz="2400" dirty="0" smtClean="0"/>
              <a:t>Peaks 4 – 6hrs, returns to normal – 24hrs</a:t>
            </a:r>
          </a:p>
          <a:p>
            <a:pPr lvl="2">
              <a:buFont typeface="Wingdings" charset="2"/>
              <a:buChar char="ü"/>
            </a:pPr>
            <a:r>
              <a:rPr lang="en-US" sz="2400" dirty="0" smtClean="0"/>
              <a:t>CD4 cells are more depleted</a:t>
            </a:r>
          </a:p>
          <a:p>
            <a:pPr lvl="1">
              <a:buFont typeface="Arial"/>
              <a:buChar char="•"/>
            </a:pPr>
            <a:r>
              <a:rPr lang="en-US" sz="2800" dirty="0" err="1" smtClean="0"/>
              <a:t>Monocytopenia</a:t>
            </a:r>
            <a:r>
              <a:rPr lang="en-US" sz="2800" dirty="0" smtClean="0"/>
              <a:t> (depletion do not occur with repeated dosage)</a:t>
            </a:r>
          </a:p>
          <a:p>
            <a:pPr lvl="1">
              <a:buFont typeface="Arial"/>
              <a:buChar char="•"/>
            </a:pPr>
            <a:r>
              <a:rPr lang="en-US" sz="2800" dirty="0" err="1" smtClean="0"/>
              <a:t>Neutrophilia</a:t>
            </a:r>
            <a:r>
              <a:rPr lang="en-US" sz="2800" dirty="0" smtClean="0"/>
              <a:t> – release of mature stored cells from bone marrow</a:t>
            </a:r>
          </a:p>
          <a:p>
            <a:pPr>
              <a:buFont typeface="Arial"/>
              <a:buChar char="•"/>
            </a:pPr>
            <a:r>
              <a:rPr lang="en-US" sz="2800" dirty="0" smtClean="0"/>
              <a:t>T cell activation &amp; B cell maturation inhibited</a:t>
            </a:r>
          </a:p>
          <a:p>
            <a:pPr>
              <a:buFont typeface="Arial"/>
              <a:buChar char="•"/>
            </a:pPr>
            <a:endParaRPr lang="en-US" dirty="0" smtClean="0"/>
          </a:p>
          <a:p>
            <a:pPr lvl="2">
              <a:buFont typeface="Arial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4DBB6-08F2-C543-A70A-1E0090206F8B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61189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b="1" dirty="0" smtClean="0"/>
              <a:t>CORTICOSTEROIDS (CONT)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2507148"/>
            <a:ext cx="6949440" cy="3639670"/>
          </a:xfrm>
        </p:spPr>
        <p:txBody>
          <a:bodyPr/>
          <a:lstStyle/>
          <a:p>
            <a:r>
              <a:rPr lang="en-US" sz="2800" dirty="0"/>
              <a:t>Cytokine synthesis is inhibited (IL -1, IL – 2, IL – 4, IL – 6, IL – 10, TNFα &amp; </a:t>
            </a:r>
            <a:r>
              <a:rPr lang="en-US" sz="2800" dirty="0" smtClean="0"/>
              <a:t>IFNγ), this inhibits activation of T cells &amp; cells of monocyte/macrophage system</a:t>
            </a:r>
            <a:endParaRPr lang="en-US" sz="28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4DBB6-08F2-C543-A70A-1E0090206F8B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77570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CYCLOPHOSPHAMIDE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3152" y="1861628"/>
            <a:ext cx="8486357" cy="4486487"/>
          </a:xfrm>
        </p:spPr>
        <p:txBody>
          <a:bodyPr>
            <a:normAutofit/>
          </a:bodyPr>
          <a:lstStyle/>
          <a:p>
            <a:r>
              <a:rPr lang="en-US" dirty="0" smtClean="0"/>
              <a:t>Mainly affects lymphocyte function &amp; numbers, particularly after low dose oral therapy.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Low dose oral therapy –greater  impact on cell mediated response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Bolus intermittent therapy – greater impact on </a:t>
            </a:r>
            <a:r>
              <a:rPr lang="en-US" dirty="0" err="1" smtClean="0"/>
              <a:t>Ab</a:t>
            </a:r>
            <a:r>
              <a:rPr lang="en-US" dirty="0" smtClean="0"/>
              <a:t> production</a:t>
            </a:r>
          </a:p>
          <a:p>
            <a:r>
              <a:rPr lang="en-US" dirty="0" smtClean="0"/>
              <a:t>As it Interferes with both B &amp; T cell function, effective in controlling both </a:t>
            </a:r>
            <a:r>
              <a:rPr lang="en-US" dirty="0" err="1" smtClean="0"/>
              <a:t>Ab</a:t>
            </a:r>
            <a:r>
              <a:rPr lang="en-US" dirty="0" smtClean="0"/>
              <a:t> mediated &amp; cell mediated immune responses</a:t>
            </a:r>
          </a:p>
          <a:p>
            <a:r>
              <a:rPr lang="en-US" dirty="0" smtClean="0"/>
              <a:t>Clinical significance – management of 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Auto-antibody mediated disease 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Allograft rejection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4DBB6-08F2-C543-A70A-1E0090206F8B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42610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0100" y="381000"/>
            <a:ext cx="7543800" cy="1110527"/>
          </a:xfrm>
        </p:spPr>
        <p:txBody>
          <a:bodyPr/>
          <a:lstStyle/>
          <a:p>
            <a:r>
              <a:rPr lang="en-US" b="1" dirty="0" smtClean="0"/>
              <a:t>AZTHIOPRINE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4885" y="2084294"/>
            <a:ext cx="7921945" cy="4309596"/>
          </a:xfrm>
        </p:spPr>
        <p:txBody>
          <a:bodyPr>
            <a:normAutofit/>
          </a:bodyPr>
          <a:lstStyle/>
          <a:p>
            <a:r>
              <a:rPr lang="en-US" sz="2800" dirty="0" smtClean="0"/>
              <a:t>Active only on dividing cells (</a:t>
            </a:r>
            <a:r>
              <a:rPr lang="en-US" sz="2800" dirty="0" err="1" smtClean="0"/>
              <a:t>cytotostatic</a:t>
            </a:r>
            <a:r>
              <a:rPr lang="en-US" sz="2800" dirty="0" smtClean="0"/>
              <a:t>)</a:t>
            </a:r>
          </a:p>
          <a:p>
            <a:r>
              <a:rPr lang="en-US" sz="2800" dirty="0" smtClean="0"/>
              <a:t>Action – competitive inhibition of purine metabolism &amp; by incorporation into DNA</a:t>
            </a:r>
          </a:p>
          <a:p>
            <a:r>
              <a:rPr lang="en-US" sz="2800" dirty="0" smtClean="0"/>
              <a:t>T &amp; B cells are reduced after prolonged oral therapy</a:t>
            </a:r>
          </a:p>
          <a:p>
            <a:r>
              <a:rPr lang="en-US" sz="2800" dirty="0" smtClean="0"/>
              <a:t>Decreased NK cell activity</a:t>
            </a:r>
          </a:p>
          <a:p>
            <a:r>
              <a:rPr lang="en-US" sz="2800" dirty="0" err="1" smtClean="0"/>
              <a:t>Mycophenolate</a:t>
            </a:r>
            <a:r>
              <a:rPr lang="en-US" sz="2800" dirty="0" smtClean="0"/>
              <a:t> – </a:t>
            </a:r>
            <a:r>
              <a:rPr lang="en-US" sz="2800" dirty="0" err="1" smtClean="0"/>
              <a:t>lymhocyte</a:t>
            </a:r>
            <a:r>
              <a:rPr lang="en-US" sz="2800" dirty="0" smtClean="0"/>
              <a:t> (both T &amp; B cells) proliferation is blocked.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4DBB6-08F2-C543-A70A-1E0090206F8B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42453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52714"/>
            <a:ext cx="7620000" cy="5548086"/>
          </a:xfrm>
        </p:spPr>
        <p:txBody>
          <a:bodyPr>
            <a:normAutofit fontScale="92500" lnSpcReduction="10000"/>
          </a:bodyPr>
          <a:lstStyle/>
          <a:p>
            <a:pPr marL="571500"/>
            <a:r>
              <a:rPr lang="en-US" sz="2800" dirty="0"/>
              <a:t>Secondary immunodeficiency is induced by factors such as</a:t>
            </a:r>
            <a:r>
              <a:rPr lang="en-US" sz="2800" dirty="0" smtClean="0"/>
              <a:t>:</a:t>
            </a:r>
          </a:p>
          <a:p>
            <a:endParaRPr lang="en-US" sz="800" dirty="0"/>
          </a:p>
          <a:p>
            <a:pPr lvl="1">
              <a:buFont typeface="Wingdings" charset="2"/>
              <a:buChar char="Ø"/>
            </a:pPr>
            <a:r>
              <a:rPr lang="en-US" sz="2800" dirty="0"/>
              <a:t>Malnutrition. Inhibits lymphocyte maturation and function.</a:t>
            </a:r>
          </a:p>
          <a:p>
            <a:pPr lvl="1">
              <a:buFont typeface="Wingdings" charset="2"/>
              <a:buChar char="Ø"/>
            </a:pPr>
            <a:r>
              <a:rPr lang="en-US" sz="2800" dirty="0"/>
              <a:t>Some viruses, e.g., HIV. Depletes T4-lymphocytes.</a:t>
            </a:r>
          </a:p>
          <a:p>
            <a:pPr lvl="1">
              <a:buFont typeface="Wingdings" charset="2"/>
              <a:buChar char="Ø"/>
            </a:pPr>
            <a:r>
              <a:rPr lang="en-US" sz="2800" dirty="0" smtClean="0"/>
              <a:t>Irradiation </a:t>
            </a:r>
            <a:r>
              <a:rPr lang="en-US" sz="2800" dirty="0"/>
              <a:t>- exposure to X-rays and gamma rays. Causes a decreased production of lymphocyte precursors in the bone marrow.</a:t>
            </a:r>
          </a:p>
          <a:p>
            <a:pPr lvl="1">
              <a:buFont typeface="Wingdings" charset="2"/>
              <a:buChar char="Ø"/>
            </a:pPr>
            <a:r>
              <a:rPr lang="en-US" sz="2800" dirty="0"/>
              <a:t>Cytotoxic drugs such as many used in cancer chemotherapy. Causes a decreased production of lymphocyte precursors in the bone marrow.</a:t>
            </a:r>
          </a:p>
          <a:p>
            <a:pPr>
              <a:buFont typeface="Courier New"/>
              <a:buChar char="o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4DBB6-08F2-C543-A70A-1E0090206F8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63779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METHOTREXATE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4729" y="2084294"/>
            <a:ext cx="7982417" cy="4309596"/>
          </a:xfrm>
        </p:spPr>
        <p:txBody>
          <a:bodyPr>
            <a:normAutofit fontScale="92500"/>
          </a:bodyPr>
          <a:lstStyle/>
          <a:p>
            <a:r>
              <a:rPr lang="en-US" sz="2800" dirty="0" smtClean="0"/>
              <a:t>Structural analogue of folic acid &amp; blocks folic acid dependent pathways needed for DNA synthesis</a:t>
            </a:r>
          </a:p>
          <a:p>
            <a:r>
              <a:rPr lang="en-US" sz="2800" dirty="0" smtClean="0"/>
              <a:t>Prolonged treatment – reduction in immunoglobulin's </a:t>
            </a:r>
          </a:p>
          <a:p>
            <a:r>
              <a:rPr lang="en-US" sz="2800" dirty="0" smtClean="0"/>
              <a:t>Anti inflammatory effects</a:t>
            </a:r>
          </a:p>
          <a:p>
            <a:pPr lvl="1">
              <a:buFont typeface="Arial"/>
              <a:buChar char="•"/>
            </a:pPr>
            <a:r>
              <a:rPr lang="en-US" sz="2400" dirty="0" smtClean="0"/>
              <a:t>Adenosine (produced during inhibition of dihydrofolate reductase in purine synthesis) – inhibitor of activated PMN’s</a:t>
            </a:r>
          </a:p>
          <a:p>
            <a:pPr lvl="1">
              <a:buFont typeface="Arial"/>
              <a:buChar char="•"/>
            </a:pPr>
            <a:r>
              <a:rPr lang="en-US" sz="2400" dirty="0" smtClean="0"/>
              <a:t>Methotrexate Inhibits of </a:t>
            </a:r>
            <a:r>
              <a:rPr lang="en-US" sz="2400" dirty="0" err="1" smtClean="0"/>
              <a:t>arachidonic</a:t>
            </a:r>
            <a:r>
              <a:rPr lang="en-US" sz="2400" dirty="0" smtClean="0"/>
              <a:t> acid</a:t>
            </a:r>
          </a:p>
          <a:p>
            <a:pPr lvl="1">
              <a:buFont typeface="Arial"/>
              <a:buChar char="•"/>
            </a:pPr>
            <a:r>
              <a:rPr lang="en-US" sz="2400" dirty="0" smtClean="0">
                <a:latin typeface="Wingdings"/>
                <a:ea typeface="Wingdings"/>
                <a:cs typeface="Wingdings"/>
                <a:sym typeface="Wingdings"/>
              </a:rPr>
              <a:t></a:t>
            </a:r>
            <a:r>
              <a:rPr lang="en-US" sz="2400" dirty="0">
                <a:sym typeface="Wingdings"/>
              </a:rPr>
              <a:t> </a:t>
            </a:r>
            <a:r>
              <a:rPr lang="en-US" sz="2400" dirty="0" smtClean="0">
                <a:sym typeface="Wingdings"/>
              </a:rPr>
              <a:t>in CRP &amp; ESR</a:t>
            </a:r>
            <a:endParaRPr lang="en-US" sz="2400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4DBB6-08F2-C543-A70A-1E0090206F8B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99251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 smtClean="0"/>
              <a:t>CICLOSPORIN, TACROLIMUS &amp; RAPAMYCIN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2861" y="2084294"/>
            <a:ext cx="8132213" cy="4309596"/>
          </a:xfrm>
        </p:spPr>
        <p:txBody>
          <a:bodyPr>
            <a:noAutofit/>
          </a:bodyPr>
          <a:lstStyle/>
          <a:p>
            <a:r>
              <a:rPr lang="en-US" sz="2400" dirty="0" smtClean="0"/>
              <a:t>Affect T cell signaling, hence T cell functioning</a:t>
            </a:r>
          </a:p>
          <a:p>
            <a:r>
              <a:rPr lang="en-US" sz="2400" dirty="0" err="1" smtClean="0"/>
              <a:t>Ciclosprin</a:t>
            </a:r>
            <a:r>
              <a:rPr lang="en-US" sz="2400" dirty="0" smtClean="0"/>
              <a:t> &amp; </a:t>
            </a:r>
            <a:r>
              <a:rPr lang="en-US" sz="2400" dirty="0" err="1" smtClean="0"/>
              <a:t>tacrolimus</a:t>
            </a:r>
            <a:endParaRPr lang="en-US" sz="2400" dirty="0" smtClean="0"/>
          </a:p>
          <a:p>
            <a:pPr lvl="1">
              <a:buFont typeface="Arial"/>
              <a:buChar char="•"/>
            </a:pPr>
            <a:r>
              <a:rPr lang="en-US" sz="2400" dirty="0" smtClean="0"/>
              <a:t>Binds to </a:t>
            </a:r>
            <a:r>
              <a:rPr lang="en-US" sz="2400" dirty="0" err="1" smtClean="0"/>
              <a:t>immunophilins</a:t>
            </a:r>
            <a:r>
              <a:rPr lang="en-US" sz="2400" dirty="0"/>
              <a:t> </a:t>
            </a:r>
            <a:r>
              <a:rPr lang="en-US" sz="2400" dirty="0" smtClean="0"/>
              <a:t>(cytoplasmic proteins)                </a:t>
            </a:r>
            <a:r>
              <a:rPr lang="en-US" sz="2400" dirty="0" smtClean="0">
                <a:latin typeface="Wingdings"/>
                <a:ea typeface="Wingdings"/>
                <a:cs typeface="Wingdings"/>
                <a:sym typeface="Wingdings"/>
              </a:rPr>
              <a:t></a:t>
            </a:r>
            <a:r>
              <a:rPr lang="en-US" sz="2400" dirty="0" smtClean="0">
                <a:sym typeface="Wingdings"/>
              </a:rPr>
              <a:t> intracellular calcium                  inhibiting cytokines &amp; genes essential for T cell </a:t>
            </a:r>
            <a:r>
              <a:rPr lang="en-US" sz="2400" dirty="0" smtClean="0"/>
              <a:t> proliferation &amp; function.</a:t>
            </a:r>
            <a:endParaRPr lang="en-US" sz="2400" dirty="0"/>
          </a:p>
          <a:p>
            <a:r>
              <a:rPr lang="en-US" sz="2400" dirty="0" err="1" smtClean="0"/>
              <a:t>Rapamycin</a:t>
            </a:r>
            <a:endParaRPr lang="en-US" sz="2400" dirty="0" smtClean="0"/>
          </a:p>
          <a:p>
            <a:pPr lvl="1">
              <a:buFont typeface="Arial"/>
              <a:buChar char="•"/>
            </a:pPr>
            <a:r>
              <a:rPr lang="en-US" sz="2400" dirty="0" smtClean="0"/>
              <a:t>Arrests cells in G</a:t>
            </a:r>
            <a:r>
              <a:rPr lang="en-US" sz="2400" baseline="-25000" dirty="0" smtClean="0"/>
              <a:t>1 </a:t>
            </a:r>
            <a:r>
              <a:rPr lang="en-US" sz="2400" dirty="0" smtClean="0"/>
              <a:t>phase                        cell death by apoptosis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4DBB6-08F2-C543-A70A-1E0090206F8B}" type="slidenum">
              <a:rPr lang="en-US" smtClean="0"/>
              <a:pPr/>
              <a:t>31</a:t>
            </a:fld>
            <a:endParaRPr lang="en-US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7355008" y="3583033"/>
            <a:ext cx="682424" cy="0"/>
          </a:xfrm>
          <a:prstGeom prst="straightConnector1">
            <a:avLst/>
          </a:prstGeom>
          <a:ln>
            <a:solidFill>
              <a:srgbClr val="FFFFFF">
                <a:alpha val="90000"/>
              </a:srgb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4800600" y="5459858"/>
            <a:ext cx="1132692" cy="0"/>
          </a:xfrm>
          <a:prstGeom prst="straightConnector1">
            <a:avLst/>
          </a:prstGeom>
          <a:ln>
            <a:solidFill>
              <a:schemeClr val="tx1">
                <a:alpha val="9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4122857" y="3943969"/>
            <a:ext cx="884010" cy="0"/>
          </a:xfrm>
          <a:prstGeom prst="straightConnector1">
            <a:avLst/>
          </a:prstGeom>
          <a:ln>
            <a:solidFill>
              <a:srgbClr val="FFFFFF">
                <a:alpha val="90000"/>
              </a:srgb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515242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b="1" dirty="0" smtClean="0"/>
              <a:t>NUTRIENT DEFECIENCIES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555" y="2084294"/>
            <a:ext cx="7923694" cy="4309596"/>
          </a:xfrm>
        </p:spPr>
        <p:txBody>
          <a:bodyPr>
            <a:normAutofit fontScale="92500"/>
          </a:bodyPr>
          <a:lstStyle/>
          <a:p>
            <a:r>
              <a:rPr lang="en-US" sz="2800" dirty="0" smtClean="0"/>
              <a:t>Most common cause of immunodeficiency worldwide</a:t>
            </a:r>
          </a:p>
          <a:p>
            <a:r>
              <a:rPr lang="en-US" sz="2800" dirty="0" smtClean="0"/>
              <a:t>There are 5 aspects of immunity which are consistently affected</a:t>
            </a:r>
          </a:p>
          <a:p>
            <a:pPr lvl="1">
              <a:buFont typeface="+mj-lt"/>
              <a:buAutoNum type="arabicPeriod"/>
            </a:pPr>
            <a:r>
              <a:rPr lang="en-US" sz="2400" dirty="0" smtClean="0"/>
              <a:t>CMI</a:t>
            </a:r>
          </a:p>
          <a:p>
            <a:pPr lvl="1">
              <a:buFont typeface="+mj-lt"/>
              <a:buAutoNum type="arabicPeriod"/>
            </a:pPr>
            <a:r>
              <a:rPr lang="en-US" sz="2400" dirty="0" smtClean="0"/>
              <a:t>Phagocyte function</a:t>
            </a:r>
          </a:p>
          <a:p>
            <a:pPr lvl="1">
              <a:buFont typeface="+mj-lt"/>
              <a:buAutoNum type="arabicPeriod"/>
            </a:pPr>
            <a:r>
              <a:rPr lang="en-US" sz="2400" dirty="0" smtClean="0"/>
              <a:t>Complement system</a:t>
            </a:r>
          </a:p>
          <a:p>
            <a:pPr lvl="1">
              <a:buFont typeface="+mj-lt"/>
              <a:buAutoNum type="arabicPeriod"/>
            </a:pPr>
            <a:r>
              <a:rPr lang="en-US" sz="2400" dirty="0" smtClean="0"/>
              <a:t>Secretory antibody</a:t>
            </a:r>
          </a:p>
          <a:p>
            <a:pPr lvl="1">
              <a:buFont typeface="+mj-lt"/>
              <a:buAutoNum type="arabicPeriod"/>
            </a:pPr>
            <a:r>
              <a:rPr lang="en-US" sz="2400" dirty="0" smtClean="0"/>
              <a:t>Cytokine production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4DBB6-08F2-C543-A70A-1E0090206F8B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13860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b="1" dirty="0"/>
              <a:t>NUTRIENT </a:t>
            </a:r>
            <a:r>
              <a:rPr lang="en-US" sz="4000" b="1" dirty="0" smtClean="0"/>
              <a:t>DEFECIENCIES (CONT)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4511" y="2084294"/>
            <a:ext cx="7923694" cy="4309596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Can result from</a:t>
            </a:r>
          </a:p>
          <a:p>
            <a:pPr lvl="1">
              <a:buFont typeface="Arial"/>
              <a:buChar char="•"/>
            </a:pPr>
            <a:r>
              <a:rPr lang="en-US" sz="2800" dirty="0" smtClean="0"/>
              <a:t>Economic constraints</a:t>
            </a:r>
          </a:p>
          <a:p>
            <a:pPr lvl="1">
              <a:buFont typeface="Arial"/>
              <a:buChar char="•"/>
            </a:pPr>
            <a:r>
              <a:rPr lang="en-US" sz="2800" dirty="0" smtClean="0"/>
              <a:t>Cancer, chronic renal failure, burns, multiple trauma, chronic infection (particularly measles, pneumonia, TB, diarrhea)</a:t>
            </a:r>
          </a:p>
          <a:p>
            <a:r>
              <a:rPr lang="en-US" sz="2800" dirty="0" smtClean="0"/>
              <a:t>Infection and malnutrition can aggravate each other</a:t>
            </a:r>
          </a:p>
          <a:p>
            <a:r>
              <a:rPr lang="en-US" sz="2800" dirty="0" smtClean="0"/>
              <a:t>Affects </a:t>
            </a:r>
            <a:r>
              <a:rPr lang="en-US" sz="2800" dirty="0" err="1" smtClean="0"/>
              <a:t>lymhoid</a:t>
            </a:r>
            <a:r>
              <a:rPr lang="en-US" sz="2800" dirty="0" smtClean="0"/>
              <a:t> tissue, lymphoid atrophy (morphological feature of malnutrition)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4DBB6-08F2-C543-A70A-1E0090206F8B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98758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b="1" dirty="0"/>
              <a:t>NUTRIENT DEFECIENCIES (CONT)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6599" y="2084294"/>
            <a:ext cx="8094300" cy="4309596"/>
          </a:xfrm>
        </p:spPr>
        <p:txBody>
          <a:bodyPr>
            <a:noAutofit/>
          </a:bodyPr>
          <a:lstStyle/>
          <a:p>
            <a:r>
              <a:rPr lang="en-US" sz="2800" dirty="0" smtClean="0"/>
              <a:t>The extent of damage of lymphoid tissue depend on</a:t>
            </a:r>
          </a:p>
          <a:p>
            <a:pPr lvl="1">
              <a:buFont typeface="Arial"/>
              <a:buChar char="•"/>
            </a:pPr>
            <a:r>
              <a:rPr lang="en-US" sz="2400" dirty="0" smtClean="0"/>
              <a:t>Rate of cell proliferation</a:t>
            </a:r>
          </a:p>
          <a:p>
            <a:pPr lvl="1">
              <a:buFont typeface="Arial"/>
              <a:buChar char="•"/>
            </a:pPr>
            <a:r>
              <a:rPr lang="en-US" sz="2400" dirty="0" smtClean="0"/>
              <a:t>Amount and rate of protein synthesis</a:t>
            </a:r>
          </a:p>
          <a:p>
            <a:pPr lvl="1">
              <a:buFont typeface="Arial"/>
              <a:buChar char="•"/>
            </a:pPr>
            <a:r>
              <a:rPr lang="en-US" sz="2400" dirty="0" smtClean="0"/>
              <a:t>Role of individual nutrients in metabolic pathways (Zn, Fe, </a:t>
            </a:r>
            <a:r>
              <a:rPr lang="en-US" sz="2400" dirty="0" err="1" smtClean="0"/>
              <a:t>Vit</a:t>
            </a:r>
            <a:r>
              <a:rPr lang="en-US" sz="2400" dirty="0" smtClean="0"/>
              <a:t> B</a:t>
            </a:r>
            <a:r>
              <a:rPr lang="en-US" sz="2400" baseline="-25000" dirty="0" smtClean="0"/>
              <a:t>6</a:t>
            </a:r>
            <a:r>
              <a:rPr lang="en-US" sz="2400" dirty="0"/>
              <a:t> </a:t>
            </a:r>
            <a:r>
              <a:rPr lang="en-US" sz="2400" dirty="0" smtClean="0"/>
              <a:t>etc. have key roles in immune process</a:t>
            </a:r>
          </a:p>
          <a:p>
            <a:r>
              <a:rPr lang="en-US" sz="2800" dirty="0" smtClean="0"/>
              <a:t>Nutritional thymectomy – malnourished children, </a:t>
            </a:r>
            <a:r>
              <a:rPr lang="en-US" sz="2800" dirty="0" smtClean="0">
                <a:latin typeface="Wingdings"/>
                <a:ea typeface="Wingdings"/>
                <a:cs typeface="Wingdings"/>
                <a:sym typeface="Wingdings"/>
              </a:rPr>
              <a:t></a:t>
            </a:r>
            <a:r>
              <a:rPr lang="en-US" sz="2800" dirty="0">
                <a:sym typeface="Wingdings"/>
              </a:rPr>
              <a:t> </a:t>
            </a:r>
            <a:r>
              <a:rPr lang="en-US" sz="2800" dirty="0" smtClean="0">
                <a:sym typeface="Wingdings"/>
              </a:rPr>
              <a:t>in weight and size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4DBB6-08F2-C543-A70A-1E0090206F8B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60609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b="1" dirty="0"/>
              <a:t>NUTRIENT </a:t>
            </a:r>
            <a:r>
              <a:rPr lang="en-US" sz="4000" b="1" dirty="0" smtClean="0"/>
              <a:t>DEFECIENCIES - PEM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555" y="2084294"/>
            <a:ext cx="8018475" cy="4309596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Affects CMI &amp; phagocytosis</a:t>
            </a:r>
          </a:p>
          <a:p>
            <a:r>
              <a:rPr lang="en-US" sz="2800" dirty="0" smtClean="0"/>
              <a:t>Reduction in CMI indicated  by  </a:t>
            </a:r>
            <a:r>
              <a:rPr lang="en-US" sz="2800" dirty="0" smtClean="0">
                <a:latin typeface="Wingdings"/>
                <a:ea typeface="Wingdings"/>
                <a:cs typeface="Wingdings"/>
                <a:sym typeface="Wingdings"/>
              </a:rPr>
              <a:t></a:t>
            </a:r>
            <a:r>
              <a:rPr lang="en-US" sz="2800" dirty="0" smtClean="0">
                <a:ea typeface="Wingdings"/>
                <a:cs typeface="Wingdings"/>
                <a:sym typeface="Wingdings"/>
              </a:rPr>
              <a:t> CD4 cells &amp; </a:t>
            </a:r>
            <a:r>
              <a:rPr lang="en-US" sz="2800" dirty="0" smtClean="0">
                <a:latin typeface="Wingdings"/>
                <a:ea typeface="Wingdings"/>
                <a:cs typeface="Wingdings"/>
                <a:sym typeface="Wingdings"/>
              </a:rPr>
              <a:t></a:t>
            </a:r>
            <a:r>
              <a:rPr lang="en-US" sz="2800" dirty="0">
                <a:sym typeface="Wingdings"/>
              </a:rPr>
              <a:t> </a:t>
            </a:r>
            <a:r>
              <a:rPr lang="en-US" sz="2800" dirty="0" smtClean="0">
                <a:sym typeface="Wingdings"/>
              </a:rPr>
              <a:t>CD4/CD8 ratio</a:t>
            </a:r>
          </a:p>
          <a:p>
            <a:r>
              <a:rPr lang="en-US" sz="2800" dirty="0" smtClean="0">
                <a:sym typeface="Wingdings"/>
              </a:rPr>
              <a:t>Phagocytosis</a:t>
            </a:r>
          </a:p>
          <a:p>
            <a:pPr lvl="1">
              <a:buFont typeface="Arial"/>
              <a:buChar char="•"/>
            </a:pPr>
            <a:r>
              <a:rPr lang="en-US" sz="2400" dirty="0" smtClean="0">
                <a:latin typeface="Wingdings"/>
                <a:ea typeface="Wingdings"/>
                <a:cs typeface="Wingdings"/>
                <a:sym typeface="Wingdings"/>
              </a:rPr>
              <a:t></a:t>
            </a:r>
            <a:r>
              <a:rPr lang="en-US" sz="2400" dirty="0">
                <a:sym typeface="Wingdings"/>
              </a:rPr>
              <a:t> </a:t>
            </a:r>
            <a:r>
              <a:rPr lang="en-US" sz="2400" dirty="0" smtClean="0">
                <a:sym typeface="Wingdings"/>
              </a:rPr>
              <a:t>opsonisation (due to </a:t>
            </a:r>
            <a:r>
              <a:rPr lang="en-US" sz="2400" dirty="0" smtClean="0">
                <a:latin typeface="Wingdings"/>
                <a:ea typeface="Wingdings"/>
                <a:cs typeface="Wingdings"/>
                <a:sym typeface="Wingdings"/>
              </a:rPr>
              <a:t></a:t>
            </a:r>
            <a:r>
              <a:rPr lang="en-US" sz="2400" dirty="0">
                <a:sym typeface="Wingdings"/>
              </a:rPr>
              <a:t> </a:t>
            </a:r>
            <a:r>
              <a:rPr lang="en-US" sz="2400" dirty="0" smtClean="0">
                <a:sym typeface="Wingdings"/>
              </a:rPr>
              <a:t>C</a:t>
            </a:r>
            <a:r>
              <a:rPr lang="en-US" sz="2400" baseline="-25000" dirty="0" smtClean="0">
                <a:sym typeface="Wingdings"/>
              </a:rPr>
              <a:t>3, </a:t>
            </a:r>
            <a:r>
              <a:rPr lang="en-US" sz="2400" dirty="0" smtClean="0">
                <a:sym typeface="Wingdings"/>
              </a:rPr>
              <a:t>C</a:t>
            </a:r>
            <a:r>
              <a:rPr lang="en-US" sz="2400" baseline="-25000" dirty="0" smtClean="0">
                <a:sym typeface="Wingdings"/>
              </a:rPr>
              <a:t>5</a:t>
            </a:r>
            <a:r>
              <a:rPr lang="en-US" sz="2400" dirty="0">
                <a:sym typeface="Wingdings"/>
              </a:rPr>
              <a:t> </a:t>
            </a:r>
            <a:r>
              <a:rPr lang="en-US" sz="2400" dirty="0" smtClean="0">
                <a:sym typeface="Wingdings"/>
              </a:rPr>
              <a:t>&amp; factor B)</a:t>
            </a:r>
          </a:p>
          <a:p>
            <a:pPr lvl="1">
              <a:buFont typeface="Arial"/>
              <a:buChar char="•"/>
            </a:pPr>
            <a:r>
              <a:rPr lang="en-US" sz="2400" dirty="0" smtClean="0">
                <a:sym typeface="Wingdings"/>
              </a:rPr>
              <a:t>Ability to kill intracellular organisms impaired (but ingestion not impaired)</a:t>
            </a:r>
          </a:p>
          <a:p>
            <a:pPr lvl="1">
              <a:buFont typeface="Arial"/>
              <a:buChar char="•"/>
            </a:pPr>
            <a:r>
              <a:rPr lang="en-US" sz="2400" dirty="0" smtClean="0">
                <a:latin typeface="Wingdings"/>
                <a:ea typeface="Wingdings"/>
                <a:cs typeface="Wingdings"/>
                <a:sym typeface="Wingdings"/>
              </a:rPr>
              <a:t></a:t>
            </a:r>
            <a:r>
              <a:rPr lang="en-US" sz="2400" dirty="0">
                <a:sym typeface="Wingdings"/>
              </a:rPr>
              <a:t> </a:t>
            </a:r>
            <a:r>
              <a:rPr lang="en-US" sz="2400" dirty="0" smtClean="0">
                <a:sym typeface="Wingdings"/>
              </a:rPr>
              <a:t>production of cytokines like IL 2, TNF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4DBB6-08F2-C543-A70A-1E0090206F8B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13595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b="1" dirty="0" smtClean="0"/>
              <a:t>NUTRIENT DEFECIENCIES – ZINC &amp; IRON DEFICIENCY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555" y="2084294"/>
            <a:ext cx="7923694" cy="4309596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Zinc</a:t>
            </a:r>
          </a:p>
          <a:p>
            <a:pPr lvl="1">
              <a:buFont typeface="Arial"/>
              <a:buChar char="•"/>
            </a:pPr>
            <a:r>
              <a:rPr lang="en-US" sz="2400" dirty="0" smtClean="0"/>
              <a:t>Reduction in delayed cutaneous hypersensitivity</a:t>
            </a:r>
          </a:p>
          <a:p>
            <a:pPr lvl="1">
              <a:buFont typeface="Arial"/>
              <a:buChar char="•"/>
            </a:pPr>
            <a:r>
              <a:rPr lang="en-US" sz="2400" dirty="0" smtClean="0">
                <a:latin typeface="Wingdings"/>
                <a:ea typeface="Wingdings"/>
                <a:cs typeface="Wingdings"/>
                <a:sym typeface="Wingdings"/>
              </a:rPr>
              <a:t></a:t>
            </a:r>
            <a:r>
              <a:rPr lang="en-US" sz="2400" dirty="0" smtClean="0">
                <a:sym typeface="Wingdings"/>
              </a:rPr>
              <a:t> </a:t>
            </a:r>
            <a:r>
              <a:rPr lang="en-US" sz="2400" dirty="0">
                <a:sym typeface="Wingdings"/>
              </a:rPr>
              <a:t>CD4/CD8 </a:t>
            </a:r>
            <a:r>
              <a:rPr lang="en-US" sz="2400" dirty="0" smtClean="0">
                <a:sym typeface="Wingdings"/>
              </a:rPr>
              <a:t>ratio &amp; T cell function</a:t>
            </a:r>
          </a:p>
          <a:p>
            <a:r>
              <a:rPr lang="en-US" sz="2800" dirty="0" smtClean="0">
                <a:sym typeface="Wingdings"/>
              </a:rPr>
              <a:t>Iron </a:t>
            </a:r>
          </a:p>
          <a:p>
            <a:pPr lvl="1">
              <a:buFont typeface="Arial"/>
              <a:buChar char="•"/>
            </a:pPr>
            <a:r>
              <a:rPr lang="en-US" sz="2400" dirty="0" smtClean="0">
                <a:latin typeface="Wingdings"/>
                <a:ea typeface="Wingdings"/>
                <a:cs typeface="Wingdings"/>
                <a:sym typeface="Wingdings"/>
              </a:rPr>
              <a:t></a:t>
            </a:r>
            <a:r>
              <a:rPr lang="en-US" sz="2400" dirty="0">
                <a:sym typeface="Wingdings"/>
              </a:rPr>
              <a:t> </a:t>
            </a:r>
            <a:r>
              <a:rPr lang="en-US" sz="2400" dirty="0" smtClean="0">
                <a:sym typeface="Wingdings"/>
              </a:rPr>
              <a:t>lymphocyte </a:t>
            </a:r>
            <a:r>
              <a:rPr lang="en-US" sz="2400" dirty="0" err="1" smtClean="0">
                <a:sym typeface="Wingdings"/>
              </a:rPr>
              <a:t>responseto</a:t>
            </a:r>
            <a:r>
              <a:rPr lang="en-US" sz="2400" dirty="0" smtClean="0">
                <a:sym typeface="Wingdings"/>
              </a:rPr>
              <a:t> mitogens&amp; antigens</a:t>
            </a:r>
          </a:p>
          <a:p>
            <a:pPr lvl="1">
              <a:buFont typeface="Arial"/>
              <a:buChar char="•"/>
            </a:pPr>
            <a:r>
              <a:rPr lang="en-US" sz="2400" dirty="0" smtClean="0">
                <a:sym typeface="Wingdings"/>
              </a:rPr>
              <a:t>Impaired NK cell activity</a:t>
            </a:r>
          </a:p>
          <a:p>
            <a:r>
              <a:rPr lang="en-US" sz="2800" dirty="0" smtClean="0">
                <a:sym typeface="Wingdings"/>
              </a:rPr>
              <a:t>Selenium and copper – </a:t>
            </a:r>
            <a:r>
              <a:rPr lang="en-US" sz="2800" dirty="0" err="1" smtClean="0">
                <a:sym typeface="Wingdings"/>
              </a:rPr>
              <a:t>imporatant</a:t>
            </a:r>
            <a:r>
              <a:rPr lang="en-US" sz="2800" dirty="0" smtClean="0">
                <a:sym typeface="Wingdings"/>
              </a:rPr>
              <a:t> for immune response</a:t>
            </a:r>
            <a:endParaRPr lang="en-US" sz="2800" dirty="0">
              <a:sym typeface="Wingdings"/>
            </a:endParaRP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4DBB6-08F2-C543-A70A-1E0090206F8B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51292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0099" y="2084294"/>
            <a:ext cx="7711237" cy="4494078"/>
          </a:xfrm>
        </p:spPr>
        <p:txBody>
          <a:bodyPr>
            <a:normAutofit fontScale="92500" lnSpcReduction="20000"/>
          </a:bodyPr>
          <a:lstStyle/>
          <a:p>
            <a:r>
              <a:rPr lang="en-US" sz="2800" dirty="0" smtClean="0"/>
              <a:t>Moderate excess, </a:t>
            </a:r>
            <a:r>
              <a:rPr lang="en-US" sz="2800" dirty="0" err="1" smtClean="0"/>
              <a:t>vit</a:t>
            </a:r>
            <a:r>
              <a:rPr lang="en-US" sz="2800" dirty="0" smtClean="0"/>
              <a:t> E, </a:t>
            </a:r>
            <a:r>
              <a:rPr lang="en-US" sz="2800" dirty="0" err="1" smtClean="0"/>
              <a:t>vit</a:t>
            </a:r>
            <a:r>
              <a:rPr lang="en-US" sz="2800" dirty="0" smtClean="0"/>
              <a:t> A, Zn, selenium – enhance immunity</a:t>
            </a:r>
          </a:p>
          <a:p>
            <a:r>
              <a:rPr lang="en-US" sz="2800" dirty="0" smtClean="0"/>
              <a:t>Nutritional intervention – </a:t>
            </a:r>
          </a:p>
          <a:p>
            <a:pPr lvl="1">
              <a:buFont typeface="Arial"/>
              <a:buChar char="•"/>
            </a:pPr>
            <a:r>
              <a:rPr lang="en-US" dirty="0" smtClean="0">
                <a:ea typeface="Wingdings"/>
                <a:cs typeface="Wingdings"/>
                <a:sym typeface="Wingdings"/>
              </a:rPr>
              <a:t>prevent infection by </a:t>
            </a:r>
            <a:r>
              <a:rPr lang="en-US" dirty="0" smtClean="0">
                <a:latin typeface="Wingdings"/>
                <a:ea typeface="Wingdings"/>
                <a:cs typeface="Wingdings"/>
                <a:sym typeface="Wingdings"/>
              </a:rPr>
              <a:t> </a:t>
            </a:r>
            <a:r>
              <a:rPr lang="en-US" dirty="0" smtClean="0">
                <a:ea typeface="Wingdings"/>
                <a:cs typeface="Wingdings"/>
                <a:sym typeface="Wingdings"/>
              </a:rPr>
              <a:t>immunity</a:t>
            </a:r>
          </a:p>
          <a:p>
            <a:pPr lvl="1">
              <a:buFont typeface="Arial"/>
              <a:buChar char="•"/>
            </a:pPr>
            <a:r>
              <a:rPr lang="en-US" dirty="0" smtClean="0">
                <a:latin typeface="Wingdings"/>
                <a:ea typeface="Wingdings"/>
                <a:cs typeface="Wingdings"/>
                <a:sym typeface="Wingdings"/>
              </a:rPr>
              <a:t> </a:t>
            </a:r>
            <a:r>
              <a:rPr lang="en-US" dirty="0" smtClean="0">
                <a:ea typeface="Wingdings"/>
                <a:cs typeface="Wingdings"/>
                <a:sym typeface="Wingdings"/>
              </a:rPr>
              <a:t>complications like sepsis, poor wound healing</a:t>
            </a:r>
          </a:p>
          <a:p>
            <a:r>
              <a:rPr lang="en-US" sz="2600" dirty="0" smtClean="0">
                <a:ea typeface="Wingdings"/>
                <a:cs typeface="Wingdings"/>
                <a:sym typeface="Wingdings"/>
              </a:rPr>
              <a:t>Probiotics</a:t>
            </a:r>
          </a:p>
          <a:p>
            <a:pPr lvl="1">
              <a:buFont typeface="Arial"/>
              <a:buChar char="•"/>
            </a:pPr>
            <a:r>
              <a:rPr lang="en-US" dirty="0" smtClean="0">
                <a:ea typeface="Wingdings"/>
                <a:cs typeface="Wingdings"/>
                <a:sym typeface="Wingdings"/>
              </a:rPr>
              <a:t>Desirable bacteria – L </a:t>
            </a:r>
            <a:r>
              <a:rPr lang="en-US" dirty="0" err="1" smtClean="0">
                <a:ea typeface="Wingdings"/>
                <a:cs typeface="Wingdings"/>
                <a:sym typeface="Wingdings"/>
              </a:rPr>
              <a:t>acidophillus</a:t>
            </a:r>
            <a:r>
              <a:rPr lang="en-US" dirty="0" smtClean="0">
                <a:ea typeface="Wingdings"/>
                <a:cs typeface="Wingdings"/>
                <a:sym typeface="Wingdings"/>
              </a:rPr>
              <a:t>, L </a:t>
            </a:r>
            <a:r>
              <a:rPr lang="en-US" dirty="0" err="1" smtClean="0">
                <a:ea typeface="Wingdings"/>
                <a:cs typeface="Wingdings"/>
                <a:sym typeface="Wingdings"/>
              </a:rPr>
              <a:t>casei</a:t>
            </a:r>
            <a:endParaRPr lang="en-US" dirty="0" smtClean="0">
              <a:ea typeface="Wingdings"/>
              <a:cs typeface="Wingdings"/>
              <a:sym typeface="Wingdings"/>
            </a:endParaRPr>
          </a:p>
          <a:p>
            <a:pPr lvl="1">
              <a:buFont typeface="Arial"/>
              <a:buChar char="•"/>
            </a:pPr>
            <a:r>
              <a:rPr lang="en-US" dirty="0" smtClean="0">
                <a:ea typeface="Wingdings"/>
                <a:cs typeface="Wingdings"/>
                <a:sym typeface="Wingdings"/>
              </a:rPr>
              <a:t>Given orally, </a:t>
            </a:r>
            <a:r>
              <a:rPr lang="en-US" dirty="0" smtClean="0">
                <a:latin typeface="Wingdings"/>
                <a:ea typeface="Wingdings"/>
                <a:cs typeface="Wingdings"/>
                <a:sym typeface="Wingdings"/>
              </a:rPr>
              <a:t></a:t>
            </a:r>
            <a:r>
              <a:rPr lang="en-US" dirty="0">
                <a:sym typeface="Wingdings"/>
              </a:rPr>
              <a:t> </a:t>
            </a:r>
            <a:r>
              <a:rPr lang="en-US" dirty="0" smtClean="0">
                <a:sym typeface="Wingdings"/>
              </a:rPr>
              <a:t>gut </a:t>
            </a:r>
            <a:r>
              <a:rPr lang="en-US" dirty="0" err="1" smtClean="0">
                <a:sym typeface="Wingdings"/>
              </a:rPr>
              <a:t>microflora</a:t>
            </a:r>
            <a:endParaRPr lang="en-US" dirty="0" smtClean="0">
              <a:sym typeface="Wingdings"/>
            </a:endParaRPr>
          </a:p>
          <a:p>
            <a:pPr lvl="2">
              <a:buFont typeface="Wingdings" charset="2"/>
              <a:buChar char="ü"/>
            </a:pPr>
            <a:r>
              <a:rPr lang="en-US" dirty="0" smtClean="0">
                <a:sym typeface="Wingdings"/>
              </a:rPr>
              <a:t>Barrier effect, produces </a:t>
            </a:r>
            <a:r>
              <a:rPr lang="en-US" dirty="0" err="1" smtClean="0">
                <a:sym typeface="Wingdings"/>
              </a:rPr>
              <a:t>bacteriocidin</a:t>
            </a:r>
            <a:endParaRPr lang="en-US" dirty="0" smtClean="0">
              <a:sym typeface="Wingdings"/>
            </a:endParaRPr>
          </a:p>
          <a:p>
            <a:pPr lvl="2">
              <a:buFont typeface="Wingdings" charset="2"/>
              <a:buChar char="ü"/>
            </a:pPr>
            <a:r>
              <a:rPr lang="en-US" dirty="0" smtClean="0">
                <a:sym typeface="Wingdings"/>
              </a:rPr>
              <a:t>Change of cytokine profile in gut mucosa &amp; </a:t>
            </a:r>
            <a:r>
              <a:rPr lang="en-US" dirty="0" smtClean="0">
                <a:latin typeface="Wingdings"/>
                <a:ea typeface="Wingdings"/>
                <a:cs typeface="Wingdings"/>
                <a:sym typeface="Wingdings"/>
              </a:rPr>
              <a:t></a:t>
            </a:r>
            <a:r>
              <a:rPr lang="en-US" dirty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Ab</a:t>
            </a:r>
            <a:r>
              <a:rPr lang="en-US" dirty="0" smtClean="0">
                <a:sym typeface="Wingdings"/>
              </a:rPr>
              <a:t> production</a:t>
            </a:r>
            <a:endParaRPr lang="en-US" dirty="0" smtClean="0"/>
          </a:p>
          <a:p>
            <a:pPr lvl="1"/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4DBB6-08F2-C543-A70A-1E0090206F8B}" type="slidenum">
              <a:rPr lang="en-US" smtClean="0"/>
              <a:pPr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31336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9857" y="707571"/>
            <a:ext cx="8382000" cy="5410841"/>
          </a:xfrm>
        </p:spPr>
        <p:txBody>
          <a:bodyPr>
            <a:normAutofit/>
          </a:bodyPr>
          <a:lstStyle/>
          <a:p>
            <a:r>
              <a:rPr lang="en-US" sz="2800" dirty="0"/>
              <a:t>Secondary immunodeficiency is induced by factors such as</a:t>
            </a:r>
            <a:r>
              <a:rPr lang="en-US" sz="2800" dirty="0" smtClean="0"/>
              <a:t>: (</a:t>
            </a:r>
            <a:r>
              <a:rPr lang="en-US" sz="2800" dirty="0" err="1" smtClean="0"/>
              <a:t>cont</a:t>
            </a:r>
            <a:r>
              <a:rPr lang="en-US" sz="2800" dirty="0" smtClean="0"/>
              <a:t>)</a:t>
            </a:r>
          </a:p>
          <a:p>
            <a:pPr marL="0" indent="0">
              <a:buNone/>
            </a:pPr>
            <a:endParaRPr lang="en-US" sz="800" dirty="0" smtClean="0"/>
          </a:p>
          <a:p>
            <a:pPr lvl="1">
              <a:buFont typeface="Wingdings" charset="2"/>
              <a:buChar char="Ø"/>
            </a:pPr>
            <a:r>
              <a:rPr lang="en-US" sz="2600" dirty="0" smtClean="0"/>
              <a:t>Corticosteroids </a:t>
            </a:r>
            <a:r>
              <a:rPr lang="en-US" sz="2600" dirty="0"/>
              <a:t>– anti-inflammatory steroids. Damages lymphocytes.</a:t>
            </a:r>
          </a:p>
          <a:p>
            <a:pPr lvl="1">
              <a:buFont typeface="Wingdings" charset="2"/>
              <a:buChar char="Ø"/>
            </a:pPr>
            <a:r>
              <a:rPr lang="en-US" sz="2600" dirty="0" err="1"/>
              <a:t>Leukemias</a:t>
            </a:r>
            <a:r>
              <a:rPr lang="en-US" sz="2600" dirty="0"/>
              <a:t>, cancers of the lymphoid system, metastases. Reduces areas for lymphocyte development.</a:t>
            </a:r>
          </a:p>
          <a:p>
            <a:pPr lvl="1">
              <a:buFont typeface="Wingdings" charset="2"/>
              <a:buChar char="Ø"/>
            </a:pPr>
            <a:r>
              <a:rPr lang="en-US" sz="2600" dirty="0"/>
              <a:t>Aging. Adaptive immunity, especially cell-mediated immunity, tends to </a:t>
            </a:r>
            <a:r>
              <a:rPr lang="en-US" sz="2600" dirty="0" smtClean="0"/>
              <a:t>diminish </a:t>
            </a:r>
            <a:r>
              <a:rPr lang="en-US" sz="2600" dirty="0"/>
              <a:t>with aging.</a:t>
            </a:r>
          </a:p>
          <a:p>
            <a:pPr lvl="1">
              <a:buFont typeface="Wingdings" charset="2"/>
              <a:buChar char="Ø"/>
            </a:pPr>
            <a:r>
              <a:rPr lang="en-US" sz="2600" dirty="0"/>
              <a:t>Removal of the spleen. Decreased ability to remove microbes that enter the blood.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4DBB6-08F2-C543-A70A-1E0090206F8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51554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 smtClean="0"/>
              <a:t>ACQUIRED IMMUNO DEFICIENCY SYNDROME (AIDS)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143" y="2064017"/>
            <a:ext cx="8291286" cy="4485554"/>
          </a:xfrm>
        </p:spPr>
        <p:txBody>
          <a:bodyPr>
            <a:normAutofit/>
          </a:bodyPr>
          <a:lstStyle/>
          <a:p>
            <a:r>
              <a:rPr lang="en-US" sz="2400" dirty="0" smtClean="0"/>
              <a:t>A secondary immunodeficiency caused by human immunodeficiency virus (HIV)</a:t>
            </a:r>
          </a:p>
          <a:p>
            <a:pPr>
              <a:buClr>
                <a:schemeClr val="tx1"/>
              </a:buClr>
            </a:pPr>
            <a:r>
              <a:rPr lang="en-US" sz="2400" dirty="0" smtClean="0"/>
              <a:t>A retrovirus from the </a:t>
            </a:r>
            <a:r>
              <a:rPr lang="en-US" sz="2400" dirty="0" err="1" smtClean="0"/>
              <a:t>lentivirus</a:t>
            </a:r>
            <a:r>
              <a:rPr lang="en-US" sz="2400" dirty="0" smtClean="0"/>
              <a:t> subfamily.</a:t>
            </a:r>
          </a:p>
          <a:p>
            <a:pPr>
              <a:lnSpc>
                <a:spcPct val="90000"/>
              </a:lnSpc>
              <a:buFont typeface="Wingdings" charset="0"/>
              <a:buNone/>
            </a:pPr>
            <a:r>
              <a:rPr lang="en-US" sz="2800" dirty="0" smtClean="0"/>
              <a:t>There are two types of HIV.</a:t>
            </a:r>
          </a:p>
          <a:p>
            <a:pPr lvl="1">
              <a:lnSpc>
                <a:spcPct val="90000"/>
              </a:lnSpc>
              <a:buFont typeface="Wingdings" charset="2"/>
              <a:buChar char="Ø"/>
            </a:pPr>
            <a:r>
              <a:rPr lang="en-US" sz="2400" b="1" dirty="0" smtClean="0"/>
              <a:t>HIV – 1 </a:t>
            </a:r>
            <a:r>
              <a:rPr lang="en-US" sz="2800" dirty="0"/>
              <a:t>-</a:t>
            </a:r>
            <a:r>
              <a:rPr lang="en-US" sz="2800" dirty="0" smtClean="0"/>
              <a:t> worldwide,</a:t>
            </a:r>
            <a:r>
              <a:rPr lang="en-US" sz="2400" dirty="0" smtClean="0"/>
              <a:t> main cause of the worldwide pandemic</a:t>
            </a:r>
          </a:p>
          <a:p>
            <a:pPr lvl="1">
              <a:lnSpc>
                <a:spcPct val="90000"/>
              </a:lnSpc>
              <a:buFont typeface="Wingdings" charset="2"/>
              <a:buChar char="Ø"/>
            </a:pPr>
            <a:r>
              <a:rPr lang="en-US" sz="2400" b="1" dirty="0" smtClean="0"/>
              <a:t>HIV – 2 (</a:t>
            </a:r>
            <a:r>
              <a:rPr lang="en-US" sz="2400" dirty="0" smtClean="0"/>
              <a:t>west Africa, </a:t>
            </a:r>
            <a:r>
              <a:rPr lang="en-US" sz="2400" dirty="0"/>
              <a:t>M</a:t>
            </a:r>
            <a:r>
              <a:rPr lang="en-US" sz="2400" dirty="0" smtClean="0"/>
              <a:t>ozambique and </a:t>
            </a:r>
            <a:r>
              <a:rPr lang="en-US" sz="2400" dirty="0"/>
              <a:t>A</a:t>
            </a:r>
            <a:r>
              <a:rPr lang="en-US" sz="2400" dirty="0" smtClean="0"/>
              <a:t>ngola).</a:t>
            </a:r>
          </a:p>
          <a:p>
            <a:pPr lvl="2">
              <a:lnSpc>
                <a:spcPct val="90000"/>
              </a:lnSpc>
              <a:buFont typeface="Arial"/>
              <a:buChar char="•"/>
            </a:pPr>
            <a:r>
              <a:rPr lang="en-US" sz="2000" dirty="0" smtClean="0"/>
              <a:t>Similar illness to HIV – 1, less efficiently transmissible,  vertical transmission - rare, less aggressive with slower disease progression</a:t>
            </a:r>
            <a:r>
              <a:rPr lang="en-US" sz="1050" dirty="0" smtClean="0"/>
              <a:t> </a:t>
            </a:r>
          </a:p>
          <a:p>
            <a:pPr>
              <a:lnSpc>
                <a:spcPct val="90000"/>
              </a:lnSpc>
            </a:pPr>
            <a:endParaRPr lang="en-US" sz="2400" dirty="0"/>
          </a:p>
          <a:p>
            <a:pPr>
              <a:buClr>
                <a:schemeClr val="tx1"/>
              </a:buClr>
            </a:pP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4DBB6-08F2-C543-A70A-1E0090206F8B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73971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CHARACTERISTICS OF THE VIRUS</a:t>
            </a:r>
            <a:endParaRPr lang="en-US" sz="3600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98713" y="2084293"/>
            <a:ext cx="8146143" cy="4120563"/>
          </a:xfrm>
        </p:spPr>
        <p:txBody>
          <a:bodyPr>
            <a:normAutofit fontScale="92500" lnSpcReduction="10000"/>
          </a:bodyPr>
          <a:lstStyle/>
          <a:p>
            <a:r>
              <a:rPr lang="en-US" sz="3000" dirty="0"/>
              <a:t>Viral particle is </a:t>
            </a:r>
            <a:r>
              <a:rPr lang="en-US" sz="3000" dirty="0" smtClean="0"/>
              <a:t>spherical, diameter - 80</a:t>
            </a:r>
            <a:r>
              <a:rPr lang="en-US" sz="3000" dirty="0"/>
              <a:t>-</a:t>
            </a:r>
            <a:r>
              <a:rPr lang="en-US" sz="3000" dirty="0" smtClean="0"/>
              <a:t>100 nm</a:t>
            </a:r>
          </a:p>
          <a:p>
            <a:r>
              <a:rPr lang="en-US" sz="2800" dirty="0" smtClean="0"/>
              <a:t>Icosahedral </a:t>
            </a:r>
            <a:r>
              <a:rPr lang="en-US" sz="2800" dirty="0"/>
              <a:t>(20 sided), </a:t>
            </a:r>
            <a:r>
              <a:rPr lang="en-US" sz="2800" dirty="0" smtClean="0"/>
              <a:t>enveloped virus </a:t>
            </a:r>
            <a:endParaRPr lang="en-US" sz="2800" b="1" i="1" dirty="0"/>
          </a:p>
          <a:p>
            <a:r>
              <a:rPr lang="en-US" sz="2800" dirty="0"/>
              <a:t>Retroviruses </a:t>
            </a:r>
            <a:r>
              <a:rPr lang="en-US" sz="2800" dirty="0" smtClean="0"/>
              <a:t> - transcribe RNA to DNA.</a:t>
            </a:r>
          </a:p>
          <a:p>
            <a:r>
              <a:rPr lang="en-US" sz="2800" dirty="0" smtClean="0"/>
              <a:t>Two viral strands of RNA found in core surrounded by protein outer coat.</a:t>
            </a:r>
          </a:p>
          <a:p>
            <a:pPr lvl="1">
              <a:buFont typeface="Arial"/>
              <a:buChar char="•"/>
            </a:pPr>
            <a:r>
              <a:rPr lang="en-US" sz="2400" dirty="0" smtClean="0"/>
              <a:t>Outer </a:t>
            </a:r>
            <a:r>
              <a:rPr lang="en-US" sz="2400" dirty="0"/>
              <a:t>envelope contains a lipid matrix within which specific viral glycoproteins are imbedded.</a:t>
            </a:r>
          </a:p>
          <a:p>
            <a:pPr lvl="1">
              <a:buFont typeface="Arial"/>
              <a:buChar char="•"/>
            </a:pPr>
            <a:r>
              <a:rPr lang="en-US" sz="2400" dirty="0"/>
              <a:t>These knob-like structures responsible for binding to target cell.</a:t>
            </a:r>
          </a:p>
          <a:p>
            <a:pPr>
              <a:buFont typeface="Arial"/>
              <a:buChar char="•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4067526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671285" y="544286"/>
            <a:ext cx="7819571" cy="5823857"/>
          </a:xfrm>
          <a:noFill/>
        </p:spPr>
      </p:pic>
    </p:spTree>
    <p:extLst>
      <p:ext uri="{BB962C8B-B14F-4D97-AF65-F5344CB8AC3E}">
        <p14:creationId xmlns:p14="http://schemas.microsoft.com/office/powerpoint/2010/main" xmlns="" val="4046649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5" name="Rectangle 9"/>
          <p:cNvSpPr>
            <a:spLocks noGrp="1" noChangeArrowheads="1"/>
          </p:cNvSpPr>
          <p:nvPr>
            <p:ph type="body" sz="half" idx="2"/>
          </p:nvPr>
        </p:nvSpPr>
        <p:spPr>
          <a:xfrm>
            <a:off x="457200" y="852714"/>
            <a:ext cx="8229600" cy="5533572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200" dirty="0" smtClean="0"/>
              <a:t>The outer shell - viral </a:t>
            </a:r>
            <a:r>
              <a:rPr lang="en-US" sz="3200" dirty="0" err="1" smtClean="0"/>
              <a:t>enevlope</a:t>
            </a:r>
            <a:r>
              <a:rPr lang="en-US" sz="3200" dirty="0" smtClean="0"/>
              <a:t>.</a:t>
            </a:r>
          </a:p>
          <a:p>
            <a:pPr>
              <a:lnSpc>
                <a:spcPct val="90000"/>
              </a:lnSpc>
            </a:pPr>
            <a:r>
              <a:rPr lang="en-US" sz="3200" dirty="0" smtClean="0"/>
              <a:t> Embedded in the viral envelope is a </a:t>
            </a:r>
          </a:p>
          <a:p>
            <a:pPr lvl="1">
              <a:lnSpc>
                <a:spcPct val="90000"/>
              </a:lnSpc>
              <a:buFont typeface="Arial"/>
              <a:buChar char="•"/>
            </a:pPr>
            <a:r>
              <a:rPr lang="en-US" sz="2800" dirty="0" smtClean="0"/>
              <a:t>Complex protein known as </a:t>
            </a:r>
            <a:r>
              <a:rPr lang="en-US" sz="2800" dirty="0" err="1" smtClean="0"/>
              <a:t>env</a:t>
            </a:r>
            <a:endParaRPr lang="en-US" sz="2800" dirty="0" smtClean="0"/>
          </a:p>
          <a:p>
            <a:pPr lvl="1">
              <a:lnSpc>
                <a:spcPct val="90000"/>
              </a:lnSpc>
              <a:buFont typeface="Arial"/>
              <a:buChar char="•"/>
            </a:pPr>
            <a:r>
              <a:rPr lang="en-US" sz="2800" dirty="0" smtClean="0"/>
              <a:t>Consists of an outer protruding cap glycoprotein (</a:t>
            </a:r>
            <a:r>
              <a:rPr lang="en-US" sz="2800" dirty="0" err="1" smtClean="0"/>
              <a:t>gp</a:t>
            </a:r>
            <a:r>
              <a:rPr lang="en-US" sz="2800" dirty="0" smtClean="0"/>
              <a:t>) 120, and a stem </a:t>
            </a:r>
            <a:r>
              <a:rPr lang="en-US" sz="2800" dirty="0" err="1" smtClean="0"/>
              <a:t>gp</a:t>
            </a:r>
            <a:r>
              <a:rPr lang="en-US" sz="2800" dirty="0" smtClean="0"/>
              <a:t> 41. </a:t>
            </a:r>
          </a:p>
          <a:p>
            <a:pPr>
              <a:lnSpc>
                <a:spcPct val="90000"/>
              </a:lnSpc>
            </a:pPr>
            <a:r>
              <a:rPr lang="en-US" sz="3200" dirty="0" smtClean="0"/>
              <a:t>Within the viral envelope - HIV protein called p17(matrix)</a:t>
            </a:r>
          </a:p>
          <a:p>
            <a:pPr>
              <a:lnSpc>
                <a:spcPct val="90000"/>
              </a:lnSpc>
            </a:pPr>
            <a:r>
              <a:rPr lang="en-US" sz="3200" dirty="0" smtClean="0"/>
              <a:t>Within matrix there  is the viral core or capsid, which is made of another viral protein p24 (core antigen</a:t>
            </a:r>
            <a:r>
              <a:rPr lang="en-US" sz="2400" dirty="0" smtClean="0"/>
              <a:t>)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1757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4800" b="1" dirty="0" smtClean="0"/>
              <a:t>HIV LIFE CYCLE</a:t>
            </a:r>
            <a:endParaRPr lang="en-US" sz="4800" b="1" dirty="0"/>
          </a:p>
        </p:txBody>
      </p:sp>
      <p:sp>
        <p:nvSpPr>
          <p:cNvPr id="2478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7028" y="1952171"/>
            <a:ext cx="8229600" cy="4114800"/>
          </a:xfrm>
        </p:spPr>
        <p:txBody>
          <a:bodyPr/>
          <a:lstStyle/>
          <a:p>
            <a:pPr>
              <a:buClr>
                <a:schemeClr val="tx1"/>
              </a:buClr>
            </a:pPr>
            <a:r>
              <a:rPr lang="en-US" sz="2800" dirty="0"/>
              <a:t>Binding, Fusion and Entry</a:t>
            </a:r>
          </a:p>
          <a:p>
            <a:pPr>
              <a:buClr>
                <a:schemeClr val="tx1"/>
              </a:buClr>
            </a:pPr>
            <a:r>
              <a:rPr lang="en-US" sz="2800" dirty="0"/>
              <a:t>Integration &amp; Replication</a:t>
            </a:r>
          </a:p>
          <a:p>
            <a:pPr>
              <a:buClr>
                <a:schemeClr val="tx1"/>
              </a:buClr>
            </a:pPr>
            <a:r>
              <a:rPr lang="en-US" sz="2800" dirty="0" smtClean="0"/>
              <a:t>Transcription</a:t>
            </a:r>
            <a:endParaRPr lang="en-US" sz="2800" dirty="0"/>
          </a:p>
          <a:p>
            <a:pPr>
              <a:buClr>
                <a:schemeClr val="tx1"/>
              </a:buClr>
            </a:pPr>
            <a:r>
              <a:rPr lang="en-US" sz="2800" dirty="0" smtClean="0"/>
              <a:t>Budding </a:t>
            </a:r>
          </a:p>
          <a:p>
            <a:pPr>
              <a:buClr>
                <a:schemeClr val="tx1"/>
              </a:buClr>
            </a:pPr>
            <a:r>
              <a:rPr lang="en-US" sz="2800" dirty="0" smtClean="0"/>
              <a:t>Maturation</a:t>
            </a:r>
            <a:endParaRPr lang="en-US" sz="2800" dirty="0"/>
          </a:p>
          <a:p>
            <a:pPr>
              <a:buFont typeface="Wingdings" charset="0"/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14648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Relationship Id="rId4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Formal">
  <a:themeElements>
    <a:clrScheme name="Couture">
      <a:dk1>
        <a:sysClr val="windowText" lastClr="000000"/>
      </a:dk1>
      <a:lt1>
        <a:sysClr val="window" lastClr="FFFFFF"/>
      </a:lt1>
      <a:dk2>
        <a:srgbClr val="37302A"/>
      </a:dk2>
      <a:lt2>
        <a:srgbClr val="D0CCB9"/>
      </a:lt2>
      <a:accent1>
        <a:srgbClr val="9E8E5C"/>
      </a:accent1>
      <a:accent2>
        <a:srgbClr val="A09781"/>
      </a:accent2>
      <a:accent3>
        <a:srgbClr val="85776D"/>
      </a:accent3>
      <a:accent4>
        <a:srgbClr val="AEAFA9"/>
      </a:accent4>
      <a:accent5>
        <a:srgbClr val="8D878B"/>
      </a:accent5>
      <a:accent6>
        <a:srgbClr val="6B6149"/>
      </a:accent6>
      <a:hlink>
        <a:srgbClr val="B6A272"/>
      </a:hlink>
      <a:folHlink>
        <a:srgbClr val="8A784F"/>
      </a:folHlink>
    </a:clrScheme>
    <a:fontScheme name="Formal">
      <a:majorFont>
        <a:latin typeface="Garamond"/>
        <a:ea typeface=""/>
        <a:cs typeface=""/>
        <a:font script="Jpan" typeface="ヒラギノ明朝 Pro W3"/>
        <a:font script="Hans" typeface="宋体"/>
        <a:font script="Hant" typeface="新細明體"/>
      </a:majorFont>
      <a:minorFont>
        <a:latin typeface="Garamond"/>
        <a:ea typeface=""/>
        <a:cs typeface=""/>
        <a:font script="Jpan" typeface="ヒラギノ明朝 Pro W3"/>
        <a:font script="Hans" typeface="宋体"/>
        <a:font script="Hant" typeface="新細明體"/>
      </a:minorFont>
    </a:fontScheme>
    <a:fmtScheme name="Forma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60000"/>
                <a:satMod val="200000"/>
              </a:schemeClr>
              <a:schemeClr val="phClr">
                <a:shade val="90000"/>
                <a:satMod val="150000"/>
              </a:schemeClr>
            </a:duotone>
          </a:blip>
          <a:tile tx="0" ty="0" sx="50000" sy="5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80000"/>
                <a:satMod val="135000"/>
              </a:schemeClr>
              <a:schemeClr val="phClr">
                <a:shade val="80000"/>
                <a:satMod val="150000"/>
              </a:schemeClr>
            </a:duotone>
          </a:blip>
          <a:tile tx="0" ty="0" sx="65000" sy="65000" flip="none" algn="tl"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>
              <a:shade val="90000"/>
              <a:alpha val="90000"/>
            </a:schemeClr>
          </a:solidFill>
          <a:prstDash val="solid"/>
          <a:miter/>
        </a:ln>
        <a:ln w="38100" cap="flat" cmpd="sng" algn="ctr">
          <a:solidFill>
            <a:schemeClr val="phClr">
              <a:shade val="85000"/>
              <a:alpha val="90000"/>
              <a:satMod val="125000"/>
            </a:schemeClr>
          </a:solidFill>
          <a:prstDash val="solid"/>
          <a:miter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88900" dist="38100" dir="5400000" sx="101000" sy="101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morning" dir="t">
              <a:rot lat="0" lon="0" rev="6000000"/>
            </a:lightRig>
          </a:scene3d>
          <a:sp3d prstMaterial="metal">
            <a:bevelT w="25400" h="12700" prst="artDeco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3">
            <a:duotone>
              <a:schemeClr val="phClr">
                <a:tint val="50000"/>
                <a:satMod val="250000"/>
              </a:schemeClr>
              <a:schemeClr val="phClr">
                <a:shade val="80000"/>
                <a:satMod val="175000"/>
              </a:schemeClr>
            </a:duotone>
          </a:blip>
          <a:stretch/>
        </a:blipFill>
        <a:blipFill rotWithShape="1">
          <a:blip xmlns:r="http://schemas.openxmlformats.org/officeDocument/2006/relationships" r:embed="rId4">
            <a:duotone>
              <a:schemeClr val="phClr">
                <a:tint val="10000"/>
                <a:satMod val="260000"/>
                <a:lumMod val="115000"/>
              </a:schemeClr>
              <a:schemeClr val="phClr">
                <a:shade val="75000"/>
                <a:satMod val="175000"/>
                <a:lumMod val="105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Formal.thmx</Template>
  <TotalTime>1731</TotalTime>
  <Words>2041</Words>
  <Application>Microsoft Macintosh PowerPoint</Application>
  <PresentationFormat>On-screen Show (4:3)</PresentationFormat>
  <Paragraphs>251</Paragraphs>
  <Slides>37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8" baseType="lpstr">
      <vt:lpstr>Formal</vt:lpstr>
      <vt:lpstr>SECONDARY IMMUNODEFFICIENCY</vt:lpstr>
      <vt:lpstr>Slide 2</vt:lpstr>
      <vt:lpstr>Slide 3</vt:lpstr>
      <vt:lpstr>Slide 4</vt:lpstr>
      <vt:lpstr>ACQUIRED IMMUNO DEFICIENCY SYNDROME (AIDS)</vt:lpstr>
      <vt:lpstr>CHARACTERISTICS OF THE VIRUS</vt:lpstr>
      <vt:lpstr>Slide 7</vt:lpstr>
      <vt:lpstr>Slide 8</vt:lpstr>
      <vt:lpstr>HIV LIFE CYCLE</vt:lpstr>
      <vt:lpstr>BINDING</vt:lpstr>
      <vt:lpstr>FUSION AND ENTRY</vt:lpstr>
      <vt:lpstr>INTEGRATION </vt:lpstr>
      <vt:lpstr>TRANSCRIPTION</vt:lpstr>
      <vt:lpstr>BUDDING AND MATURATION</vt:lpstr>
      <vt:lpstr>Slide 15</vt:lpstr>
      <vt:lpstr>Slide 16</vt:lpstr>
      <vt:lpstr>EARLY (ACUTE) HIV INFECTION </vt:lpstr>
      <vt:lpstr>CHRONIC PHASE</vt:lpstr>
      <vt:lpstr>CHRONIC PHASE (CONT)</vt:lpstr>
      <vt:lpstr>MECHANISMS OF HIV-INDUCED IMMUNODEFICIENCY</vt:lpstr>
      <vt:lpstr>MECHANISMS OF HIV-INDUCED IMMUNODEFICIENCY (CONT)</vt:lpstr>
      <vt:lpstr>Slide 22</vt:lpstr>
      <vt:lpstr>PROGRESSION TO AIDS </vt:lpstr>
      <vt:lpstr>AIDS </vt:lpstr>
      <vt:lpstr>Slide 25</vt:lpstr>
      <vt:lpstr>CORTICOSTEROIDS</vt:lpstr>
      <vt:lpstr>CORTICOSTEROIDS (CONT)</vt:lpstr>
      <vt:lpstr>CYCLOPHOSPHAMIDE</vt:lpstr>
      <vt:lpstr>AZTHIOPRINE</vt:lpstr>
      <vt:lpstr>METHOTREXATE</vt:lpstr>
      <vt:lpstr>CICLOSPORIN, TACROLIMUS &amp; RAPAMYCIN</vt:lpstr>
      <vt:lpstr>NUTRIENT DEFECIENCIES</vt:lpstr>
      <vt:lpstr>NUTRIENT DEFECIENCIES (CONT)</vt:lpstr>
      <vt:lpstr>NUTRIENT DEFECIENCIES (CONT)</vt:lpstr>
      <vt:lpstr>NUTRIENT DEFECIENCIES - PEM</vt:lpstr>
      <vt:lpstr>NUTRIENT DEFECIENCIES – ZINC &amp; IRON DEFICIENCY</vt:lpstr>
      <vt:lpstr>Slide 37</vt:lpstr>
    </vt:vector>
  </TitlesOfParts>
  <Company>UON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SECONDARY IMMUNODEFFICIENCY</dc:title>
  <dc:creator>DEEPA PATEL</dc:creator>
  <cp:lastModifiedBy>AggreyON</cp:lastModifiedBy>
  <cp:revision>40</cp:revision>
  <dcterms:created xsi:type="dcterms:W3CDTF">2011-07-22T04:08:45Z</dcterms:created>
  <dcterms:modified xsi:type="dcterms:W3CDTF">2011-09-04T17:22:18Z</dcterms:modified>
</cp:coreProperties>
</file>