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3" r:id="rId12"/>
    <p:sldId id="265" r:id="rId13"/>
    <p:sldId id="266" r:id="rId14"/>
    <p:sldId id="314" r:id="rId15"/>
    <p:sldId id="267" r:id="rId16"/>
    <p:sldId id="268" r:id="rId17"/>
    <p:sldId id="269" r:id="rId18"/>
    <p:sldId id="271" r:id="rId19"/>
    <p:sldId id="272" r:id="rId20"/>
    <p:sldId id="273" r:id="rId21"/>
    <p:sldId id="310" r:id="rId22"/>
    <p:sldId id="274" r:id="rId23"/>
    <p:sldId id="275" r:id="rId24"/>
    <p:sldId id="315" r:id="rId25"/>
    <p:sldId id="276" r:id="rId26"/>
    <p:sldId id="277" r:id="rId27"/>
    <p:sldId id="270" r:id="rId28"/>
    <p:sldId id="311" r:id="rId29"/>
    <p:sldId id="296" r:id="rId30"/>
    <p:sldId id="278" r:id="rId31"/>
    <p:sldId id="316" r:id="rId32"/>
    <p:sldId id="279" r:id="rId33"/>
    <p:sldId id="280" r:id="rId34"/>
    <p:sldId id="282" r:id="rId35"/>
    <p:sldId id="283" r:id="rId36"/>
    <p:sldId id="312" r:id="rId37"/>
    <p:sldId id="284" r:id="rId38"/>
    <p:sldId id="285" r:id="rId39"/>
    <p:sldId id="317" r:id="rId40"/>
    <p:sldId id="281" r:id="rId41"/>
    <p:sldId id="28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2"/>
    <p:restoredTop sz="94580"/>
  </p:normalViewPr>
  <p:slideViewPr>
    <p:cSldViewPr snapToGrid="0" snapToObjects="1">
      <p:cViewPr varScale="1">
        <p:scale>
          <a:sx n="102" d="100"/>
          <a:sy n="102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CB86-3CD6-A24C-AE28-35A6D376B1D0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D7E96-5184-1B4D-9D8C-B5F79AEB54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99FFC-8B27-4193-A355-46A5D1E73A0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716"/>
            <a:ext cx="5030456" cy="41138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BF13-B9F1-4B4A-88B8-71221D0B4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04718-DA33-564E-86A5-B4BAFC659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6FA4B-1672-A146-BDD0-1B3C193C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7AC1-5397-024E-B5E8-C3664FA8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D101A-627D-964C-800E-0DE889D1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2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37C7-1A16-3F43-9ED8-C9868A1D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0F88E-7702-1B47-93E9-008C052B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B035-5255-8746-8FB7-24DDF819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C0834-B9D2-0B40-9119-6A20E6E0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13EBA-CF54-9343-9108-850D6644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DBE8C-F645-CB47-B3A3-A7AB236B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D83E4-E4F6-154F-96BB-02AD889BA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CE15-069B-E641-854A-50D578F7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2A0-6CD0-EE42-914C-9D8C3DDA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B6642-C23E-2E48-83EE-806B180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E319-D6DF-0546-A1DF-D271D01D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8EE1-0938-A741-BFD2-3E35017E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F179-05F1-0F4F-8131-1E1ED386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D011-7D04-7A42-AD26-EE63EF5F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898D-C75C-5B41-A2E9-62F27BCA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3F53-8501-B945-91B0-2DAE6384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0864-5461-C646-88FE-B392A26A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D144-50B7-B142-8989-9DE0AE29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8449-2A07-7048-9EA7-9FC95DD3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DA54-C672-FE4B-AB09-BA819AAB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7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6E84-FCB1-234B-99D8-F01BC85D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700C-B85C-FC47-A7E6-80ABDEAC7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38E0D-1016-794F-A5C2-0C888D18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BD051-B1EB-D140-98C5-55A17B5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84179-C528-D04A-A796-85EC8928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4ACB-C5F0-5541-B22B-89C99567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AA32-7859-EC41-91AF-2AB1D13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1617-9F51-5F4D-BFEE-E54E39DE3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2AB7-C8F4-8441-9271-D8D0518A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7F3E7-E4B3-8C41-BF1C-9D686631F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B3C7B-FC05-DD45-BDF3-8D7D1B72A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6746-E625-0347-AB4B-38D682F8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14D8F-3B57-DA4C-87D8-CCFA63B0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5EE15-0280-CE47-A8D5-C2E06EC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7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F1E6-3A00-BC42-B6BA-55B7FFFA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0854E-11AE-4440-A3DF-167BD408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F4CF2-073F-BE40-83FA-7B305ABE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CA9CC-D0D6-4246-B3C9-2EADE627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9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53862-278B-F642-A082-4EA658A4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441B4-074D-DC47-BF73-DC2C0785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8F007-657D-0441-A881-F631C32A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538D-4303-C249-BD56-0DB77640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A9CBC-8CED-6747-82B2-0B36220C2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87B8-4CFD-734D-A29C-DAB8A086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B9257-2D5D-8843-92DA-9FDC7224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660AA-ADB9-4544-BE58-9F127672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2303-C7F9-4C48-989B-AD058151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57E2-ED50-D94D-B701-AB0D1328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EAB3F-2269-E64B-AED4-44E82D727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467F9-129B-104D-B1A7-2A4A0DD2C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82D8F-B4AD-C44C-BA6D-A793BCCF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71FE6-977C-9F4A-BABA-CAB0B8E5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64A9-B190-1440-82E7-21E5E668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3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0759C-78DB-4248-A9B3-EC754D5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CF2C-2FA0-1844-8A91-CD2D4D4A2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BDD0-E8E3-B74F-855D-52E5D1C7D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1CC1-05A4-B542-BFA5-1E4407AD49F3}" type="datetimeFigureOut">
              <a:rPr lang="en-US" smtClean="0"/>
              <a:t>8/18/18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2A97A-FA8D-D544-B4D8-DB0C66DFB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A1E7-6971-324C-9B08-D7D0EF2CE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73D4-F3E0-334A-B00E-F4358F191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BA99-8B6F-AC44-81A1-216492E28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Transplantation Immunology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3D4E9-33BE-6F43-9CAC-1038CB4B9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Barasa AK</a:t>
            </a:r>
          </a:p>
          <a:p>
            <a:r>
              <a:rPr lang="en-US" dirty="0"/>
              <a:t>200818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7F16DC-4EF1-3745-8D79-EB7409B704F1}"/>
              </a:ext>
            </a:extLst>
          </p:cNvPr>
          <p:cNvCxnSpPr>
            <a:cxnSpLocks/>
          </p:cNvCxnSpPr>
          <p:nvPr/>
        </p:nvCxnSpPr>
        <p:spPr>
          <a:xfrm>
            <a:off x="1676400" y="3467923"/>
            <a:ext cx="8839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1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A126-7262-1347-BC97-35FC8A5B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7508-B240-DC44-B332-5A6956FA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Immune response in which the recipient immune system responds to &amp; attacks the donor tissue due to immune recognition of antigenic differences between the donor organ &amp; the recipient</a:t>
            </a:r>
          </a:p>
          <a:p>
            <a:r>
              <a:rPr lang="en-US" sz="3200" dirty="0"/>
              <a:t>MHC molecules are the major target for rejection</a:t>
            </a:r>
          </a:p>
          <a:p>
            <a:r>
              <a:rPr lang="en-US" sz="3200" dirty="0"/>
              <a:t>Ability to accept a graft is dependent on the recipients sharing all the donor’s histocompatibility genes</a:t>
            </a:r>
          </a:p>
          <a:p>
            <a:r>
              <a:rPr lang="en-US" sz="3200" dirty="0"/>
              <a:t>Animal that differ at loci other than MHC reject graft from each other, but more slowly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7B8C41-221D-2B46-8A84-690551317A4A}"/>
              </a:ext>
            </a:extLst>
          </p:cNvPr>
          <p:cNvCxnSpPr>
            <a:cxnSpLocks/>
          </p:cNvCxnSpPr>
          <p:nvPr/>
        </p:nvCxnSpPr>
        <p:spPr>
          <a:xfrm>
            <a:off x="935421" y="138736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4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A126-7262-1347-BC97-35FC8A5B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7508-B240-DC44-B332-5A6956FA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Adaptive immune response – shows memory</a:t>
            </a:r>
          </a:p>
          <a:p>
            <a:r>
              <a:rPr lang="en-US" sz="3200" dirty="0"/>
              <a:t>Once an animal has rejected an organ graft the first time, if a second graft is performed from the same species or donor, it is rejected more rapidly (</a:t>
            </a:r>
            <a:r>
              <a:rPr lang="en-US" sz="3200" b="1" dirty="0"/>
              <a:t>second set rejection</a:t>
            </a:r>
            <a:r>
              <a:rPr lang="en-US" sz="3200" dirty="0"/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7B8C41-221D-2B46-8A84-690551317A4A}"/>
              </a:ext>
            </a:extLst>
          </p:cNvPr>
          <p:cNvCxnSpPr>
            <a:cxnSpLocks/>
          </p:cNvCxnSpPr>
          <p:nvPr/>
        </p:nvCxnSpPr>
        <p:spPr>
          <a:xfrm>
            <a:off x="935421" y="138736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8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85D0C-0F3C-F940-B669-0E0F9B89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83" y="91811"/>
            <a:ext cx="7720947" cy="6287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3745B-B206-5B44-8F5B-F4048F020762}"/>
              </a:ext>
            </a:extLst>
          </p:cNvPr>
          <p:cNvSpPr txBox="1"/>
          <p:nvPr/>
        </p:nvSpPr>
        <p:spPr>
          <a:xfrm>
            <a:off x="3846786" y="6411310"/>
            <a:ext cx="441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6943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9195-8F95-1240-A72F-03021A44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989D-F92F-4540-B605-B7951104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 primary alloresponse, most of the alloreactive CD4 or CD8 T cells directly recognise the donor MHC molecules displayed by donor APCs in the graft (</a:t>
            </a:r>
            <a:r>
              <a:rPr lang="en-US" sz="3200" b="1" dirty="0"/>
              <a:t>direct response</a:t>
            </a:r>
            <a:r>
              <a:rPr lang="en-US" sz="3200" dirty="0"/>
              <a:t>/presentation/pathway)</a:t>
            </a:r>
          </a:p>
          <a:p>
            <a:r>
              <a:rPr lang="en-US" sz="3200" dirty="0"/>
              <a:t>However, there are other forms of alloresponse:</a:t>
            </a:r>
          </a:p>
          <a:p>
            <a:r>
              <a:rPr lang="en-US" sz="3200" dirty="0"/>
              <a:t>Against </a:t>
            </a:r>
            <a:r>
              <a:rPr lang="en-US" sz="3200" b="1" dirty="0"/>
              <a:t>minor MHC antigens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39911-65FE-B84A-89BD-9B19F9F9AA83}"/>
              </a:ext>
            </a:extLst>
          </p:cNvPr>
          <p:cNvCxnSpPr>
            <a:cxnSpLocks/>
          </p:cNvCxnSpPr>
          <p:nvPr/>
        </p:nvCxnSpPr>
        <p:spPr>
          <a:xfrm>
            <a:off x="935421" y="138736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8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9195-8F95-1240-A72F-03021A44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989D-F92F-4540-B605-B7951104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Indirect response </a:t>
            </a:r>
            <a:r>
              <a:rPr lang="en-US" sz="3200" dirty="0"/>
              <a:t>– recipient CD4 T cells recognise donor MHC molecules that have been processed by recipient APCs, presented in context of recipients MHC II molecules </a:t>
            </a:r>
          </a:p>
          <a:p>
            <a:r>
              <a:rPr lang="en-US" sz="3200" dirty="0"/>
              <a:t>(similar to conventional T cell recognition of antigens e.g. pathogens). CD8 cells only see alloantigen by the direct pathway</a:t>
            </a:r>
          </a:p>
          <a:p>
            <a:r>
              <a:rPr lang="en-US" sz="3200" dirty="0"/>
              <a:t>The indirect pathway of recognition occurs in lower frequency but is important during chronic rejection (very few donor-derived professional APCs to stimulate a direct immune response)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39911-65FE-B84A-89BD-9B19F9F9AA83}"/>
              </a:ext>
            </a:extLst>
          </p:cNvPr>
          <p:cNvCxnSpPr>
            <a:cxnSpLocks/>
          </p:cNvCxnSpPr>
          <p:nvPr/>
        </p:nvCxnSpPr>
        <p:spPr>
          <a:xfrm>
            <a:off x="935421" y="138736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1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032A19-16EB-234E-83DA-60EAE40AE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587" y="78766"/>
            <a:ext cx="6658708" cy="631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2F8E9-2CA1-9848-9EAD-53BBC904A4AF}"/>
              </a:ext>
            </a:extLst>
          </p:cNvPr>
          <p:cNvSpPr txBox="1"/>
          <p:nvPr/>
        </p:nvSpPr>
        <p:spPr>
          <a:xfrm>
            <a:off x="3836276" y="6411310"/>
            <a:ext cx="430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204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04E0-AB30-6843-A928-09E0695E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ABBC-0570-DC48-A8C4-67D76E03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Minor histocompatibility antigens can be the targets of rejection even when the MHC is identical between donor and recipient</a:t>
            </a:r>
          </a:p>
          <a:p>
            <a:r>
              <a:rPr lang="en-US" sz="3200" dirty="0"/>
              <a:t>Their nature assumed to be normal polymorphic molecules, peptides from which bind to host MHC and induce an immune response</a:t>
            </a:r>
          </a:p>
          <a:p>
            <a:r>
              <a:rPr lang="en-US" sz="3200" dirty="0"/>
              <a:t>Can be tissue-specific</a:t>
            </a:r>
          </a:p>
          <a:p>
            <a:r>
              <a:rPr lang="en-US" sz="3200" dirty="0"/>
              <a:t>E.g. H-Y system – antigens encoded by the Y chromosome; expressed only on male cells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B53C87-A4F8-AF44-9148-A60C0E0B163A}"/>
              </a:ext>
            </a:extLst>
          </p:cNvPr>
          <p:cNvCxnSpPr>
            <a:cxnSpLocks/>
          </p:cNvCxnSpPr>
          <p:nvPr/>
        </p:nvCxnSpPr>
        <p:spPr>
          <a:xfrm>
            <a:off x="935421" y="137685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7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A34ED-FFEF-4B40-B66A-F4ECFDFF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31" y="58109"/>
            <a:ext cx="7035782" cy="6406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9E987-773A-9F45-A685-485C1E685DD7}"/>
              </a:ext>
            </a:extLst>
          </p:cNvPr>
          <p:cNvSpPr txBox="1"/>
          <p:nvPr/>
        </p:nvSpPr>
        <p:spPr>
          <a:xfrm>
            <a:off x="3836276" y="6463860"/>
            <a:ext cx="42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92793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FAA0-6BC4-2742-A6DC-D5102B74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Immune Effector Mechanisms in Graft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3EF3-3F6F-1543-968B-541FFB01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7"/>
            <a:ext cx="10515600" cy="1081698"/>
          </a:xfrm>
        </p:spPr>
        <p:txBody>
          <a:bodyPr/>
          <a:lstStyle/>
          <a:p>
            <a:r>
              <a:rPr lang="en-US" sz="3200" dirty="0"/>
              <a:t>Rejection can occur at various times, each associated with different immune effector mechanisms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58964-3AE6-3A45-AD3E-39E43C4F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96813"/>
            <a:ext cx="10515601" cy="331751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325EEE-B4E7-AD4B-8BC0-6F852CA898C1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C77C7E-64E5-324B-8F28-6C344ABE48E3}"/>
              </a:ext>
            </a:extLst>
          </p:cNvPr>
          <p:cNvSpPr txBox="1"/>
          <p:nvPr/>
        </p:nvSpPr>
        <p:spPr>
          <a:xfrm>
            <a:off x="3836276" y="6390290"/>
            <a:ext cx="4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2956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B467-8E45-A647-A1BA-8FD7B78F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Hyperacute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3426-B9D7-E745-ACD5-AF85E667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Immediate</a:t>
            </a:r>
          </a:p>
          <a:p>
            <a:r>
              <a:rPr lang="en-US" sz="3200" dirty="0"/>
              <a:t>Mediated by pre-existing antibody </a:t>
            </a:r>
          </a:p>
          <a:p>
            <a:pPr lvl="1"/>
            <a:r>
              <a:rPr lang="en-US" sz="2800" dirty="0"/>
              <a:t>Individual sensitized to donor MHC e.g. previous transplants, multiple blood transfusions or pregnancy</a:t>
            </a:r>
          </a:p>
          <a:p>
            <a:pPr lvl="1"/>
            <a:r>
              <a:rPr lang="en-US" sz="2800" dirty="0"/>
              <a:t>Natural pre-existing antibodies e.g. ABO blood group incompatibility</a:t>
            </a:r>
          </a:p>
          <a:p>
            <a:r>
              <a:rPr lang="en-US" sz="3200" dirty="0"/>
              <a:t>Rejection seen within minutes of connecting the circulation into the transplanted organ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355E9-D3E5-D746-B3B8-B9FD3966EBB6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8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Understand the basics of transplantation</a:t>
            </a:r>
          </a:p>
          <a:p>
            <a:r>
              <a:rPr lang="en-US" sz="3200" dirty="0"/>
              <a:t>Describe the mechanisms of T cell recognition of antigen</a:t>
            </a:r>
          </a:p>
          <a:p>
            <a:r>
              <a:rPr lang="en-US" sz="3200" dirty="0"/>
              <a:t>Understand the effector pathways of graft injury</a:t>
            </a:r>
          </a:p>
          <a:p>
            <a:r>
              <a:rPr lang="en-US" sz="3200" dirty="0"/>
              <a:t>Describe the aetiology and pathophysiology of GVHD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5967B5-1E4F-2E4C-BCCF-F2DF9FA80653}"/>
              </a:ext>
            </a:extLst>
          </p:cNvPr>
          <p:cNvCxnSpPr>
            <a:cxnSpLocks/>
          </p:cNvCxnSpPr>
          <p:nvPr/>
        </p:nvCxnSpPr>
        <p:spPr>
          <a:xfrm>
            <a:off x="935421" y="136634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8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9FC1-36B3-6D40-B4B1-C5C0D824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Hyperacute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29DE7-A2CA-6D45-B7DE-47EEBBDA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Pre-existing antibodies bind to the endothelial cells lining the blood vessels and initiate immune effector functions</a:t>
            </a:r>
          </a:p>
          <a:p>
            <a:pPr lvl="1"/>
            <a:r>
              <a:rPr lang="en-US" sz="2800" dirty="0"/>
              <a:t>Complement activation by the classical pathway</a:t>
            </a:r>
          </a:p>
          <a:p>
            <a:r>
              <a:rPr lang="en-US" sz="3200" dirty="0"/>
              <a:t>Complement activation leads to death of the endothelium, or, when damage is sub-lethal, activation of the endothelial cells</a:t>
            </a:r>
          </a:p>
          <a:p>
            <a:r>
              <a:rPr lang="en-US" sz="3200" dirty="0"/>
              <a:t>Causes an inflammatory response increasing vascular leakage and coagulation</a:t>
            </a:r>
          </a:p>
          <a:p>
            <a:r>
              <a:rPr lang="en-US" sz="3200" dirty="0"/>
              <a:t>Results in rapid destruction of the graft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B3DC18-5D65-F44D-B9AF-B8043079224A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2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igure 17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532" y="231228"/>
            <a:ext cx="10196571" cy="63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784726" y="5672138"/>
            <a:ext cx="768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p. 453</a:t>
            </a:r>
          </a:p>
        </p:txBody>
      </p:sp>
    </p:spTree>
    <p:extLst>
      <p:ext uri="{BB962C8B-B14F-4D97-AF65-F5344CB8AC3E}">
        <p14:creationId xmlns:p14="http://schemas.microsoft.com/office/powerpoint/2010/main" val="278868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9FC1-36B3-6D40-B4B1-C5C0D824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Hyperacute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29DE7-A2CA-6D45-B7DE-47EEBBDA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Prevention:</a:t>
            </a:r>
          </a:p>
          <a:p>
            <a:pPr lvl="1"/>
            <a:r>
              <a:rPr lang="en-US" sz="2800" dirty="0"/>
              <a:t>ABO matching</a:t>
            </a:r>
          </a:p>
          <a:p>
            <a:pPr lvl="1"/>
            <a:r>
              <a:rPr lang="en-US" sz="2800" dirty="0"/>
              <a:t>Cross-matching donor and recipient </a:t>
            </a:r>
          </a:p>
          <a:p>
            <a:pPr lvl="2"/>
            <a:r>
              <a:rPr lang="en-US" sz="2400" dirty="0"/>
              <a:t>Donor leucocytes incubated with recipient serum in the presence of serum complement</a:t>
            </a:r>
          </a:p>
          <a:p>
            <a:pPr lvl="2"/>
            <a:r>
              <a:rPr lang="en-US" sz="2400" dirty="0"/>
              <a:t>Cell death indicates presence of anti-donor antibody. Is a contraindication to proceeding with transplantation</a:t>
            </a:r>
          </a:p>
          <a:p>
            <a:pPr lvl="2"/>
            <a:r>
              <a:rPr lang="en-US" sz="2400" dirty="0"/>
              <a:t>Performed immediately before the surgery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4DCC6E-FF47-4845-9427-A6DA605E60F3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48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C111-03DE-F145-A0BF-DF285ADC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5A9E-A782-5E47-8E28-BE79870D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Seen in days to weeks after transplantation</a:t>
            </a:r>
          </a:p>
          <a:p>
            <a:r>
              <a:rPr lang="en-US" sz="3200" dirty="0"/>
              <a:t>Caused by activation of allospecific T cells capable of damaging the graft</a:t>
            </a:r>
          </a:p>
          <a:p>
            <a:r>
              <a:rPr lang="en-US" sz="3200" dirty="0"/>
              <a:t>Following transplantation, donor dendritic cells present in the organ (passenger leucocytes) migrate to the lymph nodes draining the organ and stimulate a primary alloimmune response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D47647-2A49-9F4C-8C49-6CE8A49DC8D1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89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C111-03DE-F145-A0BF-DF285ADC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5A9E-A782-5E47-8E28-BE79870D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Activated T cells migrate to the organ and cause tissue damage by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Generation of T</a:t>
            </a:r>
            <a:r>
              <a:rPr lang="en-US" sz="2800" baseline="-25000" dirty="0"/>
              <a:t>C </a:t>
            </a:r>
            <a:r>
              <a:rPr lang="en-US" sz="2800" dirty="0"/>
              <a:t>cells</a:t>
            </a:r>
          </a:p>
          <a:p>
            <a:pPr lvl="1"/>
            <a:r>
              <a:rPr lang="en-US" sz="2800" dirty="0"/>
              <a:t>Induction of DTH reactions</a:t>
            </a:r>
          </a:p>
          <a:p>
            <a:r>
              <a:rPr lang="en-US" sz="3200" dirty="0"/>
              <a:t>If the patient has already been exposed to the alloantigens expressed by the graft, there will be alloreactive memory cells, leading to accelerated rejection of the graft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D47647-2A49-9F4C-8C49-6CE8A49DC8D1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87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B738-71FA-6443-859B-26C10F08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Chronic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47A40-4A77-0243-BB28-04CA7AA0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Seen months to years after transplantation</a:t>
            </a:r>
          </a:p>
          <a:p>
            <a:r>
              <a:rPr lang="en-US" sz="3200" dirty="0"/>
              <a:t>In vascularized organs, presents as occlusion of blood vessels – narrowed lumen due to thickening of the intima by smooth muscle proliferation and mononuclear cell infiltrate</a:t>
            </a:r>
          </a:p>
          <a:p>
            <a:r>
              <a:rPr lang="en-US" sz="3200" dirty="0"/>
              <a:t>Eventually leads to blockage of the blood vessels and subsequent ischaemia of the organ</a:t>
            </a:r>
          </a:p>
          <a:p>
            <a:r>
              <a:rPr lang="en-US" sz="3200" dirty="0"/>
              <a:t>The parenchyma is slowly replaced by non-functioning fibrous tissue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E60A46-9589-D847-AADF-A2006FF61BBF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B738-71FA-6443-859B-26C10F08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Chronic Rejection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47A40-4A77-0243-BB28-04CA7AA0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Low-grade T cell response (indirect allospecific pathway due to loss of passenger leucocytes that activate T cells with direct pathway specificity)</a:t>
            </a:r>
          </a:p>
          <a:p>
            <a:r>
              <a:rPr lang="en-US" sz="3500" dirty="0"/>
              <a:t>Antibody (indicated by deposition of complement component – C4d – in tissues)</a:t>
            </a:r>
          </a:p>
          <a:p>
            <a:r>
              <a:rPr lang="en-US" sz="3500" dirty="0"/>
              <a:t>Non immunological processes:</a:t>
            </a:r>
          </a:p>
          <a:p>
            <a:pPr lvl="1"/>
            <a:r>
              <a:rPr lang="en-US" sz="3000" dirty="0"/>
              <a:t>Response of the graft to injury caused at the time of transplantation or by acute rejection episodes</a:t>
            </a:r>
          </a:p>
          <a:p>
            <a:pPr lvl="1"/>
            <a:r>
              <a:rPr lang="en-US" sz="3000" dirty="0"/>
              <a:t>Recurrence of the original underlying disease</a:t>
            </a:r>
          </a:p>
          <a:p>
            <a:pPr lvl="1"/>
            <a:r>
              <a:rPr lang="en-US" sz="3000" dirty="0"/>
              <a:t>Drug-related toxicities</a:t>
            </a:r>
          </a:p>
          <a:p>
            <a:r>
              <a:rPr lang="en-US" sz="3500" dirty="0"/>
              <a:t>Chronic rejection responds poorly to current immunosuppressive therapy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CFC18-9DD5-9E4C-A363-3420B6A40234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4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4C40-FF53-5449-B81F-E9B63932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Graft versus Host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BA63-5D47-D04D-AF3B-A953F340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Occurs when competent immune cells (donor T cells) are transplanted into a recipient e.g. in BMT when normal donor T cells may be infused into the recipient</a:t>
            </a:r>
          </a:p>
          <a:p>
            <a:r>
              <a:rPr lang="en-US" sz="3200" dirty="0"/>
              <a:t>The T cells can recognise the MHC molecules &amp;/or minor histocompatibility antigens of the recipient as foreign , and produce an immune response against the recipient</a:t>
            </a:r>
          </a:p>
          <a:p>
            <a:r>
              <a:rPr lang="en-US" sz="3200" dirty="0"/>
              <a:t>Occurs when the recipient is immunocompromised</a:t>
            </a:r>
          </a:p>
          <a:p>
            <a:pPr lvl="1"/>
            <a:r>
              <a:rPr lang="en-US" sz="2800" dirty="0"/>
              <a:t>BMT</a:t>
            </a:r>
          </a:p>
          <a:p>
            <a:pPr lvl="1"/>
            <a:r>
              <a:rPr lang="en-US" sz="2800" dirty="0"/>
              <a:t>Neonatal blood transfusion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649B43-CE6F-3D4F-9886-2486A5F463C1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8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4C40-FF53-5449-B81F-E9B63932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GvHD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BA63-5D47-D04D-AF3B-A953F340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be lethal</a:t>
            </a:r>
          </a:p>
          <a:p>
            <a:r>
              <a:rPr lang="en-US" sz="3200" b="1" dirty="0"/>
              <a:t>Acute GvHD</a:t>
            </a:r>
            <a:r>
              <a:rPr lang="en-US" sz="3200" dirty="0"/>
              <a:t> – epithelial cell death in the skin, liver and GIT</a:t>
            </a:r>
          </a:p>
          <a:p>
            <a:pPr lvl="1"/>
            <a:r>
              <a:rPr lang="en-US" sz="2800" dirty="0"/>
              <a:t>Rash, jaundice, diarrhoea, GI haemorrhage</a:t>
            </a:r>
          </a:p>
          <a:p>
            <a:r>
              <a:rPr lang="en-US" sz="3200" b="1" dirty="0"/>
              <a:t>Chronic GvHD </a:t>
            </a:r>
            <a:r>
              <a:rPr lang="en-US" sz="3200" dirty="0"/>
              <a:t>– fibrosis and atrophy of one or more organs without evidence of acute cell dea</a:t>
            </a:r>
            <a:r>
              <a:rPr lang="en-US" dirty="0"/>
              <a:t>th</a:t>
            </a:r>
          </a:p>
          <a:p>
            <a:pPr lvl="1"/>
            <a:r>
              <a:rPr lang="en-US" sz="2800" dirty="0"/>
              <a:t>Complete dysfunction of affected organ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4B80CC-7430-924B-AF39-CAA8943DB347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11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GvHD – Prevention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Elimination of mature T cells from the graft and APCs from the host</a:t>
            </a:r>
          </a:p>
          <a:p>
            <a:r>
              <a:rPr lang="en-US" sz="3200" dirty="0"/>
              <a:t>BMT </a:t>
            </a:r>
          </a:p>
          <a:p>
            <a:pPr lvl="1">
              <a:buClr>
                <a:schemeClr val="accent2"/>
              </a:buClr>
            </a:pPr>
            <a:r>
              <a:rPr lang="en-US" sz="2800" dirty="0"/>
              <a:t>Treat bone marrow to deplete T cells</a:t>
            </a:r>
          </a:p>
          <a:p>
            <a:pPr lvl="1">
              <a:buClr>
                <a:schemeClr val="accent2"/>
              </a:buClr>
            </a:pPr>
            <a:r>
              <a:rPr lang="en-US" sz="2800" dirty="0"/>
              <a:t>Use autologous bone marrow</a:t>
            </a:r>
          </a:p>
          <a:p>
            <a:pPr lvl="1">
              <a:buClr>
                <a:schemeClr val="accent2"/>
              </a:buClr>
            </a:pPr>
            <a:r>
              <a:rPr lang="en-US" sz="2800" dirty="0"/>
              <a:t>Use umbilical cord blood</a:t>
            </a:r>
          </a:p>
          <a:p>
            <a:r>
              <a:rPr lang="en-US" sz="3200" dirty="0"/>
              <a:t>GvHD is treated by immunosuppression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FF84B4-710E-7E4F-8507-784D852792A0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9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7B93-5F6A-3D4A-8A7B-AA042905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A1AB-38D6-E44E-90D0-C6A7B1550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Transfer of cells, tissues or organs (graft) from one part of the body to another, or from one individual to another</a:t>
            </a:r>
          </a:p>
          <a:p>
            <a:r>
              <a:rPr lang="en-US" sz="3200" dirty="0"/>
              <a:t>Used to replace organs or tissues that have failed e.g. in</a:t>
            </a:r>
          </a:p>
          <a:p>
            <a:pPr lvl="1"/>
            <a:r>
              <a:rPr lang="en-US" sz="2800" dirty="0"/>
              <a:t>ESRD</a:t>
            </a:r>
          </a:p>
          <a:p>
            <a:pPr lvl="1"/>
            <a:r>
              <a:rPr lang="en-US" sz="2800" dirty="0"/>
              <a:t>Heart failure</a:t>
            </a:r>
          </a:p>
          <a:p>
            <a:pPr lvl="1"/>
            <a:r>
              <a:rPr lang="en-US" sz="2800" dirty="0"/>
              <a:t>Cirrhosis</a:t>
            </a:r>
          </a:p>
          <a:p>
            <a:pPr lvl="1"/>
            <a:r>
              <a:rPr lang="en-US" sz="2800" dirty="0"/>
              <a:t>Leukaemia</a:t>
            </a:r>
          </a:p>
          <a:p>
            <a:r>
              <a:rPr lang="en-US" sz="3200" dirty="0"/>
              <a:t>Can use cadaveric or living donors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C4E5B2-A5B7-4B40-9E3C-7D3A4F4C633A}"/>
              </a:ext>
            </a:extLst>
          </p:cNvPr>
          <p:cNvCxnSpPr>
            <a:cxnSpLocks/>
          </p:cNvCxnSpPr>
          <p:nvPr/>
        </p:nvCxnSpPr>
        <p:spPr>
          <a:xfrm>
            <a:off x="935421" y="131379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76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AB16-6276-0043-BAC6-47944842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HLA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A246-0390-3E41-8A4B-2D89A071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major antigenic differences recognized by the alloimmune response are found on MHC molecules (HLA) </a:t>
            </a:r>
          </a:p>
          <a:p>
            <a:r>
              <a:rPr lang="en-US" sz="3200" dirty="0"/>
              <a:t>Matching the donor &amp; recipient to minimize antigenic differences (so that they share as many alleles as possible) </a:t>
            </a:r>
          </a:p>
          <a:p>
            <a:r>
              <a:rPr lang="en-US" sz="3200" dirty="0"/>
              <a:t>The better the HLA matching of donor &amp; recipient, the less the strength of rejection</a:t>
            </a:r>
          </a:p>
          <a:p>
            <a:r>
              <a:rPr lang="en-US" sz="3200" dirty="0"/>
              <a:t>Performed using PCR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4E07EE-29D1-C540-AB34-10D4321A6F52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32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AB16-6276-0043-BAC6-47944842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A246-0390-3E41-8A4B-2D89A071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Matching is rarely perfect between unrelated donors because of the difficulty in matching all MHC I &amp; II gene loci &amp; the high level of polymorphism at each locus</a:t>
            </a:r>
          </a:p>
          <a:p>
            <a:pPr lvl="1"/>
            <a:r>
              <a:rPr lang="en-US" sz="2800" dirty="0"/>
              <a:t>Potentially 12 different loci of maternal &amp; paternal HLA class I (HLA-A, -B, -C) &amp; class II loci (HLA-DR, -DP, DQ)</a:t>
            </a:r>
          </a:p>
          <a:p>
            <a:pPr lvl="1"/>
            <a:r>
              <a:rPr lang="en-US" sz="2800" dirty="0"/>
              <a:t>Hundreds of variants of each antigen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4E07EE-29D1-C540-AB34-10D4321A6F52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45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AB16-6276-0043-BAC6-47944842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Matching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A246-0390-3E41-8A4B-2D89A0716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Very important in BMT</a:t>
            </a:r>
          </a:p>
          <a:p>
            <a:r>
              <a:rPr lang="en-US" sz="3200" dirty="0"/>
              <a:t>Also has a significant influence on the outcome of kidney transplantation</a:t>
            </a:r>
          </a:p>
          <a:p>
            <a:r>
              <a:rPr lang="en-US" sz="3200" dirty="0"/>
              <a:t>No benefit in corneal transplantation</a:t>
            </a:r>
          </a:p>
          <a:p>
            <a:r>
              <a:rPr lang="en-US" sz="3200" dirty="0"/>
              <a:t>For those organs where transplantation is essential to maintain life (heart &amp; liver), there is no possibility of waiting for a well-matched organ to become available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57D386-5791-5543-87D1-539C84524FED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67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Control the alloimmune response</a:t>
            </a:r>
          </a:p>
          <a:p>
            <a:r>
              <a:rPr lang="en-US" sz="3200" dirty="0"/>
              <a:t>Rejection episodes still occur but are kept in check, to minimize lasting damage</a:t>
            </a:r>
          </a:p>
          <a:p>
            <a:r>
              <a:rPr lang="en-US" sz="3200" dirty="0"/>
              <a:t>Cause blanket suppression of the immune system</a:t>
            </a:r>
          </a:p>
          <a:p>
            <a:r>
              <a:rPr lang="en-US" sz="3200" dirty="0"/>
              <a:t>Recipients more prone to opportunistic infections &amp; have a higher incidence of malignancies</a:t>
            </a:r>
          </a:p>
          <a:p>
            <a:r>
              <a:rPr lang="en-US" sz="3200" dirty="0"/>
              <a:t>Strategies to promote specific immunological tolerance a subject of interest</a:t>
            </a:r>
          </a:p>
          <a:p>
            <a:r>
              <a:rPr lang="en-US" sz="3200" dirty="0"/>
              <a:t>Present challenge is to use the currently available agents well to minimize side effects while preserving graft function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8988F9-1F7F-9A43-BE10-A8CC339EA5DA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3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Antiproliferative drugs</a:t>
            </a:r>
          </a:p>
          <a:p>
            <a:r>
              <a:rPr lang="en-US" sz="3200" dirty="0"/>
              <a:t>Inhibit synthesis of purines required for cell division</a:t>
            </a:r>
          </a:p>
          <a:p>
            <a:r>
              <a:rPr lang="en-US" sz="3200" dirty="0"/>
              <a:t>6-MP</a:t>
            </a:r>
          </a:p>
          <a:p>
            <a:r>
              <a:rPr lang="en-US" sz="3200" dirty="0"/>
              <a:t>Azathioprine – purine antagonist that competes with inosine monophosphate</a:t>
            </a:r>
          </a:p>
          <a:p>
            <a:r>
              <a:rPr lang="en-US" sz="3200" dirty="0"/>
              <a:t>Mycophenolic acid  – inhibits inosine monophosphate dehydrogenase which is essential in the de-novo synthesis of purines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2883D1-AE4F-B14E-991B-11C4131CE467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03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Inhibitors of T cell activation</a:t>
            </a:r>
          </a:p>
          <a:p>
            <a:r>
              <a:rPr lang="en-US" sz="3200" dirty="0"/>
              <a:t>Ciclosporin - binds to cyclophilin, inhibiting calcineurin (a calcium-dependent phosphatase) which would otherwise activate the NFAT complex &amp; lead to IL-2 gene transcription; thereby inhibiting IL-2 production</a:t>
            </a:r>
          </a:p>
          <a:p>
            <a:r>
              <a:rPr lang="en-US" sz="3200" dirty="0"/>
              <a:t>Tacrolimus - binds to FK-binding protein 12, an intracellular protein; the resulting complex inhibits calcineurin</a:t>
            </a:r>
          </a:p>
          <a:p>
            <a:r>
              <a:rPr lang="en-US" sz="3200" dirty="0"/>
              <a:t>Sirolimus/Rapamycin - inhibits signals transmitted by IL-2 binding to IL-2R (sirolimus)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9CD8E0-4AFD-474F-9330-322873E8E0A8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5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0463EB-1919-8B4D-B15C-89B71FB1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3" y="507098"/>
            <a:ext cx="9782938" cy="59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7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Anti-inflammatories</a:t>
            </a:r>
          </a:p>
          <a:p>
            <a:r>
              <a:rPr lang="en-US" sz="3200" dirty="0"/>
              <a:t>Corticosteroids</a:t>
            </a:r>
          </a:p>
          <a:p>
            <a:r>
              <a:rPr lang="en-US" sz="3200" dirty="0"/>
              <a:t>Inhibit proinflammatory cytokine secretion – IL-1, -3, -4, -5, -8, TNF</a:t>
            </a:r>
            <a:r>
              <a:rPr lang="el-GR" sz="3200" dirty="0"/>
              <a:t>α</a:t>
            </a:r>
            <a:endParaRPr lang="en-US" sz="3200" dirty="0"/>
          </a:p>
          <a:p>
            <a:r>
              <a:rPr lang="en-US" sz="3200" dirty="0"/>
              <a:t>Inhibit nitric oxide synthase</a:t>
            </a:r>
          </a:p>
          <a:p>
            <a:r>
              <a:rPr lang="en-US" sz="3200" dirty="0"/>
              <a:t>Inhibit expression of adhesion molecules, leading to reduced inflammatory cell migration</a:t>
            </a:r>
          </a:p>
          <a:p>
            <a:r>
              <a:rPr lang="en-US" sz="3200" dirty="0"/>
              <a:t>Induction of endonucleases leading to apoptosis in lymphocytes &amp; eosinophils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184FA1-9628-6746-B945-FC1BC1A39AD3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80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Antibody therapy</a:t>
            </a:r>
          </a:p>
          <a:p>
            <a:r>
              <a:rPr lang="en-US" sz="3500" dirty="0"/>
              <a:t>Anti-lymphocyte globulin/anti-thymocyte globulin</a:t>
            </a:r>
          </a:p>
          <a:p>
            <a:r>
              <a:rPr lang="en-US" sz="3500" dirty="0"/>
              <a:t>Polyclonal antibodies raised by immunizing rabbits or horses with lymphocytes or thymocytes</a:t>
            </a:r>
          </a:p>
          <a:p>
            <a:r>
              <a:rPr lang="en-US" sz="3200" dirty="0"/>
              <a:t>Deplete circulating T cells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3AD4D7-A169-8146-AF84-EF2D03483CDD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41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3903-F88A-9D4A-A72F-E76AFAD0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Immunosuppressive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570AA-6DB9-8543-BC6B-FC2525F7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Antibody therapy</a:t>
            </a:r>
          </a:p>
          <a:p>
            <a:r>
              <a:rPr lang="en-US" sz="3200" dirty="0"/>
              <a:t>Monoclonal antibodies</a:t>
            </a:r>
          </a:p>
          <a:p>
            <a:pPr lvl="1"/>
            <a:r>
              <a:rPr lang="en-US" sz="2800" dirty="0"/>
              <a:t>Muromonab-CD3 – binds to CD3 on T cells, suppressing T cell responses</a:t>
            </a:r>
          </a:p>
          <a:p>
            <a:pPr lvl="1"/>
            <a:r>
              <a:rPr lang="en-US" sz="2800" dirty="0"/>
              <a:t>Daclizumab &amp; Basiliximab – anti-IL-2 receptors</a:t>
            </a:r>
          </a:p>
          <a:p>
            <a:pPr lvl="1"/>
            <a:r>
              <a:rPr lang="en-US" sz="2800" dirty="0"/>
              <a:t>Alemtuzumab (CAMPATH-1 H) – depletes CD52 expressing leucocytes</a:t>
            </a:r>
          </a:p>
          <a:p>
            <a:pPr lvl="1"/>
            <a:r>
              <a:rPr lang="en-US" sz="2800" dirty="0"/>
              <a:t>Rituximab - anti-CD20; depletes B cells</a:t>
            </a:r>
          </a:p>
          <a:p>
            <a:pPr lvl="1"/>
            <a:r>
              <a:rPr lang="en-US" sz="2800" dirty="0"/>
              <a:t>Abatacept &amp; Belatacept – fusion proteins of  CTLA4 with Fc portion of antibody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3AD4D7-A169-8146-AF84-EF2D03483CDD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3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D4B2-AE94-FA4B-972D-473CB449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Genetic Barriers to Transplantation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14B6-D5F1-334C-AFD2-68291B448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main immunological problem with transplantation is rejection</a:t>
            </a:r>
          </a:p>
          <a:p>
            <a:pPr lvl="1"/>
            <a:r>
              <a:rPr lang="en-US" sz="2800" dirty="0"/>
              <a:t>Grafted organ or tissue is seen as ‘foreign’ by the immune system</a:t>
            </a:r>
          </a:p>
          <a:p>
            <a:pPr lvl="1"/>
            <a:r>
              <a:rPr lang="en-US" sz="2800" dirty="0"/>
              <a:t>It is then recognized and attacked</a:t>
            </a:r>
          </a:p>
          <a:p>
            <a:r>
              <a:rPr lang="en-US" dirty="0"/>
              <a:t>The genetic relationship between the donor &amp; recipient determines whether or not rejection will occur</a:t>
            </a:r>
          </a:p>
          <a:p>
            <a:pPr lvl="1"/>
            <a:r>
              <a:rPr lang="en-US" sz="2800" dirty="0"/>
              <a:t>Autografts and isografts usually accepted</a:t>
            </a:r>
          </a:p>
          <a:p>
            <a:pPr lvl="1"/>
            <a:r>
              <a:rPr lang="en-US" sz="2800" dirty="0"/>
              <a:t>Allografts and xenografts usually rejected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F843B5-844A-CA4B-BC07-6880EEDC427C}"/>
              </a:ext>
            </a:extLst>
          </p:cNvPr>
          <p:cNvCxnSpPr>
            <a:cxnSpLocks/>
          </p:cNvCxnSpPr>
          <p:nvPr/>
        </p:nvCxnSpPr>
        <p:spPr>
          <a:xfrm>
            <a:off x="935421" y="137685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78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1981-381E-644B-A602-E876ACA0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Induction of Donor-Specific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A5264-282F-2847-91C5-72A019494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041"/>
            <a:ext cx="10515600" cy="4855780"/>
          </a:xfrm>
        </p:spPr>
        <p:txBody>
          <a:bodyPr>
            <a:noAutofit/>
          </a:bodyPr>
          <a:lstStyle/>
          <a:p>
            <a:r>
              <a:rPr lang="en-US" sz="3200" dirty="0"/>
              <a:t>Immune system specifically becomes non-responsive to the donor antigens, but is capable of responding normally to other antigens</a:t>
            </a:r>
          </a:p>
          <a:p>
            <a:r>
              <a:rPr lang="en-US" sz="3200" dirty="0"/>
              <a:t>Demonstrated in animal models but difficult to translate into the clinical setting</a:t>
            </a:r>
          </a:p>
          <a:p>
            <a:r>
              <a:rPr lang="en-US" sz="3200" dirty="0"/>
              <a:t>Alloreactive T cells can be anergized by blockade of co-stimulatory signals such as CD80 &amp; CD86 with CTLA-4-Ig, as a way of inducing tolerance</a:t>
            </a:r>
          </a:p>
          <a:p>
            <a:r>
              <a:rPr lang="en-US" sz="3200" dirty="0"/>
              <a:t>Alternative is to induce a regulatory response to the alloantigen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4C8FC2-4F01-C048-9A51-162D10544134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74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2AE139-104F-E74F-B035-0189CF68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53" y="58466"/>
            <a:ext cx="6588369" cy="6362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E675A-433F-7A47-853E-E7828AC04745}"/>
              </a:ext>
            </a:extLst>
          </p:cNvPr>
          <p:cNvSpPr txBox="1"/>
          <p:nvPr/>
        </p:nvSpPr>
        <p:spPr>
          <a:xfrm>
            <a:off x="3836276" y="6442840"/>
            <a:ext cx="4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82591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DEF2F-B79E-4444-8BC4-C5201FA1A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" r="1276" b="1903"/>
          <a:stretch/>
        </p:blipFill>
        <p:spPr>
          <a:xfrm>
            <a:off x="1734207" y="86285"/>
            <a:ext cx="8345214" cy="6248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EE3961-1CD5-F041-AC38-334B52EF9BD0}"/>
              </a:ext>
            </a:extLst>
          </p:cNvPr>
          <p:cNvSpPr txBox="1"/>
          <p:nvPr/>
        </p:nvSpPr>
        <p:spPr>
          <a:xfrm>
            <a:off x="3846786" y="6411310"/>
            <a:ext cx="4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Immunology by David Male et al,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07188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527F-7DF5-7140-8924-8621495C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109F-C561-5341-8727-35C5F101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Shortage of donors is a limiting factor for organ transplantation</a:t>
            </a:r>
          </a:p>
          <a:p>
            <a:r>
              <a:rPr lang="en-US" sz="3200" dirty="0"/>
              <a:t>One cadaveric donor can provide many organs for transplantation</a:t>
            </a:r>
          </a:p>
          <a:p>
            <a:r>
              <a:rPr lang="en-US" sz="3200" dirty="0"/>
              <a:t>Potential solutions to increase the number of donors include :</a:t>
            </a:r>
          </a:p>
          <a:p>
            <a:r>
              <a:rPr lang="en-US" sz="3200" dirty="0"/>
              <a:t>Advertising and donor recruitment campaigns</a:t>
            </a:r>
          </a:p>
          <a:p>
            <a:pPr lvl="1"/>
            <a:r>
              <a:rPr lang="en-US" dirty="0"/>
              <a:t>Role of legislation*</a:t>
            </a:r>
          </a:p>
          <a:p>
            <a:pPr lvl="1"/>
            <a:r>
              <a:rPr lang="en-US" dirty="0"/>
              <a:t>‘Presumed consent’ – policy whereby everyone is assumed to have given consent for their organs to be used, unless they indicate otherwise</a:t>
            </a:r>
          </a:p>
          <a:p>
            <a:pPr lvl="1"/>
            <a:r>
              <a:rPr lang="en-US" dirty="0"/>
              <a:t>‘Opt in’ approach – individuals/relatives have to give permission for organs to be used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268C9A-23FC-2041-9278-A91804BEA11E}"/>
              </a:ext>
            </a:extLst>
          </p:cNvPr>
          <p:cNvCxnSpPr>
            <a:cxnSpLocks/>
          </p:cNvCxnSpPr>
          <p:nvPr/>
        </p:nvCxnSpPr>
        <p:spPr>
          <a:xfrm>
            <a:off x="935421" y="134532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6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43D0-F4ED-8341-A7ED-14025E25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5F7B-BAA3-E842-9351-C6382288F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Increasing facilities for organ harvesting, including transplant coordinators, surgical teams </a:t>
            </a:r>
          </a:p>
          <a:p>
            <a:r>
              <a:rPr lang="en-US" sz="3200" dirty="0"/>
              <a:t>Relaxing donor selection criteria - allow use of organs that would not have been used previously</a:t>
            </a:r>
          </a:p>
          <a:p>
            <a:pPr lvl="1"/>
            <a:r>
              <a:rPr lang="en-US" sz="2800" dirty="0"/>
              <a:t>E.g. use of non heart beating donors</a:t>
            </a:r>
          </a:p>
          <a:p>
            <a:pPr lvl="1"/>
            <a:r>
              <a:rPr lang="en-US" sz="2800" dirty="0"/>
              <a:t>Marginal donors (older donors, those with diseases that would have previously excluded them)</a:t>
            </a:r>
          </a:p>
          <a:p>
            <a:r>
              <a:rPr lang="en-US" sz="3200" dirty="0"/>
              <a:t>Use of living donors or animal donors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C37607-0F31-5E4D-9827-E2885AC1CBF3}"/>
              </a:ext>
            </a:extLst>
          </p:cNvPr>
          <p:cNvCxnSpPr>
            <a:cxnSpLocks/>
          </p:cNvCxnSpPr>
          <p:nvPr/>
        </p:nvCxnSpPr>
        <p:spPr>
          <a:xfrm>
            <a:off x="935421" y="135583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FC47-7559-0544-95C7-98EA1AE4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Ethical Issues in Living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F18D-C381-8D4A-89F2-D70E3628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Used in situations where the donation of an organ poses little risk to the living donor</a:t>
            </a:r>
          </a:p>
          <a:p>
            <a:r>
              <a:rPr lang="en-US" sz="3200" dirty="0"/>
              <a:t>E.g. kidney transplantation – it is possible to live with just one healthy kidney</a:t>
            </a:r>
          </a:p>
          <a:p>
            <a:r>
              <a:rPr lang="en-US" sz="3200" dirty="0"/>
              <a:t>It is also possible to donate a lobe of a liver, as it can regrow</a:t>
            </a:r>
          </a:p>
          <a:p>
            <a:r>
              <a:rPr lang="en-US" sz="3200" dirty="0"/>
              <a:t>Donation of a lung lobe is also possible, but much riskier</a:t>
            </a:r>
          </a:p>
          <a:p>
            <a:r>
              <a:rPr lang="en-US" sz="3200" dirty="0"/>
              <a:t>Haematopoietic stem cell transplants also involve living do</a:t>
            </a:r>
            <a:r>
              <a:rPr lang="en-US" dirty="0"/>
              <a:t>nors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51E395-64B1-C942-8F8D-422A9F5992A6}"/>
              </a:ext>
            </a:extLst>
          </p:cNvPr>
          <p:cNvCxnSpPr>
            <a:cxnSpLocks/>
          </p:cNvCxnSpPr>
          <p:nvPr/>
        </p:nvCxnSpPr>
        <p:spPr>
          <a:xfrm>
            <a:off x="935421" y="136634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B524-6B11-6446-AAC3-294ABA47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Living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1EB1-6EF9-A84E-BD83-D885BE44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673984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Potential donor should be healthy</a:t>
            </a:r>
          </a:p>
          <a:p>
            <a:r>
              <a:rPr lang="en-US" sz="3500" dirty="0"/>
              <a:t>Donation should be compatible (appropriate blood group)</a:t>
            </a:r>
          </a:p>
          <a:p>
            <a:r>
              <a:rPr lang="en-US" sz="3500" dirty="0"/>
              <a:t>Donor should be aware of the risks &amp; should not be coerced into giving an organ</a:t>
            </a:r>
          </a:p>
          <a:p>
            <a:r>
              <a:rPr lang="en-US" sz="3500" dirty="0"/>
              <a:t>Majority of donations carried out between close relatives and friends</a:t>
            </a:r>
          </a:p>
          <a:p>
            <a:r>
              <a:rPr lang="en-US" sz="3500" dirty="0"/>
              <a:t>Some cases - altruistic donors</a:t>
            </a:r>
          </a:p>
          <a:p>
            <a:r>
              <a:rPr lang="en-US" sz="3500" dirty="0"/>
              <a:t>In most countries it is illegal to sell organs for transplantation</a:t>
            </a:r>
          </a:p>
          <a:p>
            <a:r>
              <a:rPr lang="en-US" sz="3500" dirty="0"/>
              <a:t>Organ exchange programs to maximize the number of transplants formed - paired donations 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DE02D9-2EE0-DA4F-9E21-D68DB712756E}"/>
              </a:ext>
            </a:extLst>
          </p:cNvPr>
          <p:cNvCxnSpPr>
            <a:cxnSpLocks/>
          </p:cNvCxnSpPr>
          <p:nvPr/>
        </p:nvCxnSpPr>
        <p:spPr>
          <a:xfrm>
            <a:off x="935421" y="1355837"/>
            <a:ext cx="103211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3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1926</Words>
  <Application>Microsoft Macintosh PowerPoint</Application>
  <PresentationFormat>Widescreen</PresentationFormat>
  <Paragraphs>199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Transplantation Immunology</vt:lpstr>
      <vt:lpstr>Learning Objectives</vt:lpstr>
      <vt:lpstr>Introduction</vt:lpstr>
      <vt:lpstr>Genetic Barriers to Transplantation</vt:lpstr>
      <vt:lpstr>PowerPoint Presentation</vt:lpstr>
      <vt:lpstr>Organ Donation</vt:lpstr>
      <vt:lpstr>Organ Donation</vt:lpstr>
      <vt:lpstr>Ethical Issues in Living Donation</vt:lpstr>
      <vt:lpstr>Ethical Issues in Living Donation</vt:lpstr>
      <vt:lpstr>Graft Rejection</vt:lpstr>
      <vt:lpstr>Graft Rejection</vt:lpstr>
      <vt:lpstr>PowerPoint Presentation</vt:lpstr>
      <vt:lpstr>Graft Rejection</vt:lpstr>
      <vt:lpstr>Graft Rejection</vt:lpstr>
      <vt:lpstr>PowerPoint Presentation</vt:lpstr>
      <vt:lpstr>Graft Rejection</vt:lpstr>
      <vt:lpstr>PowerPoint Presentation</vt:lpstr>
      <vt:lpstr>Immune Effector Mechanisms in Graft Rejection</vt:lpstr>
      <vt:lpstr>Hyperacute Rejection</vt:lpstr>
      <vt:lpstr>Hyperacute Rejection</vt:lpstr>
      <vt:lpstr>PowerPoint Presentation</vt:lpstr>
      <vt:lpstr>Hyperacute Rejection</vt:lpstr>
      <vt:lpstr>Acute Rejection</vt:lpstr>
      <vt:lpstr>Acute Rejection</vt:lpstr>
      <vt:lpstr>Chronic Rejection</vt:lpstr>
      <vt:lpstr>Mechanisms of Chronic Rejection</vt:lpstr>
      <vt:lpstr>Graft versus Host Disease </vt:lpstr>
      <vt:lpstr>GvHD</vt:lpstr>
      <vt:lpstr>GvHD – Prevention and Treatment</vt:lpstr>
      <vt:lpstr>HLA Matching </vt:lpstr>
      <vt:lpstr>HLA Matching </vt:lpstr>
      <vt:lpstr>HLA Matching </vt:lpstr>
      <vt:lpstr>Immunosuppressive Drugs</vt:lpstr>
      <vt:lpstr>Immunosuppressive Drugs</vt:lpstr>
      <vt:lpstr>Immunosuppressive Drugs</vt:lpstr>
      <vt:lpstr>PowerPoint Presentation</vt:lpstr>
      <vt:lpstr>Immunosuppressive Drugs</vt:lpstr>
      <vt:lpstr>Immunosuppressive Drugs</vt:lpstr>
      <vt:lpstr>Immunosuppressive Drugs</vt:lpstr>
      <vt:lpstr>Induction of Donor-Specific Tolerance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 Immunology and GVHD</dc:title>
  <dc:creator>anne barasa</dc:creator>
  <cp:lastModifiedBy>anne barasa</cp:lastModifiedBy>
  <cp:revision>31</cp:revision>
  <dcterms:created xsi:type="dcterms:W3CDTF">2018-08-13T08:03:14Z</dcterms:created>
  <dcterms:modified xsi:type="dcterms:W3CDTF">2018-08-18T16:31:56Z</dcterms:modified>
</cp:coreProperties>
</file>