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9" r:id="rId3"/>
    <p:sldId id="280" r:id="rId4"/>
    <p:sldId id="281" r:id="rId5"/>
    <p:sldId id="283" r:id="rId6"/>
    <p:sldId id="284" r:id="rId7"/>
    <p:sldId id="285" r:id="rId8"/>
    <p:sldId id="290" r:id="rId9"/>
    <p:sldId id="286" r:id="rId10"/>
    <p:sldId id="287" r:id="rId11"/>
    <p:sldId id="288" r:id="rId12"/>
    <p:sldId id="289" r:id="rId13"/>
    <p:sldId id="282" r:id="rId14"/>
    <p:sldId id="261" r:id="rId15"/>
    <p:sldId id="264" r:id="rId16"/>
    <p:sldId id="265" r:id="rId17"/>
    <p:sldId id="266" r:id="rId18"/>
    <p:sldId id="267" r:id="rId19"/>
    <p:sldId id="268" r:id="rId20"/>
    <p:sldId id="269" r:id="rId21"/>
    <p:sldId id="271" r:id="rId22"/>
    <p:sldId id="272" r:id="rId23"/>
    <p:sldId id="273" r:id="rId24"/>
    <p:sldId id="275" r:id="rId25"/>
    <p:sldId id="291"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p:cViewPr varScale="1">
        <p:scale>
          <a:sx n="70" d="100"/>
          <a:sy n="70" d="100"/>
        </p:scale>
        <p:origin x="525" y="4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204B8F-0BF8-4100-8DDB-49A70948327C}"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n-US"/>
        </a:p>
      </dgm:t>
    </dgm:pt>
    <dgm:pt modelId="{0C3DF0F7-6063-4716-912B-A25EAA3E7F63}">
      <dgm:prSet phldrT="[Text]" custT="1"/>
      <dgm:spPr/>
      <dgm:t>
        <a:bodyPr/>
        <a:lstStyle/>
        <a:p>
          <a:r>
            <a:rPr lang="en-US" sz="1200" dirty="0"/>
            <a:t>Host Genetics</a:t>
          </a:r>
        </a:p>
      </dgm:t>
    </dgm:pt>
    <dgm:pt modelId="{927440AF-A822-4179-8824-13D5329D20DD}" type="parTrans" cxnId="{06722304-90FF-4C96-8798-3F3DB79DA9E8}">
      <dgm:prSet/>
      <dgm:spPr/>
      <dgm:t>
        <a:bodyPr/>
        <a:lstStyle/>
        <a:p>
          <a:endParaRPr lang="en-US" sz="1200"/>
        </a:p>
      </dgm:t>
    </dgm:pt>
    <dgm:pt modelId="{2C484FB1-39D3-4924-9D50-417E79D9DF62}" type="sibTrans" cxnId="{06722304-90FF-4C96-8798-3F3DB79DA9E8}">
      <dgm:prSet custT="1"/>
      <dgm:spPr/>
      <dgm:t>
        <a:bodyPr/>
        <a:lstStyle/>
        <a:p>
          <a:r>
            <a:rPr lang="en-US" sz="1100" dirty="0"/>
            <a:t>Route of administration</a:t>
          </a:r>
        </a:p>
      </dgm:t>
    </dgm:pt>
    <dgm:pt modelId="{59D68FB4-0B07-44CF-8A26-AA9A961D4055}">
      <dgm:prSet phldrT="[Text]" custT="1"/>
      <dgm:spPr/>
      <dgm:t>
        <a:bodyPr/>
        <a:lstStyle/>
        <a:p>
          <a:r>
            <a:rPr lang="en-US" sz="1100" dirty="0"/>
            <a:t>Antigenicity </a:t>
          </a:r>
        </a:p>
      </dgm:t>
    </dgm:pt>
    <dgm:pt modelId="{B372C34B-AD5E-4D0A-91F3-9A9C7A0BC2EE}" type="parTrans" cxnId="{C20DC5DC-F00E-4E40-B934-7D76DC558BC2}">
      <dgm:prSet/>
      <dgm:spPr/>
      <dgm:t>
        <a:bodyPr/>
        <a:lstStyle/>
        <a:p>
          <a:endParaRPr lang="en-US" sz="1200"/>
        </a:p>
      </dgm:t>
    </dgm:pt>
    <dgm:pt modelId="{378BC49E-C4A4-4C81-B791-D6B385874D57}" type="sibTrans" cxnId="{C20DC5DC-F00E-4E40-B934-7D76DC558BC2}">
      <dgm:prSet custT="1"/>
      <dgm:spPr/>
      <dgm:t>
        <a:bodyPr/>
        <a:lstStyle/>
        <a:p>
          <a:r>
            <a:rPr lang="en-US" sz="1200" dirty="0"/>
            <a:t>Dose   </a:t>
          </a:r>
        </a:p>
      </dgm:t>
    </dgm:pt>
    <dgm:pt modelId="{EDEBC692-D308-4D30-B134-E64BC9C2FBF4}">
      <dgm:prSet phldrT="[Text]" phldr="1" custT="1"/>
      <dgm:spPr/>
      <dgm:t>
        <a:bodyPr/>
        <a:lstStyle/>
        <a:p>
          <a:endParaRPr lang="en-US" sz="1200" dirty="0"/>
        </a:p>
      </dgm:t>
    </dgm:pt>
    <dgm:pt modelId="{455B57FC-E1E5-42A8-B75F-09ACD8074E67}" type="parTrans" cxnId="{35FD0DBA-A1CD-49EF-B48E-0185DF5320F9}">
      <dgm:prSet/>
      <dgm:spPr/>
      <dgm:t>
        <a:bodyPr/>
        <a:lstStyle/>
        <a:p>
          <a:endParaRPr lang="en-US" sz="1200"/>
        </a:p>
      </dgm:t>
    </dgm:pt>
    <dgm:pt modelId="{81EC39A4-0CA2-4DF8-AEED-1A4A4A2B4769}" type="sibTrans" cxnId="{35FD0DBA-A1CD-49EF-B48E-0185DF5320F9}">
      <dgm:prSet/>
      <dgm:spPr/>
      <dgm:t>
        <a:bodyPr/>
        <a:lstStyle/>
        <a:p>
          <a:endParaRPr lang="en-US" sz="1200"/>
        </a:p>
      </dgm:t>
    </dgm:pt>
    <dgm:pt modelId="{B74330D6-D8CA-4B4D-85AD-444FC51DFA3B}">
      <dgm:prSet phldrT="[Text]" custT="1"/>
      <dgm:spPr/>
      <dgm:t>
        <a:bodyPr/>
        <a:lstStyle/>
        <a:p>
          <a:endParaRPr lang="en-US" sz="1200" dirty="0"/>
        </a:p>
      </dgm:t>
    </dgm:pt>
    <dgm:pt modelId="{4103E28A-0997-48E9-A123-22DC140000C2}" type="parTrans" cxnId="{77C63D87-7C26-4B54-91EA-4FE0F88DC0D8}">
      <dgm:prSet/>
      <dgm:spPr/>
      <dgm:t>
        <a:bodyPr/>
        <a:lstStyle/>
        <a:p>
          <a:endParaRPr lang="en-US" sz="1200"/>
        </a:p>
      </dgm:t>
    </dgm:pt>
    <dgm:pt modelId="{3B799E1A-0CFF-4E15-B21A-00854FDEDACC}" type="sibTrans" cxnId="{77C63D87-7C26-4B54-91EA-4FE0F88DC0D8}">
      <dgm:prSet/>
      <dgm:spPr/>
      <dgm:t>
        <a:bodyPr/>
        <a:lstStyle/>
        <a:p>
          <a:endParaRPr lang="en-US" sz="1200"/>
        </a:p>
      </dgm:t>
    </dgm:pt>
    <dgm:pt modelId="{ACB2A269-EDC7-43F1-BCE0-DEBEEE46FA63}">
      <dgm:prSet custT="1"/>
      <dgm:spPr/>
      <dgm:t>
        <a:bodyPr/>
        <a:lstStyle/>
        <a:p>
          <a:r>
            <a:rPr lang="en-US" sz="1200" dirty="0"/>
            <a:t>Foreignness </a:t>
          </a:r>
        </a:p>
      </dgm:t>
    </dgm:pt>
    <dgm:pt modelId="{C3E8BCAA-38B0-41A4-908D-A3D2A99CBE86}" type="parTrans" cxnId="{24EC9EE5-1D58-479C-B0DC-C3A543D1C769}">
      <dgm:prSet/>
      <dgm:spPr/>
      <dgm:t>
        <a:bodyPr/>
        <a:lstStyle/>
        <a:p>
          <a:endParaRPr lang="en-US" sz="1200"/>
        </a:p>
      </dgm:t>
    </dgm:pt>
    <dgm:pt modelId="{2FC67BA8-70AE-43DF-9F96-6D310AE50DE7}" type="sibTrans" cxnId="{24EC9EE5-1D58-479C-B0DC-C3A543D1C769}">
      <dgm:prSet custT="1"/>
      <dgm:spPr/>
      <dgm:t>
        <a:bodyPr/>
        <a:lstStyle/>
        <a:p>
          <a:r>
            <a:rPr lang="en-US" sz="1200" dirty="0"/>
            <a:t>Size</a:t>
          </a:r>
        </a:p>
      </dgm:t>
    </dgm:pt>
    <dgm:pt modelId="{268CA411-F6BE-449A-8F45-5CDE5967C1DF}">
      <dgm:prSet phldrT="[Text]" custT="1"/>
      <dgm:spPr/>
      <dgm:t>
        <a:bodyPr/>
        <a:lstStyle/>
        <a:p>
          <a:r>
            <a:rPr lang="en-US" sz="1200" dirty="0"/>
            <a:t>Chemical Stability</a:t>
          </a:r>
        </a:p>
      </dgm:t>
    </dgm:pt>
    <dgm:pt modelId="{54828CAA-DA5F-42CD-A52B-1A6EB802991E}" type="sibTrans" cxnId="{C74E11A2-3B4F-4205-B7C3-3D5446B10AF0}">
      <dgm:prSet custT="1"/>
      <dgm:spPr/>
      <dgm:t>
        <a:bodyPr/>
        <a:lstStyle/>
        <a:p>
          <a:r>
            <a:rPr lang="en-US" sz="1200" dirty="0"/>
            <a:t>Complexity </a:t>
          </a:r>
        </a:p>
      </dgm:t>
    </dgm:pt>
    <dgm:pt modelId="{81449472-C0DC-4790-B760-A1A53C510B4B}" type="parTrans" cxnId="{C74E11A2-3B4F-4205-B7C3-3D5446B10AF0}">
      <dgm:prSet/>
      <dgm:spPr/>
      <dgm:t>
        <a:bodyPr/>
        <a:lstStyle/>
        <a:p>
          <a:endParaRPr lang="en-US" sz="1200"/>
        </a:p>
      </dgm:t>
    </dgm:pt>
    <dgm:pt modelId="{35D99977-BA00-4A59-AB0F-EDB6727F81BD}" type="pres">
      <dgm:prSet presAssocID="{1A204B8F-0BF8-4100-8DDB-49A70948327C}" presName="Name0" presStyleCnt="0">
        <dgm:presLayoutVars>
          <dgm:chMax/>
          <dgm:chPref/>
          <dgm:dir/>
          <dgm:animLvl val="lvl"/>
        </dgm:presLayoutVars>
      </dgm:prSet>
      <dgm:spPr/>
    </dgm:pt>
    <dgm:pt modelId="{82D27D4D-DCCA-4E66-9F1B-C963359F44B4}" type="pres">
      <dgm:prSet presAssocID="{0C3DF0F7-6063-4716-912B-A25EAA3E7F63}" presName="composite" presStyleCnt="0"/>
      <dgm:spPr/>
    </dgm:pt>
    <dgm:pt modelId="{AE4A1F27-B9AA-40FD-A0C4-98F1F0ECBB44}" type="pres">
      <dgm:prSet presAssocID="{0C3DF0F7-6063-4716-912B-A25EAA3E7F63}" presName="Parent1" presStyleLbl="node1" presStyleIdx="0" presStyleCnt="8" custLinFactNeighborX="63684" custLinFactNeighborY="-5739">
        <dgm:presLayoutVars>
          <dgm:chMax val="1"/>
          <dgm:chPref val="1"/>
          <dgm:bulletEnabled val="1"/>
        </dgm:presLayoutVars>
      </dgm:prSet>
      <dgm:spPr/>
    </dgm:pt>
    <dgm:pt modelId="{E6CB7EEE-E2CF-4BBE-92BC-A72BD42E0EEF}" type="pres">
      <dgm:prSet presAssocID="{0C3DF0F7-6063-4716-912B-A25EAA3E7F63}" presName="Childtext1" presStyleLbl="revTx" presStyleIdx="0" presStyleCnt="4">
        <dgm:presLayoutVars>
          <dgm:chMax val="0"/>
          <dgm:chPref val="0"/>
          <dgm:bulletEnabled val="1"/>
        </dgm:presLayoutVars>
      </dgm:prSet>
      <dgm:spPr/>
    </dgm:pt>
    <dgm:pt modelId="{CAB45F62-BF5E-4BF9-B6F7-DB0F44D447B1}" type="pres">
      <dgm:prSet presAssocID="{0C3DF0F7-6063-4716-912B-A25EAA3E7F63}" presName="BalanceSpacing" presStyleCnt="0"/>
      <dgm:spPr/>
    </dgm:pt>
    <dgm:pt modelId="{AE2DE0F2-1A09-4FF3-9576-B96BF900CC1A}" type="pres">
      <dgm:prSet presAssocID="{0C3DF0F7-6063-4716-912B-A25EAA3E7F63}" presName="BalanceSpacing1" presStyleCnt="0"/>
      <dgm:spPr/>
    </dgm:pt>
    <dgm:pt modelId="{F0E2FEDB-0FD4-4583-852F-06D258D67F5E}" type="pres">
      <dgm:prSet presAssocID="{2C484FB1-39D3-4924-9D50-417E79D9DF62}" presName="Accent1Text" presStyleLbl="node1" presStyleIdx="1" presStyleCnt="8" custLinFactNeighborX="21333" custLinFactNeighborY="-2454"/>
      <dgm:spPr/>
    </dgm:pt>
    <dgm:pt modelId="{8F9590EE-5CB6-497A-839D-81FF257A34F8}" type="pres">
      <dgm:prSet presAssocID="{2C484FB1-39D3-4924-9D50-417E79D9DF62}" presName="spaceBetweenRectangles" presStyleCnt="0"/>
      <dgm:spPr/>
    </dgm:pt>
    <dgm:pt modelId="{80C3D32E-F439-4C60-A636-57B8BCDCE0CC}" type="pres">
      <dgm:prSet presAssocID="{59D68FB4-0B07-44CF-8A26-AA9A961D4055}" presName="composite" presStyleCnt="0"/>
      <dgm:spPr/>
    </dgm:pt>
    <dgm:pt modelId="{111C621D-D0AF-41F2-B398-6324D2E6AC1A}" type="pres">
      <dgm:prSet presAssocID="{59D68FB4-0B07-44CF-8A26-AA9A961D4055}" presName="Parent1" presStyleLbl="node1" presStyleIdx="2" presStyleCnt="8" custAng="0" custLinFactNeighborX="22705" custLinFactNeighborY="12666">
        <dgm:presLayoutVars>
          <dgm:chMax val="1"/>
          <dgm:chPref val="1"/>
          <dgm:bulletEnabled val="1"/>
        </dgm:presLayoutVars>
      </dgm:prSet>
      <dgm:spPr>
        <a:prstGeom prst="hexagon">
          <a:avLst/>
        </a:prstGeom>
      </dgm:spPr>
    </dgm:pt>
    <dgm:pt modelId="{7B1D39DF-6803-4C15-86D1-7ED63F1456A1}" type="pres">
      <dgm:prSet presAssocID="{59D68FB4-0B07-44CF-8A26-AA9A961D4055}" presName="Childtext1" presStyleLbl="revTx" presStyleIdx="1" presStyleCnt="4">
        <dgm:presLayoutVars>
          <dgm:chMax val="0"/>
          <dgm:chPref val="0"/>
          <dgm:bulletEnabled val="1"/>
        </dgm:presLayoutVars>
      </dgm:prSet>
      <dgm:spPr/>
    </dgm:pt>
    <dgm:pt modelId="{15097CF0-876E-4B03-9F2D-2DF11060291D}" type="pres">
      <dgm:prSet presAssocID="{59D68FB4-0B07-44CF-8A26-AA9A961D4055}" presName="BalanceSpacing" presStyleCnt="0"/>
      <dgm:spPr/>
    </dgm:pt>
    <dgm:pt modelId="{ECB4FEC2-4F7E-48AF-A88C-F0BFB8F929CF}" type="pres">
      <dgm:prSet presAssocID="{59D68FB4-0B07-44CF-8A26-AA9A961D4055}" presName="BalanceSpacing1" presStyleCnt="0"/>
      <dgm:spPr/>
    </dgm:pt>
    <dgm:pt modelId="{7B9E0040-8A6C-48F8-B23E-E1570590D798}" type="pres">
      <dgm:prSet presAssocID="{378BC49E-C4A4-4C81-B791-D6B385874D57}" presName="Accent1Text" presStyleLbl="node1" presStyleIdx="3" presStyleCnt="8" custLinFactNeighborX="71579" custLinFactNeighborY="-3929"/>
      <dgm:spPr/>
    </dgm:pt>
    <dgm:pt modelId="{13CDDD6E-2853-44C7-A661-9D3312067CC8}" type="pres">
      <dgm:prSet presAssocID="{378BC49E-C4A4-4C81-B791-D6B385874D57}" presName="spaceBetweenRectangles" presStyleCnt="0"/>
      <dgm:spPr/>
    </dgm:pt>
    <dgm:pt modelId="{9F66A741-14E1-4AFB-83AD-76CAC43BE038}" type="pres">
      <dgm:prSet presAssocID="{268CA411-F6BE-449A-8F45-5CDE5967C1DF}" presName="composite" presStyleCnt="0"/>
      <dgm:spPr/>
    </dgm:pt>
    <dgm:pt modelId="{92CF8F6C-35FB-4889-8BC9-2CC209F8E1FF}" type="pres">
      <dgm:prSet presAssocID="{268CA411-F6BE-449A-8F45-5CDE5967C1DF}" presName="Parent1" presStyleLbl="node1" presStyleIdx="4" presStyleCnt="8" custLinFactNeighborX="-1359" custLinFactNeighborY="33484">
        <dgm:presLayoutVars>
          <dgm:chMax val="1"/>
          <dgm:chPref val="1"/>
          <dgm:bulletEnabled val="1"/>
        </dgm:presLayoutVars>
      </dgm:prSet>
      <dgm:spPr/>
    </dgm:pt>
    <dgm:pt modelId="{AF72DBD9-37B6-4280-A966-D2F0ABF8CDE1}" type="pres">
      <dgm:prSet presAssocID="{268CA411-F6BE-449A-8F45-5CDE5967C1DF}" presName="Childtext1" presStyleLbl="revTx" presStyleIdx="2" presStyleCnt="4" custScaleY="171177">
        <dgm:presLayoutVars>
          <dgm:chMax val="0"/>
          <dgm:chPref val="0"/>
          <dgm:bulletEnabled val="1"/>
        </dgm:presLayoutVars>
      </dgm:prSet>
      <dgm:spPr/>
    </dgm:pt>
    <dgm:pt modelId="{24FC0117-4E6B-4262-8F26-DEF0D139DBBE}" type="pres">
      <dgm:prSet presAssocID="{268CA411-F6BE-449A-8F45-5CDE5967C1DF}" presName="BalanceSpacing" presStyleCnt="0"/>
      <dgm:spPr/>
    </dgm:pt>
    <dgm:pt modelId="{A9E0821A-7876-4BC2-82E8-FD81E271C5DE}" type="pres">
      <dgm:prSet presAssocID="{268CA411-F6BE-449A-8F45-5CDE5967C1DF}" presName="BalanceSpacing1" presStyleCnt="0"/>
      <dgm:spPr/>
    </dgm:pt>
    <dgm:pt modelId="{902FB466-1C73-4AFF-B1B0-649803E198A9}" type="pres">
      <dgm:prSet presAssocID="{54828CAA-DA5F-42CD-A52B-1A6EB802991E}" presName="Accent1Text" presStyleLbl="node1" presStyleIdx="5" presStyleCnt="8" custLinFactNeighborX="-57367" custLinFactNeighborY="-85653"/>
      <dgm:spPr/>
    </dgm:pt>
    <dgm:pt modelId="{65367986-401F-4E57-B03C-5DC45DE55148}" type="pres">
      <dgm:prSet presAssocID="{54828CAA-DA5F-42CD-A52B-1A6EB802991E}" presName="spaceBetweenRectangles" presStyleCnt="0"/>
      <dgm:spPr/>
    </dgm:pt>
    <dgm:pt modelId="{9BB9A4DD-1748-4418-B378-F0B30CE72CBF}" type="pres">
      <dgm:prSet presAssocID="{ACB2A269-EDC7-43F1-BCE0-DEBEEE46FA63}" presName="composite" presStyleCnt="0"/>
      <dgm:spPr/>
    </dgm:pt>
    <dgm:pt modelId="{EE5C9944-E09B-49B1-B376-C2A4F28B1DAC}" type="pres">
      <dgm:prSet presAssocID="{ACB2A269-EDC7-43F1-BCE0-DEBEEE46FA63}" presName="Parent1" presStyleLbl="node1" presStyleIdx="6" presStyleCnt="8" custLinFactNeighborX="-69020" custLinFactNeighborY="-75141">
        <dgm:presLayoutVars>
          <dgm:chMax val="1"/>
          <dgm:chPref val="1"/>
          <dgm:bulletEnabled val="1"/>
        </dgm:presLayoutVars>
      </dgm:prSet>
      <dgm:spPr/>
    </dgm:pt>
    <dgm:pt modelId="{14BE82BD-2F79-4FFC-B8D0-D4E2F7D9EA45}" type="pres">
      <dgm:prSet presAssocID="{ACB2A269-EDC7-43F1-BCE0-DEBEEE46FA63}" presName="Childtext1" presStyleLbl="revTx" presStyleIdx="3" presStyleCnt="4">
        <dgm:presLayoutVars>
          <dgm:chMax val="0"/>
          <dgm:chPref val="0"/>
          <dgm:bulletEnabled val="1"/>
        </dgm:presLayoutVars>
      </dgm:prSet>
      <dgm:spPr/>
    </dgm:pt>
    <dgm:pt modelId="{41CE2E02-B214-4210-A118-6C451147C177}" type="pres">
      <dgm:prSet presAssocID="{ACB2A269-EDC7-43F1-BCE0-DEBEEE46FA63}" presName="BalanceSpacing" presStyleCnt="0"/>
      <dgm:spPr/>
    </dgm:pt>
    <dgm:pt modelId="{3C6BE211-A2D8-4D6C-A7FD-AA6EE21A9821}" type="pres">
      <dgm:prSet presAssocID="{ACB2A269-EDC7-43F1-BCE0-DEBEEE46FA63}" presName="BalanceSpacing1" presStyleCnt="0"/>
      <dgm:spPr/>
    </dgm:pt>
    <dgm:pt modelId="{405E101C-BFAF-4FAE-B44B-97EA83BE1242}" type="pres">
      <dgm:prSet presAssocID="{2FC67BA8-70AE-43DF-9F96-6D310AE50DE7}" presName="Accent1Text" presStyleLbl="node1" presStyleIdx="7" presStyleCnt="8" custLinFactNeighborX="54960" custLinFactNeighborY="-74786"/>
      <dgm:spPr/>
    </dgm:pt>
  </dgm:ptLst>
  <dgm:cxnLst>
    <dgm:cxn modelId="{06722304-90FF-4C96-8798-3F3DB79DA9E8}" srcId="{1A204B8F-0BF8-4100-8DDB-49A70948327C}" destId="{0C3DF0F7-6063-4716-912B-A25EAA3E7F63}" srcOrd="0" destOrd="0" parTransId="{927440AF-A822-4179-8824-13D5329D20DD}" sibTransId="{2C484FB1-39D3-4924-9D50-417E79D9DF62}"/>
    <dgm:cxn modelId="{930C7E19-762D-4AD9-898A-BE1F9C692374}" type="presOf" srcId="{EDEBC692-D308-4D30-B134-E64BC9C2FBF4}" destId="{7B1D39DF-6803-4C15-86D1-7ED63F1456A1}" srcOrd="0" destOrd="0" presId="urn:microsoft.com/office/officeart/2008/layout/AlternatingHexagons"/>
    <dgm:cxn modelId="{0EE09231-E8EF-4651-9327-8B5C9B71F824}" type="presOf" srcId="{378BC49E-C4A4-4C81-B791-D6B385874D57}" destId="{7B9E0040-8A6C-48F8-B23E-E1570590D798}" srcOrd="0" destOrd="0" presId="urn:microsoft.com/office/officeart/2008/layout/AlternatingHexagons"/>
    <dgm:cxn modelId="{16654246-CFE1-44E8-9F97-972267388998}" type="presOf" srcId="{ACB2A269-EDC7-43F1-BCE0-DEBEEE46FA63}" destId="{EE5C9944-E09B-49B1-B376-C2A4F28B1DAC}" srcOrd="0" destOrd="0" presId="urn:microsoft.com/office/officeart/2008/layout/AlternatingHexagons"/>
    <dgm:cxn modelId="{59AF9652-4644-431D-9867-53DB2470FE6D}" type="presOf" srcId="{2FC67BA8-70AE-43DF-9F96-6D310AE50DE7}" destId="{405E101C-BFAF-4FAE-B44B-97EA83BE1242}" srcOrd="0" destOrd="0" presId="urn:microsoft.com/office/officeart/2008/layout/AlternatingHexagons"/>
    <dgm:cxn modelId="{9709AC73-EAE6-47FC-8D0D-C28A640FC9AF}" type="presOf" srcId="{2C484FB1-39D3-4924-9D50-417E79D9DF62}" destId="{F0E2FEDB-0FD4-4583-852F-06D258D67F5E}" srcOrd="0" destOrd="0" presId="urn:microsoft.com/office/officeart/2008/layout/AlternatingHexagons"/>
    <dgm:cxn modelId="{FA458674-12E3-4A43-9C02-82155451DC35}" type="presOf" srcId="{59D68FB4-0B07-44CF-8A26-AA9A961D4055}" destId="{111C621D-D0AF-41F2-B398-6324D2E6AC1A}" srcOrd="0" destOrd="0" presId="urn:microsoft.com/office/officeart/2008/layout/AlternatingHexagons"/>
    <dgm:cxn modelId="{77C63D87-7C26-4B54-91EA-4FE0F88DC0D8}" srcId="{268CA411-F6BE-449A-8F45-5CDE5967C1DF}" destId="{B74330D6-D8CA-4B4D-85AD-444FC51DFA3B}" srcOrd="0" destOrd="0" parTransId="{4103E28A-0997-48E9-A123-22DC140000C2}" sibTransId="{3B799E1A-0CFF-4E15-B21A-00854FDEDACC}"/>
    <dgm:cxn modelId="{3E37959D-4B82-45F1-864D-89BD6EFCF57B}" type="presOf" srcId="{B74330D6-D8CA-4B4D-85AD-444FC51DFA3B}" destId="{AF72DBD9-37B6-4280-A966-D2F0ABF8CDE1}" srcOrd="0" destOrd="0" presId="urn:microsoft.com/office/officeart/2008/layout/AlternatingHexagons"/>
    <dgm:cxn modelId="{C74E11A2-3B4F-4205-B7C3-3D5446B10AF0}" srcId="{1A204B8F-0BF8-4100-8DDB-49A70948327C}" destId="{268CA411-F6BE-449A-8F45-5CDE5967C1DF}" srcOrd="2" destOrd="0" parTransId="{81449472-C0DC-4790-B760-A1A53C510B4B}" sibTransId="{54828CAA-DA5F-42CD-A52B-1A6EB802991E}"/>
    <dgm:cxn modelId="{1CCF70AD-F261-4206-B48B-F46A2041554A}" type="presOf" srcId="{0C3DF0F7-6063-4716-912B-A25EAA3E7F63}" destId="{AE4A1F27-B9AA-40FD-A0C4-98F1F0ECBB44}" srcOrd="0" destOrd="0" presId="urn:microsoft.com/office/officeart/2008/layout/AlternatingHexagons"/>
    <dgm:cxn modelId="{35FD0DBA-A1CD-49EF-B48E-0185DF5320F9}" srcId="{59D68FB4-0B07-44CF-8A26-AA9A961D4055}" destId="{EDEBC692-D308-4D30-B134-E64BC9C2FBF4}" srcOrd="0" destOrd="0" parTransId="{455B57FC-E1E5-42A8-B75F-09ACD8074E67}" sibTransId="{81EC39A4-0CA2-4DF8-AEED-1A4A4A2B4769}"/>
    <dgm:cxn modelId="{CB211FBF-1B8F-466A-A3B5-DC2864541C26}" type="presOf" srcId="{268CA411-F6BE-449A-8F45-5CDE5967C1DF}" destId="{92CF8F6C-35FB-4889-8BC9-2CC209F8E1FF}" srcOrd="0" destOrd="0" presId="urn:microsoft.com/office/officeart/2008/layout/AlternatingHexagons"/>
    <dgm:cxn modelId="{C20DC5DC-F00E-4E40-B934-7D76DC558BC2}" srcId="{1A204B8F-0BF8-4100-8DDB-49A70948327C}" destId="{59D68FB4-0B07-44CF-8A26-AA9A961D4055}" srcOrd="1" destOrd="0" parTransId="{B372C34B-AD5E-4D0A-91F3-9A9C7A0BC2EE}" sibTransId="{378BC49E-C4A4-4C81-B791-D6B385874D57}"/>
    <dgm:cxn modelId="{A9C498DF-23AB-4FB8-98CC-14712CF1858D}" type="presOf" srcId="{1A204B8F-0BF8-4100-8DDB-49A70948327C}" destId="{35D99977-BA00-4A59-AB0F-EDB6727F81BD}" srcOrd="0" destOrd="0" presId="urn:microsoft.com/office/officeart/2008/layout/AlternatingHexagons"/>
    <dgm:cxn modelId="{24EC9EE5-1D58-479C-B0DC-C3A543D1C769}" srcId="{1A204B8F-0BF8-4100-8DDB-49A70948327C}" destId="{ACB2A269-EDC7-43F1-BCE0-DEBEEE46FA63}" srcOrd="3" destOrd="0" parTransId="{C3E8BCAA-38B0-41A4-908D-A3D2A99CBE86}" sibTransId="{2FC67BA8-70AE-43DF-9F96-6D310AE50DE7}"/>
    <dgm:cxn modelId="{D36D01F6-8313-47A5-97BC-E1584DC524B7}" type="presOf" srcId="{54828CAA-DA5F-42CD-A52B-1A6EB802991E}" destId="{902FB466-1C73-4AFF-B1B0-649803E198A9}" srcOrd="0" destOrd="0" presId="urn:microsoft.com/office/officeart/2008/layout/AlternatingHexagons"/>
    <dgm:cxn modelId="{7E9FD4C8-34D9-4219-9BF0-399DBD8C0E81}" type="presParOf" srcId="{35D99977-BA00-4A59-AB0F-EDB6727F81BD}" destId="{82D27D4D-DCCA-4E66-9F1B-C963359F44B4}" srcOrd="0" destOrd="0" presId="urn:microsoft.com/office/officeart/2008/layout/AlternatingHexagons"/>
    <dgm:cxn modelId="{4AB347EE-84F5-47FC-893B-15588F861C30}" type="presParOf" srcId="{82D27D4D-DCCA-4E66-9F1B-C963359F44B4}" destId="{AE4A1F27-B9AA-40FD-A0C4-98F1F0ECBB44}" srcOrd="0" destOrd="0" presId="urn:microsoft.com/office/officeart/2008/layout/AlternatingHexagons"/>
    <dgm:cxn modelId="{4AA67E47-FE09-49BA-935C-20002D2B024D}" type="presParOf" srcId="{82D27D4D-DCCA-4E66-9F1B-C963359F44B4}" destId="{E6CB7EEE-E2CF-4BBE-92BC-A72BD42E0EEF}" srcOrd="1" destOrd="0" presId="urn:microsoft.com/office/officeart/2008/layout/AlternatingHexagons"/>
    <dgm:cxn modelId="{DE30D3CE-2892-4DC1-9EB8-D0B352266BAD}" type="presParOf" srcId="{82D27D4D-DCCA-4E66-9F1B-C963359F44B4}" destId="{CAB45F62-BF5E-4BF9-B6F7-DB0F44D447B1}" srcOrd="2" destOrd="0" presId="urn:microsoft.com/office/officeart/2008/layout/AlternatingHexagons"/>
    <dgm:cxn modelId="{A00C4E00-DEF0-4322-9205-A9B632663818}" type="presParOf" srcId="{82D27D4D-DCCA-4E66-9F1B-C963359F44B4}" destId="{AE2DE0F2-1A09-4FF3-9576-B96BF900CC1A}" srcOrd="3" destOrd="0" presId="urn:microsoft.com/office/officeart/2008/layout/AlternatingHexagons"/>
    <dgm:cxn modelId="{B8522E1B-A148-457B-96E8-9018A3C36998}" type="presParOf" srcId="{82D27D4D-DCCA-4E66-9F1B-C963359F44B4}" destId="{F0E2FEDB-0FD4-4583-852F-06D258D67F5E}" srcOrd="4" destOrd="0" presId="urn:microsoft.com/office/officeart/2008/layout/AlternatingHexagons"/>
    <dgm:cxn modelId="{161B2A86-314E-4521-B1AE-2B0E28994E9F}" type="presParOf" srcId="{35D99977-BA00-4A59-AB0F-EDB6727F81BD}" destId="{8F9590EE-5CB6-497A-839D-81FF257A34F8}" srcOrd="1" destOrd="0" presId="urn:microsoft.com/office/officeart/2008/layout/AlternatingHexagons"/>
    <dgm:cxn modelId="{C18B397B-1E34-4EFD-B976-C27A2286942A}" type="presParOf" srcId="{35D99977-BA00-4A59-AB0F-EDB6727F81BD}" destId="{80C3D32E-F439-4C60-A636-57B8BCDCE0CC}" srcOrd="2" destOrd="0" presId="urn:microsoft.com/office/officeart/2008/layout/AlternatingHexagons"/>
    <dgm:cxn modelId="{CE11CBA4-27CF-4A12-935C-9C15995E5F42}" type="presParOf" srcId="{80C3D32E-F439-4C60-A636-57B8BCDCE0CC}" destId="{111C621D-D0AF-41F2-B398-6324D2E6AC1A}" srcOrd="0" destOrd="0" presId="urn:microsoft.com/office/officeart/2008/layout/AlternatingHexagons"/>
    <dgm:cxn modelId="{DEF56D60-D783-480B-892F-548A46463B90}" type="presParOf" srcId="{80C3D32E-F439-4C60-A636-57B8BCDCE0CC}" destId="{7B1D39DF-6803-4C15-86D1-7ED63F1456A1}" srcOrd="1" destOrd="0" presId="urn:microsoft.com/office/officeart/2008/layout/AlternatingHexagons"/>
    <dgm:cxn modelId="{D1356B6E-BFB1-451D-A81A-055655BC35A2}" type="presParOf" srcId="{80C3D32E-F439-4C60-A636-57B8BCDCE0CC}" destId="{15097CF0-876E-4B03-9F2D-2DF11060291D}" srcOrd="2" destOrd="0" presId="urn:microsoft.com/office/officeart/2008/layout/AlternatingHexagons"/>
    <dgm:cxn modelId="{0BDF095F-06E5-4E69-B53E-777AA999D9FB}" type="presParOf" srcId="{80C3D32E-F439-4C60-A636-57B8BCDCE0CC}" destId="{ECB4FEC2-4F7E-48AF-A88C-F0BFB8F929CF}" srcOrd="3" destOrd="0" presId="urn:microsoft.com/office/officeart/2008/layout/AlternatingHexagons"/>
    <dgm:cxn modelId="{BE20656C-3107-4926-A599-945E9C7EE8CF}" type="presParOf" srcId="{80C3D32E-F439-4C60-A636-57B8BCDCE0CC}" destId="{7B9E0040-8A6C-48F8-B23E-E1570590D798}" srcOrd="4" destOrd="0" presId="urn:microsoft.com/office/officeart/2008/layout/AlternatingHexagons"/>
    <dgm:cxn modelId="{A0D6E84D-86A9-46F3-B4B4-6CFA3A31DFC9}" type="presParOf" srcId="{35D99977-BA00-4A59-AB0F-EDB6727F81BD}" destId="{13CDDD6E-2853-44C7-A661-9D3312067CC8}" srcOrd="3" destOrd="0" presId="urn:microsoft.com/office/officeart/2008/layout/AlternatingHexagons"/>
    <dgm:cxn modelId="{ABB0AA0C-7857-4E18-BA86-AEB62BFD8636}" type="presParOf" srcId="{35D99977-BA00-4A59-AB0F-EDB6727F81BD}" destId="{9F66A741-14E1-4AFB-83AD-76CAC43BE038}" srcOrd="4" destOrd="0" presId="urn:microsoft.com/office/officeart/2008/layout/AlternatingHexagons"/>
    <dgm:cxn modelId="{B4D1A7B8-7B8C-49FA-ADFB-98EF190F0795}" type="presParOf" srcId="{9F66A741-14E1-4AFB-83AD-76CAC43BE038}" destId="{92CF8F6C-35FB-4889-8BC9-2CC209F8E1FF}" srcOrd="0" destOrd="0" presId="urn:microsoft.com/office/officeart/2008/layout/AlternatingHexagons"/>
    <dgm:cxn modelId="{86912955-8B16-4326-A31D-48A45C396568}" type="presParOf" srcId="{9F66A741-14E1-4AFB-83AD-76CAC43BE038}" destId="{AF72DBD9-37B6-4280-A966-D2F0ABF8CDE1}" srcOrd="1" destOrd="0" presId="urn:microsoft.com/office/officeart/2008/layout/AlternatingHexagons"/>
    <dgm:cxn modelId="{55F6963D-DBBD-465F-AE4B-121E71C45C62}" type="presParOf" srcId="{9F66A741-14E1-4AFB-83AD-76CAC43BE038}" destId="{24FC0117-4E6B-4262-8F26-DEF0D139DBBE}" srcOrd="2" destOrd="0" presId="urn:microsoft.com/office/officeart/2008/layout/AlternatingHexagons"/>
    <dgm:cxn modelId="{21D4D0F9-3305-4E8F-BB1F-D195CCC36EB2}" type="presParOf" srcId="{9F66A741-14E1-4AFB-83AD-76CAC43BE038}" destId="{A9E0821A-7876-4BC2-82E8-FD81E271C5DE}" srcOrd="3" destOrd="0" presId="urn:microsoft.com/office/officeart/2008/layout/AlternatingHexagons"/>
    <dgm:cxn modelId="{1DA7B63F-8022-4933-A92A-B5077F358B59}" type="presParOf" srcId="{9F66A741-14E1-4AFB-83AD-76CAC43BE038}" destId="{902FB466-1C73-4AFF-B1B0-649803E198A9}" srcOrd="4" destOrd="0" presId="urn:microsoft.com/office/officeart/2008/layout/AlternatingHexagons"/>
    <dgm:cxn modelId="{FBD221EC-CF77-4963-9193-D6D6CEB42DE6}" type="presParOf" srcId="{35D99977-BA00-4A59-AB0F-EDB6727F81BD}" destId="{65367986-401F-4E57-B03C-5DC45DE55148}" srcOrd="5" destOrd="0" presId="urn:microsoft.com/office/officeart/2008/layout/AlternatingHexagons"/>
    <dgm:cxn modelId="{119DAF3C-18CC-44B5-8282-B0394A2737BA}" type="presParOf" srcId="{35D99977-BA00-4A59-AB0F-EDB6727F81BD}" destId="{9BB9A4DD-1748-4418-B378-F0B30CE72CBF}" srcOrd="6" destOrd="0" presId="urn:microsoft.com/office/officeart/2008/layout/AlternatingHexagons"/>
    <dgm:cxn modelId="{53AB4A2E-B847-445E-9A4D-DC8EFCD44C97}" type="presParOf" srcId="{9BB9A4DD-1748-4418-B378-F0B30CE72CBF}" destId="{EE5C9944-E09B-49B1-B376-C2A4F28B1DAC}" srcOrd="0" destOrd="0" presId="urn:microsoft.com/office/officeart/2008/layout/AlternatingHexagons"/>
    <dgm:cxn modelId="{180A8681-DD25-43CE-930A-C45D1E22F1CB}" type="presParOf" srcId="{9BB9A4DD-1748-4418-B378-F0B30CE72CBF}" destId="{14BE82BD-2F79-4FFC-B8D0-D4E2F7D9EA45}" srcOrd="1" destOrd="0" presId="urn:microsoft.com/office/officeart/2008/layout/AlternatingHexagons"/>
    <dgm:cxn modelId="{3C2B828B-8E46-458A-BD16-80927439B6F2}" type="presParOf" srcId="{9BB9A4DD-1748-4418-B378-F0B30CE72CBF}" destId="{41CE2E02-B214-4210-A118-6C451147C177}" srcOrd="2" destOrd="0" presId="urn:microsoft.com/office/officeart/2008/layout/AlternatingHexagons"/>
    <dgm:cxn modelId="{4FDAFE82-5C62-49EB-8CA5-BCA906BEAFD0}" type="presParOf" srcId="{9BB9A4DD-1748-4418-B378-F0B30CE72CBF}" destId="{3C6BE211-A2D8-4D6C-A7FD-AA6EE21A9821}" srcOrd="3" destOrd="0" presId="urn:microsoft.com/office/officeart/2008/layout/AlternatingHexagons"/>
    <dgm:cxn modelId="{8EB6AD55-E82E-41B7-B27C-070FF615FE6C}" type="presParOf" srcId="{9BB9A4DD-1748-4418-B378-F0B30CE72CBF}" destId="{405E101C-BFAF-4FAE-B44B-97EA83BE1242}"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4A1F27-B9AA-40FD-A0C4-98F1F0ECBB44}">
      <dsp:nvSpPr>
        <dsp:cNvPr id="0" name=""/>
        <dsp:cNvSpPr/>
      </dsp:nvSpPr>
      <dsp:spPr>
        <a:xfrm rot="5400000">
          <a:off x="5177710" y="88230"/>
          <a:ext cx="1357389" cy="1180928"/>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Host Genetics</a:t>
          </a:r>
        </a:p>
      </dsp:txBody>
      <dsp:txXfrm rot="-5400000">
        <a:off x="5449968" y="211526"/>
        <a:ext cx="812872" cy="934337"/>
      </dsp:txXfrm>
    </dsp:sp>
    <dsp:sp modelId="{E6CB7EEE-E2CF-4BBE-92BC-A72BD42E0EEF}">
      <dsp:nvSpPr>
        <dsp:cNvPr id="0" name=""/>
        <dsp:cNvSpPr/>
      </dsp:nvSpPr>
      <dsp:spPr>
        <a:xfrm>
          <a:off x="5730641" y="272078"/>
          <a:ext cx="1514846" cy="814433"/>
        </a:xfrm>
        <a:prstGeom prst="rect">
          <a:avLst/>
        </a:prstGeom>
        <a:noFill/>
        <a:ln>
          <a:noFill/>
        </a:ln>
        <a:effectLst/>
      </dsp:spPr>
      <dsp:style>
        <a:lnRef idx="0">
          <a:scrgbClr r="0" g="0" b="0"/>
        </a:lnRef>
        <a:fillRef idx="0">
          <a:scrgbClr r="0" g="0" b="0"/>
        </a:fillRef>
        <a:effectRef idx="0">
          <a:scrgbClr r="0" g="0" b="0"/>
        </a:effectRef>
        <a:fontRef idx="minor"/>
      </dsp:style>
    </dsp:sp>
    <dsp:sp modelId="{F0E2FEDB-0FD4-4583-852F-06D258D67F5E}">
      <dsp:nvSpPr>
        <dsp:cNvPr id="0" name=""/>
        <dsp:cNvSpPr/>
      </dsp:nvSpPr>
      <dsp:spPr>
        <a:xfrm rot="5400000">
          <a:off x="3402172" y="88230"/>
          <a:ext cx="1357389" cy="1180928"/>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kern="1200" dirty="0"/>
            <a:t>Route of administration</a:t>
          </a:r>
        </a:p>
      </dsp:txBody>
      <dsp:txXfrm rot="-5400000">
        <a:off x="3674430" y="211526"/>
        <a:ext cx="812872" cy="934337"/>
      </dsp:txXfrm>
    </dsp:sp>
    <dsp:sp modelId="{111C621D-D0AF-41F2-B398-6324D2E6AC1A}">
      <dsp:nvSpPr>
        <dsp:cNvPr id="0" name=""/>
        <dsp:cNvSpPr/>
      </dsp:nvSpPr>
      <dsp:spPr>
        <a:xfrm rot="5400000">
          <a:off x="4053632" y="1412909"/>
          <a:ext cx="1357389" cy="1180928"/>
        </a:xfrm>
        <a:prstGeom prst="hexagon">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Antigenicity </a:t>
          </a:r>
        </a:p>
      </dsp:txBody>
      <dsp:txXfrm rot="-5400000">
        <a:off x="4325890" y="1536205"/>
        <a:ext cx="812872" cy="934337"/>
      </dsp:txXfrm>
    </dsp:sp>
    <dsp:sp modelId="{7B1D39DF-6803-4C15-86D1-7ED63F1456A1}">
      <dsp:nvSpPr>
        <dsp:cNvPr id="0" name=""/>
        <dsp:cNvSpPr/>
      </dsp:nvSpPr>
      <dsp:spPr>
        <a:xfrm>
          <a:off x="2358887" y="1424229"/>
          <a:ext cx="1465980" cy="81443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r" defTabSz="533400">
            <a:lnSpc>
              <a:spcPct val="90000"/>
            </a:lnSpc>
            <a:spcBef>
              <a:spcPct val="0"/>
            </a:spcBef>
            <a:spcAft>
              <a:spcPct val="35000"/>
            </a:spcAft>
            <a:buNone/>
          </a:pPr>
          <a:endParaRPr lang="en-US" sz="1200" kern="1200" dirty="0"/>
        </a:p>
      </dsp:txBody>
      <dsp:txXfrm>
        <a:off x="2358887" y="1424229"/>
        <a:ext cx="1465980" cy="814433"/>
      </dsp:txXfrm>
    </dsp:sp>
    <dsp:sp modelId="{7B9E0040-8A6C-48F8-B23E-E1570590D798}">
      <dsp:nvSpPr>
        <dsp:cNvPr id="0" name=""/>
        <dsp:cNvSpPr/>
      </dsp:nvSpPr>
      <dsp:spPr>
        <a:xfrm rot="5400000">
          <a:off x="5906202" y="1187650"/>
          <a:ext cx="1357389" cy="1180928"/>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kern="1200" dirty="0"/>
            <a:t>Dose   </a:t>
          </a:r>
        </a:p>
      </dsp:txBody>
      <dsp:txXfrm rot="-5400000">
        <a:off x="6178460" y="1310946"/>
        <a:ext cx="812872" cy="934337"/>
      </dsp:txXfrm>
    </dsp:sp>
    <dsp:sp modelId="{92CF8F6C-35FB-4889-8BC9-2CC209F8E1FF}">
      <dsp:nvSpPr>
        <dsp:cNvPr id="0" name=""/>
        <dsp:cNvSpPr/>
      </dsp:nvSpPr>
      <dsp:spPr>
        <a:xfrm rot="5400000">
          <a:off x="4409598" y="2866009"/>
          <a:ext cx="1357389" cy="1180928"/>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Chemical Stability</a:t>
          </a:r>
        </a:p>
      </dsp:txBody>
      <dsp:txXfrm rot="-5400000">
        <a:off x="4681856" y="2989305"/>
        <a:ext cx="812872" cy="934337"/>
      </dsp:txXfrm>
    </dsp:sp>
    <dsp:sp modelId="{AF72DBD9-37B6-4280-A966-D2F0ABF8CDE1}">
      <dsp:nvSpPr>
        <dsp:cNvPr id="0" name=""/>
        <dsp:cNvSpPr/>
      </dsp:nvSpPr>
      <dsp:spPr>
        <a:xfrm>
          <a:off x="5730641" y="2304904"/>
          <a:ext cx="1514846" cy="139412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endParaRPr lang="en-US" sz="1200" kern="1200" dirty="0"/>
        </a:p>
      </dsp:txBody>
      <dsp:txXfrm>
        <a:off x="5730641" y="2304904"/>
        <a:ext cx="1514846" cy="1394122"/>
      </dsp:txXfrm>
    </dsp:sp>
    <dsp:sp modelId="{902FB466-1C73-4AFF-B1B0-649803E198A9}">
      <dsp:nvSpPr>
        <dsp:cNvPr id="0" name=""/>
        <dsp:cNvSpPr/>
      </dsp:nvSpPr>
      <dsp:spPr>
        <a:xfrm rot="5400000">
          <a:off x="2472781" y="1248856"/>
          <a:ext cx="1357389" cy="1180928"/>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kern="1200" dirty="0"/>
            <a:t>Complexity </a:t>
          </a:r>
        </a:p>
      </dsp:txBody>
      <dsp:txXfrm rot="-5400000">
        <a:off x="2745039" y="1372152"/>
        <a:ext cx="812872" cy="934337"/>
      </dsp:txXfrm>
    </dsp:sp>
    <dsp:sp modelId="{EE5C9944-E09B-49B1-B376-C2A4F28B1DAC}">
      <dsp:nvSpPr>
        <dsp:cNvPr id="0" name=""/>
        <dsp:cNvSpPr/>
      </dsp:nvSpPr>
      <dsp:spPr>
        <a:xfrm rot="5400000">
          <a:off x="2970426" y="2562064"/>
          <a:ext cx="1357389" cy="1180928"/>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Foreignness </a:t>
          </a:r>
        </a:p>
      </dsp:txBody>
      <dsp:txXfrm rot="-5400000">
        <a:off x="3242684" y="2685360"/>
        <a:ext cx="812872" cy="934337"/>
      </dsp:txXfrm>
    </dsp:sp>
    <dsp:sp modelId="{14BE82BD-2F79-4FFC-B8D0-D4E2F7D9EA45}">
      <dsp:nvSpPr>
        <dsp:cNvPr id="0" name=""/>
        <dsp:cNvSpPr/>
      </dsp:nvSpPr>
      <dsp:spPr>
        <a:xfrm>
          <a:off x="2358887" y="3765267"/>
          <a:ext cx="1465980" cy="814433"/>
        </a:xfrm>
        <a:prstGeom prst="rect">
          <a:avLst/>
        </a:prstGeom>
        <a:noFill/>
        <a:ln>
          <a:noFill/>
        </a:ln>
        <a:effectLst/>
      </dsp:spPr>
      <dsp:style>
        <a:lnRef idx="0">
          <a:scrgbClr r="0" g="0" b="0"/>
        </a:lnRef>
        <a:fillRef idx="0">
          <a:scrgbClr r="0" g="0" b="0"/>
        </a:fillRef>
        <a:effectRef idx="0">
          <a:scrgbClr r="0" g="0" b="0"/>
        </a:effectRef>
        <a:fontRef idx="minor"/>
      </dsp:style>
    </dsp:sp>
    <dsp:sp modelId="{405E101C-BFAF-4FAE-B44B-97EA83BE1242}">
      <dsp:nvSpPr>
        <dsp:cNvPr id="0" name=""/>
        <dsp:cNvSpPr/>
      </dsp:nvSpPr>
      <dsp:spPr>
        <a:xfrm rot="5400000">
          <a:off x="5709944" y="2566882"/>
          <a:ext cx="1357389" cy="1180928"/>
        </a:xfrm>
        <a:prstGeom prst="hexagon">
          <a:avLst>
            <a:gd name="adj" fmla="val 25000"/>
            <a:gd name="vf" fmla="val 11547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kern="1200" dirty="0"/>
            <a:t>Size</a:t>
          </a:r>
        </a:p>
      </dsp:txBody>
      <dsp:txXfrm rot="-5400000">
        <a:off x="5982202" y="2690178"/>
        <a:ext cx="812872" cy="934337"/>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5" name="Footer Placeholder 4"/>
          <p:cNvSpPr>
            <a:spLocks noGrp="1"/>
          </p:cNvSpPr>
          <p:nvPr>
            <p:ph type="ftr" sz="quarter" idx="11"/>
          </p:nvPr>
        </p:nvSpPr>
        <p:spPr>
          <a:xfrm>
            <a:off x="2416500" y="329307"/>
            <a:ext cx="4973915" cy="309201"/>
          </a:xfrm>
        </p:spPr>
        <p:txBody>
          <a:bodyPr/>
          <a:lstStyle/>
          <a:p>
            <a:endParaRPr lang="en-GB" dirty="0"/>
          </a:p>
        </p:txBody>
      </p:sp>
      <p:sp>
        <p:nvSpPr>
          <p:cNvPr id="6" name="Slide Number Placeholder 5"/>
          <p:cNvSpPr>
            <a:spLocks noGrp="1"/>
          </p:cNvSpPr>
          <p:nvPr>
            <p:ph type="sldNum" sz="quarter" idx="12"/>
          </p:nvPr>
        </p:nvSpPr>
        <p:spPr>
          <a:xfrm>
            <a:off x="1437664" y="798973"/>
            <a:ext cx="811019" cy="503578"/>
          </a:xfrm>
        </p:spPr>
        <p:txBody>
          <a:bodyPr/>
          <a:lstStyle/>
          <a:p>
            <a:fld id="{3DFC8AB7-85D1-40F9-98CF-04E575F1BA95}" type="slidenum">
              <a:rPr lang="en-GB" smtClean="0"/>
              <a:t>‹#›</a:t>
            </a:fld>
            <a:endParaRPr lang="en-GB"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80700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DFC8AB7-85D1-40F9-98CF-04E575F1BA95}" type="slidenum">
              <a:rPr lang="en-GB" smtClean="0"/>
              <a:t>‹#›</a:t>
            </a:fld>
            <a:endParaRPr lang="en-GB"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DFC8AB7-85D1-40F9-98CF-04E575F1BA95}" type="slidenum">
              <a:rPr lang="en-GB" smtClean="0"/>
              <a:t>‹#›</a:t>
            </a:fld>
            <a:endParaRPr lang="en-GB"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3348544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D848A-8AA0-4196-B3BD-9A9B0CC4EDAA}"/>
              </a:ext>
            </a:extLst>
          </p:cNvPr>
          <p:cNvSpPr>
            <a:spLocks noGrp="1"/>
          </p:cNvSpPr>
          <p:nvPr>
            <p:ph type="title"/>
          </p:nvPr>
        </p:nvSpPr>
        <p:spPr>
          <a:xfrm>
            <a:off x="914400" y="609600"/>
            <a:ext cx="10363200" cy="1143000"/>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81839B8-8B5E-4888-BF38-DF55203EBF84}"/>
              </a:ext>
            </a:extLst>
          </p:cNvPr>
          <p:cNvSpPr>
            <a:spLocks noGrp="1"/>
          </p:cNvSpPr>
          <p:nvPr>
            <p:ph type="body"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014B35E-3CFC-42E1-939D-2236C2EA36EF}"/>
              </a:ext>
            </a:extLst>
          </p:cNvPr>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6FCF66F-3D85-4D19-BA1B-76E3BC3374AE}"/>
              </a:ext>
            </a:extLst>
          </p:cNvPr>
          <p:cNvSpPr>
            <a:spLocks noGrp="1"/>
          </p:cNvSpPr>
          <p:nvPr>
            <p:ph type="dt" sz="half" idx="10"/>
          </p:nvPr>
        </p:nvSpPr>
        <p:spPr>
          <a:xfrm>
            <a:off x="914400" y="6248400"/>
            <a:ext cx="2540000" cy="457200"/>
          </a:xfrm>
        </p:spPr>
        <p:txBody>
          <a:bodyPr/>
          <a:lstStyle>
            <a:lvl1pPr>
              <a:defRPr/>
            </a:lvl1pPr>
          </a:lstStyle>
          <a:p>
            <a:endParaRPr lang="en-US" altLang="en-US" dirty="0"/>
          </a:p>
        </p:txBody>
      </p:sp>
      <p:sp>
        <p:nvSpPr>
          <p:cNvPr id="6" name="Footer Placeholder 5">
            <a:extLst>
              <a:ext uri="{FF2B5EF4-FFF2-40B4-BE49-F238E27FC236}">
                <a16:creationId xmlns:a16="http://schemas.microsoft.com/office/drawing/2014/main" id="{7B650ADB-DABF-4CB3-83AD-A02279A02202}"/>
              </a:ext>
            </a:extLst>
          </p:cNvPr>
          <p:cNvSpPr>
            <a:spLocks noGrp="1"/>
          </p:cNvSpPr>
          <p:nvPr>
            <p:ph type="ftr" sz="quarter" idx="11"/>
          </p:nvPr>
        </p:nvSpPr>
        <p:spPr>
          <a:xfrm>
            <a:off x="4165600" y="6248400"/>
            <a:ext cx="3860800" cy="457200"/>
          </a:xfrm>
        </p:spPr>
        <p:txBody>
          <a:bodyPr/>
          <a:lstStyle>
            <a:lvl1pPr>
              <a:defRPr/>
            </a:lvl1pPr>
          </a:lstStyle>
          <a:p>
            <a:endParaRPr lang="en-US" altLang="en-US" dirty="0"/>
          </a:p>
        </p:txBody>
      </p:sp>
      <p:sp>
        <p:nvSpPr>
          <p:cNvPr id="7" name="Slide Number Placeholder 6">
            <a:extLst>
              <a:ext uri="{FF2B5EF4-FFF2-40B4-BE49-F238E27FC236}">
                <a16:creationId xmlns:a16="http://schemas.microsoft.com/office/drawing/2014/main" id="{D5DC8774-E0C5-4D25-9BD3-B905D4BF0A04}"/>
              </a:ext>
            </a:extLst>
          </p:cNvPr>
          <p:cNvSpPr>
            <a:spLocks noGrp="1"/>
          </p:cNvSpPr>
          <p:nvPr>
            <p:ph type="sldNum" sz="quarter" idx="12"/>
          </p:nvPr>
        </p:nvSpPr>
        <p:spPr>
          <a:xfrm>
            <a:off x="8737600" y="6248400"/>
            <a:ext cx="2540000" cy="457200"/>
          </a:xfrm>
        </p:spPr>
        <p:txBody>
          <a:bodyPr/>
          <a:lstStyle>
            <a:lvl1pPr>
              <a:defRPr/>
            </a:lvl1pPr>
          </a:lstStyle>
          <a:p>
            <a:fld id="{59A2744D-4352-4E08-9962-D2F21D98B163}" type="slidenum">
              <a:rPr lang="en-US" altLang="en-US"/>
              <a:pPr/>
              <a:t>‹#›</a:t>
            </a:fld>
            <a:endParaRPr lang="en-US" altLang="en-US" dirty="0"/>
          </a:p>
        </p:txBody>
      </p:sp>
    </p:spTree>
    <p:extLst>
      <p:ext uri="{BB962C8B-B14F-4D97-AF65-F5344CB8AC3E}">
        <p14:creationId xmlns:p14="http://schemas.microsoft.com/office/powerpoint/2010/main" val="382993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D8FBB7-42CE-4DA7-8248-2BC3403AA730}"/>
              </a:ext>
            </a:extLst>
          </p:cNvPr>
          <p:cNvSpPr>
            <a:spLocks noGrp="1"/>
          </p:cNvSpPr>
          <p:nvPr>
            <p:ph/>
          </p:nvPr>
        </p:nvSpPr>
        <p:spPr>
          <a:xfrm>
            <a:off x="914400" y="609600"/>
            <a:ext cx="10363200" cy="5486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3" name="Date Placeholder 2">
            <a:extLst>
              <a:ext uri="{FF2B5EF4-FFF2-40B4-BE49-F238E27FC236}">
                <a16:creationId xmlns:a16="http://schemas.microsoft.com/office/drawing/2014/main" id="{4AB9BCAD-7CAD-49AB-BCDD-9B12A54274BF}"/>
              </a:ext>
            </a:extLst>
          </p:cNvPr>
          <p:cNvSpPr>
            <a:spLocks noGrp="1"/>
          </p:cNvSpPr>
          <p:nvPr>
            <p:ph type="dt" sz="half" idx="10"/>
          </p:nvPr>
        </p:nvSpPr>
        <p:spPr>
          <a:xfrm>
            <a:off x="914400" y="6248400"/>
            <a:ext cx="2540000" cy="457200"/>
          </a:xfrm>
        </p:spPr>
        <p:txBody>
          <a:bodyPr/>
          <a:lstStyle>
            <a:lvl1pPr>
              <a:defRPr/>
            </a:lvl1pPr>
          </a:lstStyle>
          <a:p>
            <a:endParaRPr lang="en-US" altLang="en-US" dirty="0"/>
          </a:p>
        </p:txBody>
      </p:sp>
      <p:sp>
        <p:nvSpPr>
          <p:cNvPr id="4" name="Footer Placeholder 3">
            <a:extLst>
              <a:ext uri="{FF2B5EF4-FFF2-40B4-BE49-F238E27FC236}">
                <a16:creationId xmlns:a16="http://schemas.microsoft.com/office/drawing/2014/main" id="{28AD0217-9486-46F7-98A1-89A144E311C7}"/>
              </a:ext>
            </a:extLst>
          </p:cNvPr>
          <p:cNvSpPr>
            <a:spLocks noGrp="1"/>
          </p:cNvSpPr>
          <p:nvPr>
            <p:ph type="ftr" sz="quarter" idx="11"/>
          </p:nvPr>
        </p:nvSpPr>
        <p:spPr>
          <a:xfrm>
            <a:off x="4165600" y="6248400"/>
            <a:ext cx="3860800" cy="457200"/>
          </a:xfrm>
        </p:spPr>
        <p:txBody>
          <a:bodyPr/>
          <a:lstStyle>
            <a:lvl1pPr>
              <a:defRPr/>
            </a:lvl1pPr>
          </a:lstStyle>
          <a:p>
            <a:endParaRPr lang="en-US" altLang="en-US" dirty="0"/>
          </a:p>
        </p:txBody>
      </p:sp>
      <p:sp>
        <p:nvSpPr>
          <p:cNvPr id="5" name="Slide Number Placeholder 4">
            <a:extLst>
              <a:ext uri="{FF2B5EF4-FFF2-40B4-BE49-F238E27FC236}">
                <a16:creationId xmlns:a16="http://schemas.microsoft.com/office/drawing/2014/main" id="{D4C18536-3BCF-4793-A2EB-B76C7DA3DA2A}"/>
              </a:ext>
            </a:extLst>
          </p:cNvPr>
          <p:cNvSpPr>
            <a:spLocks noGrp="1"/>
          </p:cNvSpPr>
          <p:nvPr>
            <p:ph type="sldNum" sz="quarter" idx="12"/>
          </p:nvPr>
        </p:nvSpPr>
        <p:spPr>
          <a:xfrm>
            <a:off x="8737600" y="6248400"/>
            <a:ext cx="2540000" cy="457200"/>
          </a:xfrm>
        </p:spPr>
        <p:txBody>
          <a:bodyPr/>
          <a:lstStyle>
            <a:lvl1pPr>
              <a:defRPr/>
            </a:lvl1pPr>
          </a:lstStyle>
          <a:p>
            <a:fld id="{877497E0-371C-4002-844E-FF20D9750C6B}" type="slidenum">
              <a:rPr lang="en-US" altLang="en-US"/>
              <a:pPr/>
              <a:t>‹#›</a:t>
            </a:fld>
            <a:endParaRPr lang="en-US" altLang="en-US" dirty="0"/>
          </a:p>
        </p:txBody>
      </p:sp>
    </p:spTree>
    <p:extLst>
      <p:ext uri="{BB962C8B-B14F-4D97-AF65-F5344CB8AC3E}">
        <p14:creationId xmlns:p14="http://schemas.microsoft.com/office/powerpoint/2010/main" val="387788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DFC8AB7-85D1-40F9-98CF-04E575F1BA95}" type="slidenum">
              <a:rPr lang="en-GB" smtClean="0"/>
              <a:t>‹#›</a:t>
            </a:fld>
            <a:endParaRPr lang="en-GB"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07995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3DFC8AB7-85D1-40F9-98CF-04E575F1BA95}" type="slidenum">
              <a:rPr lang="en-GB" smtClean="0"/>
              <a:t>‹#›</a:t>
            </a:fld>
            <a:endParaRPr lang="en-GB"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15795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DFC8AB7-85D1-40F9-98CF-04E575F1BA95}" type="slidenum">
              <a:rPr lang="en-GB" smtClean="0"/>
              <a:t>‹#›</a:t>
            </a:fld>
            <a:endParaRPr lang="en-GB"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5493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3DFC8AB7-85D1-40F9-98CF-04E575F1BA95}" type="slidenum">
              <a:rPr lang="en-GB" smtClean="0"/>
              <a:t>‹#›</a:t>
            </a:fld>
            <a:endParaRPr lang="en-GB"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99589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3DFC8AB7-85D1-40F9-98CF-04E575F1BA95}" type="slidenum">
              <a:rPr lang="en-GB" smtClean="0"/>
              <a:t>‹#›</a:t>
            </a:fld>
            <a:endParaRPr lang="en-GB"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17045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3DFC8AB7-85D1-40F9-98CF-04E575F1BA95}" type="slidenum">
              <a:rPr lang="en-GB" smtClean="0"/>
              <a:t>‹#›</a:t>
            </a:fld>
            <a:endParaRPr lang="en-GB" dirty="0"/>
          </a:p>
        </p:txBody>
      </p:sp>
    </p:spTree>
    <p:extLst>
      <p:ext uri="{BB962C8B-B14F-4D97-AF65-F5344CB8AC3E}">
        <p14:creationId xmlns:p14="http://schemas.microsoft.com/office/powerpoint/2010/main" val="681734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D0EF3AB-8BCC-4933-A7E9-A1F1661CFE67}" type="datetimeFigureOut">
              <a:rPr lang="en-GB" smtClean="0"/>
              <a:t>11/01/2018</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3DFC8AB7-85D1-40F9-98CF-04E575F1BA95}" type="slidenum">
              <a:rPr lang="en-GB" smtClean="0"/>
              <a:t>‹#›</a:t>
            </a:fld>
            <a:endParaRPr lang="en-GB"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76543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D0EF3AB-8BCC-4933-A7E9-A1F1661CFE67}" type="datetimeFigureOut">
              <a:rPr lang="en-GB" smtClean="0"/>
              <a:t>11/01/2018</a:t>
            </a:fld>
            <a:endParaRPr lang="en-GB" dirty="0"/>
          </a:p>
        </p:txBody>
      </p:sp>
      <p:sp>
        <p:nvSpPr>
          <p:cNvPr id="6" name="Footer Placeholder 5"/>
          <p:cNvSpPr>
            <a:spLocks noGrp="1"/>
          </p:cNvSpPr>
          <p:nvPr>
            <p:ph type="ftr" sz="quarter" idx="11"/>
          </p:nvPr>
        </p:nvSpPr>
        <p:spPr>
          <a:xfrm>
            <a:off x="1447382" y="318640"/>
            <a:ext cx="5541004" cy="320931"/>
          </a:xfrm>
        </p:spPr>
        <p:txBody>
          <a:bodyPr/>
          <a:lstStyle/>
          <a:p>
            <a:endParaRPr lang="en-GB" dirty="0"/>
          </a:p>
        </p:txBody>
      </p:sp>
      <p:sp>
        <p:nvSpPr>
          <p:cNvPr id="7" name="Slide Number Placeholder 6"/>
          <p:cNvSpPr>
            <a:spLocks noGrp="1"/>
          </p:cNvSpPr>
          <p:nvPr>
            <p:ph type="sldNum" sz="quarter" idx="12"/>
          </p:nvPr>
        </p:nvSpPr>
        <p:spPr/>
        <p:txBody>
          <a:bodyPr/>
          <a:lstStyle/>
          <a:p>
            <a:fld id="{3DFC8AB7-85D1-40F9-98CF-04E575F1BA95}" type="slidenum">
              <a:rPr lang="en-GB" smtClean="0"/>
              <a:t>‹#›</a:t>
            </a:fld>
            <a:endParaRPr lang="en-GB"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61379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5">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D0EF3AB-8BCC-4933-A7E9-A1F1661CFE67}" type="datetimeFigureOut">
              <a:rPr lang="en-GB" smtClean="0"/>
              <a:t>11/01/2018</a:t>
            </a:fld>
            <a:endParaRPr lang="en-GB"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DFC8AB7-85D1-40F9-98CF-04E575F1BA95}" type="slidenum">
              <a:rPr lang="en-GB" smtClean="0"/>
              <a:t>‹#›</a:t>
            </a:fld>
            <a:endParaRPr lang="en-GB"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725932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6" r:id="rId12"/>
    <p:sldLayoutId id="2147483677" r:id="rId13"/>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E427D7-E6BB-4842-B1D4-15408EBF0DB5}"/>
              </a:ext>
            </a:extLst>
          </p:cNvPr>
          <p:cNvSpPr>
            <a:spLocks noGrp="1"/>
          </p:cNvSpPr>
          <p:nvPr>
            <p:ph type="ctrTitle"/>
          </p:nvPr>
        </p:nvSpPr>
        <p:spPr/>
        <p:txBody>
          <a:bodyPr>
            <a:normAutofit fontScale="90000"/>
          </a:bodyPr>
          <a:lstStyle/>
          <a:p>
            <a:r>
              <a:rPr lang="en-GB" dirty="0"/>
              <a:t>Antigens: Immunogenicity and antigenicity</a:t>
            </a:r>
          </a:p>
        </p:txBody>
      </p:sp>
    </p:spTree>
    <p:extLst>
      <p:ext uri="{BB962C8B-B14F-4D97-AF65-F5344CB8AC3E}">
        <p14:creationId xmlns:p14="http://schemas.microsoft.com/office/powerpoint/2010/main" val="8193415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0EA9C-EAC4-4A65-BAE4-5A1E2F6193FF}"/>
              </a:ext>
            </a:extLst>
          </p:cNvPr>
          <p:cNvSpPr>
            <a:spLocks noGrp="1"/>
          </p:cNvSpPr>
          <p:nvPr>
            <p:ph type="title"/>
          </p:nvPr>
        </p:nvSpPr>
        <p:spPr/>
        <p:txBody>
          <a:bodyPr/>
          <a:lstStyle/>
          <a:p>
            <a:r>
              <a:rPr lang="en-GB" dirty="0"/>
              <a:t>Characteristics of antigens</a:t>
            </a:r>
          </a:p>
        </p:txBody>
      </p:sp>
      <p:sp>
        <p:nvSpPr>
          <p:cNvPr id="3" name="Content Placeholder 2">
            <a:extLst>
              <a:ext uri="{FF2B5EF4-FFF2-40B4-BE49-F238E27FC236}">
                <a16:creationId xmlns:a16="http://schemas.microsoft.com/office/drawing/2014/main" id="{A1BD4C56-BFDF-490F-82D2-9E2440A28DF8}"/>
              </a:ext>
            </a:extLst>
          </p:cNvPr>
          <p:cNvSpPr>
            <a:spLocks noGrp="1"/>
          </p:cNvSpPr>
          <p:nvPr>
            <p:ph idx="1"/>
          </p:nvPr>
        </p:nvSpPr>
        <p:spPr>
          <a:xfrm>
            <a:off x="1451579" y="1965278"/>
            <a:ext cx="9603275" cy="3957850"/>
          </a:xfrm>
        </p:spPr>
        <p:txBody>
          <a:bodyPr>
            <a:normAutofit fontScale="92500" lnSpcReduction="10000"/>
          </a:bodyPr>
          <a:lstStyle/>
          <a:p>
            <a:r>
              <a:rPr lang="en-GB" dirty="0"/>
              <a:t>Any molecule that is immunogenic must also be antigenic, but the reverse need to be true. </a:t>
            </a:r>
          </a:p>
          <a:p>
            <a:r>
              <a:rPr lang="en-GB" dirty="0"/>
              <a:t>Proteins are the best antigens because of: </a:t>
            </a:r>
          </a:p>
          <a:p>
            <a:pPr lvl="1"/>
            <a:r>
              <a:rPr lang="en-GB" dirty="0"/>
              <a:t>Molecular size.</a:t>
            </a:r>
          </a:p>
          <a:p>
            <a:pPr lvl="1"/>
            <a:r>
              <a:rPr lang="en-GB" dirty="0"/>
              <a:t>Structural complexity.</a:t>
            </a:r>
          </a:p>
          <a:p>
            <a:r>
              <a:rPr lang="en-GB" dirty="0"/>
              <a:t>Polysaccharides (starch and glycogen) are not good antigens: </a:t>
            </a:r>
          </a:p>
          <a:p>
            <a:pPr lvl="1"/>
            <a:r>
              <a:rPr lang="en-GB" dirty="0"/>
              <a:t>Readily degraded within cells. </a:t>
            </a:r>
          </a:p>
          <a:p>
            <a:r>
              <a:rPr lang="en-GB" dirty="0"/>
              <a:t>Lipids are poor antigens: </a:t>
            </a:r>
          </a:p>
          <a:p>
            <a:pPr lvl="2"/>
            <a:r>
              <a:rPr lang="en-GB" dirty="0"/>
              <a:t>Relative simplicity. </a:t>
            </a:r>
          </a:p>
          <a:p>
            <a:pPr lvl="2"/>
            <a:r>
              <a:rPr lang="en-GB" dirty="0"/>
              <a:t>Structural instability. </a:t>
            </a:r>
          </a:p>
          <a:p>
            <a:pPr lvl="2"/>
            <a:r>
              <a:rPr lang="en-GB" dirty="0"/>
              <a:t>Rapid metabolism </a:t>
            </a:r>
          </a:p>
        </p:txBody>
      </p:sp>
    </p:spTree>
    <p:extLst>
      <p:ext uri="{BB962C8B-B14F-4D97-AF65-F5344CB8AC3E}">
        <p14:creationId xmlns:p14="http://schemas.microsoft.com/office/powerpoint/2010/main" val="4054232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101973-90DC-45D6-A150-D65C705543E4}"/>
              </a:ext>
            </a:extLst>
          </p:cNvPr>
          <p:cNvSpPr>
            <a:spLocks noGrp="1"/>
          </p:cNvSpPr>
          <p:nvPr>
            <p:ph type="title"/>
          </p:nvPr>
        </p:nvSpPr>
        <p:spPr/>
        <p:txBody>
          <a:bodyPr/>
          <a:lstStyle/>
          <a:p>
            <a:r>
              <a:rPr lang="en-GB" dirty="0"/>
              <a:t>Antigens types</a:t>
            </a:r>
          </a:p>
        </p:txBody>
      </p:sp>
      <p:sp>
        <p:nvSpPr>
          <p:cNvPr id="3" name="Content Placeholder 2">
            <a:extLst>
              <a:ext uri="{FF2B5EF4-FFF2-40B4-BE49-F238E27FC236}">
                <a16:creationId xmlns:a16="http://schemas.microsoft.com/office/drawing/2014/main" id="{75CB0177-92AA-42ED-B233-773A71A50896}"/>
              </a:ext>
            </a:extLst>
          </p:cNvPr>
          <p:cNvSpPr>
            <a:spLocks noGrp="1"/>
          </p:cNvSpPr>
          <p:nvPr>
            <p:ph idx="1"/>
          </p:nvPr>
        </p:nvSpPr>
        <p:spPr>
          <a:xfrm>
            <a:off x="1451579" y="1853754"/>
            <a:ext cx="9603275" cy="4199727"/>
          </a:xfrm>
        </p:spPr>
        <p:txBody>
          <a:bodyPr>
            <a:normAutofit fontScale="70000" lnSpcReduction="20000"/>
          </a:bodyPr>
          <a:lstStyle/>
          <a:p>
            <a:r>
              <a:rPr lang="en-GB" b="1" dirty="0"/>
              <a:t>Non microbial antigens </a:t>
            </a:r>
            <a:r>
              <a:rPr lang="en-GB" dirty="0"/>
              <a:t>: </a:t>
            </a:r>
          </a:p>
          <a:p>
            <a:pPr lvl="1"/>
            <a:r>
              <a:rPr lang="en-GB" dirty="0"/>
              <a:t>Snake venoms. </a:t>
            </a:r>
          </a:p>
          <a:p>
            <a:pPr lvl="1"/>
            <a:r>
              <a:rPr lang="en-GB" dirty="0"/>
              <a:t>Mosquito bite. </a:t>
            </a:r>
          </a:p>
          <a:p>
            <a:pPr lvl="1"/>
            <a:r>
              <a:rPr lang="en-GB" dirty="0"/>
              <a:t>Pollen grains. </a:t>
            </a:r>
          </a:p>
          <a:p>
            <a:pPr lvl="1"/>
            <a:r>
              <a:rPr lang="en-GB" dirty="0"/>
              <a:t>Serum proteins. </a:t>
            </a:r>
          </a:p>
          <a:p>
            <a:pPr lvl="1"/>
            <a:r>
              <a:rPr lang="en-GB" dirty="0"/>
              <a:t>Milk and food proteins (Macromolecules of diet). </a:t>
            </a:r>
          </a:p>
          <a:p>
            <a:pPr lvl="1"/>
            <a:r>
              <a:rPr lang="en-GB" dirty="0"/>
              <a:t>Antibody molecules. </a:t>
            </a:r>
          </a:p>
          <a:p>
            <a:pPr lvl="1"/>
            <a:r>
              <a:rPr lang="en-GB" dirty="0"/>
              <a:t>Histocompatibility antigens (Organ grafts). </a:t>
            </a:r>
          </a:p>
          <a:p>
            <a:r>
              <a:rPr lang="en-GB" b="1" dirty="0"/>
              <a:t>Bacterial antigens</a:t>
            </a:r>
          </a:p>
          <a:p>
            <a:pPr lvl="1"/>
            <a:r>
              <a:rPr lang="en-GB" dirty="0"/>
              <a:t>Capsule (K-antigen) capsular antigen.</a:t>
            </a:r>
          </a:p>
          <a:p>
            <a:pPr lvl="1"/>
            <a:r>
              <a:rPr lang="en-GB" dirty="0"/>
              <a:t>Cell wall (O-antigen) somatic antigen.</a:t>
            </a:r>
          </a:p>
          <a:p>
            <a:pPr lvl="1"/>
            <a:r>
              <a:rPr lang="en-GB" dirty="0"/>
              <a:t>Flagellum (H-antigen) flagellar antigen.</a:t>
            </a:r>
          </a:p>
          <a:p>
            <a:pPr lvl="1"/>
            <a:r>
              <a:rPr lang="en-GB" dirty="0"/>
              <a:t>Pili (F-antigen)</a:t>
            </a:r>
            <a:r>
              <a:rPr lang="en-GB" b="1" dirty="0"/>
              <a:t> </a:t>
            </a:r>
          </a:p>
          <a:p>
            <a:r>
              <a:rPr lang="en-GB" b="1" dirty="0"/>
              <a:t>Viral antigens </a:t>
            </a:r>
            <a:endParaRPr lang="en-GB" dirty="0"/>
          </a:p>
          <a:p>
            <a:pPr lvl="1"/>
            <a:r>
              <a:rPr lang="en-GB" dirty="0"/>
              <a:t>The capsid proteins are good antigens, highly capable of provoking antibodies. </a:t>
            </a:r>
          </a:p>
          <a:p>
            <a:pPr lvl="1"/>
            <a:endParaRPr lang="en-GB" dirty="0"/>
          </a:p>
          <a:p>
            <a:pPr lvl="1"/>
            <a:endParaRPr lang="en-GB" dirty="0"/>
          </a:p>
        </p:txBody>
      </p:sp>
    </p:spTree>
    <p:extLst>
      <p:ext uri="{BB962C8B-B14F-4D97-AF65-F5344CB8AC3E}">
        <p14:creationId xmlns:p14="http://schemas.microsoft.com/office/powerpoint/2010/main" val="4010243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823CA-2D3F-43CF-9761-1DBF048501C1}"/>
              </a:ext>
            </a:extLst>
          </p:cNvPr>
          <p:cNvSpPr>
            <a:spLocks noGrp="1"/>
          </p:cNvSpPr>
          <p:nvPr>
            <p:ph type="title"/>
          </p:nvPr>
        </p:nvSpPr>
        <p:spPr/>
        <p:txBody>
          <a:bodyPr/>
          <a:lstStyle/>
          <a:p>
            <a:r>
              <a:rPr lang="en-GB" dirty="0"/>
              <a:t>Cell surface antigens</a:t>
            </a:r>
            <a:br>
              <a:rPr lang="en-GB" dirty="0"/>
            </a:br>
            <a:endParaRPr lang="en-GB" dirty="0"/>
          </a:p>
        </p:txBody>
      </p:sp>
      <p:sp>
        <p:nvSpPr>
          <p:cNvPr id="3" name="Content Placeholder 2">
            <a:extLst>
              <a:ext uri="{FF2B5EF4-FFF2-40B4-BE49-F238E27FC236}">
                <a16:creationId xmlns:a16="http://schemas.microsoft.com/office/drawing/2014/main" id="{64DCB090-DCFB-41BB-9A5E-A993C603C664}"/>
              </a:ext>
            </a:extLst>
          </p:cNvPr>
          <p:cNvSpPr>
            <a:spLocks noGrp="1"/>
          </p:cNvSpPr>
          <p:nvPr>
            <p:ph idx="1"/>
          </p:nvPr>
        </p:nvSpPr>
        <p:spPr>
          <a:xfrm>
            <a:off x="1451579" y="2015732"/>
            <a:ext cx="9603275" cy="3900572"/>
          </a:xfrm>
        </p:spPr>
        <p:txBody>
          <a:bodyPr>
            <a:noAutofit/>
          </a:bodyPr>
          <a:lstStyle/>
          <a:p>
            <a:r>
              <a:rPr lang="en-GB" dirty="0"/>
              <a:t>Histocompatibility antigens: on WBCs                           graft rejection.</a:t>
            </a:r>
          </a:p>
          <a:p>
            <a:r>
              <a:rPr lang="en-GB" dirty="0"/>
              <a:t> Clusters of Differentiation (CD): </a:t>
            </a:r>
          </a:p>
          <a:p>
            <a:pPr lvl="1"/>
            <a:r>
              <a:rPr lang="en-GB" dirty="0"/>
              <a:t>Lymphocytes possess large number of different surface proteins each of which possesses many distinct epitopes. </a:t>
            </a:r>
          </a:p>
          <a:p>
            <a:pPr lvl="1"/>
            <a:r>
              <a:rPr lang="en-GB" dirty="0"/>
              <a:t>CD:  denotes a protein of specific function. </a:t>
            </a:r>
          </a:p>
          <a:p>
            <a:pPr lvl="2"/>
            <a:r>
              <a:rPr lang="en-GB" dirty="0"/>
              <a:t>CD4 is associated with cells that help immune response. </a:t>
            </a:r>
          </a:p>
          <a:p>
            <a:pPr lvl="2"/>
            <a:r>
              <a:rPr lang="en-GB" dirty="0"/>
              <a:t>CD8 is found on cells that suppress immune response</a:t>
            </a:r>
          </a:p>
        </p:txBody>
      </p:sp>
      <p:cxnSp>
        <p:nvCxnSpPr>
          <p:cNvPr id="6" name="Straight Arrow Connector 5">
            <a:extLst>
              <a:ext uri="{FF2B5EF4-FFF2-40B4-BE49-F238E27FC236}">
                <a16:creationId xmlns:a16="http://schemas.microsoft.com/office/drawing/2014/main" id="{DD754BA8-C3BD-495E-A246-51C00D07B8A2}"/>
              </a:ext>
            </a:extLst>
          </p:cNvPr>
          <p:cNvCxnSpPr/>
          <p:nvPr/>
        </p:nvCxnSpPr>
        <p:spPr>
          <a:xfrm>
            <a:off x="5773003" y="2292824"/>
            <a:ext cx="165820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9502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5DF5D4-6BBD-43E2-BEEF-9AA25A2CD451}"/>
              </a:ext>
            </a:extLst>
          </p:cNvPr>
          <p:cNvSpPr>
            <a:spLocks noGrp="1"/>
          </p:cNvSpPr>
          <p:nvPr>
            <p:ph type="title"/>
          </p:nvPr>
        </p:nvSpPr>
        <p:spPr/>
        <p:txBody>
          <a:bodyPr/>
          <a:lstStyle/>
          <a:p>
            <a:r>
              <a:rPr lang="en-GB" dirty="0"/>
              <a:t>Immunogenicity</a:t>
            </a:r>
          </a:p>
        </p:txBody>
      </p:sp>
      <p:pic>
        <p:nvPicPr>
          <p:cNvPr id="5" name="Picture 4">
            <a:extLst>
              <a:ext uri="{FF2B5EF4-FFF2-40B4-BE49-F238E27FC236}">
                <a16:creationId xmlns:a16="http://schemas.microsoft.com/office/drawing/2014/main" id="{0C73F9FE-0B0B-4967-8281-D32033A824E1}"/>
              </a:ext>
            </a:extLst>
          </p:cNvPr>
          <p:cNvPicPr>
            <a:picLocks noChangeAspect="1"/>
          </p:cNvPicPr>
          <p:nvPr/>
        </p:nvPicPr>
        <p:blipFill>
          <a:blip r:embed="rId2"/>
          <a:stretch>
            <a:fillRect/>
          </a:stretch>
        </p:blipFill>
        <p:spPr>
          <a:xfrm>
            <a:off x="2478034" y="1853754"/>
            <a:ext cx="6309568" cy="4134816"/>
          </a:xfrm>
          <a:prstGeom prst="rect">
            <a:avLst/>
          </a:prstGeom>
        </p:spPr>
      </p:pic>
      <p:sp>
        <p:nvSpPr>
          <p:cNvPr id="6" name="Rectangle 5">
            <a:extLst>
              <a:ext uri="{FF2B5EF4-FFF2-40B4-BE49-F238E27FC236}">
                <a16:creationId xmlns:a16="http://schemas.microsoft.com/office/drawing/2014/main" id="{F1397681-A808-495D-805B-49F6DB0BDD22}"/>
              </a:ext>
            </a:extLst>
          </p:cNvPr>
          <p:cNvSpPr/>
          <p:nvPr/>
        </p:nvSpPr>
        <p:spPr>
          <a:xfrm>
            <a:off x="6665966" y="2024629"/>
            <a:ext cx="6096000" cy="646331"/>
          </a:xfrm>
          <a:prstGeom prst="rect">
            <a:avLst/>
          </a:prstGeom>
        </p:spPr>
        <p:txBody>
          <a:bodyPr>
            <a:spAutoFit/>
          </a:bodyPr>
          <a:lstStyle/>
          <a:p>
            <a:r>
              <a:rPr lang="en-GB" dirty="0"/>
              <a:t>Immunogenicity:  The difference in the ability of foreign molecules to stimulate an immune response. </a:t>
            </a:r>
          </a:p>
        </p:txBody>
      </p:sp>
    </p:spTree>
    <p:extLst>
      <p:ext uri="{BB962C8B-B14F-4D97-AF65-F5344CB8AC3E}">
        <p14:creationId xmlns:p14="http://schemas.microsoft.com/office/powerpoint/2010/main" val="12309019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B2C0E952-862B-45F0-9905-75A6EC5238B0}"/>
              </a:ext>
            </a:extLst>
          </p:cNvPr>
          <p:cNvSpPr>
            <a:spLocks noGrp="1" noChangeArrowheads="1"/>
          </p:cNvSpPr>
          <p:nvPr>
            <p:ph type="title"/>
          </p:nvPr>
        </p:nvSpPr>
        <p:spPr/>
        <p:txBody>
          <a:bodyPr/>
          <a:lstStyle/>
          <a:p>
            <a:r>
              <a:rPr lang="en-US" altLang="en-US"/>
              <a:t>Factors Influencing Immunogenicity:</a:t>
            </a:r>
            <a:br>
              <a:rPr lang="en-US" altLang="en-US"/>
            </a:br>
            <a:r>
              <a:rPr lang="en-US" altLang="en-US"/>
              <a:t>Contribution of the Immunogen</a:t>
            </a:r>
            <a:endParaRPr lang="en-US" altLang="en-US" dirty="0"/>
          </a:p>
        </p:txBody>
      </p:sp>
      <p:sp>
        <p:nvSpPr>
          <p:cNvPr id="3075" name="Rectangle 3">
            <a:extLst>
              <a:ext uri="{FF2B5EF4-FFF2-40B4-BE49-F238E27FC236}">
                <a16:creationId xmlns:a16="http://schemas.microsoft.com/office/drawing/2014/main" id="{1FF8339F-C463-41C7-B9DB-533B2478AE3D}"/>
              </a:ext>
            </a:extLst>
          </p:cNvPr>
          <p:cNvSpPr>
            <a:spLocks noGrp="1" noChangeArrowheads="1"/>
          </p:cNvSpPr>
          <p:nvPr>
            <p:ph idx="1"/>
          </p:nvPr>
        </p:nvSpPr>
        <p:spPr>
          <a:xfrm>
            <a:off x="1451579" y="1931158"/>
            <a:ext cx="9603275" cy="4122323"/>
          </a:xfrm>
        </p:spPr>
        <p:txBody>
          <a:bodyPr>
            <a:normAutofit fontScale="85000" lnSpcReduction="20000"/>
          </a:bodyPr>
          <a:lstStyle/>
          <a:p>
            <a:r>
              <a:rPr lang="en-US" altLang="en-US" dirty="0"/>
              <a:t>Foreignness</a:t>
            </a:r>
          </a:p>
          <a:p>
            <a:r>
              <a:rPr lang="en-US" altLang="en-US" dirty="0"/>
              <a:t>Size</a:t>
            </a:r>
          </a:p>
          <a:p>
            <a:pPr lvl="0"/>
            <a:r>
              <a:rPr lang="en-US" altLang="en-US" dirty="0"/>
              <a:t>Chemical Composition</a:t>
            </a:r>
          </a:p>
          <a:p>
            <a:pPr lvl="1"/>
            <a:r>
              <a:rPr lang="en-US" altLang="en-US" dirty="0"/>
              <a:t>Primary Structure</a:t>
            </a:r>
          </a:p>
          <a:p>
            <a:pPr lvl="1"/>
            <a:r>
              <a:rPr lang="en-US" altLang="en-US" dirty="0"/>
              <a:t>Secondary Structure</a:t>
            </a:r>
          </a:p>
          <a:p>
            <a:pPr lvl="1"/>
            <a:r>
              <a:rPr lang="en-US" altLang="en-US" dirty="0"/>
              <a:t>Tertiary Structure</a:t>
            </a:r>
          </a:p>
          <a:p>
            <a:pPr lvl="1"/>
            <a:r>
              <a:rPr lang="en-US" altLang="en-US" dirty="0"/>
              <a:t>Quaternary Structure</a:t>
            </a:r>
          </a:p>
          <a:p>
            <a:r>
              <a:rPr lang="en-GB" altLang="en-US" dirty="0"/>
              <a:t>Physical Form</a:t>
            </a:r>
          </a:p>
          <a:p>
            <a:pPr lvl="1"/>
            <a:r>
              <a:rPr lang="en-GB" altLang="en-US" dirty="0"/>
              <a:t>Particulate &gt; Soluble</a:t>
            </a:r>
          </a:p>
          <a:p>
            <a:pPr lvl="1"/>
            <a:r>
              <a:rPr lang="en-GB" altLang="en-US" dirty="0"/>
              <a:t>Denatured &gt; Native</a:t>
            </a:r>
          </a:p>
          <a:p>
            <a:r>
              <a:rPr lang="en-GB" altLang="en-US" dirty="0"/>
              <a:t>Degradability</a:t>
            </a:r>
          </a:p>
          <a:p>
            <a:pPr lvl="1"/>
            <a:r>
              <a:rPr lang="en-GB" altLang="en-US" dirty="0"/>
              <a:t>Ag processing by Ag Presenting Cells (APC)</a:t>
            </a:r>
            <a:endParaRPr lang="en-US" altLang="en-US" dirty="0"/>
          </a:p>
        </p:txBody>
      </p:sp>
      <p:grpSp>
        <p:nvGrpSpPr>
          <p:cNvPr id="3089" name="Group 17">
            <a:extLst>
              <a:ext uri="{FF2B5EF4-FFF2-40B4-BE49-F238E27FC236}">
                <a16:creationId xmlns:a16="http://schemas.microsoft.com/office/drawing/2014/main" id="{D6EE7340-24BF-4E95-B4C4-B311C9D22604}"/>
              </a:ext>
            </a:extLst>
          </p:cNvPr>
          <p:cNvGrpSpPr>
            <a:grpSpLocks/>
          </p:cNvGrpSpPr>
          <p:nvPr/>
        </p:nvGrpSpPr>
        <p:grpSpPr bwMode="auto">
          <a:xfrm>
            <a:off x="3743354" y="2942338"/>
            <a:ext cx="4194175" cy="1230940"/>
            <a:chOff x="3088" y="2377"/>
            <a:chExt cx="2642" cy="739"/>
          </a:xfrm>
        </p:grpSpPr>
        <p:sp>
          <p:nvSpPr>
            <p:cNvPr id="3081" name="AutoShape 9">
              <a:extLst>
                <a:ext uri="{FF2B5EF4-FFF2-40B4-BE49-F238E27FC236}">
                  <a16:creationId xmlns:a16="http://schemas.microsoft.com/office/drawing/2014/main" id="{597390C6-2490-41FB-BD45-ECDA68DE7D06}"/>
                </a:ext>
              </a:extLst>
            </p:cNvPr>
            <p:cNvSpPr>
              <a:spLocks/>
            </p:cNvSpPr>
            <p:nvPr/>
          </p:nvSpPr>
          <p:spPr bwMode="auto">
            <a:xfrm>
              <a:off x="3314" y="2728"/>
              <a:ext cx="93" cy="388"/>
            </a:xfrm>
            <a:prstGeom prst="rightBrace">
              <a:avLst>
                <a:gd name="adj1" fmla="val 39583"/>
                <a:gd name="adj2" fmla="val 50000"/>
              </a:avLst>
            </a:prstGeom>
            <a:noFill/>
            <a:ln w="1905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3083" name="Text Box 11">
              <a:extLst>
                <a:ext uri="{FF2B5EF4-FFF2-40B4-BE49-F238E27FC236}">
                  <a16:creationId xmlns:a16="http://schemas.microsoft.com/office/drawing/2014/main" id="{D6A9730B-2FC0-48C5-949C-54A9D37CDCCB}"/>
                </a:ext>
              </a:extLst>
            </p:cNvPr>
            <p:cNvSpPr txBox="1">
              <a:spLocks noChangeArrowheads="1"/>
            </p:cNvSpPr>
            <p:nvPr/>
          </p:nvSpPr>
          <p:spPr bwMode="auto">
            <a:xfrm>
              <a:off x="3407" y="2811"/>
              <a:ext cx="2323"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t>Conformational determinants</a:t>
              </a:r>
            </a:p>
          </p:txBody>
        </p:sp>
        <p:sp>
          <p:nvSpPr>
            <p:cNvPr id="3087" name="Line 15">
              <a:extLst>
                <a:ext uri="{FF2B5EF4-FFF2-40B4-BE49-F238E27FC236}">
                  <a16:creationId xmlns:a16="http://schemas.microsoft.com/office/drawing/2014/main" id="{490F4D35-15A7-4E26-AA2A-CB3CF8624097}"/>
                </a:ext>
              </a:extLst>
            </p:cNvPr>
            <p:cNvSpPr>
              <a:spLocks noChangeShapeType="1"/>
            </p:cNvSpPr>
            <p:nvPr/>
          </p:nvSpPr>
          <p:spPr bwMode="auto">
            <a:xfrm>
              <a:off x="3088" y="2529"/>
              <a:ext cx="144"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dirty="0"/>
            </a:p>
          </p:txBody>
        </p:sp>
        <p:sp>
          <p:nvSpPr>
            <p:cNvPr id="3088" name="Text Box 16">
              <a:extLst>
                <a:ext uri="{FF2B5EF4-FFF2-40B4-BE49-F238E27FC236}">
                  <a16:creationId xmlns:a16="http://schemas.microsoft.com/office/drawing/2014/main" id="{9CF97179-11CB-4DB9-BF72-7E0D73FA77CC}"/>
                </a:ext>
              </a:extLst>
            </p:cNvPr>
            <p:cNvSpPr txBox="1">
              <a:spLocks noChangeArrowheads="1"/>
            </p:cNvSpPr>
            <p:nvPr/>
          </p:nvSpPr>
          <p:spPr bwMode="auto">
            <a:xfrm>
              <a:off x="3314" y="2377"/>
              <a:ext cx="2149"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t>Sequence determinants</a:t>
              </a:r>
            </a:p>
          </p:txBody>
        </p:sp>
      </p:grpSp>
      <p:sp>
        <p:nvSpPr>
          <p:cNvPr id="3091" name="Rectangle 19">
            <a:extLst>
              <a:ext uri="{FF2B5EF4-FFF2-40B4-BE49-F238E27FC236}">
                <a16:creationId xmlns:a16="http://schemas.microsoft.com/office/drawing/2014/main" id="{77DA32F7-0228-4D17-B535-6C394BEE5108}"/>
              </a:ext>
            </a:extLst>
          </p:cNvPr>
          <p:cNvSpPr>
            <a:spLocks noChangeArrowheads="1"/>
          </p:cNvSpPr>
          <p:nvPr/>
        </p:nvSpPr>
        <p:spPr bwMode="auto">
          <a:xfrm>
            <a:off x="2210209" y="3178957"/>
            <a:ext cx="4410075" cy="2951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20000"/>
              </a:spcBef>
              <a:buFontTx/>
              <a:buChar char="•"/>
            </a:pPr>
            <a:endParaRPr lang="en-US" altLang="en-US" sz="2800" dirty="0"/>
          </a:p>
        </p:txBody>
      </p:sp>
    </p:spTree>
    <p:extLst>
      <p:ext uri="{BB962C8B-B14F-4D97-AF65-F5344CB8AC3E}">
        <p14:creationId xmlns:p14="http://schemas.microsoft.com/office/powerpoint/2010/main" val="32778324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07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07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07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2" end="2"/>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499"/>
                                          </p:stCondLst>
                                        </p:cTn>
                                        <p:tgtEl>
                                          <p:spTgt spid="307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3" end="3"/>
                                            </p:txEl>
                                          </p:spTgt>
                                        </p:tgtEl>
                                        <p:attrNameLst>
                                          <p:attrName>ppt_c</p:attrName>
                                        </p:attrNameLst>
                                      </p:cBhvr>
                                      <p:to>
                                        <a:schemeClr val="bg2"/>
                                      </p:to>
                                    </p:animClr>
                                  </p:subTnLst>
                                </p:cTn>
                              </p:par>
                              <p:par>
                                <p:cTn id="17" presetID="1" presetClass="entr" presetSubtype="0" fill="hold" grpId="0" nodeType="withEffect">
                                  <p:stCondLst>
                                    <p:cond delay="0"/>
                                  </p:stCondLst>
                                  <p:childTnLst>
                                    <p:set>
                                      <p:cBhvr>
                                        <p:cTn id="18" dur="1" fill="hold">
                                          <p:stCondLst>
                                            <p:cond delay="499"/>
                                          </p:stCondLst>
                                        </p:cTn>
                                        <p:tgtEl>
                                          <p:spTgt spid="307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4" end="4"/>
                                            </p:txEl>
                                          </p:spTgt>
                                        </p:tgtEl>
                                        <p:attrNameLst>
                                          <p:attrName>ppt_c</p:attrName>
                                        </p:attrNameLst>
                                      </p:cBhvr>
                                      <p:to>
                                        <a:schemeClr val="bg2"/>
                                      </p:to>
                                    </p:animClr>
                                  </p:subTnLst>
                                </p:cTn>
                              </p:par>
                              <p:par>
                                <p:cTn id="19" presetID="1" presetClass="entr" presetSubtype="0" fill="hold" grpId="0" nodeType="withEffect">
                                  <p:stCondLst>
                                    <p:cond delay="0"/>
                                  </p:stCondLst>
                                  <p:childTnLst>
                                    <p:set>
                                      <p:cBhvr>
                                        <p:cTn id="20" dur="1" fill="hold">
                                          <p:stCondLst>
                                            <p:cond delay="499"/>
                                          </p:stCondLst>
                                        </p:cTn>
                                        <p:tgtEl>
                                          <p:spTgt spid="307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5" end="5"/>
                                            </p:txEl>
                                          </p:spTgt>
                                        </p:tgtEl>
                                        <p:attrNameLst>
                                          <p:attrName>ppt_c</p:attrName>
                                        </p:attrNameLst>
                                      </p:cBhvr>
                                      <p:to>
                                        <a:schemeClr val="bg2"/>
                                      </p:to>
                                    </p:animClr>
                                  </p:subTnLst>
                                </p:cTn>
                              </p:par>
                              <p:par>
                                <p:cTn id="21" presetID="1" presetClass="entr" presetSubtype="0" fill="hold" grpId="0" nodeType="withEffect">
                                  <p:stCondLst>
                                    <p:cond delay="0"/>
                                  </p:stCondLst>
                                  <p:childTnLst>
                                    <p:set>
                                      <p:cBhvr>
                                        <p:cTn id="22" dur="1" fill="hold">
                                          <p:stCondLst>
                                            <p:cond delay="499"/>
                                          </p:stCondLst>
                                        </p:cTn>
                                        <p:tgtEl>
                                          <p:spTgt spid="3075">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6" end="6"/>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075">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7" end="7"/>
                                            </p:txEl>
                                          </p:spTgt>
                                        </p:tgtEl>
                                        <p:attrNameLst>
                                          <p:attrName>ppt_c</p:attrName>
                                        </p:attrNameLst>
                                      </p:cBhvr>
                                      <p:to>
                                        <a:schemeClr val="bg2"/>
                                      </p:to>
                                    </p:animClr>
                                  </p:subTnLst>
                                </p:cTn>
                              </p:par>
                              <p:par>
                                <p:cTn id="27" presetID="1" presetClass="entr" presetSubtype="0" fill="hold" grpId="0" nodeType="withEffect">
                                  <p:stCondLst>
                                    <p:cond delay="0"/>
                                  </p:stCondLst>
                                  <p:childTnLst>
                                    <p:set>
                                      <p:cBhvr>
                                        <p:cTn id="28" dur="1" fill="hold">
                                          <p:stCondLst>
                                            <p:cond delay="499"/>
                                          </p:stCondLst>
                                        </p:cTn>
                                        <p:tgtEl>
                                          <p:spTgt spid="3075">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8" end="8"/>
                                            </p:txEl>
                                          </p:spTgt>
                                        </p:tgtEl>
                                        <p:attrNameLst>
                                          <p:attrName>ppt_c</p:attrName>
                                        </p:attrNameLst>
                                      </p:cBhvr>
                                      <p:to>
                                        <a:schemeClr val="bg2"/>
                                      </p:to>
                                    </p:animClr>
                                  </p:subTnLst>
                                </p:cTn>
                              </p:par>
                              <p:par>
                                <p:cTn id="29" presetID="1" presetClass="entr" presetSubtype="0" fill="hold" grpId="0" nodeType="withEffect">
                                  <p:stCondLst>
                                    <p:cond delay="0"/>
                                  </p:stCondLst>
                                  <p:childTnLst>
                                    <p:set>
                                      <p:cBhvr>
                                        <p:cTn id="30" dur="1" fill="hold">
                                          <p:stCondLst>
                                            <p:cond delay="499"/>
                                          </p:stCondLst>
                                        </p:cTn>
                                        <p:tgtEl>
                                          <p:spTgt spid="3075">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9" end="9"/>
                                            </p:txEl>
                                          </p:spTgt>
                                        </p:tgtEl>
                                        <p:attrNameLst>
                                          <p:attrName>ppt_c</p:attrName>
                                        </p:attrNameLst>
                                      </p:cBhvr>
                                      <p:to>
                                        <a:schemeClr val="bg2"/>
                                      </p:to>
                                    </p:animClr>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3075">
                                            <p:txEl>
                                              <p:pRg st="10" end="10"/>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10" end="10"/>
                                            </p:txEl>
                                          </p:spTgt>
                                        </p:tgtEl>
                                        <p:attrNameLst>
                                          <p:attrName>ppt_c</p:attrName>
                                        </p:attrNameLst>
                                      </p:cBhvr>
                                      <p:to>
                                        <a:schemeClr val="bg2"/>
                                      </p:to>
                                    </p:animClr>
                                  </p:subTnLst>
                                </p:cTn>
                              </p:par>
                              <p:par>
                                <p:cTn id="35" presetID="1" presetClass="entr" presetSubtype="0" fill="hold" grpId="0" nodeType="withEffect">
                                  <p:stCondLst>
                                    <p:cond delay="0"/>
                                  </p:stCondLst>
                                  <p:childTnLst>
                                    <p:set>
                                      <p:cBhvr>
                                        <p:cTn id="36" dur="1" fill="hold">
                                          <p:stCondLst>
                                            <p:cond delay="499"/>
                                          </p:stCondLst>
                                        </p:cTn>
                                        <p:tgtEl>
                                          <p:spTgt spid="3075">
                                            <p:txEl>
                                              <p:pRg st="11" end="11"/>
                                            </p:txEl>
                                          </p:spTgt>
                                        </p:tgtEl>
                                        <p:attrNameLst>
                                          <p:attrName>style.visibility</p:attrName>
                                        </p:attrNameLst>
                                      </p:cBhvr>
                                      <p:to>
                                        <p:strVal val="visible"/>
                                      </p:to>
                                    </p:set>
                                  </p:childTnLst>
                                  <p:subTnLst>
                                    <p:animClr clrSpc="rgb" dir="cw">
                                      <p:cBhvr override="childStyle">
                                        <p:cTn dur="1" fill="hold" display="0" masterRel="nextClick" afterEffect="1"/>
                                        <p:tgtEl>
                                          <p:spTgt spid="3075">
                                            <p:txEl>
                                              <p:pRg st="11" end="11"/>
                                            </p:txEl>
                                          </p:spTgt>
                                        </p:tgtEl>
                                        <p:attrNameLst>
                                          <p:attrName>ppt_c</p:attrName>
                                        </p:attrNameLst>
                                      </p:cBhvr>
                                      <p:to>
                                        <a:schemeClr val="bg2"/>
                                      </p:to>
                                    </p:animClr>
                                  </p:subTnLst>
                                </p:cTn>
                              </p:par>
                            </p:childTnLst>
                          </p:cTn>
                        </p:par>
                      </p:childTnLst>
                    </p:cTn>
                  </p:par>
                  <p:par>
                    <p:cTn id="37" fill="hold" nodeType="clickPar">
                      <p:stCondLst>
                        <p:cond delay="indefinite"/>
                      </p:stCondLst>
                      <p:childTnLst>
                        <p:par>
                          <p:cTn id="38" fill="hold" nodeType="withGroup">
                            <p:stCondLst>
                              <p:cond delay="0"/>
                            </p:stCondLst>
                            <p:childTnLst>
                              <p:par>
                                <p:cTn id="39" presetID="1" presetClass="entr" presetSubtype="0" fill="hold" grpId="0" nodeType="clickEffect" nodePh="1">
                                  <p:stCondLst>
                                    <p:cond delay="0"/>
                                  </p:stCondLst>
                                  <p:endCondLst>
                                    <p:cond evt="begin" delay="0">
                                      <p:tn val="39"/>
                                    </p:cond>
                                  </p:endCondLst>
                                  <p:childTnLst>
                                    <p:set>
                                      <p:cBhvr>
                                        <p:cTn id="40" dur="1" fill="hold">
                                          <p:stCondLst>
                                            <p:cond delay="499"/>
                                          </p:stCondLst>
                                        </p:cTn>
                                        <p:tgtEl>
                                          <p:spTgt spid="3091">
                                            <p:txEl>
                                              <p:pRg st="0" end="0"/>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499"/>
                                          </p:stCondLst>
                                        </p:cTn>
                                        <p:tgtEl>
                                          <p:spTgt spid="30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autoUpdateAnimBg="0"/>
      <p:bldP spid="3091" grpId="0" build="p" bldLvl="2"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FCD9177E-1B6C-420A-9595-28EECBE25CF2}"/>
              </a:ext>
            </a:extLst>
          </p:cNvPr>
          <p:cNvSpPr>
            <a:spLocks noGrp="1" noChangeArrowheads="1"/>
          </p:cNvSpPr>
          <p:nvPr>
            <p:ph type="title"/>
          </p:nvPr>
        </p:nvSpPr>
        <p:spPr/>
        <p:txBody>
          <a:bodyPr/>
          <a:lstStyle/>
          <a:p>
            <a:r>
              <a:rPr lang="en-US" altLang="en-US" dirty="0"/>
              <a:t>Factors Influencing Immunogenicity:</a:t>
            </a:r>
            <a:br>
              <a:rPr lang="en-US" altLang="en-US" dirty="0"/>
            </a:br>
            <a:r>
              <a:rPr lang="en-US" altLang="en-US" dirty="0"/>
              <a:t>Contribution of the Biological System</a:t>
            </a:r>
          </a:p>
        </p:txBody>
      </p:sp>
      <p:sp>
        <p:nvSpPr>
          <p:cNvPr id="5123" name="Rectangle 3">
            <a:extLst>
              <a:ext uri="{FF2B5EF4-FFF2-40B4-BE49-F238E27FC236}">
                <a16:creationId xmlns:a16="http://schemas.microsoft.com/office/drawing/2014/main" id="{47470A44-88DE-4475-AC92-D5658FB76B31}"/>
              </a:ext>
            </a:extLst>
          </p:cNvPr>
          <p:cNvSpPr>
            <a:spLocks noGrp="1" noChangeArrowheads="1"/>
          </p:cNvSpPr>
          <p:nvPr>
            <p:ph idx="1"/>
          </p:nvPr>
        </p:nvSpPr>
        <p:spPr/>
        <p:txBody>
          <a:bodyPr/>
          <a:lstStyle/>
          <a:p>
            <a:r>
              <a:rPr lang="en-US" altLang="en-US" dirty="0"/>
              <a:t>Genetics</a:t>
            </a:r>
          </a:p>
          <a:p>
            <a:pPr lvl="1"/>
            <a:r>
              <a:rPr lang="en-US" altLang="en-US" dirty="0"/>
              <a:t>Species</a:t>
            </a:r>
          </a:p>
          <a:p>
            <a:pPr lvl="1"/>
            <a:r>
              <a:rPr lang="en-US" altLang="en-US" dirty="0"/>
              <a:t>Individual</a:t>
            </a:r>
          </a:p>
          <a:p>
            <a:pPr lvl="2"/>
            <a:r>
              <a:rPr lang="en-US" altLang="en-US" dirty="0"/>
              <a:t>Responders vs Non-responders</a:t>
            </a:r>
          </a:p>
          <a:p>
            <a:r>
              <a:rPr lang="en-US" altLang="en-US" dirty="0"/>
              <a:t>Age</a:t>
            </a:r>
          </a:p>
        </p:txBody>
      </p:sp>
    </p:spTree>
    <p:extLst>
      <p:ext uri="{BB962C8B-B14F-4D97-AF65-F5344CB8AC3E}">
        <p14:creationId xmlns:p14="http://schemas.microsoft.com/office/powerpoint/2010/main" val="37766332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12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123">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499"/>
                                          </p:stCondLst>
                                        </p:cTn>
                                        <p:tgtEl>
                                          <p:spTgt spid="512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123">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499"/>
                                          </p:stCondLst>
                                        </p:cTn>
                                        <p:tgtEl>
                                          <p:spTgt spid="512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5123">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499"/>
                                          </p:stCondLst>
                                        </p:cTn>
                                        <p:tgtEl>
                                          <p:spTgt spid="512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5123">
                                            <p:txEl>
                                              <p:pRg st="3" end="3"/>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512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5123">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D12F0DBB-A441-4D39-94B7-A49023F817D1}"/>
              </a:ext>
            </a:extLst>
          </p:cNvPr>
          <p:cNvSpPr>
            <a:spLocks noGrp="1" noChangeArrowheads="1"/>
          </p:cNvSpPr>
          <p:nvPr>
            <p:ph type="title"/>
          </p:nvPr>
        </p:nvSpPr>
        <p:spPr/>
        <p:txBody>
          <a:bodyPr>
            <a:normAutofit fontScale="90000"/>
          </a:bodyPr>
          <a:lstStyle/>
          <a:p>
            <a:r>
              <a:rPr lang="en-US" altLang="en-US" sz="4000" dirty="0"/>
              <a:t>Factors Influencing Immunogenicity:</a:t>
            </a:r>
            <a:br>
              <a:rPr lang="en-US" altLang="en-US" dirty="0"/>
            </a:br>
            <a:r>
              <a:rPr lang="en-US" altLang="en-US" sz="3600" dirty="0"/>
              <a:t>Method of Administration</a:t>
            </a:r>
            <a:endParaRPr lang="en-US" altLang="en-US" dirty="0"/>
          </a:p>
        </p:txBody>
      </p:sp>
      <p:sp>
        <p:nvSpPr>
          <p:cNvPr id="58371" name="Rectangle 3">
            <a:extLst>
              <a:ext uri="{FF2B5EF4-FFF2-40B4-BE49-F238E27FC236}">
                <a16:creationId xmlns:a16="http://schemas.microsoft.com/office/drawing/2014/main" id="{0E14794A-7DFB-46D0-AFF1-F14C34D5224D}"/>
              </a:ext>
            </a:extLst>
          </p:cNvPr>
          <p:cNvSpPr>
            <a:spLocks noGrp="1" noChangeArrowheads="1"/>
          </p:cNvSpPr>
          <p:nvPr>
            <p:ph idx="1"/>
          </p:nvPr>
        </p:nvSpPr>
        <p:spPr/>
        <p:txBody>
          <a:bodyPr/>
          <a:lstStyle/>
          <a:p>
            <a:r>
              <a:rPr lang="en-US" altLang="en-US" dirty="0"/>
              <a:t>Dose</a:t>
            </a:r>
          </a:p>
          <a:p>
            <a:r>
              <a:rPr lang="en-US" altLang="en-US" dirty="0"/>
              <a:t>Route</a:t>
            </a:r>
          </a:p>
          <a:p>
            <a:pPr lvl="1"/>
            <a:r>
              <a:rPr lang="en-US" altLang="en-US" dirty="0"/>
              <a:t>Subcutaneous &gt; Intravenous &gt; Intragastric</a:t>
            </a:r>
          </a:p>
          <a:p>
            <a:r>
              <a:rPr lang="en-US" altLang="en-US" dirty="0"/>
              <a:t>Adjuvant</a:t>
            </a:r>
          </a:p>
          <a:p>
            <a:pPr lvl="1"/>
            <a:r>
              <a:rPr lang="en-US" altLang="en-US" dirty="0"/>
              <a:t>Substances that enhance an immune response to an Ag</a:t>
            </a:r>
          </a:p>
        </p:txBody>
      </p:sp>
    </p:spTree>
    <p:extLst>
      <p:ext uri="{BB962C8B-B14F-4D97-AF65-F5344CB8AC3E}">
        <p14:creationId xmlns:p14="http://schemas.microsoft.com/office/powerpoint/2010/main" val="131311213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837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58371">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837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58371">
                                            <p:txEl>
                                              <p:pRg st="1" end="1"/>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499"/>
                                          </p:stCondLst>
                                        </p:cTn>
                                        <p:tgtEl>
                                          <p:spTgt spid="5837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58371">
                                            <p:txEl>
                                              <p:pRg st="2" end="2"/>
                                            </p:txEl>
                                          </p:spTgt>
                                        </p:tgtEl>
                                        <p:attrNameLst>
                                          <p:attrName>ppt_c</p:attrName>
                                        </p:attrNameLst>
                                      </p:cBhvr>
                                      <p:to>
                                        <a:schemeClr val="bg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499"/>
                                          </p:stCondLst>
                                        </p:cTn>
                                        <p:tgtEl>
                                          <p:spTgt spid="5837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58371">
                                            <p:txEl>
                                              <p:pRg st="3" end="3"/>
                                            </p:txEl>
                                          </p:spTgt>
                                        </p:tgtEl>
                                        <p:attrNameLst>
                                          <p:attrName>ppt_c</p:attrName>
                                        </p:attrNameLst>
                                      </p:cBhvr>
                                      <p:to>
                                        <a:schemeClr val="bg2"/>
                                      </p:to>
                                    </p:animClr>
                                  </p:subTnLst>
                                </p:cTn>
                              </p:par>
                              <p:par>
                                <p:cTn id="17" presetID="1" presetClass="entr" presetSubtype="0" fill="hold" grpId="0" nodeType="withEffect">
                                  <p:stCondLst>
                                    <p:cond delay="0"/>
                                  </p:stCondLst>
                                  <p:childTnLst>
                                    <p:set>
                                      <p:cBhvr>
                                        <p:cTn id="18" dur="1" fill="hold">
                                          <p:stCondLst>
                                            <p:cond delay="499"/>
                                          </p:stCondLst>
                                        </p:cTn>
                                        <p:tgtEl>
                                          <p:spTgt spid="5837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58371">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DCF10E0B-FB2F-4AE8-8A7D-53709BD51355}"/>
              </a:ext>
            </a:extLst>
          </p:cNvPr>
          <p:cNvSpPr>
            <a:spLocks noGrp="1" noChangeArrowheads="1"/>
          </p:cNvSpPr>
          <p:nvPr>
            <p:ph type="title"/>
          </p:nvPr>
        </p:nvSpPr>
        <p:spPr/>
        <p:txBody>
          <a:bodyPr/>
          <a:lstStyle/>
          <a:p>
            <a:r>
              <a:rPr lang="en-US" altLang="en-US" dirty="0"/>
              <a:t>Chemical Nature of Immunogens</a:t>
            </a:r>
          </a:p>
        </p:txBody>
      </p:sp>
      <p:sp>
        <p:nvSpPr>
          <p:cNvPr id="7171" name="Rectangle 3">
            <a:extLst>
              <a:ext uri="{FF2B5EF4-FFF2-40B4-BE49-F238E27FC236}">
                <a16:creationId xmlns:a16="http://schemas.microsoft.com/office/drawing/2014/main" id="{C286BB6A-97C8-4CDB-BD3F-E9CE8273804B}"/>
              </a:ext>
            </a:extLst>
          </p:cNvPr>
          <p:cNvSpPr>
            <a:spLocks noGrp="1" noChangeArrowheads="1"/>
          </p:cNvSpPr>
          <p:nvPr>
            <p:ph idx="1"/>
          </p:nvPr>
        </p:nvSpPr>
        <p:spPr/>
        <p:txBody>
          <a:bodyPr/>
          <a:lstStyle/>
          <a:p>
            <a:r>
              <a:rPr lang="en-US" altLang="en-US" dirty="0"/>
              <a:t>Proteins</a:t>
            </a:r>
          </a:p>
          <a:p>
            <a:r>
              <a:rPr lang="en-US" altLang="en-US" dirty="0"/>
              <a:t>Polysaccharides</a:t>
            </a:r>
          </a:p>
          <a:p>
            <a:r>
              <a:rPr lang="en-US" altLang="en-US" dirty="0"/>
              <a:t>Nucleic Acids</a:t>
            </a:r>
          </a:p>
          <a:p>
            <a:r>
              <a:rPr lang="en-US" altLang="en-US" dirty="0"/>
              <a:t>Lipids</a:t>
            </a:r>
          </a:p>
          <a:p>
            <a:pPr lvl="1"/>
            <a:r>
              <a:rPr lang="en-US" altLang="en-US" dirty="0"/>
              <a:t>Some glycolipids and phospholipids can be immunogenic for T cells and elicit a cell mediated immune response</a:t>
            </a:r>
          </a:p>
        </p:txBody>
      </p:sp>
    </p:spTree>
    <p:extLst>
      <p:ext uri="{BB962C8B-B14F-4D97-AF65-F5344CB8AC3E}">
        <p14:creationId xmlns:p14="http://schemas.microsoft.com/office/powerpoint/2010/main" val="42230100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171">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0" end="0"/>
                                            </p:txEl>
                                          </p:spTgt>
                                        </p:tgtEl>
                                        <p:attrNameLst>
                                          <p:attrName>ppt_c</p:attrName>
                                        </p:attrNameLst>
                                      </p:cBhvr>
                                      <p:to>
                                        <a:schemeClr val="bg2"/>
                                      </p:to>
                                    </p:animClr>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171">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1" end="1"/>
                                            </p:txEl>
                                          </p:spTgt>
                                        </p:tgtEl>
                                        <p:attrNameLst>
                                          <p:attrName>ppt_c</p:attrName>
                                        </p:attrNameLst>
                                      </p:cBhvr>
                                      <p:to>
                                        <a:schemeClr val="bg2"/>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171">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2" end="2"/>
                                            </p:txEl>
                                          </p:spTgt>
                                        </p:tgtEl>
                                        <p:attrNameLst>
                                          <p:attrName>ppt_c</p:attrName>
                                        </p:attrNameLst>
                                      </p:cBhvr>
                                      <p:to>
                                        <a:schemeClr val="bg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171">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3" end="3"/>
                                            </p:txEl>
                                          </p:spTgt>
                                        </p:tgtEl>
                                        <p:attrNameLst>
                                          <p:attrName>ppt_c</p:attrName>
                                        </p:attrNameLst>
                                      </p:cBhvr>
                                      <p:to>
                                        <a:schemeClr val="bg2"/>
                                      </p:to>
                                    </p:animClr>
                                  </p:subTnLst>
                                </p:cTn>
                              </p:par>
                              <p:par>
                                <p:cTn id="19" presetID="1" presetClass="entr" presetSubtype="0" fill="hold" grpId="0" nodeType="withEffect">
                                  <p:stCondLst>
                                    <p:cond delay="0"/>
                                  </p:stCondLst>
                                  <p:childTnLst>
                                    <p:set>
                                      <p:cBhvr>
                                        <p:cTn id="20" dur="1" fill="hold">
                                          <p:stCondLst>
                                            <p:cond delay="499"/>
                                          </p:stCondLst>
                                        </p:cTn>
                                        <p:tgtEl>
                                          <p:spTgt spid="7171">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7171">
                                            <p:txEl>
                                              <p:pRg st="4" end="4"/>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717F8344-A662-49A4-ADCD-15226F621CED}"/>
              </a:ext>
            </a:extLst>
          </p:cNvPr>
          <p:cNvSpPr>
            <a:spLocks noGrp="1" noChangeArrowheads="1"/>
          </p:cNvSpPr>
          <p:nvPr>
            <p:ph type="title"/>
          </p:nvPr>
        </p:nvSpPr>
        <p:spPr/>
        <p:txBody>
          <a:bodyPr>
            <a:normAutofit/>
          </a:bodyPr>
          <a:lstStyle/>
          <a:p>
            <a:r>
              <a:rPr lang="en-US" altLang="en-US" dirty="0"/>
              <a:t>Types of Antigens: T-independent</a:t>
            </a:r>
          </a:p>
        </p:txBody>
      </p:sp>
      <p:sp>
        <p:nvSpPr>
          <p:cNvPr id="23555" name="Rectangle 3">
            <a:extLst>
              <a:ext uri="{FF2B5EF4-FFF2-40B4-BE49-F238E27FC236}">
                <a16:creationId xmlns:a16="http://schemas.microsoft.com/office/drawing/2014/main" id="{109A5989-53EB-4722-8FA8-062A1F62ACD4}"/>
              </a:ext>
            </a:extLst>
          </p:cNvPr>
          <p:cNvSpPr>
            <a:spLocks noGrp="1" noChangeArrowheads="1"/>
          </p:cNvSpPr>
          <p:nvPr>
            <p:ph type="body" sz="half" idx="1"/>
          </p:nvPr>
        </p:nvSpPr>
        <p:spPr>
          <a:xfrm>
            <a:off x="914400" y="1981200"/>
            <a:ext cx="5080000" cy="3962400"/>
          </a:xfrm>
        </p:spPr>
        <p:txBody>
          <a:bodyPr>
            <a:normAutofit lnSpcReduction="10000"/>
          </a:bodyPr>
          <a:lstStyle/>
          <a:p>
            <a:pPr marL="0" indent="0">
              <a:buNone/>
            </a:pPr>
            <a:r>
              <a:rPr lang="en-US" altLang="en-US" dirty="0"/>
              <a:t>Polysaccharides</a:t>
            </a:r>
          </a:p>
          <a:p>
            <a:r>
              <a:rPr lang="en-GB" altLang="en-US" dirty="0"/>
              <a:t>Properties</a:t>
            </a:r>
          </a:p>
          <a:p>
            <a:pPr lvl="1"/>
            <a:r>
              <a:rPr lang="en-GB" altLang="en-US" dirty="0"/>
              <a:t>Polymeric structure</a:t>
            </a:r>
          </a:p>
          <a:p>
            <a:pPr lvl="1"/>
            <a:r>
              <a:rPr lang="en-GB" altLang="en-US" dirty="0"/>
              <a:t>Polyclonal B cell activation</a:t>
            </a:r>
          </a:p>
          <a:p>
            <a:pPr lvl="2"/>
            <a:r>
              <a:rPr lang="en-GB" altLang="en-US" dirty="0"/>
              <a:t>Yes -Type 1 (TI-1)</a:t>
            </a:r>
          </a:p>
          <a:p>
            <a:pPr lvl="2"/>
            <a:r>
              <a:rPr lang="en-GB" altLang="en-US" dirty="0"/>
              <a:t>No - Type 2 (TI-2)</a:t>
            </a:r>
          </a:p>
          <a:p>
            <a:pPr lvl="1"/>
            <a:r>
              <a:rPr lang="en-GB" altLang="en-US" dirty="0"/>
              <a:t>Resistance to degradation</a:t>
            </a:r>
          </a:p>
          <a:p>
            <a:pPr lvl="1"/>
            <a:r>
              <a:rPr lang="en-GB" altLang="en-US" dirty="0"/>
              <a:t>Examples</a:t>
            </a:r>
          </a:p>
          <a:p>
            <a:pPr lvl="2"/>
            <a:r>
              <a:rPr lang="en-GB" altLang="en-US" dirty="0"/>
              <a:t>Pneumococcal polysaccharide, lipopolysaccharide</a:t>
            </a:r>
          </a:p>
          <a:p>
            <a:pPr lvl="2"/>
            <a:r>
              <a:rPr lang="en-GB" altLang="en-US" dirty="0"/>
              <a:t>Flagella</a:t>
            </a:r>
          </a:p>
          <a:p>
            <a:endParaRPr lang="en-GB" altLang="en-US" dirty="0"/>
          </a:p>
          <a:p>
            <a:endParaRPr lang="en-US" altLang="en-US" dirty="0"/>
          </a:p>
        </p:txBody>
      </p:sp>
      <p:grpSp>
        <p:nvGrpSpPr>
          <p:cNvPr id="23610" name="Group 58">
            <a:extLst>
              <a:ext uri="{FF2B5EF4-FFF2-40B4-BE49-F238E27FC236}">
                <a16:creationId xmlns:a16="http://schemas.microsoft.com/office/drawing/2014/main" id="{BBFD107C-9BD9-48B7-AF5E-FBDE178B7D12}"/>
              </a:ext>
            </a:extLst>
          </p:cNvPr>
          <p:cNvGrpSpPr>
            <a:grpSpLocks/>
          </p:cNvGrpSpPr>
          <p:nvPr/>
        </p:nvGrpSpPr>
        <p:grpSpPr bwMode="auto">
          <a:xfrm>
            <a:off x="5700714" y="2514600"/>
            <a:ext cx="4662487" cy="1981200"/>
            <a:chOff x="2616" y="1740"/>
            <a:chExt cx="2937" cy="1248"/>
          </a:xfrm>
        </p:grpSpPr>
        <p:sp>
          <p:nvSpPr>
            <p:cNvPr id="23607" name="Rectangle 55">
              <a:extLst>
                <a:ext uri="{FF2B5EF4-FFF2-40B4-BE49-F238E27FC236}">
                  <a16:creationId xmlns:a16="http://schemas.microsoft.com/office/drawing/2014/main" id="{E8014042-E33D-452F-BF4E-CEDD33A7C705}"/>
                </a:ext>
              </a:extLst>
            </p:cNvPr>
            <p:cNvSpPr>
              <a:spLocks noChangeArrowheads="1"/>
            </p:cNvSpPr>
            <p:nvPr/>
          </p:nvSpPr>
          <p:spPr bwMode="auto">
            <a:xfrm>
              <a:off x="2616" y="1740"/>
              <a:ext cx="2937" cy="124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nvGrpSpPr>
            <p:cNvPr id="23583" name="Group 31">
              <a:extLst>
                <a:ext uri="{FF2B5EF4-FFF2-40B4-BE49-F238E27FC236}">
                  <a16:creationId xmlns:a16="http://schemas.microsoft.com/office/drawing/2014/main" id="{67FFFFC2-3FC5-4E50-957F-F882D47EED23}"/>
                </a:ext>
              </a:extLst>
            </p:cNvPr>
            <p:cNvGrpSpPr>
              <a:grpSpLocks/>
            </p:cNvGrpSpPr>
            <p:nvPr/>
          </p:nvGrpSpPr>
          <p:grpSpPr bwMode="auto">
            <a:xfrm>
              <a:off x="2784" y="2064"/>
              <a:ext cx="2576" cy="665"/>
              <a:chOff x="1362" y="1872"/>
              <a:chExt cx="2576" cy="665"/>
            </a:xfrm>
          </p:grpSpPr>
          <p:grpSp>
            <p:nvGrpSpPr>
              <p:cNvPr id="23584" name="Group 32">
                <a:extLst>
                  <a:ext uri="{FF2B5EF4-FFF2-40B4-BE49-F238E27FC236}">
                    <a16:creationId xmlns:a16="http://schemas.microsoft.com/office/drawing/2014/main" id="{EF65EA51-0838-47D5-97E6-86B9D1B7A079}"/>
                  </a:ext>
                </a:extLst>
              </p:cNvPr>
              <p:cNvGrpSpPr>
                <a:grpSpLocks/>
              </p:cNvGrpSpPr>
              <p:nvPr/>
            </p:nvGrpSpPr>
            <p:grpSpPr bwMode="auto">
              <a:xfrm>
                <a:off x="1392" y="1920"/>
                <a:ext cx="2532" cy="578"/>
                <a:chOff x="1392" y="1920"/>
                <a:chExt cx="2532" cy="578"/>
              </a:xfrm>
            </p:grpSpPr>
            <p:sp>
              <p:nvSpPr>
                <p:cNvPr id="23585" name="AutoShape 33">
                  <a:extLst>
                    <a:ext uri="{FF2B5EF4-FFF2-40B4-BE49-F238E27FC236}">
                      <a16:creationId xmlns:a16="http://schemas.microsoft.com/office/drawing/2014/main" id="{D907E419-C4D9-4962-A02C-CB824C20B5A3}"/>
                    </a:ext>
                  </a:extLst>
                </p:cNvPr>
                <p:cNvSpPr>
                  <a:spLocks noChangeArrowheads="1"/>
                </p:cNvSpPr>
                <p:nvPr/>
              </p:nvSpPr>
              <p:spPr bwMode="auto">
                <a:xfrm>
                  <a:off x="1392" y="1920"/>
                  <a:ext cx="1008" cy="576"/>
                </a:xfrm>
                <a:custGeom>
                  <a:avLst/>
                  <a:gdLst>
                    <a:gd name="G0" fmla="+- 547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75"/>
                    <a:gd name="G18" fmla="*/ 5475 1 2"/>
                    <a:gd name="G19" fmla="+- G18 5400 0"/>
                    <a:gd name="G20" fmla="cos G19 11796480"/>
                    <a:gd name="G21" fmla="sin G19 11796480"/>
                    <a:gd name="G22" fmla="+- G20 10800 0"/>
                    <a:gd name="G23" fmla="+- G21 10800 0"/>
                    <a:gd name="G24" fmla="+- 10800 0 G20"/>
                    <a:gd name="G25" fmla="+- 5475 10800 0"/>
                    <a:gd name="G26" fmla="?: G9 G17 G25"/>
                    <a:gd name="G27" fmla="?: G9 0 21600"/>
                    <a:gd name="G28" fmla="cos 10800 11796480"/>
                    <a:gd name="G29" fmla="sin 10800 11796480"/>
                    <a:gd name="G30" fmla="sin 547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662 w 21600"/>
                    <a:gd name="T15" fmla="*/ 10800 h 21600"/>
                    <a:gd name="T16" fmla="*/ 10800 w 21600"/>
                    <a:gd name="T17" fmla="*/ 5325 h 21600"/>
                    <a:gd name="T18" fmla="*/ 1893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325" y="10800"/>
                      </a:moveTo>
                      <a:cubicBezTo>
                        <a:pt x="5325" y="7776"/>
                        <a:pt x="7776" y="5325"/>
                        <a:pt x="10800" y="5325"/>
                      </a:cubicBezTo>
                      <a:cubicBezTo>
                        <a:pt x="13823" y="5325"/>
                        <a:pt x="16275" y="7776"/>
                        <a:pt x="16275"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100000">
                      <a:schemeClr val="accent1"/>
                    </a:gs>
                  </a:gsLst>
                  <a:path path="rect">
                    <a:fillToRect l="50000" t="50000" r="50000" b="50000"/>
                  </a:path>
                </a:gradFill>
                <a:ln w="31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86" name="AutoShape 34">
                  <a:extLst>
                    <a:ext uri="{FF2B5EF4-FFF2-40B4-BE49-F238E27FC236}">
                      <a16:creationId xmlns:a16="http://schemas.microsoft.com/office/drawing/2014/main" id="{4E59B736-ABAD-4A8C-9D02-0726333B954A}"/>
                    </a:ext>
                  </a:extLst>
                </p:cNvPr>
                <p:cNvSpPr>
                  <a:spLocks noChangeArrowheads="1"/>
                </p:cNvSpPr>
                <p:nvPr/>
              </p:nvSpPr>
              <p:spPr bwMode="auto">
                <a:xfrm>
                  <a:off x="2916" y="1920"/>
                  <a:ext cx="1008" cy="576"/>
                </a:xfrm>
                <a:custGeom>
                  <a:avLst/>
                  <a:gdLst>
                    <a:gd name="G0" fmla="+- 547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75"/>
                    <a:gd name="G18" fmla="*/ 5475 1 2"/>
                    <a:gd name="G19" fmla="+- G18 5400 0"/>
                    <a:gd name="G20" fmla="cos G19 11796480"/>
                    <a:gd name="G21" fmla="sin G19 11796480"/>
                    <a:gd name="G22" fmla="+- G20 10800 0"/>
                    <a:gd name="G23" fmla="+- G21 10800 0"/>
                    <a:gd name="G24" fmla="+- 10800 0 G20"/>
                    <a:gd name="G25" fmla="+- 5475 10800 0"/>
                    <a:gd name="G26" fmla="?: G9 G17 G25"/>
                    <a:gd name="G27" fmla="?: G9 0 21600"/>
                    <a:gd name="G28" fmla="cos 10800 11796480"/>
                    <a:gd name="G29" fmla="sin 10800 11796480"/>
                    <a:gd name="G30" fmla="sin 547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662 w 21600"/>
                    <a:gd name="T15" fmla="*/ 10800 h 21600"/>
                    <a:gd name="T16" fmla="*/ 10800 w 21600"/>
                    <a:gd name="T17" fmla="*/ 5325 h 21600"/>
                    <a:gd name="T18" fmla="*/ 1893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325" y="10800"/>
                      </a:moveTo>
                      <a:cubicBezTo>
                        <a:pt x="5325" y="7776"/>
                        <a:pt x="7776" y="5325"/>
                        <a:pt x="10800" y="5325"/>
                      </a:cubicBezTo>
                      <a:cubicBezTo>
                        <a:pt x="13823" y="5325"/>
                        <a:pt x="16275" y="7776"/>
                        <a:pt x="16275"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100000">
                      <a:schemeClr val="accent1"/>
                    </a:gs>
                  </a:gsLst>
                  <a:path path="rect">
                    <a:fillToRect l="50000" t="50000" r="50000" b="50000"/>
                  </a:path>
                </a:gradFill>
                <a:ln w="31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87" name="AutoShape 35">
                  <a:extLst>
                    <a:ext uri="{FF2B5EF4-FFF2-40B4-BE49-F238E27FC236}">
                      <a16:creationId xmlns:a16="http://schemas.microsoft.com/office/drawing/2014/main" id="{CEAE5096-5D75-46E5-BE25-7139CE9406DA}"/>
                    </a:ext>
                  </a:extLst>
                </p:cNvPr>
                <p:cNvSpPr>
                  <a:spLocks noChangeArrowheads="1"/>
                </p:cNvSpPr>
                <p:nvPr/>
              </p:nvSpPr>
              <p:spPr bwMode="auto">
                <a:xfrm flipH="1" flipV="1">
                  <a:off x="2154" y="1922"/>
                  <a:ext cx="1008" cy="576"/>
                </a:xfrm>
                <a:custGeom>
                  <a:avLst/>
                  <a:gdLst>
                    <a:gd name="G0" fmla="+- 547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75"/>
                    <a:gd name="G18" fmla="*/ 5475 1 2"/>
                    <a:gd name="G19" fmla="+- G18 5400 0"/>
                    <a:gd name="G20" fmla="cos G19 11796480"/>
                    <a:gd name="G21" fmla="sin G19 11796480"/>
                    <a:gd name="G22" fmla="+- G20 10800 0"/>
                    <a:gd name="G23" fmla="+- G21 10800 0"/>
                    <a:gd name="G24" fmla="+- 10800 0 G20"/>
                    <a:gd name="G25" fmla="+- 5475 10800 0"/>
                    <a:gd name="G26" fmla="?: G9 G17 G25"/>
                    <a:gd name="G27" fmla="?: G9 0 21600"/>
                    <a:gd name="G28" fmla="cos 10800 11796480"/>
                    <a:gd name="G29" fmla="sin 10800 11796480"/>
                    <a:gd name="G30" fmla="sin 547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662 w 21600"/>
                    <a:gd name="T15" fmla="*/ 10800 h 21600"/>
                    <a:gd name="T16" fmla="*/ 10800 w 21600"/>
                    <a:gd name="T17" fmla="*/ 5325 h 21600"/>
                    <a:gd name="T18" fmla="*/ 1893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325" y="10800"/>
                      </a:moveTo>
                      <a:cubicBezTo>
                        <a:pt x="5325" y="7776"/>
                        <a:pt x="7776" y="5325"/>
                        <a:pt x="10800" y="5325"/>
                      </a:cubicBezTo>
                      <a:cubicBezTo>
                        <a:pt x="13823" y="5325"/>
                        <a:pt x="16275" y="7776"/>
                        <a:pt x="16275"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100000">
                      <a:schemeClr val="accent1"/>
                    </a:gs>
                  </a:gsLst>
                  <a:path path="rect">
                    <a:fillToRect l="50000" t="50000" r="50000" b="50000"/>
                  </a:path>
                </a:gradFill>
                <a:ln w="31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sp>
            <p:nvSpPr>
              <p:cNvPr id="23588" name="AutoShape 36">
                <a:extLst>
                  <a:ext uri="{FF2B5EF4-FFF2-40B4-BE49-F238E27FC236}">
                    <a16:creationId xmlns:a16="http://schemas.microsoft.com/office/drawing/2014/main" id="{ECBA99BE-B231-4542-97F2-D63CEE84A16E}"/>
                  </a:ext>
                </a:extLst>
              </p:cNvPr>
              <p:cNvSpPr>
                <a:spLocks noChangeArrowheads="1"/>
              </p:cNvSpPr>
              <p:nvPr/>
            </p:nvSpPr>
            <p:spPr bwMode="auto">
              <a:xfrm>
                <a:off x="1824" y="1874"/>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89" name="AutoShape 37">
                <a:extLst>
                  <a:ext uri="{FF2B5EF4-FFF2-40B4-BE49-F238E27FC236}">
                    <a16:creationId xmlns:a16="http://schemas.microsoft.com/office/drawing/2014/main" id="{5270B6C7-ACB7-4C12-AFE2-44C38D3C5C29}"/>
                  </a:ext>
                </a:extLst>
              </p:cNvPr>
              <p:cNvSpPr>
                <a:spLocks noChangeArrowheads="1"/>
              </p:cNvSpPr>
              <p:nvPr/>
            </p:nvSpPr>
            <p:spPr bwMode="auto">
              <a:xfrm>
                <a:off x="3328" y="1872"/>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0" name="AutoShape 38">
                <a:extLst>
                  <a:ext uri="{FF2B5EF4-FFF2-40B4-BE49-F238E27FC236}">
                    <a16:creationId xmlns:a16="http://schemas.microsoft.com/office/drawing/2014/main" id="{02177A73-75BC-4330-A484-4A38B5615BA9}"/>
                  </a:ext>
                </a:extLst>
              </p:cNvPr>
              <p:cNvSpPr>
                <a:spLocks noChangeArrowheads="1"/>
              </p:cNvSpPr>
              <p:nvPr/>
            </p:nvSpPr>
            <p:spPr bwMode="auto">
              <a:xfrm rot="3071317">
                <a:off x="2324" y="2040"/>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1" name="AutoShape 39">
                <a:extLst>
                  <a:ext uri="{FF2B5EF4-FFF2-40B4-BE49-F238E27FC236}">
                    <a16:creationId xmlns:a16="http://schemas.microsoft.com/office/drawing/2014/main" id="{8802A3CE-1DE9-47DB-85AB-BA14C7692A03}"/>
                  </a:ext>
                </a:extLst>
              </p:cNvPr>
              <p:cNvSpPr>
                <a:spLocks noChangeArrowheads="1"/>
              </p:cNvSpPr>
              <p:nvPr/>
            </p:nvSpPr>
            <p:spPr bwMode="auto">
              <a:xfrm rot="-1694372">
                <a:off x="1536" y="1934"/>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2" name="AutoShape 40">
                <a:extLst>
                  <a:ext uri="{FF2B5EF4-FFF2-40B4-BE49-F238E27FC236}">
                    <a16:creationId xmlns:a16="http://schemas.microsoft.com/office/drawing/2014/main" id="{B5CA62B2-2AB0-45B5-AD94-A7CBBEB61FC0}"/>
                  </a:ext>
                </a:extLst>
              </p:cNvPr>
              <p:cNvSpPr>
                <a:spLocks noChangeArrowheads="1"/>
              </p:cNvSpPr>
              <p:nvPr/>
            </p:nvSpPr>
            <p:spPr bwMode="auto">
              <a:xfrm rot="1243533">
                <a:off x="2112" y="1910"/>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3" name="AutoShape 41">
                <a:extLst>
                  <a:ext uri="{FF2B5EF4-FFF2-40B4-BE49-F238E27FC236}">
                    <a16:creationId xmlns:a16="http://schemas.microsoft.com/office/drawing/2014/main" id="{B9E3F180-9FD4-40BB-A67A-BD2CF7250D7E}"/>
                  </a:ext>
                </a:extLst>
              </p:cNvPr>
              <p:cNvSpPr>
                <a:spLocks noChangeArrowheads="1"/>
              </p:cNvSpPr>
              <p:nvPr/>
            </p:nvSpPr>
            <p:spPr bwMode="auto">
              <a:xfrm rot="-3806097">
                <a:off x="1338" y="2102"/>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4" name="AutoShape 42">
                <a:extLst>
                  <a:ext uri="{FF2B5EF4-FFF2-40B4-BE49-F238E27FC236}">
                    <a16:creationId xmlns:a16="http://schemas.microsoft.com/office/drawing/2014/main" id="{5EC6B417-F6DA-42EE-8D69-16325720C6DC}"/>
                  </a:ext>
                </a:extLst>
              </p:cNvPr>
              <p:cNvSpPr>
                <a:spLocks noChangeArrowheads="1"/>
              </p:cNvSpPr>
              <p:nvPr/>
            </p:nvSpPr>
            <p:spPr bwMode="auto">
              <a:xfrm>
                <a:off x="2578" y="2308"/>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5" name="AutoShape 43">
                <a:extLst>
                  <a:ext uri="{FF2B5EF4-FFF2-40B4-BE49-F238E27FC236}">
                    <a16:creationId xmlns:a16="http://schemas.microsoft.com/office/drawing/2014/main" id="{2ADBD9D7-1EE2-4E72-B0BB-A925F47D0047}"/>
                  </a:ext>
                </a:extLst>
              </p:cNvPr>
              <p:cNvSpPr>
                <a:spLocks noChangeArrowheads="1"/>
              </p:cNvSpPr>
              <p:nvPr/>
            </p:nvSpPr>
            <p:spPr bwMode="auto">
              <a:xfrm rot="-4357635">
                <a:off x="2846" y="2160"/>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6" name="AutoShape 44">
                <a:extLst>
                  <a:ext uri="{FF2B5EF4-FFF2-40B4-BE49-F238E27FC236}">
                    <a16:creationId xmlns:a16="http://schemas.microsoft.com/office/drawing/2014/main" id="{6F761F25-C4EC-4D17-AD03-F0451BB12F91}"/>
                  </a:ext>
                </a:extLst>
              </p:cNvPr>
              <p:cNvSpPr>
                <a:spLocks noChangeArrowheads="1"/>
              </p:cNvSpPr>
              <p:nvPr/>
            </p:nvSpPr>
            <p:spPr bwMode="auto">
              <a:xfrm rot="-2037544">
                <a:off x="3024" y="1952"/>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7" name="AutoShape 45">
                <a:extLst>
                  <a:ext uri="{FF2B5EF4-FFF2-40B4-BE49-F238E27FC236}">
                    <a16:creationId xmlns:a16="http://schemas.microsoft.com/office/drawing/2014/main" id="{49FAE219-0159-4F2D-963C-C4656971A893}"/>
                  </a:ext>
                </a:extLst>
              </p:cNvPr>
              <p:cNvSpPr>
                <a:spLocks noChangeArrowheads="1"/>
              </p:cNvSpPr>
              <p:nvPr/>
            </p:nvSpPr>
            <p:spPr bwMode="auto">
              <a:xfrm rot="3418568">
                <a:off x="3866" y="2064"/>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8" name="AutoShape 46">
                <a:extLst>
                  <a:ext uri="{FF2B5EF4-FFF2-40B4-BE49-F238E27FC236}">
                    <a16:creationId xmlns:a16="http://schemas.microsoft.com/office/drawing/2014/main" id="{F857A595-41AD-4633-9B56-A1EB4D5EA58D}"/>
                  </a:ext>
                </a:extLst>
              </p:cNvPr>
              <p:cNvSpPr>
                <a:spLocks noChangeArrowheads="1"/>
              </p:cNvSpPr>
              <p:nvPr/>
            </p:nvSpPr>
            <p:spPr bwMode="auto">
              <a:xfrm rot="1242642">
                <a:off x="3638" y="1912"/>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599" name="AutoShape 47">
                <a:extLst>
                  <a:ext uri="{FF2B5EF4-FFF2-40B4-BE49-F238E27FC236}">
                    <a16:creationId xmlns:a16="http://schemas.microsoft.com/office/drawing/2014/main" id="{0C775D99-3DF4-461B-A76F-C131AFA810A7}"/>
                  </a:ext>
                </a:extLst>
              </p:cNvPr>
              <p:cNvSpPr>
                <a:spLocks noChangeArrowheads="1"/>
              </p:cNvSpPr>
              <p:nvPr/>
            </p:nvSpPr>
            <p:spPr bwMode="auto">
              <a:xfrm flipV="1">
                <a:off x="1824" y="2064"/>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600" name="AutoShape 48">
                <a:extLst>
                  <a:ext uri="{FF2B5EF4-FFF2-40B4-BE49-F238E27FC236}">
                    <a16:creationId xmlns:a16="http://schemas.microsoft.com/office/drawing/2014/main" id="{00E76C56-33A5-43BA-B571-9D7967F7C8C4}"/>
                  </a:ext>
                </a:extLst>
              </p:cNvPr>
              <p:cNvSpPr>
                <a:spLocks noChangeArrowheads="1"/>
              </p:cNvSpPr>
              <p:nvPr/>
            </p:nvSpPr>
            <p:spPr bwMode="auto">
              <a:xfrm rot="16907281" flipV="1">
                <a:off x="1626" y="2160"/>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601" name="AutoShape 49">
                <a:extLst>
                  <a:ext uri="{FF2B5EF4-FFF2-40B4-BE49-F238E27FC236}">
                    <a16:creationId xmlns:a16="http://schemas.microsoft.com/office/drawing/2014/main" id="{7D69CA0C-3ECD-4ED0-A3F4-16E18E9ADDDC}"/>
                  </a:ext>
                </a:extLst>
              </p:cNvPr>
              <p:cNvSpPr>
                <a:spLocks noChangeArrowheads="1"/>
              </p:cNvSpPr>
              <p:nvPr/>
            </p:nvSpPr>
            <p:spPr bwMode="auto">
              <a:xfrm rot="4236130" flipV="1">
                <a:off x="2093" y="2256"/>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602" name="AutoShape 50">
                <a:extLst>
                  <a:ext uri="{FF2B5EF4-FFF2-40B4-BE49-F238E27FC236}">
                    <a16:creationId xmlns:a16="http://schemas.microsoft.com/office/drawing/2014/main" id="{FA379A18-C41B-42E1-AE6B-EF71F8871AFE}"/>
                  </a:ext>
                </a:extLst>
              </p:cNvPr>
              <p:cNvSpPr>
                <a:spLocks noChangeArrowheads="1"/>
              </p:cNvSpPr>
              <p:nvPr/>
            </p:nvSpPr>
            <p:spPr bwMode="auto">
              <a:xfrm rot="1536131" flipV="1">
                <a:off x="2304" y="2440"/>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603" name="AutoShape 51">
                <a:extLst>
                  <a:ext uri="{FF2B5EF4-FFF2-40B4-BE49-F238E27FC236}">
                    <a16:creationId xmlns:a16="http://schemas.microsoft.com/office/drawing/2014/main" id="{656AC858-5E43-4C8E-9839-F770C18C85E9}"/>
                  </a:ext>
                </a:extLst>
              </p:cNvPr>
              <p:cNvSpPr>
                <a:spLocks noChangeArrowheads="1"/>
              </p:cNvSpPr>
              <p:nvPr/>
            </p:nvSpPr>
            <p:spPr bwMode="auto">
              <a:xfrm rot="21222684" flipV="1">
                <a:off x="2736" y="2490"/>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604" name="AutoShape 52">
                <a:extLst>
                  <a:ext uri="{FF2B5EF4-FFF2-40B4-BE49-F238E27FC236}">
                    <a16:creationId xmlns:a16="http://schemas.microsoft.com/office/drawing/2014/main" id="{21A3221B-1658-4018-AEA4-39BFA0B814E0}"/>
                  </a:ext>
                </a:extLst>
              </p:cNvPr>
              <p:cNvSpPr>
                <a:spLocks noChangeArrowheads="1"/>
              </p:cNvSpPr>
              <p:nvPr/>
            </p:nvSpPr>
            <p:spPr bwMode="auto">
              <a:xfrm rot="19007775" flipV="1">
                <a:off x="3060" y="2352"/>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605" name="AutoShape 53">
                <a:extLst>
                  <a:ext uri="{FF2B5EF4-FFF2-40B4-BE49-F238E27FC236}">
                    <a16:creationId xmlns:a16="http://schemas.microsoft.com/office/drawing/2014/main" id="{BE3306E8-E18E-49AE-B2D9-8AC06011B46E}"/>
                  </a:ext>
                </a:extLst>
              </p:cNvPr>
              <p:cNvSpPr>
                <a:spLocks noChangeArrowheads="1"/>
              </p:cNvSpPr>
              <p:nvPr/>
            </p:nvSpPr>
            <p:spPr bwMode="auto">
              <a:xfrm rot="19834001" flipV="1">
                <a:off x="3224" y="2092"/>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3606" name="AutoShape 54">
                <a:extLst>
                  <a:ext uri="{FF2B5EF4-FFF2-40B4-BE49-F238E27FC236}">
                    <a16:creationId xmlns:a16="http://schemas.microsoft.com/office/drawing/2014/main" id="{22642F88-E38E-41C5-89AC-B734812CE2FB}"/>
                  </a:ext>
                </a:extLst>
              </p:cNvPr>
              <p:cNvSpPr>
                <a:spLocks noChangeArrowheads="1"/>
              </p:cNvSpPr>
              <p:nvPr/>
            </p:nvSpPr>
            <p:spPr bwMode="auto">
              <a:xfrm rot="3186852" flipV="1">
                <a:off x="3585" y="2136"/>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spTree>
    <p:extLst>
      <p:ext uri="{BB962C8B-B14F-4D97-AF65-F5344CB8AC3E}">
        <p14:creationId xmlns:p14="http://schemas.microsoft.com/office/powerpoint/2010/main" val="29403639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555">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1" end="1"/>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499"/>
                                          </p:stCondLst>
                                        </p:cTn>
                                        <p:tgtEl>
                                          <p:spTgt spid="23555">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2" end="2"/>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499"/>
                                          </p:stCondLst>
                                        </p:cTn>
                                        <p:tgtEl>
                                          <p:spTgt spid="23555">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3" end="3"/>
                                            </p:txEl>
                                          </p:spTgt>
                                        </p:tgtEl>
                                        <p:attrNameLst>
                                          <p:attrName>ppt_c</p:attrName>
                                        </p:attrNameLst>
                                      </p:cBhvr>
                                      <p:to>
                                        <a:schemeClr val="bg2"/>
                                      </p:to>
                                    </p:animClr>
                                  </p:subTnLst>
                                </p:cTn>
                              </p:par>
                              <p:par>
                                <p:cTn id="15" presetID="1" presetClass="entr" presetSubtype="0" fill="hold" grpId="0" nodeType="withEffect">
                                  <p:stCondLst>
                                    <p:cond delay="0"/>
                                  </p:stCondLst>
                                  <p:childTnLst>
                                    <p:set>
                                      <p:cBhvr>
                                        <p:cTn id="16" dur="1" fill="hold">
                                          <p:stCondLst>
                                            <p:cond delay="499"/>
                                          </p:stCondLst>
                                        </p:cTn>
                                        <p:tgtEl>
                                          <p:spTgt spid="23555">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4" end="4"/>
                                            </p:txEl>
                                          </p:spTgt>
                                        </p:tgtEl>
                                        <p:attrNameLst>
                                          <p:attrName>ppt_c</p:attrName>
                                        </p:attrNameLst>
                                      </p:cBhvr>
                                      <p:to>
                                        <a:schemeClr val="bg2"/>
                                      </p:to>
                                    </p:animClr>
                                  </p:subTnLst>
                                </p:cTn>
                              </p:par>
                              <p:par>
                                <p:cTn id="17" presetID="1" presetClass="entr" presetSubtype="0" fill="hold" grpId="0" nodeType="withEffect">
                                  <p:stCondLst>
                                    <p:cond delay="0"/>
                                  </p:stCondLst>
                                  <p:childTnLst>
                                    <p:set>
                                      <p:cBhvr>
                                        <p:cTn id="18" dur="1" fill="hold">
                                          <p:stCondLst>
                                            <p:cond delay="499"/>
                                          </p:stCondLst>
                                        </p:cTn>
                                        <p:tgtEl>
                                          <p:spTgt spid="23555">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5" end="5"/>
                                            </p:txEl>
                                          </p:spTgt>
                                        </p:tgtEl>
                                        <p:attrNameLst>
                                          <p:attrName>ppt_c</p:attrName>
                                        </p:attrNameLst>
                                      </p:cBhvr>
                                      <p:to>
                                        <a:schemeClr val="bg2"/>
                                      </p:to>
                                    </p:animClr>
                                  </p:subTnLst>
                                </p:cTn>
                              </p:par>
                              <p:par>
                                <p:cTn id="19" presetID="1" presetClass="entr" presetSubtype="0" fill="hold" grpId="0" nodeType="withEffect">
                                  <p:stCondLst>
                                    <p:cond delay="0"/>
                                  </p:stCondLst>
                                  <p:childTnLst>
                                    <p:set>
                                      <p:cBhvr>
                                        <p:cTn id="20" dur="1" fill="hold">
                                          <p:stCondLst>
                                            <p:cond delay="499"/>
                                          </p:stCondLst>
                                        </p:cTn>
                                        <p:tgtEl>
                                          <p:spTgt spid="23555">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6" end="6"/>
                                            </p:txEl>
                                          </p:spTgt>
                                        </p:tgtEl>
                                        <p:attrNameLst>
                                          <p:attrName>ppt_c</p:attrName>
                                        </p:attrNameLst>
                                      </p:cBhvr>
                                      <p:to>
                                        <a:schemeClr val="bg2"/>
                                      </p:to>
                                    </p:animClr>
                                  </p:subTnLst>
                                </p:cTn>
                              </p:par>
                              <p:par>
                                <p:cTn id="21" presetID="1" presetClass="entr" presetSubtype="0" fill="hold" grpId="0" nodeType="withEffect">
                                  <p:stCondLst>
                                    <p:cond delay="0"/>
                                  </p:stCondLst>
                                  <p:childTnLst>
                                    <p:set>
                                      <p:cBhvr>
                                        <p:cTn id="22" dur="1" fill="hold">
                                          <p:stCondLst>
                                            <p:cond delay="499"/>
                                          </p:stCondLst>
                                        </p:cTn>
                                        <p:tgtEl>
                                          <p:spTgt spid="23555">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7" end="7"/>
                                            </p:txEl>
                                          </p:spTgt>
                                        </p:tgtEl>
                                        <p:attrNameLst>
                                          <p:attrName>ppt_c</p:attrName>
                                        </p:attrNameLst>
                                      </p:cBhvr>
                                      <p:to>
                                        <a:schemeClr val="bg2"/>
                                      </p:to>
                                    </p:animClr>
                                  </p:subTnLst>
                                </p:cTn>
                              </p:par>
                              <p:par>
                                <p:cTn id="23" presetID="1" presetClass="entr" presetSubtype="0" fill="hold" grpId="0" nodeType="withEffect">
                                  <p:stCondLst>
                                    <p:cond delay="0"/>
                                  </p:stCondLst>
                                  <p:childTnLst>
                                    <p:set>
                                      <p:cBhvr>
                                        <p:cTn id="24" dur="1" fill="hold">
                                          <p:stCondLst>
                                            <p:cond delay="499"/>
                                          </p:stCondLst>
                                        </p:cTn>
                                        <p:tgtEl>
                                          <p:spTgt spid="23555">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8" end="8"/>
                                            </p:txEl>
                                          </p:spTgt>
                                        </p:tgtEl>
                                        <p:attrNameLst>
                                          <p:attrName>ppt_c</p:attrName>
                                        </p:attrNameLst>
                                      </p:cBhvr>
                                      <p:to>
                                        <a:schemeClr val="bg2"/>
                                      </p:to>
                                    </p:animClr>
                                  </p:subTnLst>
                                </p:cTn>
                              </p:par>
                              <p:par>
                                <p:cTn id="25" presetID="1" presetClass="entr" presetSubtype="0" fill="hold" grpId="0" nodeType="withEffect">
                                  <p:stCondLst>
                                    <p:cond delay="0"/>
                                  </p:stCondLst>
                                  <p:childTnLst>
                                    <p:set>
                                      <p:cBhvr>
                                        <p:cTn id="26" dur="1" fill="hold">
                                          <p:stCondLst>
                                            <p:cond delay="499"/>
                                          </p:stCondLst>
                                        </p:cTn>
                                        <p:tgtEl>
                                          <p:spTgt spid="23555">
                                            <p:txEl>
                                              <p:pRg st="9" end="9"/>
                                            </p:txEl>
                                          </p:spTgt>
                                        </p:tgtEl>
                                        <p:attrNameLst>
                                          <p:attrName>style.visibility</p:attrName>
                                        </p:attrNameLst>
                                      </p:cBhvr>
                                      <p:to>
                                        <p:strVal val="visible"/>
                                      </p:to>
                                    </p:set>
                                  </p:childTnLst>
                                  <p:subTnLst>
                                    <p:animClr clrSpc="rgb" dir="cw">
                                      <p:cBhvr override="childStyle">
                                        <p:cTn dur="1" fill="hold" display="0" masterRel="nextClick" afterEffect="1"/>
                                        <p:tgtEl>
                                          <p:spTgt spid="23555">
                                            <p:txEl>
                                              <p:pRg st="9" end="9"/>
                                            </p:txEl>
                                          </p:spTgt>
                                        </p:tgtEl>
                                        <p:attrNameLst>
                                          <p:attrName>ppt_c</p:attrName>
                                        </p:attrNameLst>
                                      </p:cBhvr>
                                      <p:to>
                                        <a:schemeClr val="bg2"/>
                                      </p:to>
                                    </p:animClr>
                                  </p:sub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499"/>
                                          </p:stCondLst>
                                        </p:cTn>
                                        <p:tgtEl>
                                          <p:spTgt spid="236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11BE7FDF-9B47-4BE6-B755-3707CE736BC9}"/>
              </a:ext>
            </a:extLst>
          </p:cNvPr>
          <p:cNvSpPr>
            <a:spLocks noGrp="1" noChangeArrowheads="1"/>
          </p:cNvSpPr>
          <p:nvPr>
            <p:ph type="title"/>
          </p:nvPr>
        </p:nvSpPr>
        <p:spPr/>
        <p:txBody>
          <a:bodyPr/>
          <a:lstStyle/>
          <a:p>
            <a:r>
              <a:rPr lang="en-US" altLang="en-US" dirty="0"/>
              <a:t>Types of Antigens: T-dependent</a:t>
            </a:r>
          </a:p>
        </p:txBody>
      </p:sp>
      <p:sp>
        <p:nvSpPr>
          <p:cNvPr id="25603" name="Rectangle 3">
            <a:extLst>
              <a:ext uri="{FF2B5EF4-FFF2-40B4-BE49-F238E27FC236}">
                <a16:creationId xmlns:a16="http://schemas.microsoft.com/office/drawing/2014/main" id="{F15A1D0E-51BA-4A24-8E7D-331A8A0A4FAA}"/>
              </a:ext>
            </a:extLst>
          </p:cNvPr>
          <p:cNvSpPr>
            <a:spLocks noGrp="1" noChangeArrowheads="1"/>
          </p:cNvSpPr>
          <p:nvPr>
            <p:ph type="body" sz="half" idx="1"/>
          </p:nvPr>
        </p:nvSpPr>
        <p:spPr/>
        <p:txBody>
          <a:bodyPr/>
          <a:lstStyle/>
          <a:p>
            <a:r>
              <a:rPr lang="en-US" altLang="en-US" dirty="0"/>
              <a:t>Proteins</a:t>
            </a:r>
          </a:p>
          <a:p>
            <a:pPr lvl="1"/>
            <a:r>
              <a:rPr lang="en-US" altLang="en-US" dirty="0"/>
              <a:t>Structure</a:t>
            </a:r>
          </a:p>
          <a:p>
            <a:pPr lvl="2"/>
            <a:r>
              <a:rPr lang="en-GB" altLang="en-US" dirty="0"/>
              <a:t>Examples</a:t>
            </a:r>
          </a:p>
          <a:p>
            <a:pPr lvl="3"/>
            <a:r>
              <a:rPr lang="en-GB" altLang="en-US" dirty="0"/>
              <a:t>Microbial proteins</a:t>
            </a:r>
          </a:p>
          <a:p>
            <a:pPr lvl="3"/>
            <a:r>
              <a:rPr lang="en-GB" altLang="en-US" dirty="0"/>
              <a:t>Non-self or Altered-self proteins</a:t>
            </a:r>
          </a:p>
          <a:p>
            <a:endParaRPr lang="en-US" altLang="en-US" dirty="0"/>
          </a:p>
        </p:txBody>
      </p:sp>
      <p:grpSp>
        <p:nvGrpSpPr>
          <p:cNvPr id="25633" name="Group 33">
            <a:extLst>
              <a:ext uri="{FF2B5EF4-FFF2-40B4-BE49-F238E27FC236}">
                <a16:creationId xmlns:a16="http://schemas.microsoft.com/office/drawing/2014/main" id="{C16AA0A5-3633-4F76-A366-D3B42D98AD23}"/>
              </a:ext>
            </a:extLst>
          </p:cNvPr>
          <p:cNvGrpSpPr>
            <a:grpSpLocks/>
          </p:cNvGrpSpPr>
          <p:nvPr/>
        </p:nvGrpSpPr>
        <p:grpSpPr bwMode="auto">
          <a:xfrm>
            <a:off x="5349922" y="1981200"/>
            <a:ext cx="4662488" cy="1981200"/>
            <a:chOff x="2556" y="1725"/>
            <a:chExt cx="2937" cy="1248"/>
          </a:xfrm>
        </p:grpSpPr>
        <p:sp>
          <p:nvSpPr>
            <p:cNvPr id="25632" name="Rectangle 32">
              <a:extLst>
                <a:ext uri="{FF2B5EF4-FFF2-40B4-BE49-F238E27FC236}">
                  <a16:creationId xmlns:a16="http://schemas.microsoft.com/office/drawing/2014/main" id="{9EA2FD47-712B-483D-BB7B-486AE8E2AE3F}"/>
                </a:ext>
              </a:extLst>
            </p:cNvPr>
            <p:cNvSpPr>
              <a:spLocks noChangeArrowheads="1"/>
            </p:cNvSpPr>
            <p:nvPr/>
          </p:nvSpPr>
          <p:spPr bwMode="auto">
            <a:xfrm>
              <a:off x="2556" y="1725"/>
              <a:ext cx="2937" cy="1248"/>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nvGrpSpPr>
            <p:cNvPr id="25608" name="Group 8">
              <a:extLst>
                <a:ext uri="{FF2B5EF4-FFF2-40B4-BE49-F238E27FC236}">
                  <a16:creationId xmlns:a16="http://schemas.microsoft.com/office/drawing/2014/main" id="{C7C2454E-EBDE-4F1F-9C9C-BE1B761B8ECC}"/>
                </a:ext>
              </a:extLst>
            </p:cNvPr>
            <p:cNvGrpSpPr>
              <a:grpSpLocks/>
            </p:cNvGrpSpPr>
            <p:nvPr/>
          </p:nvGrpSpPr>
          <p:grpSpPr bwMode="auto">
            <a:xfrm>
              <a:off x="2736" y="1968"/>
              <a:ext cx="2568" cy="800"/>
              <a:chOff x="1488" y="2200"/>
              <a:chExt cx="2568" cy="800"/>
            </a:xfrm>
          </p:grpSpPr>
          <p:grpSp>
            <p:nvGrpSpPr>
              <p:cNvPr id="25609" name="Group 9">
                <a:extLst>
                  <a:ext uri="{FF2B5EF4-FFF2-40B4-BE49-F238E27FC236}">
                    <a16:creationId xmlns:a16="http://schemas.microsoft.com/office/drawing/2014/main" id="{641AF56F-67D8-42B8-8D02-E1811DEBCDE0}"/>
                  </a:ext>
                </a:extLst>
              </p:cNvPr>
              <p:cNvGrpSpPr>
                <a:grpSpLocks/>
              </p:cNvGrpSpPr>
              <p:nvPr/>
            </p:nvGrpSpPr>
            <p:grpSpPr bwMode="auto">
              <a:xfrm>
                <a:off x="1518" y="2304"/>
                <a:ext cx="2532" cy="578"/>
                <a:chOff x="1392" y="1920"/>
                <a:chExt cx="2532" cy="578"/>
              </a:xfrm>
            </p:grpSpPr>
            <p:sp>
              <p:nvSpPr>
                <p:cNvPr id="25610" name="AutoShape 10">
                  <a:extLst>
                    <a:ext uri="{FF2B5EF4-FFF2-40B4-BE49-F238E27FC236}">
                      <a16:creationId xmlns:a16="http://schemas.microsoft.com/office/drawing/2014/main" id="{AD8E71C6-9358-4A2A-968C-EC60491B0988}"/>
                    </a:ext>
                  </a:extLst>
                </p:cNvPr>
                <p:cNvSpPr>
                  <a:spLocks noChangeArrowheads="1"/>
                </p:cNvSpPr>
                <p:nvPr/>
              </p:nvSpPr>
              <p:spPr bwMode="auto">
                <a:xfrm>
                  <a:off x="1392" y="1920"/>
                  <a:ext cx="1008" cy="576"/>
                </a:xfrm>
                <a:custGeom>
                  <a:avLst/>
                  <a:gdLst>
                    <a:gd name="G0" fmla="+- 547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75"/>
                    <a:gd name="G18" fmla="*/ 5475 1 2"/>
                    <a:gd name="G19" fmla="+- G18 5400 0"/>
                    <a:gd name="G20" fmla="cos G19 11796480"/>
                    <a:gd name="G21" fmla="sin G19 11796480"/>
                    <a:gd name="G22" fmla="+- G20 10800 0"/>
                    <a:gd name="G23" fmla="+- G21 10800 0"/>
                    <a:gd name="G24" fmla="+- 10800 0 G20"/>
                    <a:gd name="G25" fmla="+- 5475 10800 0"/>
                    <a:gd name="G26" fmla="?: G9 G17 G25"/>
                    <a:gd name="G27" fmla="?: G9 0 21600"/>
                    <a:gd name="G28" fmla="cos 10800 11796480"/>
                    <a:gd name="G29" fmla="sin 10800 11796480"/>
                    <a:gd name="G30" fmla="sin 547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662 w 21600"/>
                    <a:gd name="T15" fmla="*/ 10800 h 21600"/>
                    <a:gd name="T16" fmla="*/ 10800 w 21600"/>
                    <a:gd name="T17" fmla="*/ 5325 h 21600"/>
                    <a:gd name="T18" fmla="*/ 1893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325" y="10800"/>
                      </a:moveTo>
                      <a:cubicBezTo>
                        <a:pt x="5325" y="7776"/>
                        <a:pt x="7776" y="5325"/>
                        <a:pt x="10800" y="5325"/>
                      </a:cubicBezTo>
                      <a:cubicBezTo>
                        <a:pt x="13823" y="5325"/>
                        <a:pt x="16275" y="7776"/>
                        <a:pt x="16275"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100000">
                      <a:schemeClr val="accent1"/>
                    </a:gs>
                  </a:gsLst>
                  <a:path path="rect">
                    <a:fillToRect l="50000" t="50000" r="50000" b="50000"/>
                  </a:path>
                </a:gradFill>
                <a:ln w="31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11" name="AutoShape 11">
                  <a:extLst>
                    <a:ext uri="{FF2B5EF4-FFF2-40B4-BE49-F238E27FC236}">
                      <a16:creationId xmlns:a16="http://schemas.microsoft.com/office/drawing/2014/main" id="{3E6DD477-6865-454C-9560-A3D2EA6AE184}"/>
                    </a:ext>
                  </a:extLst>
                </p:cNvPr>
                <p:cNvSpPr>
                  <a:spLocks noChangeArrowheads="1"/>
                </p:cNvSpPr>
                <p:nvPr/>
              </p:nvSpPr>
              <p:spPr bwMode="auto">
                <a:xfrm>
                  <a:off x="2916" y="1920"/>
                  <a:ext cx="1008" cy="576"/>
                </a:xfrm>
                <a:custGeom>
                  <a:avLst/>
                  <a:gdLst>
                    <a:gd name="G0" fmla="+- 547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75"/>
                    <a:gd name="G18" fmla="*/ 5475 1 2"/>
                    <a:gd name="G19" fmla="+- G18 5400 0"/>
                    <a:gd name="G20" fmla="cos G19 11796480"/>
                    <a:gd name="G21" fmla="sin G19 11796480"/>
                    <a:gd name="G22" fmla="+- G20 10800 0"/>
                    <a:gd name="G23" fmla="+- G21 10800 0"/>
                    <a:gd name="G24" fmla="+- 10800 0 G20"/>
                    <a:gd name="G25" fmla="+- 5475 10800 0"/>
                    <a:gd name="G26" fmla="?: G9 G17 G25"/>
                    <a:gd name="G27" fmla="?: G9 0 21600"/>
                    <a:gd name="G28" fmla="cos 10800 11796480"/>
                    <a:gd name="G29" fmla="sin 10800 11796480"/>
                    <a:gd name="G30" fmla="sin 547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662 w 21600"/>
                    <a:gd name="T15" fmla="*/ 10800 h 21600"/>
                    <a:gd name="T16" fmla="*/ 10800 w 21600"/>
                    <a:gd name="T17" fmla="*/ 5325 h 21600"/>
                    <a:gd name="T18" fmla="*/ 1893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325" y="10800"/>
                      </a:moveTo>
                      <a:cubicBezTo>
                        <a:pt x="5325" y="7776"/>
                        <a:pt x="7776" y="5325"/>
                        <a:pt x="10800" y="5325"/>
                      </a:cubicBezTo>
                      <a:cubicBezTo>
                        <a:pt x="13823" y="5325"/>
                        <a:pt x="16275" y="7776"/>
                        <a:pt x="16275"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100000">
                      <a:schemeClr val="accent1"/>
                    </a:gs>
                  </a:gsLst>
                  <a:path path="rect">
                    <a:fillToRect l="50000" t="50000" r="50000" b="50000"/>
                  </a:path>
                </a:gradFill>
                <a:ln w="31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12" name="AutoShape 12">
                  <a:extLst>
                    <a:ext uri="{FF2B5EF4-FFF2-40B4-BE49-F238E27FC236}">
                      <a16:creationId xmlns:a16="http://schemas.microsoft.com/office/drawing/2014/main" id="{038F1109-B9A5-4316-9AC7-02A489E5DEC5}"/>
                    </a:ext>
                  </a:extLst>
                </p:cNvPr>
                <p:cNvSpPr>
                  <a:spLocks noChangeArrowheads="1"/>
                </p:cNvSpPr>
                <p:nvPr/>
              </p:nvSpPr>
              <p:spPr bwMode="auto">
                <a:xfrm flipH="1" flipV="1">
                  <a:off x="2154" y="1922"/>
                  <a:ext cx="1008" cy="576"/>
                </a:xfrm>
                <a:custGeom>
                  <a:avLst/>
                  <a:gdLst>
                    <a:gd name="G0" fmla="+- 547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75"/>
                    <a:gd name="G18" fmla="*/ 5475 1 2"/>
                    <a:gd name="G19" fmla="+- G18 5400 0"/>
                    <a:gd name="G20" fmla="cos G19 11796480"/>
                    <a:gd name="G21" fmla="sin G19 11796480"/>
                    <a:gd name="G22" fmla="+- G20 10800 0"/>
                    <a:gd name="G23" fmla="+- G21 10800 0"/>
                    <a:gd name="G24" fmla="+- 10800 0 G20"/>
                    <a:gd name="G25" fmla="+- 5475 10800 0"/>
                    <a:gd name="G26" fmla="?: G9 G17 G25"/>
                    <a:gd name="G27" fmla="?: G9 0 21600"/>
                    <a:gd name="G28" fmla="cos 10800 11796480"/>
                    <a:gd name="G29" fmla="sin 10800 11796480"/>
                    <a:gd name="G30" fmla="sin 547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662 w 21600"/>
                    <a:gd name="T15" fmla="*/ 10800 h 21600"/>
                    <a:gd name="T16" fmla="*/ 10800 w 21600"/>
                    <a:gd name="T17" fmla="*/ 5325 h 21600"/>
                    <a:gd name="T18" fmla="*/ 1893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325" y="10800"/>
                      </a:moveTo>
                      <a:cubicBezTo>
                        <a:pt x="5325" y="7776"/>
                        <a:pt x="7776" y="5325"/>
                        <a:pt x="10800" y="5325"/>
                      </a:cubicBezTo>
                      <a:cubicBezTo>
                        <a:pt x="13823" y="5325"/>
                        <a:pt x="16275" y="7776"/>
                        <a:pt x="16275"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100000">
                      <a:schemeClr val="accent1"/>
                    </a:gs>
                  </a:gsLst>
                  <a:path path="rect">
                    <a:fillToRect l="50000" t="50000" r="50000" b="50000"/>
                  </a:path>
                </a:gradFill>
                <a:ln w="31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sp>
            <p:nvSpPr>
              <p:cNvPr id="25613" name="AutoShape 13">
                <a:extLst>
                  <a:ext uri="{FF2B5EF4-FFF2-40B4-BE49-F238E27FC236}">
                    <a16:creationId xmlns:a16="http://schemas.microsoft.com/office/drawing/2014/main" id="{891DB144-275E-408E-A6AB-300F0C14F6D4}"/>
                  </a:ext>
                </a:extLst>
              </p:cNvPr>
              <p:cNvSpPr>
                <a:spLocks noChangeArrowheads="1"/>
              </p:cNvSpPr>
              <p:nvPr/>
            </p:nvSpPr>
            <p:spPr bwMode="auto">
              <a:xfrm rot="-3806097">
                <a:off x="1464" y="2486"/>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14" name="AutoShape 14">
                <a:extLst>
                  <a:ext uri="{FF2B5EF4-FFF2-40B4-BE49-F238E27FC236}">
                    <a16:creationId xmlns:a16="http://schemas.microsoft.com/office/drawing/2014/main" id="{5719289D-963A-42AB-8667-FCBADA6DD589}"/>
                  </a:ext>
                </a:extLst>
              </p:cNvPr>
              <p:cNvSpPr>
                <a:spLocks noChangeArrowheads="1"/>
              </p:cNvSpPr>
              <p:nvPr/>
            </p:nvSpPr>
            <p:spPr bwMode="auto">
              <a:xfrm rot="-4357635">
                <a:off x="2972" y="2544"/>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15" name="AutoShape 15">
                <a:extLst>
                  <a:ext uri="{FF2B5EF4-FFF2-40B4-BE49-F238E27FC236}">
                    <a16:creationId xmlns:a16="http://schemas.microsoft.com/office/drawing/2014/main" id="{388DA19D-C7E8-45D7-8166-02E15475DC17}"/>
                  </a:ext>
                </a:extLst>
              </p:cNvPr>
              <p:cNvSpPr>
                <a:spLocks noChangeArrowheads="1"/>
              </p:cNvSpPr>
              <p:nvPr/>
            </p:nvSpPr>
            <p:spPr bwMode="auto">
              <a:xfrm rot="3418568">
                <a:off x="3984" y="2456"/>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16" name="AutoShape 16">
                <a:extLst>
                  <a:ext uri="{FF2B5EF4-FFF2-40B4-BE49-F238E27FC236}">
                    <a16:creationId xmlns:a16="http://schemas.microsoft.com/office/drawing/2014/main" id="{04C9E98E-B232-47FD-8614-41B4EC071D24}"/>
                  </a:ext>
                </a:extLst>
              </p:cNvPr>
              <p:cNvSpPr>
                <a:spLocks noChangeArrowheads="1"/>
              </p:cNvSpPr>
              <p:nvPr/>
            </p:nvSpPr>
            <p:spPr bwMode="auto">
              <a:xfrm flipV="1">
                <a:off x="1950" y="2448"/>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17" name="AutoShape 17">
                <a:extLst>
                  <a:ext uri="{FF2B5EF4-FFF2-40B4-BE49-F238E27FC236}">
                    <a16:creationId xmlns:a16="http://schemas.microsoft.com/office/drawing/2014/main" id="{989AA39B-0F8A-45FC-8A80-AA44474A90E5}"/>
                  </a:ext>
                </a:extLst>
              </p:cNvPr>
              <p:cNvSpPr>
                <a:spLocks noChangeArrowheads="1"/>
              </p:cNvSpPr>
              <p:nvPr/>
            </p:nvSpPr>
            <p:spPr bwMode="auto">
              <a:xfrm rot="4236130" flipV="1">
                <a:off x="2219" y="2640"/>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18" name="AutoShape 18">
                <a:extLst>
                  <a:ext uri="{FF2B5EF4-FFF2-40B4-BE49-F238E27FC236}">
                    <a16:creationId xmlns:a16="http://schemas.microsoft.com/office/drawing/2014/main" id="{5D0FB9E3-78E5-4B8B-8747-1DAAFBD91AE1}"/>
                  </a:ext>
                </a:extLst>
              </p:cNvPr>
              <p:cNvSpPr>
                <a:spLocks noChangeArrowheads="1"/>
              </p:cNvSpPr>
              <p:nvPr/>
            </p:nvSpPr>
            <p:spPr bwMode="auto">
              <a:xfrm rot="19007775" flipV="1">
                <a:off x="3186" y="2736"/>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19" name="AutoShape 19">
                <a:extLst>
                  <a:ext uri="{FF2B5EF4-FFF2-40B4-BE49-F238E27FC236}">
                    <a16:creationId xmlns:a16="http://schemas.microsoft.com/office/drawing/2014/main" id="{602A11B5-9695-4FB2-B517-B78563CFB5AB}"/>
                  </a:ext>
                </a:extLst>
              </p:cNvPr>
              <p:cNvSpPr>
                <a:spLocks noChangeArrowheads="1"/>
              </p:cNvSpPr>
              <p:nvPr/>
            </p:nvSpPr>
            <p:spPr bwMode="auto">
              <a:xfrm rot="-1710933">
                <a:off x="1631" y="2244"/>
                <a:ext cx="96" cy="128"/>
              </a:xfrm>
              <a:prstGeom prst="diamond">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0" name="Oval 20">
                <a:extLst>
                  <a:ext uri="{FF2B5EF4-FFF2-40B4-BE49-F238E27FC236}">
                    <a16:creationId xmlns:a16="http://schemas.microsoft.com/office/drawing/2014/main" id="{C615D03D-C38A-474C-89AD-96934C7BD048}"/>
                  </a:ext>
                </a:extLst>
              </p:cNvPr>
              <p:cNvSpPr>
                <a:spLocks noChangeArrowheads="1"/>
              </p:cNvSpPr>
              <p:nvPr/>
            </p:nvSpPr>
            <p:spPr bwMode="auto">
              <a:xfrm>
                <a:off x="1968" y="2200"/>
                <a:ext cx="96" cy="96"/>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1" name="Rectangle 21">
                <a:extLst>
                  <a:ext uri="{FF2B5EF4-FFF2-40B4-BE49-F238E27FC236}">
                    <a16:creationId xmlns:a16="http://schemas.microsoft.com/office/drawing/2014/main" id="{3378267F-009E-4583-AAF2-4C58238F7F81}"/>
                  </a:ext>
                </a:extLst>
              </p:cNvPr>
              <p:cNvSpPr>
                <a:spLocks noChangeArrowheads="1"/>
              </p:cNvSpPr>
              <p:nvPr/>
            </p:nvSpPr>
            <p:spPr bwMode="auto">
              <a:xfrm rot="1307398">
                <a:off x="2248" y="2296"/>
                <a:ext cx="96" cy="4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2" name="AutoShape 22">
                <a:extLst>
                  <a:ext uri="{FF2B5EF4-FFF2-40B4-BE49-F238E27FC236}">
                    <a16:creationId xmlns:a16="http://schemas.microsoft.com/office/drawing/2014/main" id="{D478A1FB-8D11-4419-8518-0B469136D79C}"/>
                  </a:ext>
                </a:extLst>
              </p:cNvPr>
              <p:cNvSpPr>
                <a:spLocks noChangeArrowheads="1"/>
              </p:cNvSpPr>
              <p:nvPr/>
            </p:nvSpPr>
            <p:spPr bwMode="auto">
              <a:xfrm rot="2980530">
                <a:off x="2448" y="2416"/>
                <a:ext cx="144" cy="96"/>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3" name="AutoShape 23">
                <a:extLst>
                  <a:ext uri="{FF2B5EF4-FFF2-40B4-BE49-F238E27FC236}">
                    <a16:creationId xmlns:a16="http://schemas.microsoft.com/office/drawing/2014/main" id="{98C3BE98-2EB4-4981-8149-DC4621447749}"/>
                  </a:ext>
                </a:extLst>
              </p:cNvPr>
              <p:cNvSpPr>
                <a:spLocks noChangeArrowheads="1"/>
              </p:cNvSpPr>
              <p:nvPr/>
            </p:nvSpPr>
            <p:spPr bwMode="auto">
              <a:xfrm>
                <a:off x="2712" y="2648"/>
                <a:ext cx="96" cy="96"/>
              </a:xfrm>
              <a:prstGeom prst="plus">
                <a:avLst>
                  <a:gd name="adj" fmla="val 25000"/>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4" name="Oval 24">
                <a:extLst>
                  <a:ext uri="{FF2B5EF4-FFF2-40B4-BE49-F238E27FC236}">
                    <a16:creationId xmlns:a16="http://schemas.microsoft.com/office/drawing/2014/main" id="{9B7C4F6B-08FC-4B5F-BF4A-C36CE52F31BC}"/>
                  </a:ext>
                </a:extLst>
              </p:cNvPr>
              <p:cNvSpPr>
                <a:spLocks noChangeArrowheads="1"/>
              </p:cNvSpPr>
              <p:nvPr/>
            </p:nvSpPr>
            <p:spPr bwMode="auto">
              <a:xfrm>
                <a:off x="3136" y="2296"/>
                <a:ext cx="96" cy="96"/>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5" name="AutoShape 25">
                <a:extLst>
                  <a:ext uri="{FF2B5EF4-FFF2-40B4-BE49-F238E27FC236}">
                    <a16:creationId xmlns:a16="http://schemas.microsoft.com/office/drawing/2014/main" id="{A255F35F-F0CA-4372-8617-AB2CB1782A2F}"/>
                  </a:ext>
                </a:extLst>
              </p:cNvPr>
              <p:cNvSpPr>
                <a:spLocks noChangeArrowheads="1"/>
              </p:cNvSpPr>
              <p:nvPr/>
            </p:nvSpPr>
            <p:spPr bwMode="auto">
              <a:xfrm rot="-237959">
                <a:off x="3456" y="2208"/>
                <a:ext cx="144" cy="96"/>
              </a:xfrm>
              <a:custGeom>
                <a:avLst/>
                <a:gdLst>
                  <a:gd name="T0" fmla="*/ 10860 w 21600"/>
                  <a:gd name="T1" fmla="*/ 2187 h 21600"/>
                  <a:gd name="T2" fmla="*/ 2928 w 21600"/>
                  <a:gd name="T3" fmla="*/ 10800 h 21600"/>
                  <a:gd name="T4" fmla="*/ 10860 w 21600"/>
                  <a:gd name="T5" fmla="*/ 21600 h 21600"/>
                  <a:gd name="T6" fmla="*/ 18672 w 21600"/>
                  <a:gd name="T7" fmla="*/ 10800 h 21600"/>
                  <a:gd name="T8" fmla="*/ 17694720 60000 65536"/>
                  <a:gd name="T9" fmla="*/ 11796480 60000 65536"/>
                  <a:gd name="T10" fmla="*/ 5898240 60000 65536"/>
                  <a:gd name="T11" fmla="*/ 0 60000 65536"/>
                  <a:gd name="T12" fmla="*/ 5037 w 21600"/>
                  <a:gd name="T13" fmla="*/ 2277 h 21600"/>
                  <a:gd name="T14" fmla="*/ 16557 w 21600"/>
                  <a:gd name="T15" fmla="*/ 13677 h 21600"/>
                </a:gdLst>
                <a:ahLst/>
                <a:cxnLst>
                  <a:cxn ang="T8">
                    <a:pos x="T0" y="T1"/>
                  </a:cxn>
                  <a:cxn ang="T9">
                    <a:pos x="T2" y="T3"/>
                  </a:cxn>
                  <a:cxn ang="T10">
                    <a:pos x="T4" y="T5"/>
                  </a:cxn>
                  <a:cxn ang="T11">
                    <a:pos x="T6" y="T7"/>
                  </a:cxn>
                </a:cxnLst>
                <a:rect l="T12" t="T13" r="T14" b="T15"/>
                <a:pathLst>
                  <a:path w="21600" h="21600">
                    <a:moveTo>
                      <a:pt x="10860" y="2187"/>
                    </a:moveTo>
                    <a:cubicBezTo>
                      <a:pt x="10451" y="1746"/>
                      <a:pt x="9529" y="1018"/>
                      <a:pt x="9015" y="730"/>
                    </a:cubicBezTo>
                    <a:cubicBezTo>
                      <a:pt x="7865" y="152"/>
                      <a:pt x="6685" y="0"/>
                      <a:pt x="5415" y="0"/>
                    </a:cubicBezTo>
                    <a:cubicBezTo>
                      <a:pt x="4175" y="152"/>
                      <a:pt x="2995" y="575"/>
                      <a:pt x="1967" y="1305"/>
                    </a:cubicBezTo>
                    <a:cubicBezTo>
                      <a:pt x="1150" y="2187"/>
                      <a:pt x="575" y="3222"/>
                      <a:pt x="242" y="4220"/>
                    </a:cubicBezTo>
                    <a:cubicBezTo>
                      <a:pt x="0" y="5410"/>
                      <a:pt x="242" y="6560"/>
                      <a:pt x="575" y="7597"/>
                    </a:cubicBezTo>
                    <a:lnTo>
                      <a:pt x="10860" y="21600"/>
                    </a:lnTo>
                    <a:lnTo>
                      <a:pt x="20995" y="7597"/>
                    </a:lnTo>
                    <a:cubicBezTo>
                      <a:pt x="21480" y="6560"/>
                      <a:pt x="21600" y="5410"/>
                      <a:pt x="21480" y="4220"/>
                    </a:cubicBezTo>
                    <a:cubicBezTo>
                      <a:pt x="21115" y="3222"/>
                      <a:pt x="20420" y="2187"/>
                      <a:pt x="19632" y="1305"/>
                    </a:cubicBezTo>
                    <a:cubicBezTo>
                      <a:pt x="18575" y="575"/>
                      <a:pt x="17425" y="152"/>
                      <a:pt x="16275" y="0"/>
                    </a:cubicBezTo>
                    <a:cubicBezTo>
                      <a:pt x="15005" y="0"/>
                      <a:pt x="13735" y="152"/>
                      <a:pt x="12705" y="730"/>
                    </a:cubicBezTo>
                    <a:cubicBezTo>
                      <a:pt x="12176" y="1018"/>
                      <a:pt x="11254" y="1746"/>
                      <a:pt x="10860" y="2187"/>
                    </a:cubicBez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6" name="AutoShape 26">
                <a:extLst>
                  <a:ext uri="{FF2B5EF4-FFF2-40B4-BE49-F238E27FC236}">
                    <a16:creationId xmlns:a16="http://schemas.microsoft.com/office/drawing/2014/main" id="{24537FD1-3B1E-4EBF-9E34-4E04074AEEB8}"/>
                  </a:ext>
                </a:extLst>
              </p:cNvPr>
              <p:cNvSpPr>
                <a:spLocks noChangeArrowheads="1"/>
              </p:cNvSpPr>
              <p:nvPr/>
            </p:nvSpPr>
            <p:spPr bwMode="auto">
              <a:xfrm rot="1937442">
                <a:off x="3792" y="2264"/>
                <a:ext cx="96" cy="96"/>
              </a:xfrm>
              <a:prstGeom prst="plus">
                <a:avLst>
                  <a:gd name="adj" fmla="val 25000"/>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7" name="AutoShape 27">
                <a:extLst>
                  <a:ext uri="{FF2B5EF4-FFF2-40B4-BE49-F238E27FC236}">
                    <a16:creationId xmlns:a16="http://schemas.microsoft.com/office/drawing/2014/main" id="{F6610229-0E9D-4C46-89BC-3A956EACD38D}"/>
                  </a:ext>
                </a:extLst>
              </p:cNvPr>
              <p:cNvSpPr>
                <a:spLocks noChangeArrowheads="1"/>
              </p:cNvSpPr>
              <p:nvPr/>
            </p:nvSpPr>
            <p:spPr bwMode="auto">
              <a:xfrm rot="-270570">
                <a:off x="2848" y="2872"/>
                <a:ext cx="96" cy="128"/>
              </a:xfrm>
              <a:prstGeom prst="diamond">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8" name="Rectangle 28">
                <a:extLst>
                  <a:ext uri="{FF2B5EF4-FFF2-40B4-BE49-F238E27FC236}">
                    <a16:creationId xmlns:a16="http://schemas.microsoft.com/office/drawing/2014/main" id="{E45B51A7-C472-4784-BBDB-5940DDE4E6E0}"/>
                  </a:ext>
                </a:extLst>
              </p:cNvPr>
              <p:cNvSpPr>
                <a:spLocks noChangeArrowheads="1"/>
              </p:cNvSpPr>
              <p:nvPr/>
            </p:nvSpPr>
            <p:spPr bwMode="auto">
              <a:xfrm rot="1307398">
                <a:off x="2416" y="2816"/>
                <a:ext cx="96" cy="4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29" name="Oval 29">
                <a:extLst>
                  <a:ext uri="{FF2B5EF4-FFF2-40B4-BE49-F238E27FC236}">
                    <a16:creationId xmlns:a16="http://schemas.microsoft.com/office/drawing/2014/main" id="{D347421D-2AB7-491D-B279-605257EC9470}"/>
                  </a:ext>
                </a:extLst>
              </p:cNvPr>
              <p:cNvSpPr>
                <a:spLocks noChangeArrowheads="1"/>
              </p:cNvSpPr>
              <p:nvPr/>
            </p:nvSpPr>
            <p:spPr bwMode="auto">
              <a:xfrm>
                <a:off x="3680" y="2496"/>
                <a:ext cx="96" cy="96"/>
              </a:xfrm>
              <a:prstGeom prst="ellipse">
                <a:avLst/>
              </a:prstGeom>
              <a:solidFill>
                <a:schemeClr val="tx2"/>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30" name="AutoShape 30">
                <a:extLst>
                  <a:ext uri="{FF2B5EF4-FFF2-40B4-BE49-F238E27FC236}">
                    <a16:creationId xmlns:a16="http://schemas.microsoft.com/office/drawing/2014/main" id="{65EBB4D7-5BAC-4D8F-A22B-BB8AFCBFB85F}"/>
                  </a:ext>
                </a:extLst>
              </p:cNvPr>
              <p:cNvSpPr>
                <a:spLocks noChangeArrowheads="1"/>
              </p:cNvSpPr>
              <p:nvPr/>
            </p:nvSpPr>
            <p:spPr bwMode="auto">
              <a:xfrm rot="-1710933">
                <a:off x="3376" y="2464"/>
                <a:ext cx="96" cy="128"/>
              </a:xfrm>
              <a:prstGeom prst="diamond">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25631" name="Rectangle 31">
                <a:extLst>
                  <a:ext uri="{FF2B5EF4-FFF2-40B4-BE49-F238E27FC236}">
                    <a16:creationId xmlns:a16="http://schemas.microsoft.com/office/drawing/2014/main" id="{5B0E8223-0042-41BA-8B4A-9E0BBDDF40A2}"/>
                  </a:ext>
                </a:extLst>
              </p:cNvPr>
              <p:cNvSpPr>
                <a:spLocks noChangeArrowheads="1"/>
              </p:cNvSpPr>
              <p:nvPr/>
            </p:nvSpPr>
            <p:spPr bwMode="auto">
              <a:xfrm rot="-3409969">
                <a:off x="1752" y="2536"/>
                <a:ext cx="96" cy="48"/>
              </a:xfrm>
              <a:prstGeom prst="rect">
                <a:avLst/>
              </a:pr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spTree>
    <p:extLst>
      <p:ext uri="{BB962C8B-B14F-4D97-AF65-F5344CB8AC3E}">
        <p14:creationId xmlns:p14="http://schemas.microsoft.com/office/powerpoint/2010/main" val="36757979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560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5603">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499"/>
                                          </p:stCondLst>
                                        </p:cTn>
                                        <p:tgtEl>
                                          <p:spTgt spid="2560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5603">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499"/>
                                          </p:stCondLst>
                                        </p:cTn>
                                        <p:tgtEl>
                                          <p:spTgt spid="2560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5603">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499"/>
                                          </p:stCondLst>
                                        </p:cTn>
                                        <p:tgtEl>
                                          <p:spTgt spid="2560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5603">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499"/>
                                          </p:stCondLst>
                                        </p:cTn>
                                        <p:tgtEl>
                                          <p:spTgt spid="2560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5603">
                                            <p:txEl>
                                              <p:pRg st="4" end="4"/>
                                            </p:txEl>
                                          </p:spTgt>
                                        </p:tgtEl>
                                        <p:attrNameLst>
                                          <p:attrName>ppt_c</p:attrName>
                                        </p:attrNameLst>
                                      </p:cBhvr>
                                      <p:to>
                                        <a:schemeClr val="bg2"/>
                                      </p:to>
                                    </p:animClr>
                                  </p:subTnLst>
                                </p:cTn>
                              </p:par>
                            </p:childTnLst>
                          </p:cTn>
                        </p:par>
                        <p:par>
                          <p:cTn id="15" fill="hold" nodeType="afterGroup">
                            <p:stCondLst>
                              <p:cond delay="500"/>
                            </p:stCondLst>
                            <p:childTnLst>
                              <p:par>
                                <p:cTn id="16" presetID="1" presetClass="entr" presetSubtype="0" fill="hold" nodeType="afterEffect">
                                  <p:stCondLst>
                                    <p:cond delay="0"/>
                                  </p:stCondLst>
                                  <p:childTnLst>
                                    <p:set>
                                      <p:cBhvr>
                                        <p:cTn id="17" dur="1" fill="hold">
                                          <p:stCondLst>
                                            <p:cond delay="499"/>
                                          </p:stCondLst>
                                        </p:cTn>
                                        <p:tgtEl>
                                          <p:spTgt spid="256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1026">
            <a:extLst>
              <a:ext uri="{FF2B5EF4-FFF2-40B4-BE49-F238E27FC236}">
                <a16:creationId xmlns:a16="http://schemas.microsoft.com/office/drawing/2014/main" id="{CCEEC33F-50BA-4053-80D6-F836FF1A2EF9}"/>
              </a:ext>
            </a:extLst>
          </p:cNvPr>
          <p:cNvSpPr>
            <a:spLocks noGrp="1" noChangeArrowheads="1"/>
          </p:cNvSpPr>
          <p:nvPr>
            <p:ph type="ctrTitle"/>
          </p:nvPr>
        </p:nvSpPr>
        <p:spPr/>
        <p:txBody>
          <a:bodyPr/>
          <a:lstStyle/>
          <a:p>
            <a:r>
              <a:rPr lang="en-US" altLang="en-US" dirty="0"/>
              <a:t>Antigens</a:t>
            </a:r>
          </a:p>
        </p:txBody>
      </p:sp>
    </p:spTree>
    <p:extLst>
      <p:ext uri="{BB962C8B-B14F-4D97-AF65-F5344CB8AC3E}">
        <p14:creationId xmlns:p14="http://schemas.microsoft.com/office/powerpoint/2010/main" val="33502251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C855288C-7AB3-42F3-8D42-38EB0390CFC0}"/>
              </a:ext>
            </a:extLst>
          </p:cNvPr>
          <p:cNvSpPr>
            <a:spLocks noGrp="1" noChangeArrowheads="1"/>
          </p:cNvSpPr>
          <p:nvPr>
            <p:ph type="title"/>
          </p:nvPr>
        </p:nvSpPr>
        <p:spPr/>
        <p:txBody>
          <a:bodyPr/>
          <a:lstStyle/>
          <a:p>
            <a:r>
              <a:rPr lang="en-US" altLang="en-US"/>
              <a:t>Hapten-carrier conjugates</a:t>
            </a:r>
            <a:endParaRPr lang="en-US" altLang="en-US" dirty="0"/>
          </a:p>
        </p:txBody>
      </p:sp>
      <p:sp>
        <p:nvSpPr>
          <p:cNvPr id="15363" name="Rectangle 3">
            <a:extLst>
              <a:ext uri="{FF2B5EF4-FFF2-40B4-BE49-F238E27FC236}">
                <a16:creationId xmlns:a16="http://schemas.microsoft.com/office/drawing/2014/main" id="{3FC8032C-E279-469F-83C3-2E0A26DBEC97}"/>
              </a:ext>
            </a:extLst>
          </p:cNvPr>
          <p:cNvSpPr>
            <a:spLocks noGrp="1" noChangeArrowheads="1"/>
          </p:cNvSpPr>
          <p:nvPr>
            <p:ph idx="1"/>
          </p:nvPr>
        </p:nvSpPr>
        <p:spPr/>
        <p:txBody>
          <a:bodyPr/>
          <a:lstStyle/>
          <a:p>
            <a:r>
              <a:rPr lang="en-US" altLang="en-US" dirty="0"/>
              <a:t>Definition</a:t>
            </a:r>
          </a:p>
          <a:p>
            <a:pPr lvl="1"/>
            <a:r>
              <a:rPr lang="fr-FR" altLang="en-US" dirty="0"/>
              <a:t>Structure</a:t>
            </a:r>
          </a:p>
          <a:p>
            <a:pPr lvl="2"/>
            <a:r>
              <a:rPr lang="fr-FR" altLang="en-US" dirty="0"/>
              <a:t>native déterminants</a:t>
            </a:r>
          </a:p>
          <a:p>
            <a:pPr lvl="2"/>
            <a:r>
              <a:rPr lang="fr-FR" altLang="en-US" dirty="0" err="1"/>
              <a:t>haptenic</a:t>
            </a:r>
            <a:r>
              <a:rPr lang="fr-FR" altLang="en-US" dirty="0"/>
              <a:t> déterminants</a:t>
            </a:r>
          </a:p>
          <a:p>
            <a:endParaRPr lang="en-US" altLang="en-US" dirty="0"/>
          </a:p>
        </p:txBody>
      </p:sp>
      <p:grpSp>
        <p:nvGrpSpPr>
          <p:cNvPr id="15418" name="Group 58">
            <a:extLst>
              <a:ext uri="{FF2B5EF4-FFF2-40B4-BE49-F238E27FC236}">
                <a16:creationId xmlns:a16="http://schemas.microsoft.com/office/drawing/2014/main" id="{13C7E14E-F3A8-40BD-9177-943874597B9A}"/>
              </a:ext>
            </a:extLst>
          </p:cNvPr>
          <p:cNvGrpSpPr>
            <a:grpSpLocks/>
          </p:cNvGrpSpPr>
          <p:nvPr/>
        </p:nvGrpSpPr>
        <p:grpSpPr bwMode="auto">
          <a:xfrm>
            <a:off x="6148317" y="1981200"/>
            <a:ext cx="4876800" cy="3048000"/>
            <a:chOff x="2592" y="1248"/>
            <a:chExt cx="3072" cy="1920"/>
          </a:xfrm>
        </p:grpSpPr>
        <p:sp>
          <p:nvSpPr>
            <p:cNvPr id="15417" name="Rectangle 57">
              <a:extLst>
                <a:ext uri="{FF2B5EF4-FFF2-40B4-BE49-F238E27FC236}">
                  <a16:creationId xmlns:a16="http://schemas.microsoft.com/office/drawing/2014/main" id="{36E9E3C6-6F17-4866-B0BF-261367B525C2}"/>
                </a:ext>
              </a:extLst>
            </p:cNvPr>
            <p:cNvSpPr>
              <a:spLocks noChangeArrowheads="1"/>
            </p:cNvSpPr>
            <p:nvPr/>
          </p:nvSpPr>
          <p:spPr bwMode="auto">
            <a:xfrm>
              <a:off x="2592" y="1248"/>
              <a:ext cx="3072" cy="192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nvGrpSpPr>
            <p:cNvPr id="15367" name="Group 7">
              <a:extLst>
                <a:ext uri="{FF2B5EF4-FFF2-40B4-BE49-F238E27FC236}">
                  <a16:creationId xmlns:a16="http://schemas.microsoft.com/office/drawing/2014/main" id="{F9E85FF2-5621-493F-8628-FAAEE44066AC}"/>
                </a:ext>
              </a:extLst>
            </p:cNvPr>
            <p:cNvGrpSpPr>
              <a:grpSpLocks/>
            </p:cNvGrpSpPr>
            <p:nvPr/>
          </p:nvGrpSpPr>
          <p:grpSpPr bwMode="auto">
            <a:xfrm>
              <a:off x="2640" y="1488"/>
              <a:ext cx="2816" cy="1652"/>
              <a:chOff x="1200" y="373"/>
              <a:chExt cx="2816" cy="1652"/>
            </a:xfrm>
          </p:grpSpPr>
          <p:sp>
            <p:nvSpPr>
              <p:cNvPr id="15368" name="AutoShape 8">
                <a:extLst>
                  <a:ext uri="{FF2B5EF4-FFF2-40B4-BE49-F238E27FC236}">
                    <a16:creationId xmlns:a16="http://schemas.microsoft.com/office/drawing/2014/main" id="{34FEC8E5-7103-4687-BC50-B3EE24D0F3CE}"/>
                  </a:ext>
                </a:extLst>
              </p:cNvPr>
              <p:cNvSpPr>
                <a:spLocks noChangeArrowheads="1"/>
              </p:cNvSpPr>
              <p:nvPr/>
            </p:nvSpPr>
            <p:spPr bwMode="auto">
              <a:xfrm rot="19834001" flipV="1">
                <a:off x="3302" y="1036"/>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nvGrpSpPr>
              <p:cNvPr id="15369" name="Group 9">
                <a:extLst>
                  <a:ext uri="{FF2B5EF4-FFF2-40B4-BE49-F238E27FC236}">
                    <a16:creationId xmlns:a16="http://schemas.microsoft.com/office/drawing/2014/main" id="{90B501F6-BC08-41A3-838F-A6B49670A583}"/>
                  </a:ext>
                </a:extLst>
              </p:cNvPr>
              <p:cNvGrpSpPr>
                <a:grpSpLocks/>
              </p:cNvGrpSpPr>
              <p:nvPr/>
            </p:nvGrpSpPr>
            <p:grpSpPr bwMode="auto">
              <a:xfrm>
                <a:off x="1200" y="373"/>
                <a:ext cx="2816" cy="1652"/>
                <a:chOff x="1200" y="373"/>
                <a:chExt cx="2816" cy="1652"/>
              </a:xfrm>
            </p:grpSpPr>
            <p:sp>
              <p:nvSpPr>
                <p:cNvPr id="15370" name="AutoShape 10">
                  <a:extLst>
                    <a:ext uri="{FF2B5EF4-FFF2-40B4-BE49-F238E27FC236}">
                      <a16:creationId xmlns:a16="http://schemas.microsoft.com/office/drawing/2014/main" id="{826F4C34-5E48-4A5E-A4EF-BA5D26ADAB70}"/>
                    </a:ext>
                  </a:extLst>
                </p:cNvPr>
                <p:cNvSpPr>
                  <a:spLocks noChangeArrowheads="1"/>
                </p:cNvSpPr>
                <p:nvPr/>
              </p:nvSpPr>
              <p:spPr bwMode="auto">
                <a:xfrm>
                  <a:off x="1902" y="818"/>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71" name="AutoShape 11">
                  <a:extLst>
                    <a:ext uri="{FF2B5EF4-FFF2-40B4-BE49-F238E27FC236}">
                      <a16:creationId xmlns:a16="http://schemas.microsoft.com/office/drawing/2014/main" id="{34839B25-77C6-4F69-BB61-01AFAEB9741C}"/>
                    </a:ext>
                  </a:extLst>
                </p:cNvPr>
                <p:cNvSpPr>
                  <a:spLocks noChangeArrowheads="1"/>
                </p:cNvSpPr>
                <p:nvPr/>
              </p:nvSpPr>
              <p:spPr bwMode="auto">
                <a:xfrm>
                  <a:off x="3406" y="816"/>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72" name="AutoShape 12">
                  <a:extLst>
                    <a:ext uri="{FF2B5EF4-FFF2-40B4-BE49-F238E27FC236}">
                      <a16:creationId xmlns:a16="http://schemas.microsoft.com/office/drawing/2014/main" id="{A04BF65D-FE47-4DE0-AC2D-DC49A6674E6B}"/>
                    </a:ext>
                  </a:extLst>
                </p:cNvPr>
                <p:cNvSpPr>
                  <a:spLocks noChangeArrowheads="1"/>
                </p:cNvSpPr>
                <p:nvPr/>
              </p:nvSpPr>
              <p:spPr bwMode="auto">
                <a:xfrm rot="3071317">
                  <a:off x="2402" y="984"/>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73" name="AutoShape 13">
                  <a:extLst>
                    <a:ext uri="{FF2B5EF4-FFF2-40B4-BE49-F238E27FC236}">
                      <a16:creationId xmlns:a16="http://schemas.microsoft.com/office/drawing/2014/main" id="{C970DD30-DF82-47F6-876B-C46A813DCDC1}"/>
                    </a:ext>
                  </a:extLst>
                </p:cNvPr>
                <p:cNvSpPr>
                  <a:spLocks noChangeArrowheads="1"/>
                </p:cNvSpPr>
                <p:nvPr/>
              </p:nvSpPr>
              <p:spPr bwMode="auto">
                <a:xfrm rot="-3806097">
                  <a:off x="1416" y="1046"/>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74" name="AutoShape 14">
                  <a:extLst>
                    <a:ext uri="{FF2B5EF4-FFF2-40B4-BE49-F238E27FC236}">
                      <a16:creationId xmlns:a16="http://schemas.microsoft.com/office/drawing/2014/main" id="{385427D4-4B82-433F-8C2E-0AE7972D9A57}"/>
                    </a:ext>
                  </a:extLst>
                </p:cNvPr>
                <p:cNvSpPr>
                  <a:spLocks noChangeArrowheads="1"/>
                </p:cNvSpPr>
                <p:nvPr/>
              </p:nvSpPr>
              <p:spPr bwMode="auto">
                <a:xfrm rot="-4357635">
                  <a:off x="2924" y="1104"/>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75" name="AutoShape 15">
                  <a:extLst>
                    <a:ext uri="{FF2B5EF4-FFF2-40B4-BE49-F238E27FC236}">
                      <a16:creationId xmlns:a16="http://schemas.microsoft.com/office/drawing/2014/main" id="{93BB5581-D871-47A8-811D-A2D433777DD2}"/>
                    </a:ext>
                  </a:extLst>
                </p:cNvPr>
                <p:cNvSpPr>
                  <a:spLocks noChangeArrowheads="1"/>
                </p:cNvSpPr>
                <p:nvPr/>
              </p:nvSpPr>
              <p:spPr bwMode="auto">
                <a:xfrm rot="3418568">
                  <a:off x="3944" y="1008"/>
                  <a:ext cx="96" cy="48"/>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76" name="AutoShape 16">
                  <a:extLst>
                    <a:ext uri="{FF2B5EF4-FFF2-40B4-BE49-F238E27FC236}">
                      <a16:creationId xmlns:a16="http://schemas.microsoft.com/office/drawing/2014/main" id="{DADB2C3C-EDED-42A9-85D1-F565A4A1A197}"/>
                    </a:ext>
                  </a:extLst>
                </p:cNvPr>
                <p:cNvSpPr>
                  <a:spLocks noChangeArrowheads="1"/>
                </p:cNvSpPr>
                <p:nvPr/>
              </p:nvSpPr>
              <p:spPr bwMode="auto">
                <a:xfrm rot="16907281" flipV="1">
                  <a:off x="1704" y="1104"/>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77" name="AutoShape 17">
                  <a:extLst>
                    <a:ext uri="{FF2B5EF4-FFF2-40B4-BE49-F238E27FC236}">
                      <a16:creationId xmlns:a16="http://schemas.microsoft.com/office/drawing/2014/main" id="{EAE137E3-2B97-426B-B7D0-4216F950A5C0}"/>
                    </a:ext>
                  </a:extLst>
                </p:cNvPr>
                <p:cNvSpPr>
                  <a:spLocks noChangeArrowheads="1"/>
                </p:cNvSpPr>
                <p:nvPr/>
              </p:nvSpPr>
              <p:spPr bwMode="auto">
                <a:xfrm rot="4236130" flipV="1">
                  <a:off x="2171" y="1200"/>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78" name="AutoShape 18">
                  <a:extLst>
                    <a:ext uri="{FF2B5EF4-FFF2-40B4-BE49-F238E27FC236}">
                      <a16:creationId xmlns:a16="http://schemas.microsoft.com/office/drawing/2014/main" id="{781AEFD7-0282-4028-9379-F68EDBCFA6AE}"/>
                    </a:ext>
                  </a:extLst>
                </p:cNvPr>
                <p:cNvSpPr>
                  <a:spLocks noChangeArrowheads="1"/>
                </p:cNvSpPr>
                <p:nvPr/>
              </p:nvSpPr>
              <p:spPr bwMode="auto">
                <a:xfrm rot="21222684" flipV="1">
                  <a:off x="2814" y="1434"/>
                  <a:ext cx="96" cy="47"/>
                </a:xfrm>
                <a:custGeom>
                  <a:avLst/>
                  <a:gdLst>
                    <a:gd name="G0" fmla="+- 5400 0 0"/>
                    <a:gd name="G1" fmla="+- 21600 0 5400"/>
                    <a:gd name="G2" fmla="*/ 5400 1 2"/>
                    <a:gd name="G3" fmla="+- 21600 0 G2"/>
                    <a:gd name="G4" fmla="+/ 5400 21600 2"/>
                    <a:gd name="G5" fmla="+/ G1 0 2"/>
                    <a:gd name="G6" fmla="*/ 21600 21600 5400"/>
                    <a:gd name="G7" fmla="*/ G6 1 2"/>
                    <a:gd name="G8" fmla="+- 21600 0 G7"/>
                    <a:gd name="G9" fmla="*/ 21600 1 2"/>
                    <a:gd name="G10" fmla="+- 5400 0 G9"/>
                    <a:gd name="G11" fmla="?: G10 G8 0"/>
                    <a:gd name="G12" fmla="?: G10 G7 21600"/>
                    <a:gd name="T0" fmla="*/ 18900 w 21600"/>
                    <a:gd name="T1" fmla="*/ 10800 h 21600"/>
                    <a:gd name="T2" fmla="*/ 10800 w 21600"/>
                    <a:gd name="T3" fmla="*/ 21600 h 21600"/>
                    <a:gd name="T4" fmla="*/ 2700 w 21600"/>
                    <a:gd name="T5" fmla="*/ 10800 h 21600"/>
                    <a:gd name="T6" fmla="*/ 10800 w 21600"/>
                    <a:gd name="T7" fmla="*/ 0 h 21600"/>
                    <a:gd name="T8" fmla="*/ 4500 w 21600"/>
                    <a:gd name="T9" fmla="*/ 4500 h 21600"/>
                    <a:gd name="T10" fmla="*/ 17100 w 21600"/>
                    <a:gd name="T11" fmla="*/ 17100 h 21600"/>
                  </a:gdLst>
                  <a:ahLst/>
                  <a:cxnLst>
                    <a:cxn ang="0">
                      <a:pos x="T0" y="T1"/>
                    </a:cxn>
                    <a:cxn ang="0">
                      <a:pos x="T2" y="T3"/>
                    </a:cxn>
                    <a:cxn ang="0">
                      <a:pos x="T4" y="T5"/>
                    </a:cxn>
                    <a:cxn ang="0">
                      <a:pos x="T6" y="T7"/>
                    </a:cxn>
                  </a:cxnLst>
                  <a:rect l="T8" t="T9" r="T10" b="T11"/>
                  <a:pathLst>
                    <a:path w="21600" h="21600">
                      <a:moveTo>
                        <a:pt x="0" y="0"/>
                      </a:moveTo>
                      <a:lnTo>
                        <a:pt x="5400" y="21600"/>
                      </a:lnTo>
                      <a:lnTo>
                        <a:pt x="16200" y="21600"/>
                      </a:lnTo>
                      <a:lnTo>
                        <a:pt x="21600" y="0"/>
                      </a:lnTo>
                      <a:close/>
                    </a:path>
                  </a:pathLst>
                </a:custGeom>
                <a:solidFill>
                  <a:schemeClr val="tx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nvGrpSpPr>
                <p:cNvPr id="15379" name="Group 19">
                  <a:extLst>
                    <a:ext uri="{FF2B5EF4-FFF2-40B4-BE49-F238E27FC236}">
                      <a16:creationId xmlns:a16="http://schemas.microsoft.com/office/drawing/2014/main" id="{72C4DCAB-0987-4A27-9CC2-05E68825C2FB}"/>
                    </a:ext>
                  </a:extLst>
                </p:cNvPr>
                <p:cNvGrpSpPr>
                  <a:grpSpLocks/>
                </p:cNvGrpSpPr>
                <p:nvPr/>
              </p:nvGrpSpPr>
              <p:grpSpPr bwMode="auto">
                <a:xfrm>
                  <a:off x="1200" y="373"/>
                  <a:ext cx="2802" cy="1652"/>
                  <a:chOff x="1200" y="373"/>
                  <a:chExt cx="2802" cy="1652"/>
                </a:xfrm>
              </p:grpSpPr>
              <p:grpSp>
                <p:nvGrpSpPr>
                  <p:cNvPr id="15380" name="Group 20">
                    <a:extLst>
                      <a:ext uri="{FF2B5EF4-FFF2-40B4-BE49-F238E27FC236}">
                        <a16:creationId xmlns:a16="http://schemas.microsoft.com/office/drawing/2014/main" id="{F5C55467-681F-4FB5-8FB1-DDEC586CF40E}"/>
                      </a:ext>
                    </a:extLst>
                  </p:cNvPr>
                  <p:cNvGrpSpPr>
                    <a:grpSpLocks/>
                  </p:cNvGrpSpPr>
                  <p:nvPr/>
                </p:nvGrpSpPr>
                <p:grpSpPr bwMode="auto">
                  <a:xfrm>
                    <a:off x="1470" y="864"/>
                    <a:ext cx="2532" cy="578"/>
                    <a:chOff x="1392" y="1920"/>
                    <a:chExt cx="2532" cy="578"/>
                  </a:xfrm>
                </p:grpSpPr>
                <p:sp>
                  <p:nvSpPr>
                    <p:cNvPr id="15381" name="AutoShape 21">
                      <a:extLst>
                        <a:ext uri="{FF2B5EF4-FFF2-40B4-BE49-F238E27FC236}">
                          <a16:creationId xmlns:a16="http://schemas.microsoft.com/office/drawing/2014/main" id="{0A3A4292-33F5-4BF6-AB3A-0D41C22EDDF6}"/>
                        </a:ext>
                      </a:extLst>
                    </p:cNvPr>
                    <p:cNvSpPr>
                      <a:spLocks noChangeArrowheads="1"/>
                    </p:cNvSpPr>
                    <p:nvPr/>
                  </p:nvSpPr>
                  <p:spPr bwMode="auto">
                    <a:xfrm>
                      <a:off x="1392" y="1920"/>
                      <a:ext cx="1008" cy="576"/>
                    </a:xfrm>
                    <a:custGeom>
                      <a:avLst/>
                      <a:gdLst>
                        <a:gd name="G0" fmla="+- 547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75"/>
                        <a:gd name="G18" fmla="*/ 5475 1 2"/>
                        <a:gd name="G19" fmla="+- G18 5400 0"/>
                        <a:gd name="G20" fmla="cos G19 11796480"/>
                        <a:gd name="G21" fmla="sin G19 11796480"/>
                        <a:gd name="G22" fmla="+- G20 10800 0"/>
                        <a:gd name="G23" fmla="+- G21 10800 0"/>
                        <a:gd name="G24" fmla="+- 10800 0 G20"/>
                        <a:gd name="G25" fmla="+- 5475 10800 0"/>
                        <a:gd name="G26" fmla="?: G9 G17 G25"/>
                        <a:gd name="G27" fmla="?: G9 0 21600"/>
                        <a:gd name="G28" fmla="cos 10800 11796480"/>
                        <a:gd name="G29" fmla="sin 10800 11796480"/>
                        <a:gd name="G30" fmla="sin 547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662 w 21600"/>
                        <a:gd name="T15" fmla="*/ 10800 h 21600"/>
                        <a:gd name="T16" fmla="*/ 10800 w 21600"/>
                        <a:gd name="T17" fmla="*/ 5325 h 21600"/>
                        <a:gd name="T18" fmla="*/ 1893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325" y="10800"/>
                          </a:moveTo>
                          <a:cubicBezTo>
                            <a:pt x="5325" y="7776"/>
                            <a:pt x="7776" y="5325"/>
                            <a:pt x="10800" y="5325"/>
                          </a:cubicBezTo>
                          <a:cubicBezTo>
                            <a:pt x="13823" y="5325"/>
                            <a:pt x="16275" y="7776"/>
                            <a:pt x="16275"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100000">
                          <a:schemeClr val="accent1"/>
                        </a:gs>
                      </a:gsLst>
                      <a:path path="rect">
                        <a:fillToRect l="50000" t="50000" r="50000" b="50000"/>
                      </a:path>
                    </a:gradFill>
                    <a:ln w="31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82" name="AutoShape 22">
                      <a:extLst>
                        <a:ext uri="{FF2B5EF4-FFF2-40B4-BE49-F238E27FC236}">
                          <a16:creationId xmlns:a16="http://schemas.microsoft.com/office/drawing/2014/main" id="{6572A4B8-3759-45FF-885B-731D5F90ABD8}"/>
                        </a:ext>
                      </a:extLst>
                    </p:cNvPr>
                    <p:cNvSpPr>
                      <a:spLocks noChangeArrowheads="1"/>
                    </p:cNvSpPr>
                    <p:nvPr/>
                  </p:nvSpPr>
                  <p:spPr bwMode="auto">
                    <a:xfrm>
                      <a:off x="2916" y="1920"/>
                      <a:ext cx="1008" cy="576"/>
                    </a:xfrm>
                    <a:custGeom>
                      <a:avLst/>
                      <a:gdLst>
                        <a:gd name="G0" fmla="+- 547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75"/>
                        <a:gd name="G18" fmla="*/ 5475 1 2"/>
                        <a:gd name="G19" fmla="+- G18 5400 0"/>
                        <a:gd name="G20" fmla="cos G19 11796480"/>
                        <a:gd name="G21" fmla="sin G19 11796480"/>
                        <a:gd name="G22" fmla="+- G20 10800 0"/>
                        <a:gd name="G23" fmla="+- G21 10800 0"/>
                        <a:gd name="G24" fmla="+- 10800 0 G20"/>
                        <a:gd name="G25" fmla="+- 5475 10800 0"/>
                        <a:gd name="G26" fmla="?: G9 G17 G25"/>
                        <a:gd name="G27" fmla="?: G9 0 21600"/>
                        <a:gd name="G28" fmla="cos 10800 11796480"/>
                        <a:gd name="G29" fmla="sin 10800 11796480"/>
                        <a:gd name="G30" fmla="sin 547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662 w 21600"/>
                        <a:gd name="T15" fmla="*/ 10800 h 21600"/>
                        <a:gd name="T16" fmla="*/ 10800 w 21600"/>
                        <a:gd name="T17" fmla="*/ 5325 h 21600"/>
                        <a:gd name="T18" fmla="*/ 1893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325" y="10800"/>
                          </a:moveTo>
                          <a:cubicBezTo>
                            <a:pt x="5325" y="7776"/>
                            <a:pt x="7776" y="5325"/>
                            <a:pt x="10800" y="5325"/>
                          </a:cubicBezTo>
                          <a:cubicBezTo>
                            <a:pt x="13823" y="5325"/>
                            <a:pt x="16275" y="7776"/>
                            <a:pt x="16275"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100000">
                          <a:schemeClr val="accent1"/>
                        </a:gs>
                      </a:gsLst>
                      <a:path path="rect">
                        <a:fillToRect l="50000" t="50000" r="50000" b="50000"/>
                      </a:path>
                    </a:gradFill>
                    <a:ln w="31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83" name="AutoShape 23">
                      <a:extLst>
                        <a:ext uri="{FF2B5EF4-FFF2-40B4-BE49-F238E27FC236}">
                          <a16:creationId xmlns:a16="http://schemas.microsoft.com/office/drawing/2014/main" id="{51D74E84-8D32-4787-98DB-FD333B75DD7E}"/>
                        </a:ext>
                      </a:extLst>
                    </p:cNvPr>
                    <p:cNvSpPr>
                      <a:spLocks noChangeArrowheads="1"/>
                    </p:cNvSpPr>
                    <p:nvPr/>
                  </p:nvSpPr>
                  <p:spPr bwMode="auto">
                    <a:xfrm flipH="1" flipV="1">
                      <a:off x="2154" y="1922"/>
                      <a:ext cx="1008" cy="576"/>
                    </a:xfrm>
                    <a:custGeom>
                      <a:avLst/>
                      <a:gdLst>
                        <a:gd name="G0" fmla="+- 5475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5475"/>
                        <a:gd name="G18" fmla="*/ 5475 1 2"/>
                        <a:gd name="G19" fmla="+- G18 5400 0"/>
                        <a:gd name="G20" fmla="cos G19 11796480"/>
                        <a:gd name="G21" fmla="sin G19 11796480"/>
                        <a:gd name="G22" fmla="+- G20 10800 0"/>
                        <a:gd name="G23" fmla="+- G21 10800 0"/>
                        <a:gd name="G24" fmla="+- 10800 0 G20"/>
                        <a:gd name="G25" fmla="+- 5475 10800 0"/>
                        <a:gd name="G26" fmla="?: G9 G17 G25"/>
                        <a:gd name="G27" fmla="?: G9 0 21600"/>
                        <a:gd name="G28" fmla="cos 10800 11796480"/>
                        <a:gd name="G29" fmla="sin 10800 11796480"/>
                        <a:gd name="G30" fmla="sin 5475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2662 w 21600"/>
                        <a:gd name="T15" fmla="*/ 10800 h 21600"/>
                        <a:gd name="T16" fmla="*/ 10800 w 21600"/>
                        <a:gd name="T17" fmla="*/ 5325 h 21600"/>
                        <a:gd name="T18" fmla="*/ 18938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325" y="10800"/>
                          </a:moveTo>
                          <a:cubicBezTo>
                            <a:pt x="5325" y="7776"/>
                            <a:pt x="7776" y="5325"/>
                            <a:pt x="10800" y="5325"/>
                          </a:cubicBezTo>
                          <a:cubicBezTo>
                            <a:pt x="13823" y="5325"/>
                            <a:pt x="16275" y="7776"/>
                            <a:pt x="16275" y="10799"/>
                          </a:cubicBezTo>
                          <a:lnTo>
                            <a:pt x="21600" y="10800"/>
                          </a:lnTo>
                          <a:cubicBezTo>
                            <a:pt x="21600" y="4835"/>
                            <a:pt x="16764" y="0"/>
                            <a:pt x="10800" y="0"/>
                          </a:cubicBezTo>
                          <a:cubicBezTo>
                            <a:pt x="4835" y="0"/>
                            <a:pt x="0" y="4835"/>
                            <a:pt x="0" y="10799"/>
                          </a:cubicBezTo>
                          <a:close/>
                        </a:path>
                      </a:pathLst>
                    </a:custGeom>
                    <a:gradFill rotWithShape="0">
                      <a:gsLst>
                        <a:gs pos="0">
                          <a:schemeClr val="accent1">
                            <a:gamma/>
                            <a:shade val="46275"/>
                            <a:invGamma/>
                          </a:schemeClr>
                        </a:gs>
                        <a:gs pos="100000">
                          <a:schemeClr val="accent1"/>
                        </a:gs>
                      </a:gsLst>
                      <a:path path="rect">
                        <a:fillToRect l="50000" t="50000" r="50000" b="50000"/>
                      </a:path>
                    </a:gradFill>
                    <a:ln w="317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5384" name="Group 24">
                    <a:extLst>
                      <a:ext uri="{FF2B5EF4-FFF2-40B4-BE49-F238E27FC236}">
                        <a16:creationId xmlns:a16="http://schemas.microsoft.com/office/drawing/2014/main" id="{5051CAFB-F942-4EBE-BC6E-3CE1CDE54920}"/>
                      </a:ext>
                    </a:extLst>
                  </p:cNvPr>
                  <p:cNvGrpSpPr>
                    <a:grpSpLocks/>
                  </p:cNvGrpSpPr>
                  <p:nvPr/>
                </p:nvGrpSpPr>
                <p:grpSpPr bwMode="auto">
                  <a:xfrm rot="-1288151">
                    <a:off x="1632" y="782"/>
                    <a:ext cx="47" cy="144"/>
                    <a:chOff x="792" y="1392"/>
                    <a:chExt cx="47" cy="144"/>
                  </a:xfrm>
                </p:grpSpPr>
                <p:sp>
                  <p:nvSpPr>
                    <p:cNvPr id="15385" name="Line 25">
                      <a:extLst>
                        <a:ext uri="{FF2B5EF4-FFF2-40B4-BE49-F238E27FC236}">
                          <a16:creationId xmlns:a16="http://schemas.microsoft.com/office/drawing/2014/main" id="{9651C479-8B2E-4218-99E8-B8E42CDCE959}"/>
                        </a:ext>
                      </a:extLst>
                    </p:cNvPr>
                    <p:cNvSpPr>
                      <a:spLocks noChangeShapeType="1"/>
                    </p:cNvSpPr>
                    <p:nvPr/>
                  </p:nvSpPr>
                  <p:spPr bwMode="auto">
                    <a:xfrm>
                      <a:off x="816" y="148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86" name="Oval 26">
                      <a:extLst>
                        <a:ext uri="{FF2B5EF4-FFF2-40B4-BE49-F238E27FC236}">
                          <a16:creationId xmlns:a16="http://schemas.microsoft.com/office/drawing/2014/main" id="{8572F06F-E55D-4509-BCFB-056130EB374A}"/>
                        </a:ext>
                      </a:extLst>
                    </p:cNvPr>
                    <p:cNvSpPr>
                      <a:spLocks noChangeArrowheads="1"/>
                    </p:cNvSpPr>
                    <p:nvPr/>
                  </p:nvSpPr>
                  <p:spPr bwMode="auto">
                    <a:xfrm rot="-5400000">
                      <a:off x="767" y="1417"/>
                      <a:ext cx="98" cy="4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5387" name="Group 27">
                    <a:extLst>
                      <a:ext uri="{FF2B5EF4-FFF2-40B4-BE49-F238E27FC236}">
                        <a16:creationId xmlns:a16="http://schemas.microsoft.com/office/drawing/2014/main" id="{654C6BA8-2E3C-4E98-9966-B905E26945E7}"/>
                      </a:ext>
                    </a:extLst>
                  </p:cNvPr>
                  <p:cNvGrpSpPr>
                    <a:grpSpLocks/>
                  </p:cNvGrpSpPr>
                  <p:nvPr/>
                </p:nvGrpSpPr>
                <p:grpSpPr bwMode="auto">
                  <a:xfrm rot="1270544">
                    <a:off x="2199" y="764"/>
                    <a:ext cx="47" cy="144"/>
                    <a:chOff x="792" y="1392"/>
                    <a:chExt cx="47" cy="144"/>
                  </a:xfrm>
                </p:grpSpPr>
                <p:sp>
                  <p:nvSpPr>
                    <p:cNvPr id="15388" name="Line 28">
                      <a:extLst>
                        <a:ext uri="{FF2B5EF4-FFF2-40B4-BE49-F238E27FC236}">
                          <a16:creationId xmlns:a16="http://schemas.microsoft.com/office/drawing/2014/main" id="{B905C9FE-D072-4BD5-99B8-2C3B7BF8AD07}"/>
                        </a:ext>
                      </a:extLst>
                    </p:cNvPr>
                    <p:cNvSpPr>
                      <a:spLocks noChangeShapeType="1"/>
                    </p:cNvSpPr>
                    <p:nvPr/>
                  </p:nvSpPr>
                  <p:spPr bwMode="auto">
                    <a:xfrm>
                      <a:off x="816" y="148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89" name="Oval 29">
                      <a:extLst>
                        <a:ext uri="{FF2B5EF4-FFF2-40B4-BE49-F238E27FC236}">
                          <a16:creationId xmlns:a16="http://schemas.microsoft.com/office/drawing/2014/main" id="{3AA980CC-F9FC-49A3-992C-5D530DE8D416}"/>
                        </a:ext>
                      </a:extLst>
                    </p:cNvPr>
                    <p:cNvSpPr>
                      <a:spLocks noChangeArrowheads="1"/>
                    </p:cNvSpPr>
                    <p:nvPr/>
                  </p:nvSpPr>
                  <p:spPr bwMode="auto">
                    <a:xfrm rot="-5400000">
                      <a:off x="767" y="1417"/>
                      <a:ext cx="98" cy="4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5390" name="Group 30">
                    <a:extLst>
                      <a:ext uri="{FF2B5EF4-FFF2-40B4-BE49-F238E27FC236}">
                        <a16:creationId xmlns:a16="http://schemas.microsoft.com/office/drawing/2014/main" id="{A437FFC3-EEB0-4107-B07B-66477BF2A7C0}"/>
                      </a:ext>
                    </a:extLst>
                  </p:cNvPr>
                  <p:cNvGrpSpPr>
                    <a:grpSpLocks/>
                  </p:cNvGrpSpPr>
                  <p:nvPr/>
                </p:nvGrpSpPr>
                <p:grpSpPr bwMode="auto">
                  <a:xfrm>
                    <a:off x="2710" y="1162"/>
                    <a:ext cx="47" cy="144"/>
                    <a:chOff x="792" y="1392"/>
                    <a:chExt cx="47" cy="144"/>
                  </a:xfrm>
                </p:grpSpPr>
                <p:sp>
                  <p:nvSpPr>
                    <p:cNvPr id="15391" name="Line 31">
                      <a:extLst>
                        <a:ext uri="{FF2B5EF4-FFF2-40B4-BE49-F238E27FC236}">
                          <a16:creationId xmlns:a16="http://schemas.microsoft.com/office/drawing/2014/main" id="{5CE3B989-180A-4791-AC2E-C6F2DFDB2DA8}"/>
                        </a:ext>
                      </a:extLst>
                    </p:cNvPr>
                    <p:cNvSpPr>
                      <a:spLocks noChangeShapeType="1"/>
                    </p:cNvSpPr>
                    <p:nvPr/>
                  </p:nvSpPr>
                  <p:spPr bwMode="auto">
                    <a:xfrm>
                      <a:off x="816" y="148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92" name="Oval 32">
                      <a:extLst>
                        <a:ext uri="{FF2B5EF4-FFF2-40B4-BE49-F238E27FC236}">
                          <a16:creationId xmlns:a16="http://schemas.microsoft.com/office/drawing/2014/main" id="{56FAB83C-640E-4F5A-A6F2-3A88183D06F4}"/>
                        </a:ext>
                      </a:extLst>
                    </p:cNvPr>
                    <p:cNvSpPr>
                      <a:spLocks noChangeArrowheads="1"/>
                    </p:cNvSpPr>
                    <p:nvPr/>
                  </p:nvSpPr>
                  <p:spPr bwMode="auto">
                    <a:xfrm rot="-5400000">
                      <a:off x="767" y="1417"/>
                      <a:ext cx="98" cy="4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5393" name="Group 33">
                    <a:extLst>
                      <a:ext uri="{FF2B5EF4-FFF2-40B4-BE49-F238E27FC236}">
                        <a16:creationId xmlns:a16="http://schemas.microsoft.com/office/drawing/2014/main" id="{3D729879-0205-40A3-9341-744E9294739F}"/>
                      </a:ext>
                    </a:extLst>
                  </p:cNvPr>
                  <p:cNvGrpSpPr>
                    <a:grpSpLocks/>
                  </p:cNvGrpSpPr>
                  <p:nvPr/>
                </p:nvGrpSpPr>
                <p:grpSpPr bwMode="auto">
                  <a:xfrm flipV="1">
                    <a:off x="1940" y="1008"/>
                    <a:ext cx="47" cy="144"/>
                    <a:chOff x="792" y="1392"/>
                    <a:chExt cx="47" cy="144"/>
                  </a:xfrm>
                </p:grpSpPr>
                <p:sp>
                  <p:nvSpPr>
                    <p:cNvPr id="15394" name="Line 34">
                      <a:extLst>
                        <a:ext uri="{FF2B5EF4-FFF2-40B4-BE49-F238E27FC236}">
                          <a16:creationId xmlns:a16="http://schemas.microsoft.com/office/drawing/2014/main" id="{782512AB-65B6-460D-954E-15B842EEDE52}"/>
                        </a:ext>
                      </a:extLst>
                    </p:cNvPr>
                    <p:cNvSpPr>
                      <a:spLocks noChangeShapeType="1"/>
                    </p:cNvSpPr>
                    <p:nvPr/>
                  </p:nvSpPr>
                  <p:spPr bwMode="auto">
                    <a:xfrm>
                      <a:off x="816" y="148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95" name="Oval 35">
                      <a:extLst>
                        <a:ext uri="{FF2B5EF4-FFF2-40B4-BE49-F238E27FC236}">
                          <a16:creationId xmlns:a16="http://schemas.microsoft.com/office/drawing/2014/main" id="{0B337F0F-4784-4B87-8465-A5386D274F31}"/>
                        </a:ext>
                      </a:extLst>
                    </p:cNvPr>
                    <p:cNvSpPr>
                      <a:spLocks noChangeArrowheads="1"/>
                    </p:cNvSpPr>
                    <p:nvPr/>
                  </p:nvSpPr>
                  <p:spPr bwMode="auto">
                    <a:xfrm rot="-5400000">
                      <a:off x="767" y="1417"/>
                      <a:ext cx="98" cy="4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5396" name="Group 36">
                    <a:extLst>
                      <a:ext uri="{FF2B5EF4-FFF2-40B4-BE49-F238E27FC236}">
                        <a16:creationId xmlns:a16="http://schemas.microsoft.com/office/drawing/2014/main" id="{1AF12553-B8C8-446B-9C0B-ACDF5FB1FA51}"/>
                      </a:ext>
                    </a:extLst>
                  </p:cNvPr>
                  <p:cNvGrpSpPr>
                    <a:grpSpLocks/>
                  </p:cNvGrpSpPr>
                  <p:nvPr/>
                </p:nvGrpSpPr>
                <p:grpSpPr bwMode="auto">
                  <a:xfrm rot="-1358215">
                    <a:off x="3124" y="798"/>
                    <a:ext cx="47" cy="144"/>
                    <a:chOff x="792" y="1392"/>
                    <a:chExt cx="47" cy="144"/>
                  </a:xfrm>
                </p:grpSpPr>
                <p:sp>
                  <p:nvSpPr>
                    <p:cNvPr id="15397" name="Line 37">
                      <a:extLst>
                        <a:ext uri="{FF2B5EF4-FFF2-40B4-BE49-F238E27FC236}">
                          <a16:creationId xmlns:a16="http://schemas.microsoft.com/office/drawing/2014/main" id="{C0FC2799-72C8-414D-9FF5-6E22445282DB}"/>
                        </a:ext>
                      </a:extLst>
                    </p:cNvPr>
                    <p:cNvSpPr>
                      <a:spLocks noChangeShapeType="1"/>
                    </p:cNvSpPr>
                    <p:nvPr/>
                  </p:nvSpPr>
                  <p:spPr bwMode="auto">
                    <a:xfrm>
                      <a:off x="816" y="148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398" name="Oval 38">
                      <a:extLst>
                        <a:ext uri="{FF2B5EF4-FFF2-40B4-BE49-F238E27FC236}">
                          <a16:creationId xmlns:a16="http://schemas.microsoft.com/office/drawing/2014/main" id="{2F608D87-8FD3-4AF5-8C27-1BD6BAE6C031}"/>
                        </a:ext>
                      </a:extLst>
                    </p:cNvPr>
                    <p:cNvSpPr>
                      <a:spLocks noChangeArrowheads="1"/>
                    </p:cNvSpPr>
                    <p:nvPr/>
                  </p:nvSpPr>
                  <p:spPr bwMode="auto">
                    <a:xfrm rot="-5400000">
                      <a:off x="767" y="1417"/>
                      <a:ext cx="98" cy="4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5399" name="Group 39">
                    <a:extLst>
                      <a:ext uri="{FF2B5EF4-FFF2-40B4-BE49-F238E27FC236}">
                        <a16:creationId xmlns:a16="http://schemas.microsoft.com/office/drawing/2014/main" id="{DCC48227-0361-4108-BE68-612967DCA1B8}"/>
                      </a:ext>
                    </a:extLst>
                  </p:cNvPr>
                  <p:cNvGrpSpPr>
                    <a:grpSpLocks/>
                  </p:cNvGrpSpPr>
                  <p:nvPr/>
                </p:nvGrpSpPr>
                <p:grpSpPr bwMode="auto">
                  <a:xfrm rot="1200515">
                    <a:off x="3744" y="766"/>
                    <a:ext cx="47" cy="144"/>
                    <a:chOff x="792" y="1392"/>
                    <a:chExt cx="47" cy="144"/>
                  </a:xfrm>
                </p:grpSpPr>
                <p:sp>
                  <p:nvSpPr>
                    <p:cNvPr id="15400" name="Line 40">
                      <a:extLst>
                        <a:ext uri="{FF2B5EF4-FFF2-40B4-BE49-F238E27FC236}">
                          <a16:creationId xmlns:a16="http://schemas.microsoft.com/office/drawing/2014/main" id="{57F84EE2-F438-465B-9354-494EEF247C96}"/>
                        </a:ext>
                      </a:extLst>
                    </p:cNvPr>
                    <p:cNvSpPr>
                      <a:spLocks noChangeShapeType="1"/>
                    </p:cNvSpPr>
                    <p:nvPr/>
                  </p:nvSpPr>
                  <p:spPr bwMode="auto">
                    <a:xfrm>
                      <a:off x="816" y="148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401" name="Oval 41">
                      <a:extLst>
                        <a:ext uri="{FF2B5EF4-FFF2-40B4-BE49-F238E27FC236}">
                          <a16:creationId xmlns:a16="http://schemas.microsoft.com/office/drawing/2014/main" id="{70E2A6EB-23F9-4ADB-B0EA-928290EEB932}"/>
                        </a:ext>
                      </a:extLst>
                    </p:cNvPr>
                    <p:cNvSpPr>
                      <a:spLocks noChangeArrowheads="1"/>
                    </p:cNvSpPr>
                    <p:nvPr/>
                  </p:nvSpPr>
                  <p:spPr bwMode="auto">
                    <a:xfrm rot="-5400000">
                      <a:off x="767" y="1417"/>
                      <a:ext cx="98" cy="4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5402" name="Group 42">
                    <a:extLst>
                      <a:ext uri="{FF2B5EF4-FFF2-40B4-BE49-F238E27FC236}">
                        <a16:creationId xmlns:a16="http://schemas.microsoft.com/office/drawing/2014/main" id="{FC8D9C46-98F3-46FC-B28E-6D38FC064805}"/>
                      </a:ext>
                    </a:extLst>
                  </p:cNvPr>
                  <p:cNvGrpSpPr>
                    <a:grpSpLocks/>
                  </p:cNvGrpSpPr>
                  <p:nvPr/>
                </p:nvGrpSpPr>
                <p:grpSpPr bwMode="auto">
                  <a:xfrm rot="955393" flipV="1">
                    <a:off x="2432" y="1398"/>
                    <a:ext cx="47" cy="144"/>
                    <a:chOff x="792" y="1392"/>
                    <a:chExt cx="47" cy="144"/>
                  </a:xfrm>
                </p:grpSpPr>
                <p:sp>
                  <p:nvSpPr>
                    <p:cNvPr id="15403" name="Line 43">
                      <a:extLst>
                        <a:ext uri="{FF2B5EF4-FFF2-40B4-BE49-F238E27FC236}">
                          <a16:creationId xmlns:a16="http://schemas.microsoft.com/office/drawing/2014/main" id="{32123711-5295-4D50-8EA0-1B3BF3DC4F63}"/>
                        </a:ext>
                      </a:extLst>
                    </p:cNvPr>
                    <p:cNvSpPr>
                      <a:spLocks noChangeShapeType="1"/>
                    </p:cNvSpPr>
                    <p:nvPr/>
                  </p:nvSpPr>
                  <p:spPr bwMode="auto">
                    <a:xfrm>
                      <a:off x="816" y="148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404" name="Oval 44">
                      <a:extLst>
                        <a:ext uri="{FF2B5EF4-FFF2-40B4-BE49-F238E27FC236}">
                          <a16:creationId xmlns:a16="http://schemas.microsoft.com/office/drawing/2014/main" id="{64D3A7F8-96D4-4C05-98EB-7E3EA05594F3}"/>
                        </a:ext>
                      </a:extLst>
                    </p:cNvPr>
                    <p:cNvSpPr>
                      <a:spLocks noChangeArrowheads="1"/>
                    </p:cNvSpPr>
                    <p:nvPr/>
                  </p:nvSpPr>
                  <p:spPr bwMode="auto">
                    <a:xfrm rot="-5400000">
                      <a:off x="767" y="1417"/>
                      <a:ext cx="98" cy="4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5405" name="Group 45">
                    <a:extLst>
                      <a:ext uri="{FF2B5EF4-FFF2-40B4-BE49-F238E27FC236}">
                        <a16:creationId xmlns:a16="http://schemas.microsoft.com/office/drawing/2014/main" id="{DC9E9D63-6513-495E-B2C2-19889EBB7C3C}"/>
                      </a:ext>
                    </a:extLst>
                  </p:cNvPr>
                  <p:cNvGrpSpPr>
                    <a:grpSpLocks/>
                  </p:cNvGrpSpPr>
                  <p:nvPr/>
                </p:nvGrpSpPr>
                <p:grpSpPr bwMode="auto">
                  <a:xfrm rot="19248098" flipV="1">
                    <a:off x="3177" y="1298"/>
                    <a:ext cx="47" cy="144"/>
                    <a:chOff x="792" y="1392"/>
                    <a:chExt cx="47" cy="144"/>
                  </a:xfrm>
                </p:grpSpPr>
                <p:sp>
                  <p:nvSpPr>
                    <p:cNvPr id="15406" name="Line 46">
                      <a:extLst>
                        <a:ext uri="{FF2B5EF4-FFF2-40B4-BE49-F238E27FC236}">
                          <a16:creationId xmlns:a16="http://schemas.microsoft.com/office/drawing/2014/main" id="{E88EA7C6-FEEA-4C25-8E66-360D9DD79145}"/>
                        </a:ext>
                      </a:extLst>
                    </p:cNvPr>
                    <p:cNvSpPr>
                      <a:spLocks noChangeShapeType="1"/>
                    </p:cNvSpPr>
                    <p:nvPr/>
                  </p:nvSpPr>
                  <p:spPr bwMode="auto">
                    <a:xfrm>
                      <a:off x="816" y="148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407" name="Oval 47">
                      <a:extLst>
                        <a:ext uri="{FF2B5EF4-FFF2-40B4-BE49-F238E27FC236}">
                          <a16:creationId xmlns:a16="http://schemas.microsoft.com/office/drawing/2014/main" id="{6AA30DFB-B5BB-4044-B2C9-50A67FFE595A}"/>
                        </a:ext>
                      </a:extLst>
                    </p:cNvPr>
                    <p:cNvSpPr>
                      <a:spLocks noChangeArrowheads="1"/>
                    </p:cNvSpPr>
                    <p:nvPr/>
                  </p:nvSpPr>
                  <p:spPr bwMode="auto">
                    <a:xfrm rot="-5400000">
                      <a:off x="767" y="1417"/>
                      <a:ext cx="98" cy="4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5408" name="Group 48">
                    <a:extLst>
                      <a:ext uri="{FF2B5EF4-FFF2-40B4-BE49-F238E27FC236}">
                        <a16:creationId xmlns:a16="http://schemas.microsoft.com/office/drawing/2014/main" id="{62BEF603-D500-490F-91E3-6898BC8FD3D8}"/>
                      </a:ext>
                    </a:extLst>
                  </p:cNvPr>
                  <p:cNvGrpSpPr>
                    <a:grpSpLocks/>
                  </p:cNvGrpSpPr>
                  <p:nvPr/>
                </p:nvGrpSpPr>
                <p:grpSpPr bwMode="auto">
                  <a:xfrm rot="1387430" flipV="1">
                    <a:off x="3598" y="1024"/>
                    <a:ext cx="47" cy="144"/>
                    <a:chOff x="792" y="1392"/>
                    <a:chExt cx="47" cy="144"/>
                  </a:xfrm>
                </p:grpSpPr>
                <p:sp>
                  <p:nvSpPr>
                    <p:cNvPr id="15409" name="Line 49">
                      <a:extLst>
                        <a:ext uri="{FF2B5EF4-FFF2-40B4-BE49-F238E27FC236}">
                          <a16:creationId xmlns:a16="http://schemas.microsoft.com/office/drawing/2014/main" id="{75C5C41B-7D24-4496-B4F3-A324FB46CDEC}"/>
                        </a:ext>
                      </a:extLst>
                    </p:cNvPr>
                    <p:cNvSpPr>
                      <a:spLocks noChangeShapeType="1"/>
                    </p:cNvSpPr>
                    <p:nvPr/>
                  </p:nvSpPr>
                  <p:spPr bwMode="auto">
                    <a:xfrm>
                      <a:off x="816" y="1488"/>
                      <a:ext cx="0" cy="4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410" name="Oval 50">
                      <a:extLst>
                        <a:ext uri="{FF2B5EF4-FFF2-40B4-BE49-F238E27FC236}">
                          <a16:creationId xmlns:a16="http://schemas.microsoft.com/office/drawing/2014/main" id="{23DA610B-7B84-4024-9CEE-B37724128CD8}"/>
                        </a:ext>
                      </a:extLst>
                    </p:cNvPr>
                    <p:cNvSpPr>
                      <a:spLocks noChangeArrowheads="1"/>
                    </p:cNvSpPr>
                    <p:nvPr/>
                  </p:nvSpPr>
                  <p:spPr bwMode="auto">
                    <a:xfrm rot="-5400000">
                      <a:off x="767" y="1417"/>
                      <a:ext cx="98" cy="47"/>
                    </a:xfrm>
                    <a:prstGeom prst="ellipse">
                      <a:avLst/>
                    </a:prstGeom>
                    <a:solidFill>
                      <a:schemeClr val="folHlink"/>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sp>
                <p:nvSpPr>
                  <p:cNvPr id="15411" name="Text Box 51">
                    <a:extLst>
                      <a:ext uri="{FF2B5EF4-FFF2-40B4-BE49-F238E27FC236}">
                        <a16:creationId xmlns:a16="http://schemas.microsoft.com/office/drawing/2014/main" id="{DA239B02-3186-488E-86EE-8CD164ECCED8}"/>
                      </a:ext>
                    </a:extLst>
                  </p:cNvPr>
                  <p:cNvSpPr txBox="1">
                    <a:spLocks noChangeArrowheads="1"/>
                  </p:cNvSpPr>
                  <p:nvPr/>
                </p:nvSpPr>
                <p:spPr bwMode="auto">
                  <a:xfrm>
                    <a:off x="2625" y="1618"/>
                    <a:ext cx="1296" cy="4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dirty="0"/>
                      <a:t>Native determinants</a:t>
                    </a:r>
                  </a:p>
                </p:txBody>
              </p:sp>
              <p:sp>
                <p:nvSpPr>
                  <p:cNvPr id="15412" name="Text Box 52">
                    <a:extLst>
                      <a:ext uri="{FF2B5EF4-FFF2-40B4-BE49-F238E27FC236}">
                        <a16:creationId xmlns:a16="http://schemas.microsoft.com/office/drawing/2014/main" id="{4F792C7F-9F73-4D4C-B1C0-73288CF191D5}"/>
                      </a:ext>
                    </a:extLst>
                  </p:cNvPr>
                  <p:cNvSpPr txBox="1">
                    <a:spLocks noChangeArrowheads="1"/>
                  </p:cNvSpPr>
                  <p:nvPr/>
                </p:nvSpPr>
                <p:spPr bwMode="auto">
                  <a:xfrm>
                    <a:off x="1200" y="373"/>
                    <a:ext cx="1584" cy="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dirty="0"/>
                      <a:t>Haptenic determinants</a:t>
                    </a:r>
                  </a:p>
                </p:txBody>
              </p:sp>
              <p:sp>
                <p:nvSpPr>
                  <p:cNvPr id="15413" name="Line 53">
                    <a:extLst>
                      <a:ext uri="{FF2B5EF4-FFF2-40B4-BE49-F238E27FC236}">
                        <a16:creationId xmlns:a16="http://schemas.microsoft.com/office/drawing/2014/main" id="{C0BDD887-9F5C-420D-B7E5-DE6B832F6C68}"/>
                      </a:ext>
                    </a:extLst>
                  </p:cNvPr>
                  <p:cNvSpPr>
                    <a:spLocks noChangeShapeType="1"/>
                  </p:cNvSpPr>
                  <p:nvPr/>
                </p:nvSpPr>
                <p:spPr bwMode="auto">
                  <a:xfrm>
                    <a:off x="2880" y="1488"/>
                    <a:ext cx="384"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414" name="Line 54">
                    <a:extLst>
                      <a:ext uri="{FF2B5EF4-FFF2-40B4-BE49-F238E27FC236}">
                        <a16:creationId xmlns:a16="http://schemas.microsoft.com/office/drawing/2014/main" id="{AF5AD768-21C6-4FF3-8540-AE1AB2FFA685}"/>
                      </a:ext>
                    </a:extLst>
                  </p:cNvPr>
                  <p:cNvSpPr>
                    <a:spLocks noChangeShapeType="1"/>
                  </p:cNvSpPr>
                  <p:nvPr/>
                </p:nvSpPr>
                <p:spPr bwMode="auto">
                  <a:xfrm flipH="1">
                    <a:off x="3264" y="1056"/>
                    <a:ext cx="96" cy="624"/>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415" name="Line 55">
                    <a:extLst>
                      <a:ext uri="{FF2B5EF4-FFF2-40B4-BE49-F238E27FC236}">
                        <a16:creationId xmlns:a16="http://schemas.microsoft.com/office/drawing/2014/main" id="{2D8A19F2-BDF6-4569-B310-E676696F95B6}"/>
                      </a:ext>
                    </a:extLst>
                  </p:cNvPr>
                  <p:cNvSpPr>
                    <a:spLocks noChangeShapeType="1"/>
                  </p:cNvSpPr>
                  <p:nvPr/>
                </p:nvSpPr>
                <p:spPr bwMode="auto">
                  <a:xfrm flipV="1">
                    <a:off x="1632" y="576"/>
                    <a:ext cx="336"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5416" name="Line 56">
                    <a:extLst>
                      <a:ext uri="{FF2B5EF4-FFF2-40B4-BE49-F238E27FC236}">
                        <a16:creationId xmlns:a16="http://schemas.microsoft.com/office/drawing/2014/main" id="{3FB283B8-0D85-4F16-8721-98866B359CE9}"/>
                      </a:ext>
                    </a:extLst>
                  </p:cNvPr>
                  <p:cNvSpPr>
                    <a:spLocks noChangeShapeType="1"/>
                  </p:cNvSpPr>
                  <p:nvPr/>
                </p:nvSpPr>
                <p:spPr bwMode="auto">
                  <a:xfrm flipH="1" flipV="1">
                    <a:off x="1968" y="576"/>
                    <a:ext cx="240" cy="19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grpSp>
      </p:grpSp>
    </p:spTree>
    <p:extLst>
      <p:ext uri="{BB962C8B-B14F-4D97-AF65-F5344CB8AC3E}">
        <p14:creationId xmlns:p14="http://schemas.microsoft.com/office/powerpoint/2010/main" val="22602053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6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499"/>
                                          </p:stCondLst>
                                        </p:cTn>
                                        <p:tgtEl>
                                          <p:spTgt spid="1536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499"/>
                                          </p:stCondLst>
                                        </p:cTn>
                                        <p:tgtEl>
                                          <p:spTgt spid="1536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499"/>
                                          </p:stCondLst>
                                        </p:cTn>
                                        <p:tgtEl>
                                          <p:spTgt spid="1536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15363">
                                            <p:txEl>
                                              <p:pRg st="3" end="3"/>
                                            </p:txEl>
                                          </p:spTgt>
                                        </p:tgtEl>
                                        <p:attrNameLst>
                                          <p:attrName>ppt_c</p:attrName>
                                        </p:attrNameLst>
                                      </p:cBhvr>
                                      <p:to>
                                        <a:schemeClr val="bg2"/>
                                      </p:to>
                                    </p:animClr>
                                  </p:subTnLst>
                                </p:cTn>
                              </p:par>
                            </p:childTnLst>
                          </p:cTn>
                        </p:par>
                        <p:par>
                          <p:cTn id="13" fill="hold" nodeType="afterGroup">
                            <p:stCondLst>
                              <p:cond delay="500"/>
                            </p:stCondLst>
                            <p:childTnLst>
                              <p:par>
                                <p:cTn id="14" presetID="1" presetClass="entr" presetSubtype="0" fill="hold" nodeType="afterEffect">
                                  <p:stCondLst>
                                    <p:cond delay="0"/>
                                  </p:stCondLst>
                                  <p:childTnLst>
                                    <p:set>
                                      <p:cBhvr>
                                        <p:cTn id="15" dur="1" fill="hold">
                                          <p:stCondLst>
                                            <p:cond delay="499"/>
                                          </p:stCondLst>
                                        </p:cTn>
                                        <p:tgtEl>
                                          <p:spTgt spid="154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37" name="Rectangle 21">
            <a:extLst>
              <a:ext uri="{FF2B5EF4-FFF2-40B4-BE49-F238E27FC236}">
                <a16:creationId xmlns:a16="http://schemas.microsoft.com/office/drawing/2014/main" id="{7AEAE031-D180-4AB4-AA19-4DA09EA8AB03}"/>
              </a:ext>
            </a:extLst>
          </p:cNvPr>
          <p:cNvSpPr>
            <a:spLocks noChangeArrowheads="1"/>
          </p:cNvSpPr>
          <p:nvPr/>
        </p:nvSpPr>
        <p:spPr bwMode="auto">
          <a:xfrm>
            <a:off x="6880036" y="2149476"/>
            <a:ext cx="4648200" cy="3886200"/>
          </a:xfrm>
          <a:prstGeom prst="rect">
            <a:avLst/>
          </a:prstGeom>
          <a:solidFill>
            <a:schemeClr val="bg1"/>
          </a:solidFill>
          <a:ln w="190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18" name="Rectangle 2">
            <a:extLst>
              <a:ext uri="{FF2B5EF4-FFF2-40B4-BE49-F238E27FC236}">
                <a16:creationId xmlns:a16="http://schemas.microsoft.com/office/drawing/2014/main" id="{C074057F-0B78-419A-B85B-7577D4379CF6}"/>
              </a:ext>
            </a:extLst>
          </p:cNvPr>
          <p:cNvSpPr>
            <a:spLocks noGrp="1" noChangeArrowheads="1"/>
          </p:cNvSpPr>
          <p:nvPr>
            <p:ph type="title"/>
          </p:nvPr>
        </p:nvSpPr>
        <p:spPr/>
        <p:txBody>
          <a:bodyPr/>
          <a:lstStyle/>
          <a:p>
            <a:r>
              <a:rPr lang="en-US" altLang="en-US" dirty="0"/>
              <a:t>Antigenic Determinants: Recognized by B cells and Ab</a:t>
            </a:r>
          </a:p>
        </p:txBody>
      </p:sp>
      <p:sp>
        <p:nvSpPr>
          <p:cNvPr id="60419" name="Rectangle 3">
            <a:extLst>
              <a:ext uri="{FF2B5EF4-FFF2-40B4-BE49-F238E27FC236}">
                <a16:creationId xmlns:a16="http://schemas.microsoft.com/office/drawing/2014/main" id="{8351D752-7C09-4EDA-9663-0FFC6290AEFD}"/>
              </a:ext>
            </a:extLst>
          </p:cNvPr>
          <p:cNvSpPr>
            <a:spLocks noGrp="1" noChangeArrowheads="1"/>
          </p:cNvSpPr>
          <p:nvPr>
            <p:ph idx="1"/>
          </p:nvPr>
        </p:nvSpPr>
        <p:spPr/>
        <p:txBody>
          <a:bodyPr>
            <a:normAutofit fontScale="92500" lnSpcReduction="10000"/>
          </a:bodyPr>
          <a:lstStyle/>
          <a:p>
            <a:r>
              <a:rPr lang="en-US" altLang="en-US" dirty="0"/>
              <a:t>Composition</a:t>
            </a:r>
          </a:p>
          <a:p>
            <a:pPr lvl="1"/>
            <a:r>
              <a:rPr lang="en-US" altLang="en-US" dirty="0"/>
              <a:t> Proteins, polysaccharides, nucleic acids</a:t>
            </a:r>
          </a:p>
          <a:p>
            <a:pPr lvl="1"/>
            <a:r>
              <a:rPr lang="en-US" altLang="en-US" dirty="0"/>
              <a:t>Sequence (linear) determinants</a:t>
            </a:r>
          </a:p>
          <a:p>
            <a:pPr lvl="1"/>
            <a:r>
              <a:rPr lang="en-US" altLang="en-US" dirty="0"/>
              <a:t>Conformational determinants</a:t>
            </a:r>
          </a:p>
          <a:p>
            <a:r>
              <a:rPr lang="en-US" altLang="en-US" dirty="0"/>
              <a:t>Size</a:t>
            </a:r>
          </a:p>
          <a:p>
            <a:pPr lvl="1"/>
            <a:r>
              <a:rPr lang="en-US" altLang="en-US" dirty="0"/>
              <a:t>4-8 residues</a:t>
            </a:r>
          </a:p>
          <a:p>
            <a:r>
              <a:rPr lang="en-US" altLang="en-US" dirty="0"/>
              <a:t>Number</a:t>
            </a:r>
          </a:p>
          <a:p>
            <a:pPr lvl="1"/>
            <a:r>
              <a:rPr lang="en-US" altLang="en-US" dirty="0"/>
              <a:t>Limited (immunodominant epitopes)</a:t>
            </a:r>
          </a:p>
          <a:p>
            <a:pPr lvl="1"/>
            <a:r>
              <a:rPr lang="en-US" altLang="en-US" dirty="0"/>
              <a:t>Located on the external surfaces of the Ag</a:t>
            </a:r>
          </a:p>
        </p:txBody>
      </p:sp>
      <p:grpSp>
        <p:nvGrpSpPr>
          <p:cNvPr id="60421" name="Group 5">
            <a:extLst>
              <a:ext uri="{FF2B5EF4-FFF2-40B4-BE49-F238E27FC236}">
                <a16:creationId xmlns:a16="http://schemas.microsoft.com/office/drawing/2014/main" id="{7FFCE4EC-181B-4590-A4E6-FF94BB5FBC36}"/>
              </a:ext>
            </a:extLst>
          </p:cNvPr>
          <p:cNvGrpSpPr>
            <a:grpSpLocks/>
          </p:cNvGrpSpPr>
          <p:nvPr/>
        </p:nvGrpSpPr>
        <p:grpSpPr bwMode="auto">
          <a:xfrm>
            <a:off x="7427818" y="2392908"/>
            <a:ext cx="4013200" cy="2841625"/>
            <a:chOff x="1632" y="1296"/>
            <a:chExt cx="2528" cy="1790"/>
          </a:xfrm>
        </p:grpSpPr>
        <p:sp>
          <p:nvSpPr>
            <p:cNvPr id="60422" name="Line 6">
              <a:extLst>
                <a:ext uri="{FF2B5EF4-FFF2-40B4-BE49-F238E27FC236}">
                  <a16:creationId xmlns:a16="http://schemas.microsoft.com/office/drawing/2014/main" id="{A9DE6948-2C6F-4F24-B0ED-43787CF65D99}"/>
                </a:ext>
              </a:extLst>
            </p:cNvPr>
            <p:cNvSpPr>
              <a:spLocks noChangeShapeType="1"/>
            </p:cNvSpPr>
            <p:nvPr/>
          </p:nvSpPr>
          <p:spPr bwMode="auto">
            <a:xfrm>
              <a:off x="3656" y="2194"/>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23" name="Line 7">
              <a:extLst>
                <a:ext uri="{FF2B5EF4-FFF2-40B4-BE49-F238E27FC236}">
                  <a16:creationId xmlns:a16="http://schemas.microsoft.com/office/drawing/2014/main" id="{F9BF4D3C-A5B1-4026-B47B-7AA08243FFEA}"/>
                </a:ext>
              </a:extLst>
            </p:cNvPr>
            <p:cNvSpPr>
              <a:spLocks noChangeShapeType="1"/>
            </p:cNvSpPr>
            <p:nvPr/>
          </p:nvSpPr>
          <p:spPr bwMode="auto">
            <a:xfrm flipH="1">
              <a:off x="3332" y="2264"/>
              <a:ext cx="96" cy="96"/>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24" name="Line 8">
              <a:extLst>
                <a:ext uri="{FF2B5EF4-FFF2-40B4-BE49-F238E27FC236}">
                  <a16:creationId xmlns:a16="http://schemas.microsoft.com/office/drawing/2014/main" id="{9BF721D0-CDD9-4854-900E-7C429B672A8F}"/>
                </a:ext>
              </a:extLst>
            </p:cNvPr>
            <p:cNvSpPr>
              <a:spLocks noChangeShapeType="1"/>
            </p:cNvSpPr>
            <p:nvPr/>
          </p:nvSpPr>
          <p:spPr bwMode="auto">
            <a:xfrm flipV="1">
              <a:off x="3608" y="1864"/>
              <a:ext cx="48" cy="14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25" name="Line 9">
              <a:extLst>
                <a:ext uri="{FF2B5EF4-FFF2-40B4-BE49-F238E27FC236}">
                  <a16:creationId xmlns:a16="http://schemas.microsoft.com/office/drawing/2014/main" id="{F9B7972D-58A4-41EA-9629-0F7E135E1663}"/>
                </a:ext>
              </a:extLst>
            </p:cNvPr>
            <p:cNvSpPr>
              <a:spLocks noChangeShapeType="1"/>
            </p:cNvSpPr>
            <p:nvPr/>
          </p:nvSpPr>
          <p:spPr bwMode="auto">
            <a:xfrm flipH="1" flipV="1">
              <a:off x="3256" y="1986"/>
              <a:ext cx="122" cy="84"/>
            </a:xfrm>
            <a:prstGeom prst="line">
              <a:avLst/>
            </a:prstGeom>
            <a:noFill/>
            <a:ln w="127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26" name="Rectangle 10">
              <a:extLst>
                <a:ext uri="{FF2B5EF4-FFF2-40B4-BE49-F238E27FC236}">
                  <a16:creationId xmlns:a16="http://schemas.microsoft.com/office/drawing/2014/main" id="{68243726-B805-46FD-83C6-B07A0DBA98A7}"/>
                </a:ext>
              </a:extLst>
            </p:cNvPr>
            <p:cNvSpPr>
              <a:spLocks noChangeArrowheads="1"/>
            </p:cNvSpPr>
            <p:nvPr/>
          </p:nvSpPr>
          <p:spPr bwMode="auto">
            <a:xfrm rot="20844862">
              <a:off x="1632" y="2990"/>
              <a:ext cx="1727" cy="9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27" name="AutoShape 11">
              <a:extLst>
                <a:ext uri="{FF2B5EF4-FFF2-40B4-BE49-F238E27FC236}">
                  <a16:creationId xmlns:a16="http://schemas.microsoft.com/office/drawing/2014/main" id="{295DB89F-149A-4E7D-BC3A-EED739B7E5EE}"/>
                </a:ext>
              </a:extLst>
            </p:cNvPr>
            <p:cNvSpPr>
              <a:spLocks noChangeArrowheads="1"/>
            </p:cNvSpPr>
            <p:nvPr/>
          </p:nvSpPr>
          <p:spPr bwMode="auto">
            <a:xfrm rot="7526257">
              <a:off x="2998" y="2324"/>
              <a:ext cx="576" cy="576"/>
            </a:xfrm>
            <a:custGeom>
              <a:avLst/>
              <a:gdLst>
                <a:gd name="G0" fmla="+- 7096 0 0"/>
                <a:gd name="G1" fmla="+- -8678192 0 0"/>
                <a:gd name="G2" fmla="+- 0 0 -8678192"/>
                <a:gd name="T0" fmla="*/ 0 256 1"/>
                <a:gd name="T1" fmla="*/ 180 256 1"/>
                <a:gd name="G3" fmla="+- -8678192 T0 T1"/>
                <a:gd name="T2" fmla="*/ 0 256 1"/>
                <a:gd name="T3" fmla="*/ 90 256 1"/>
                <a:gd name="G4" fmla="+- -8678192 T2 T3"/>
                <a:gd name="G5" fmla="*/ G4 2 1"/>
                <a:gd name="T4" fmla="*/ 90 256 1"/>
                <a:gd name="T5" fmla="*/ 0 256 1"/>
                <a:gd name="G6" fmla="+- -8678192 T4 T5"/>
                <a:gd name="G7" fmla="*/ G6 2 1"/>
                <a:gd name="G8" fmla="abs -867819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096"/>
                <a:gd name="G18" fmla="*/ 7096 1 2"/>
                <a:gd name="G19" fmla="+- G18 5400 0"/>
                <a:gd name="G20" fmla="cos G19 -8678192"/>
                <a:gd name="G21" fmla="sin G19 -8678192"/>
                <a:gd name="G22" fmla="+- G20 10800 0"/>
                <a:gd name="G23" fmla="+- G21 10800 0"/>
                <a:gd name="G24" fmla="+- 10800 0 G20"/>
                <a:gd name="G25" fmla="+- 7096 10800 0"/>
                <a:gd name="G26" fmla="?: G9 G17 G25"/>
                <a:gd name="G27" fmla="?: G9 0 21600"/>
                <a:gd name="G28" fmla="cos 10800 -8678192"/>
                <a:gd name="G29" fmla="sin 10800 -8678192"/>
                <a:gd name="G30" fmla="sin 7096 -8678192"/>
                <a:gd name="G31" fmla="+- G28 10800 0"/>
                <a:gd name="G32" fmla="+- G29 10800 0"/>
                <a:gd name="G33" fmla="+- G30 10800 0"/>
                <a:gd name="G34" fmla="?: G4 0 G31"/>
                <a:gd name="G35" fmla="?: -8678192 G34 0"/>
                <a:gd name="G36" fmla="?: G6 G35 G31"/>
                <a:gd name="G37" fmla="+- 21600 0 G36"/>
                <a:gd name="G38" fmla="?: G4 0 G33"/>
                <a:gd name="G39" fmla="?: -8678192 G38 G32"/>
                <a:gd name="G40" fmla="?: G6 G39 0"/>
                <a:gd name="G41" fmla="?: G4 G32 21600"/>
                <a:gd name="G42" fmla="?: G6 G41 G33"/>
                <a:gd name="T12" fmla="*/ 10800 w 21600"/>
                <a:gd name="T13" fmla="*/ 0 h 21600"/>
                <a:gd name="T14" fmla="*/ 4764 w 21600"/>
                <a:gd name="T15" fmla="*/ 4194 h 21600"/>
                <a:gd name="T16" fmla="*/ 10800 w 21600"/>
                <a:gd name="T17" fmla="*/ 3704 h 21600"/>
                <a:gd name="T18" fmla="*/ 16836 w 21600"/>
                <a:gd name="T19" fmla="*/ 4194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6013" y="5561"/>
                  </a:moveTo>
                  <a:cubicBezTo>
                    <a:pt x="7321" y="4366"/>
                    <a:pt x="9028" y="3704"/>
                    <a:pt x="10800" y="3704"/>
                  </a:cubicBezTo>
                  <a:cubicBezTo>
                    <a:pt x="12571" y="3704"/>
                    <a:pt x="14278" y="4366"/>
                    <a:pt x="15586" y="5561"/>
                  </a:cubicBezTo>
                  <a:lnTo>
                    <a:pt x="18085" y="2827"/>
                  </a:lnTo>
                  <a:cubicBezTo>
                    <a:pt x="16094" y="1008"/>
                    <a:pt x="13496" y="0"/>
                    <a:pt x="10799" y="0"/>
                  </a:cubicBezTo>
                  <a:cubicBezTo>
                    <a:pt x="8103" y="0"/>
                    <a:pt x="5505" y="1008"/>
                    <a:pt x="3514" y="2827"/>
                  </a:cubicBez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28" name="Rectangle 12">
              <a:extLst>
                <a:ext uri="{FF2B5EF4-FFF2-40B4-BE49-F238E27FC236}">
                  <a16:creationId xmlns:a16="http://schemas.microsoft.com/office/drawing/2014/main" id="{59B83883-DF3A-4132-86DC-92BED77D7060}"/>
                </a:ext>
              </a:extLst>
            </p:cNvPr>
            <p:cNvSpPr>
              <a:spLocks noChangeArrowheads="1"/>
            </p:cNvSpPr>
            <p:nvPr/>
          </p:nvSpPr>
          <p:spPr bwMode="auto">
            <a:xfrm rot="-16777804">
              <a:off x="2940" y="2044"/>
              <a:ext cx="1002" cy="94"/>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29" name="AutoShape 13">
              <a:extLst>
                <a:ext uri="{FF2B5EF4-FFF2-40B4-BE49-F238E27FC236}">
                  <a16:creationId xmlns:a16="http://schemas.microsoft.com/office/drawing/2014/main" id="{7894443D-2FE5-4FA3-9AC3-908ABE80292D}"/>
                </a:ext>
              </a:extLst>
            </p:cNvPr>
            <p:cNvSpPr>
              <a:spLocks noChangeArrowheads="1"/>
            </p:cNvSpPr>
            <p:nvPr/>
          </p:nvSpPr>
          <p:spPr bwMode="auto">
            <a:xfrm rot="2086382" flipH="1">
              <a:off x="3310" y="1296"/>
              <a:ext cx="576" cy="576"/>
            </a:xfrm>
            <a:custGeom>
              <a:avLst/>
              <a:gdLst>
                <a:gd name="G0" fmla="+- 7232 0 0"/>
                <a:gd name="G1" fmla="+- 9021805 0 0"/>
                <a:gd name="G2" fmla="+- 0 0 9021805"/>
                <a:gd name="T0" fmla="*/ 0 256 1"/>
                <a:gd name="T1" fmla="*/ 180 256 1"/>
                <a:gd name="G3" fmla="+- 9021805 T0 T1"/>
                <a:gd name="T2" fmla="*/ 0 256 1"/>
                <a:gd name="T3" fmla="*/ 90 256 1"/>
                <a:gd name="G4" fmla="+- 9021805 T2 T3"/>
                <a:gd name="G5" fmla="*/ G4 2 1"/>
                <a:gd name="T4" fmla="*/ 90 256 1"/>
                <a:gd name="T5" fmla="*/ 0 256 1"/>
                <a:gd name="G6" fmla="+- 9021805 T4 T5"/>
                <a:gd name="G7" fmla="*/ G6 2 1"/>
                <a:gd name="G8" fmla="abs 9021805"/>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232"/>
                <a:gd name="G18" fmla="*/ 7232 1 2"/>
                <a:gd name="G19" fmla="+- G18 5400 0"/>
                <a:gd name="G20" fmla="cos G19 9021805"/>
                <a:gd name="G21" fmla="sin G19 9021805"/>
                <a:gd name="G22" fmla="+- G20 10800 0"/>
                <a:gd name="G23" fmla="+- G21 10800 0"/>
                <a:gd name="G24" fmla="+- 10800 0 G20"/>
                <a:gd name="G25" fmla="+- 7232 10800 0"/>
                <a:gd name="G26" fmla="?: G9 G17 G25"/>
                <a:gd name="G27" fmla="?: G9 0 21600"/>
                <a:gd name="G28" fmla="cos 10800 9021805"/>
                <a:gd name="G29" fmla="sin 10800 9021805"/>
                <a:gd name="G30" fmla="sin 7232 9021805"/>
                <a:gd name="G31" fmla="+- G28 10800 0"/>
                <a:gd name="G32" fmla="+- G29 10800 0"/>
                <a:gd name="G33" fmla="+- G30 10800 0"/>
                <a:gd name="G34" fmla="?: G4 0 G31"/>
                <a:gd name="G35" fmla="?: 9021805 G34 0"/>
                <a:gd name="G36" fmla="?: G6 G35 G31"/>
                <a:gd name="G37" fmla="+- 21600 0 G36"/>
                <a:gd name="G38" fmla="?: G4 0 G33"/>
                <a:gd name="G39" fmla="?: 9021805 G38 G32"/>
                <a:gd name="G40" fmla="?: G6 G39 0"/>
                <a:gd name="G41" fmla="?: G4 G32 21600"/>
                <a:gd name="G42" fmla="?: G6 G41 G33"/>
                <a:gd name="T12" fmla="*/ 10800 w 21600"/>
                <a:gd name="T13" fmla="*/ 0 h 21600"/>
                <a:gd name="T14" fmla="*/ 4135 w 21600"/>
                <a:gd name="T15" fmla="*/ 16872 h 21600"/>
                <a:gd name="T16" fmla="*/ 10800 w 21600"/>
                <a:gd name="T17" fmla="*/ 3568 h 21600"/>
                <a:gd name="T18" fmla="*/ 17465 w 21600"/>
                <a:gd name="T19" fmla="*/ 16872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5454" y="15670"/>
                  </a:moveTo>
                  <a:cubicBezTo>
                    <a:pt x="4240" y="14338"/>
                    <a:pt x="3568" y="12601"/>
                    <a:pt x="3568" y="10800"/>
                  </a:cubicBezTo>
                  <a:cubicBezTo>
                    <a:pt x="3568" y="6805"/>
                    <a:pt x="6805" y="3568"/>
                    <a:pt x="10800" y="3568"/>
                  </a:cubicBezTo>
                  <a:cubicBezTo>
                    <a:pt x="14794" y="3568"/>
                    <a:pt x="18032" y="6805"/>
                    <a:pt x="18032" y="10800"/>
                  </a:cubicBezTo>
                  <a:cubicBezTo>
                    <a:pt x="18032" y="12601"/>
                    <a:pt x="17359" y="14338"/>
                    <a:pt x="16145" y="15670"/>
                  </a:cubicBezTo>
                  <a:lnTo>
                    <a:pt x="18783" y="18073"/>
                  </a:lnTo>
                  <a:cubicBezTo>
                    <a:pt x="20595" y="16084"/>
                    <a:pt x="21600" y="13490"/>
                    <a:pt x="21600" y="10800"/>
                  </a:cubicBezTo>
                  <a:cubicBezTo>
                    <a:pt x="21600" y="4835"/>
                    <a:pt x="16764" y="0"/>
                    <a:pt x="10800" y="0"/>
                  </a:cubicBezTo>
                  <a:cubicBezTo>
                    <a:pt x="4835" y="0"/>
                    <a:pt x="0" y="4835"/>
                    <a:pt x="0" y="10800"/>
                  </a:cubicBezTo>
                  <a:cubicBezTo>
                    <a:pt x="0" y="13490"/>
                    <a:pt x="1004" y="16084"/>
                    <a:pt x="2816" y="18073"/>
                  </a:cubicBez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30" name="Rectangle 14">
              <a:extLst>
                <a:ext uri="{FF2B5EF4-FFF2-40B4-BE49-F238E27FC236}">
                  <a16:creationId xmlns:a16="http://schemas.microsoft.com/office/drawing/2014/main" id="{8F8217EB-89C4-4F39-82FF-93D974F7770E}"/>
                </a:ext>
              </a:extLst>
            </p:cNvPr>
            <p:cNvSpPr>
              <a:spLocks noChangeArrowheads="1"/>
            </p:cNvSpPr>
            <p:nvPr/>
          </p:nvSpPr>
          <p:spPr bwMode="auto">
            <a:xfrm rot="20528736">
              <a:off x="1969" y="2034"/>
              <a:ext cx="1727" cy="9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31" name="AutoShape 15">
              <a:extLst>
                <a:ext uri="{FF2B5EF4-FFF2-40B4-BE49-F238E27FC236}">
                  <a16:creationId xmlns:a16="http://schemas.microsoft.com/office/drawing/2014/main" id="{80E55000-9C77-4E8C-8796-24DE838D82CD}"/>
                </a:ext>
              </a:extLst>
            </p:cNvPr>
            <p:cNvSpPr>
              <a:spLocks noChangeArrowheads="1"/>
            </p:cNvSpPr>
            <p:nvPr/>
          </p:nvSpPr>
          <p:spPr bwMode="auto">
            <a:xfrm rot="-6453100">
              <a:off x="1808" y="2282"/>
              <a:ext cx="576" cy="576"/>
            </a:xfrm>
            <a:custGeom>
              <a:avLst/>
              <a:gdLst>
                <a:gd name="G0" fmla="+- 7321 0 0"/>
                <a:gd name="G1" fmla="+- -11644641 0 0"/>
                <a:gd name="G2" fmla="+- 0 0 -11644641"/>
                <a:gd name="T0" fmla="*/ 0 256 1"/>
                <a:gd name="T1" fmla="*/ 180 256 1"/>
                <a:gd name="G3" fmla="+- -11644641 T0 T1"/>
                <a:gd name="T2" fmla="*/ 0 256 1"/>
                <a:gd name="T3" fmla="*/ 90 256 1"/>
                <a:gd name="G4" fmla="+- -11644641 T2 T3"/>
                <a:gd name="G5" fmla="*/ G4 2 1"/>
                <a:gd name="T4" fmla="*/ 90 256 1"/>
                <a:gd name="T5" fmla="*/ 0 256 1"/>
                <a:gd name="G6" fmla="+- -11644641 T4 T5"/>
                <a:gd name="G7" fmla="*/ G6 2 1"/>
                <a:gd name="G8" fmla="abs -11644641"/>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321"/>
                <a:gd name="G18" fmla="*/ 7321 1 2"/>
                <a:gd name="G19" fmla="+- G18 5400 0"/>
                <a:gd name="G20" fmla="cos G19 -11644641"/>
                <a:gd name="G21" fmla="sin G19 -11644641"/>
                <a:gd name="G22" fmla="+- G20 10800 0"/>
                <a:gd name="G23" fmla="+- G21 10800 0"/>
                <a:gd name="G24" fmla="+- 10800 0 G20"/>
                <a:gd name="G25" fmla="+- 7321 10800 0"/>
                <a:gd name="G26" fmla="?: G9 G17 G25"/>
                <a:gd name="G27" fmla="?: G9 0 21600"/>
                <a:gd name="G28" fmla="cos 10800 -11644641"/>
                <a:gd name="G29" fmla="sin 10800 -11644641"/>
                <a:gd name="G30" fmla="sin 7321 -11644641"/>
                <a:gd name="G31" fmla="+- G28 10800 0"/>
                <a:gd name="G32" fmla="+- G29 10800 0"/>
                <a:gd name="G33" fmla="+- G30 10800 0"/>
                <a:gd name="G34" fmla="?: G4 0 G31"/>
                <a:gd name="G35" fmla="?: -11644641 G34 0"/>
                <a:gd name="G36" fmla="?: G6 G35 G31"/>
                <a:gd name="G37" fmla="+- 21600 0 G36"/>
                <a:gd name="G38" fmla="?: G4 0 G33"/>
                <a:gd name="G39" fmla="?: -11644641 G38 G32"/>
                <a:gd name="G40" fmla="?: G6 G39 0"/>
                <a:gd name="G41" fmla="?: G4 G32 21600"/>
                <a:gd name="G42" fmla="?: G6 G41 G33"/>
                <a:gd name="T12" fmla="*/ 10800 w 21600"/>
                <a:gd name="T13" fmla="*/ 0 h 21600"/>
                <a:gd name="T14" fmla="*/ 1746 w 21600"/>
                <a:gd name="T15" fmla="*/ 10433 h 21600"/>
                <a:gd name="T16" fmla="*/ 10800 w 21600"/>
                <a:gd name="T17" fmla="*/ 3479 h 21600"/>
                <a:gd name="T18" fmla="*/ 19854 w 21600"/>
                <a:gd name="T19" fmla="*/ 10433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484" y="10504"/>
                  </a:moveTo>
                  <a:cubicBezTo>
                    <a:pt x="3643" y="6579"/>
                    <a:pt x="6871" y="3479"/>
                    <a:pt x="10800" y="3479"/>
                  </a:cubicBezTo>
                  <a:cubicBezTo>
                    <a:pt x="14728" y="3479"/>
                    <a:pt x="17956" y="6579"/>
                    <a:pt x="18115" y="10504"/>
                  </a:cubicBezTo>
                  <a:lnTo>
                    <a:pt x="21591" y="10363"/>
                  </a:lnTo>
                  <a:cubicBezTo>
                    <a:pt x="21356" y="4573"/>
                    <a:pt x="16594" y="0"/>
                    <a:pt x="10799" y="0"/>
                  </a:cubicBezTo>
                  <a:cubicBezTo>
                    <a:pt x="5005" y="0"/>
                    <a:pt x="243" y="4573"/>
                    <a:pt x="8" y="10363"/>
                  </a:cubicBez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32" name="Rectangle 16">
              <a:extLst>
                <a:ext uri="{FF2B5EF4-FFF2-40B4-BE49-F238E27FC236}">
                  <a16:creationId xmlns:a16="http://schemas.microsoft.com/office/drawing/2014/main" id="{94756959-8A12-4CD2-A3C0-7CD0A818AD02}"/>
                </a:ext>
              </a:extLst>
            </p:cNvPr>
            <p:cNvSpPr>
              <a:spLocks noChangeArrowheads="1"/>
            </p:cNvSpPr>
            <p:nvPr/>
          </p:nvSpPr>
          <p:spPr bwMode="auto">
            <a:xfrm rot="20619646">
              <a:off x="2112" y="2514"/>
              <a:ext cx="1727" cy="9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33" name="AutoShape 17">
              <a:extLst>
                <a:ext uri="{FF2B5EF4-FFF2-40B4-BE49-F238E27FC236}">
                  <a16:creationId xmlns:a16="http://schemas.microsoft.com/office/drawing/2014/main" id="{EC83C6A6-D0D8-4557-A78B-9909A7F5D924}"/>
                </a:ext>
              </a:extLst>
            </p:cNvPr>
            <p:cNvSpPr>
              <a:spLocks noChangeArrowheads="1"/>
            </p:cNvSpPr>
            <p:nvPr/>
          </p:nvSpPr>
          <p:spPr bwMode="auto">
            <a:xfrm rot="6074352" flipH="1">
              <a:off x="3584" y="2260"/>
              <a:ext cx="576" cy="576"/>
            </a:xfrm>
            <a:custGeom>
              <a:avLst/>
              <a:gdLst>
                <a:gd name="G0" fmla="+- 7137 0 0"/>
                <a:gd name="G1" fmla="+- 9970802 0 0"/>
                <a:gd name="G2" fmla="+- 0 0 9970802"/>
                <a:gd name="T0" fmla="*/ 0 256 1"/>
                <a:gd name="T1" fmla="*/ 180 256 1"/>
                <a:gd name="G3" fmla="+- 9970802 T0 T1"/>
                <a:gd name="T2" fmla="*/ 0 256 1"/>
                <a:gd name="T3" fmla="*/ 90 256 1"/>
                <a:gd name="G4" fmla="+- 9970802 T2 T3"/>
                <a:gd name="G5" fmla="*/ G4 2 1"/>
                <a:gd name="T4" fmla="*/ 90 256 1"/>
                <a:gd name="T5" fmla="*/ 0 256 1"/>
                <a:gd name="G6" fmla="+- 9970802 T4 T5"/>
                <a:gd name="G7" fmla="*/ G6 2 1"/>
                <a:gd name="G8" fmla="abs 9970802"/>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137"/>
                <a:gd name="G18" fmla="*/ 7137 1 2"/>
                <a:gd name="G19" fmla="+- G18 5400 0"/>
                <a:gd name="G20" fmla="cos G19 9970802"/>
                <a:gd name="G21" fmla="sin G19 9970802"/>
                <a:gd name="G22" fmla="+- G20 10800 0"/>
                <a:gd name="G23" fmla="+- G21 10800 0"/>
                <a:gd name="G24" fmla="+- 10800 0 G20"/>
                <a:gd name="G25" fmla="+- 7137 10800 0"/>
                <a:gd name="G26" fmla="?: G9 G17 G25"/>
                <a:gd name="G27" fmla="?: G9 0 21600"/>
                <a:gd name="G28" fmla="cos 10800 9970802"/>
                <a:gd name="G29" fmla="sin 10800 9970802"/>
                <a:gd name="G30" fmla="sin 7137 9970802"/>
                <a:gd name="G31" fmla="+- G28 10800 0"/>
                <a:gd name="G32" fmla="+- G29 10800 0"/>
                <a:gd name="G33" fmla="+- G30 10800 0"/>
                <a:gd name="G34" fmla="?: G4 0 G31"/>
                <a:gd name="G35" fmla="?: 9970802 G34 0"/>
                <a:gd name="G36" fmla="?: G6 G35 G31"/>
                <a:gd name="G37" fmla="+- 21600 0 G36"/>
                <a:gd name="G38" fmla="?: G4 0 G33"/>
                <a:gd name="G39" fmla="?: 9970802 G38 G32"/>
                <a:gd name="G40" fmla="?: G6 G39 0"/>
                <a:gd name="G41" fmla="?: G4 G32 21600"/>
                <a:gd name="G42" fmla="?: G6 G41 G33"/>
                <a:gd name="T12" fmla="*/ 10800 w 21600"/>
                <a:gd name="T13" fmla="*/ 0 h 21600"/>
                <a:gd name="T14" fmla="*/ 2870 w 21600"/>
                <a:gd name="T15" fmla="*/ 14991 h 21600"/>
                <a:gd name="T16" fmla="*/ 10800 w 21600"/>
                <a:gd name="T17" fmla="*/ 3663 h 21600"/>
                <a:gd name="T18" fmla="*/ 18730 w 21600"/>
                <a:gd name="T19" fmla="*/ 14991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4490" y="14134"/>
                  </a:moveTo>
                  <a:cubicBezTo>
                    <a:pt x="3946" y="13107"/>
                    <a:pt x="3663" y="11962"/>
                    <a:pt x="3663" y="10800"/>
                  </a:cubicBezTo>
                  <a:cubicBezTo>
                    <a:pt x="3663" y="6858"/>
                    <a:pt x="6858" y="3663"/>
                    <a:pt x="10800" y="3663"/>
                  </a:cubicBezTo>
                  <a:cubicBezTo>
                    <a:pt x="14741" y="3663"/>
                    <a:pt x="17937" y="6858"/>
                    <a:pt x="17937" y="10800"/>
                  </a:cubicBezTo>
                  <a:cubicBezTo>
                    <a:pt x="17937" y="11962"/>
                    <a:pt x="17653" y="13107"/>
                    <a:pt x="17109" y="14134"/>
                  </a:cubicBezTo>
                  <a:lnTo>
                    <a:pt x="20348" y="15846"/>
                  </a:lnTo>
                  <a:cubicBezTo>
                    <a:pt x="21170" y="14291"/>
                    <a:pt x="21600" y="12559"/>
                    <a:pt x="21600" y="10800"/>
                  </a:cubicBezTo>
                  <a:cubicBezTo>
                    <a:pt x="21600" y="4835"/>
                    <a:pt x="16764" y="0"/>
                    <a:pt x="10800" y="0"/>
                  </a:cubicBezTo>
                  <a:cubicBezTo>
                    <a:pt x="4835" y="0"/>
                    <a:pt x="0" y="4835"/>
                    <a:pt x="0" y="10800"/>
                  </a:cubicBezTo>
                  <a:cubicBezTo>
                    <a:pt x="0" y="12559"/>
                    <a:pt x="429" y="14291"/>
                    <a:pt x="1251" y="15846"/>
                  </a:cubicBezTo>
                  <a:close/>
                </a:path>
              </a:pathLst>
            </a:cu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34" name="Rectangle 18">
              <a:extLst>
                <a:ext uri="{FF2B5EF4-FFF2-40B4-BE49-F238E27FC236}">
                  <a16:creationId xmlns:a16="http://schemas.microsoft.com/office/drawing/2014/main" id="{D74FAD70-8622-4716-BBBE-5FFD690E5B72}"/>
                </a:ext>
              </a:extLst>
            </p:cNvPr>
            <p:cNvSpPr>
              <a:spLocks noChangeArrowheads="1"/>
            </p:cNvSpPr>
            <p:nvPr/>
          </p:nvSpPr>
          <p:spPr bwMode="auto">
            <a:xfrm rot="23991460">
              <a:off x="2196" y="2134"/>
              <a:ext cx="1727" cy="96"/>
            </a:xfrm>
            <a:prstGeom prst="rect">
              <a:avLst/>
            </a:prstGeom>
            <a:solidFill>
              <a:schemeClr val="accent1"/>
            </a:solidFill>
            <a:ln w="127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35" name="Rectangle 19">
              <a:extLst>
                <a:ext uri="{FF2B5EF4-FFF2-40B4-BE49-F238E27FC236}">
                  <a16:creationId xmlns:a16="http://schemas.microsoft.com/office/drawing/2014/main" id="{77C3BE63-B0E4-4DC0-926F-0D421F665E9F}"/>
                </a:ext>
              </a:extLst>
            </p:cNvPr>
            <p:cNvSpPr>
              <a:spLocks noChangeArrowheads="1"/>
            </p:cNvSpPr>
            <p:nvPr/>
          </p:nvSpPr>
          <p:spPr bwMode="auto">
            <a:xfrm rot="2378917">
              <a:off x="2016" y="1442"/>
              <a:ext cx="431" cy="96"/>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60436" name="Text Box 20">
              <a:extLst>
                <a:ext uri="{FF2B5EF4-FFF2-40B4-BE49-F238E27FC236}">
                  <a16:creationId xmlns:a16="http://schemas.microsoft.com/office/drawing/2014/main" id="{F0724837-A80D-4AA1-9C16-62D2CC1C7DEC}"/>
                </a:ext>
              </a:extLst>
            </p:cNvPr>
            <p:cNvSpPr txBox="1">
              <a:spLocks noChangeArrowheads="1"/>
            </p:cNvSpPr>
            <p:nvPr/>
          </p:nvSpPr>
          <p:spPr bwMode="auto">
            <a:xfrm rot="-906982">
              <a:off x="3400" y="2034"/>
              <a:ext cx="240" cy="20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dirty="0"/>
                <a:t>Fe</a:t>
              </a:r>
              <a:endParaRPr lang="en-US" altLang="en-US" sz="1600" dirty="0"/>
            </a:p>
          </p:txBody>
        </p:sp>
      </p:grpSp>
    </p:spTree>
    <p:extLst>
      <p:ext uri="{BB962C8B-B14F-4D97-AF65-F5344CB8AC3E}">
        <p14:creationId xmlns:p14="http://schemas.microsoft.com/office/powerpoint/2010/main" val="41027066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3C1DE71-4BB2-4563-AEA7-E23746DCAF0B}"/>
              </a:ext>
            </a:extLst>
          </p:cNvPr>
          <p:cNvSpPr>
            <a:spLocks noGrp="1" noChangeArrowheads="1"/>
          </p:cNvSpPr>
          <p:nvPr>
            <p:ph type="title"/>
          </p:nvPr>
        </p:nvSpPr>
        <p:spPr/>
        <p:txBody>
          <a:bodyPr/>
          <a:lstStyle/>
          <a:p>
            <a:r>
              <a:rPr lang="en-US" altLang="en-US" dirty="0"/>
              <a:t>Antigenic Determinants: Recognized by T cells</a:t>
            </a:r>
          </a:p>
        </p:txBody>
      </p:sp>
      <p:sp>
        <p:nvSpPr>
          <p:cNvPr id="20483" name="Rectangle 3">
            <a:extLst>
              <a:ext uri="{FF2B5EF4-FFF2-40B4-BE49-F238E27FC236}">
                <a16:creationId xmlns:a16="http://schemas.microsoft.com/office/drawing/2014/main" id="{D098C0AD-047E-43FD-9C12-6F9D9E21B9EA}"/>
              </a:ext>
            </a:extLst>
          </p:cNvPr>
          <p:cNvSpPr>
            <a:spLocks noGrp="1" noChangeArrowheads="1"/>
          </p:cNvSpPr>
          <p:nvPr>
            <p:ph idx="1"/>
          </p:nvPr>
        </p:nvSpPr>
        <p:spPr/>
        <p:txBody>
          <a:bodyPr>
            <a:normAutofit fontScale="92500" lnSpcReduction="10000"/>
          </a:bodyPr>
          <a:lstStyle/>
          <a:p>
            <a:r>
              <a:rPr lang="en-US" altLang="en-US" dirty="0"/>
              <a:t>Composition</a:t>
            </a:r>
          </a:p>
          <a:p>
            <a:pPr lvl="1"/>
            <a:r>
              <a:rPr lang="en-US" altLang="en-US" dirty="0"/>
              <a:t>Proteins (some lipids)</a:t>
            </a:r>
          </a:p>
          <a:p>
            <a:pPr lvl="1"/>
            <a:r>
              <a:rPr lang="en-US" altLang="en-US" dirty="0"/>
              <a:t>Sequence determinants</a:t>
            </a:r>
          </a:p>
          <a:p>
            <a:pPr lvl="2"/>
            <a:r>
              <a:rPr lang="en-US" altLang="en-US" dirty="0"/>
              <a:t>Processed</a:t>
            </a:r>
          </a:p>
          <a:p>
            <a:pPr lvl="2"/>
            <a:r>
              <a:rPr lang="en-US" altLang="en-US" dirty="0"/>
              <a:t>MHC presentation (lipid presentation by MHC-like CD1)</a:t>
            </a:r>
          </a:p>
          <a:p>
            <a:r>
              <a:rPr lang="en-US" altLang="en-US" dirty="0"/>
              <a:t>Size</a:t>
            </a:r>
          </a:p>
          <a:p>
            <a:pPr lvl="1"/>
            <a:r>
              <a:rPr lang="en-US" altLang="en-US" dirty="0"/>
              <a:t>8 -15 residues</a:t>
            </a:r>
          </a:p>
          <a:p>
            <a:r>
              <a:rPr lang="en-US" altLang="en-US" dirty="0"/>
              <a:t>Number</a:t>
            </a:r>
          </a:p>
          <a:p>
            <a:pPr lvl="1"/>
            <a:r>
              <a:rPr lang="en-US" altLang="en-US" dirty="0"/>
              <a:t>Limited to those that can bind to MHC</a:t>
            </a:r>
          </a:p>
        </p:txBody>
      </p:sp>
    </p:spTree>
    <p:extLst>
      <p:ext uri="{BB962C8B-B14F-4D97-AF65-F5344CB8AC3E}">
        <p14:creationId xmlns:p14="http://schemas.microsoft.com/office/powerpoint/2010/main" val="15695642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8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0" end="0"/>
                                            </p:txEl>
                                          </p:spTgt>
                                        </p:tgtEl>
                                        <p:attrNameLst>
                                          <p:attrName>ppt_c</p:attrName>
                                        </p:attrNameLst>
                                      </p:cBhvr>
                                      <p:to>
                                        <a:schemeClr val="bg2"/>
                                      </p:to>
                                    </p:animClr>
                                  </p:subTnLst>
                                </p:cTn>
                              </p:par>
                              <p:par>
                                <p:cTn id="7" presetID="1" presetClass="entr" presetSubtype="0" fill="hold" grpId="0" nodeType="withEffect">
                                  <p:stCondLst>
                                    <p:cond delay="0"/>
                                  </p:stCondLst>
                                  <p:childTnLst>
                                    <p:set>
                                      <p:cBhvr>
                                        <p:cTn id="8" dur="1" fill="hold">
                                          <p:stCondLst>
                                            <p:cond delay="499"/>
                                          </p:stCondLst>
                                        </p:cTn>
                                        <p:tgtEl>
                                          <p:spTgt spid="2048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1" end="1"/>
                                            </p:txEl>
                                          </p:spTgt>
                                        </p:tgtEl>
                                        <p:attrNameLst>
                                          <p:attrName>ppt_c</p:attrName>
                                        </p:attrNameLst>
                                      </p:cBhvr>
                                      <p:to>
                                        <a:schemeClr val="bg2"/>
                                      </p:to>
                                    </p:animClr>
                                  </p:subTnLst>
                                </p:cTn>
                              </p:par>
                              <p:par>
                                <p:cTn id="9" presetID="1" presetClass="entr" presetSubtype="0" fill="hold" grpId="0" nodeType="withEffect">
                                  <p:stCondLst>
                                    <p:cond delay="0"/>
                                  </p:stCondLst>
                                  <p:childTnLst>
                                    <p:set>
                                      <p:cBhvr>
                                        <p:cTn id="10" dur="1" fill="hold">
                                          <p:stCondLst>
                                            <p:cond delay="499"/>
                                          </p:stCondLst>
                                        </p:cTn>
                                        <p:tgtEl>
                                          <p:spTgt spid="2048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2" end="2"/>
                                            </p:txEl>
                                          </p:spTgt>
                                        </p:tgtEl>
                                        <p:attrNameLst>
                                          <p:attrName>ppt_c</p:attrName>
                                        </p:attrNameLst>
                                      </p:cBhvr>
                                      <p:to>
                                        <a:schemeClr val="bg2"/>
                                      </p:to>
                                    </p:animClr>
                                  </p:subTnLst>
                                </p:cTn>
                              </p:par>
                              <p:par>
                                <p:cTn id="11" presetID="1" presetClass="entr" presetSubtype="0" fill="hold" grpId="0" nodeType="withEffect">
                                  <p:stCondLst>
                                    <p:cond delay="0"/>
                                  </p:stCondLst>
                                  <p:childTnLst>
                                    <p:set>
                                      <p:cBhvr>
                                        <p:cTn id="12" dur="1" fill="hold">
                                          <p:stCondLst>
                                            <p:cond delay="499"/>
                                          </p:stCondLst>
                                        </p:cTn>
                                        <p:tgtEl>
                                          <p:spTgt spid="2048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3" end="3"/>
                                            </p:txEl>
                                          </p:spTgt>
                                        </p:tgtEl>
                                        <p:attrNameLst>
                                          <p:attrName>ppt_c</p:attrName>
                                        </p:attrNameLst>
                                      </p:cBhvr>
                                      <p:to>
                                        <a:schemeClr val="bg2"/>
                                      </p:to>
                                    </p:animClr>
                                  </p:subTnLst>
                                </p:cTn>
                              </p:par>
                              <p:par>
                                <p:cTn id="13" presetID="1" presetClass="entr" presetSubtype="0" fill="hold" grpId="0" nodeType="withEffect">
                                  <p:stCondLst>
                                    <p:cond delay="0"/>
                                  </p:stCondLst>
                                  <p:childTnLst>
                                    <p:set>
                                      <p:cBhvr>
                                        <p:cTn id="14" dur="1" fill="hold">
                                          <p:stCondLst>
                                            <p:cond delay="499"/>
                                          </p:stCondLst>
                                        </p:cTn>
                                        <p:tgtEl>
                                          <p:spTgt spid="20483">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4" end="4"/>
                                            </p:txEl>
                                          </p:spTgt>
                                        </p:tgtEl>
                                        <p:attrNameLst>
                                          <p:attrName>ppt_c</p:attrName>
                                        </p:attrNameLst>
                                      </p:cBhvr>
                                      <p:to>
                                        <a:schemeClr val="bg2"/>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0483">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5" end="5"/>
                                            </p:txEl>
                                          </p:spTgt>
                                        </p:tgtEl>
                                        <p:attrNameLst>
                                          <p:attrName>ppt_c</p:attrName>
                                        </p:attrNameLst>
                                      </p:cBhvr>
                                      <p:to>
                                        <a:schemeClr val="bg2"/>
                                      </p:to>
                                    </p:animClr>
                                  </p:subTnLst>
                                </p:cTn>
                              </p:par>
                              <p:par>
                                <p:cTn id="19" presetID="1" presetClass="entr" presetSubtype="0" fill="hold" grpId="0" nodeType="withEffect">
                                  <p:stCondLst>
                                    <p:cond delay="0"/>
                                  </p:stCondLst>
                                  <p:childTnLst>
                                    <p:set>
                                      <p:cBhvr>
                                        <p:cTn id="20" dur="1" fill="hold">
                                          <p:stCondLst>
                                            <p:cond delay="499"/>
                                          </p:stCondLst>
                                        </p:cTn>
                                        <p:tgtEl>
                                          <p:spTgt spid="20483">
                                            <p:txEl>
                                              <p:pRg st="6" end="6"/>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6" end="6"/>
                                            </p:txEl>
                                          </p:spTgt>
                                        </p:tgtEl>
                                        <p:attrNameLst>
                                          <p:attrName>ppt_c</p:attrName>
                                        </p:attrNameLst>
                                      </p:cBhvr>
                                      <p:to>
                                        <a:schemeClr val="bg2"/>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499"/>
                                          </p:stCondLst>
                                        </p:cTn>
                                        <p:tgtEl>
                                          <p:spTgt spid="20483">
                                            <p:txEl>
                                              <p:pRg st="7" end="7"/>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7" end="7"/>
                                            </p:txEl>
                                          </p:spTgt>
                                        </p:tgtEl>
                                        <p:attrNameLst>
                                          <p:attrName>ppt_c</p:attrName>
                                        </p:attrNameLst>
                                      </p:cBhvr>
                                      <p:to>
                                        <a:schemeClr val="bg2"/>
                                      </p:to>
                                    </p:animClr>
                                  </p:subTnLst>
                                </p:cTn>
                              </p:par>
                              <p:par>
                                <p:cTn id="25" presetID="1" presetClass="entr" presetSubtype="0" fill="hold" grpId="0" nodeType="withEffect">
                                  <p:stCondLst>
                                    <p:cond delay="0"/>
                                  </p:stCondLst>
                                  <p:childTnLst>
                                    <p:set>
                                      <p:cBhvr>
                                        <p:cTn id="26" dur="1" fill="hold">
                                          <p:stCondLst>
                                            <p:cond delay="499"/>
                                          </p:stCondLst>
                                        </p:cTn>
                                        <p:tgtEl>
                                          <p:spTgt spid="20483">
                                            <p:txEl>
                                              <p:pRg st="8" end="8"/>
                                            </p:txEl>
                                          </p:spTgt>
                                        </p:tgtEl>
                                        <p:attrNameLst>
                                          <p:attrName>style.visibility</p:attrName>
                                        </p:attrNameLst>
                                      </p:cBhvr>
                                      <p:to>
                                        <p:strVal val="visible"/>
                                      </p:to>
                                    </p:set>
                                  </p:childTnLst>
                                  <p:subTnLst>
                                    <p:animClr clrSpc="rgb" dir="cw">
                                      <p:cBhvr override="childStyle">
                                        <p:cTn dur="1" fill="hold" display="0" masterRel="nextClick" afterEffect="1"/>
                                        <p:tgtEl>
                                          <p:spTgt spid="20483">
                                            <p:txEl>
                                              <p:pRg st="8" end="8"/>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875F3CA3-59B6-4AB1-ACA5-F5C56C276D28}"/>
              </a:ext>
            </a:extLst>
          </p:cNvPr>
          <p:cNvSpPr>
            <a:spLocks noGrp="1" noChangeArrowheads="1"/>
          </p:cNvSpPr>
          <p:nvPr>
            <p:ph type="title"/>
          </p:nvPr>
        </p:nvSpPr>
        <p:spPr>
          <a:xfrm>
            <a:off x="2209800" y="381000"/>
            <a:ext cx="7772400" cy="1143000"/>
          </a:xfrm>
        </p:spPr>
        <p:txBody>
          <a:bodyPr/>
          <a:lstStyle/>
          <a:p>
            <a:r>
              <a:rPr lang="en-US" altLang="en-US" dirty="0"/>
              <a:t>Super antigens</a:t>
            </a:r>
          </a:p>
        </p:txBody>
      </p:sp>
      <p:grpSp>
        <p:nvGrpSpPr>
          <p:cNvPr id="18525" name="Group 93">
            <a:extLst>
              <a:ext uri="{FF2B5EF4-FFF2-40B4-BE49-F238E27FC236}">
                <a16:creationId xmlns:a16="http://schemas.microsoft.com/office/drawing/2014/main" id="{4955458D-8B6F-444B-AD52-AF3F6F26824E}"/>
              </a:ext>
            </a:extLst>
          </p:cNvPr>
          <p:cNvGrpSpPr>
            <a:grpSpLocks/>
          </p:cNvGrpSpPr>
          <p:nvPr/>
        </p:nvGrpSpPr>
        <p:grpSpPr bwMode="auto">
          <a:xfrm>
            <a:off x="335512" y="1898327"/>
            <a:ext cx="4038600" cy="3170238"/>
            <a:chOff x="174" y="1248"/>
            <a:chExt cx="2544" cy="1997"/>
          </a:xfrm>
        </p:grpSpPr>
        <p:sp>
          <p:nvSpPr>
            <p:cNvPr id="18439" name="Text Box 7">
              <a:extLst>
                <a:ext uri="{FF2B5EF4-FFF2-40B4-BE49-F238E27FC236}">
                  <a16:creationId xmlns:a16="http://schemas.microsoft.com/office/drawing/2014/main" id="{99EEE7A1-5B83-45B9-B8D8-8CA579DE359E}"/>
                </a:ext>
              </a:extLst>
            </p:cNvPr>
            <p:cNvSpPr txBox="1">
              <a:spLocks noChangeArrowheads="1"/>
            </p:cNvSpPr>
            <p:nvPr/>
          </p:nvSpPr>
          <p:spPr bwMode="auto">
            <a:xfrm>
              <a:off x="350" y="1248"/>
              <a:ext cx="225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dirty="0"/>
                <a:t>Conventional Antigen</a:t>
              </a:r>
            </a:p>
          </p:txBody>
        </p:sp>
        <p:sp>
          <p:nvSpPr>
            <p:cNvPr id="18442" name="Oval 10">
              <a:extLst>
                <a:ext uri="{FF2B5EF4-FFF2-40B4-BE49-F238E27FC236}">
                  <a16:creationId xmlns:a16="http://schemas.microsoft.com/office/drawing/2014/main" id="{6CB10618-A93B-4007-85F4-D7EC3E838433}"/>
                </a:ext>
              </a:extLst>
            </p:cNvPr>
            <p:cNvSpPr>
              <a:spLocks noChangeArrowheads="1"/>
            </p:cNvSpPr>
            <p:nvPr/>
          </p:nvSpPr>
          <p:spPr bwMode="auto">
            <a:xfrm>
              <a:off x="243" y="2857"/>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43" name="Oval 11">
              <a:extLst>
                <a:ext uri="{FF2B5EF4-FFF2-40B4-BE49-F238E27FC236}">
                  <a16:creationId xmlns:a16="http://schemas.microsoft.com/office/drawing/2014/main" id="{C252829E-428E-4117-AB2D-081EC618C023}"/>
                </a:ext>
              </a:extLst>
            </p:cNvPr>
            <p:cNvSpPr>
              <a:spLocks noChangeArrowheads="1"/>
            </p:cNvSpPr>
            <p:nvPr/>
          </p:nvSpPr>
          <p:spPr bwMode="auto">
            <a:xfrm>
              <a:off x="279" y="2857"/>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45" name="Oval 13">
              <a:extLst>
                <a:ext uri="{FF2B5EF4-FFF2-40B4-BE49-F238E27FC236}">
                  <a16:creationId xmlns:a16="http://schemas.microsoft.com/office/drawing/2014/main" id="{A8D004AE-75DE-47E0-895D-26077C2A6202}"/>
                </a:ext>
              </a:extLst>
            </p:cNvPr>
            <p:cNvSpPr>
              <a:spLocks noChangeArrowheads="1"/>
            </p:cNvSpPr>
            <p:nvPr/>
          </p:nvSpPr>
          <p:spPr bwMode="auto">
            <a:xfrm>
              <a:off x="243" y="2311"/>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46" name="Oval 14">
              <a:extLst>
                <a:ext uri="{FF2B5EF4-FFF2-40B4-BE49-F238E27FC236}">
                  <a16:creationId xmlns:a16="http://schemas.microsoft.com/office/drawing/2014/main" id="{E359C774-D42C-40B0-B006-8D5BE5B06E73}"/>
                </a:ext>
              </a:extLst>
            </p:cNvPr>
            <p:cNvSpPr>
              <a:spLocks noChangeArrowheads="1"/>
            </p:cNvSpPr>
            <p:nvPr/>
          </p:nvSpPr>
          <p:spPr bwMode="auto">
            <a:xfrm>
              <a:off x="279" y="2311"/>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48" name="Oval 16">
              <a:extLst>
                <a:ext uri="{FF2B5EF4-FFF2-40B4-BE49-F238E27FC236}">
                  <a16:creationId xmlns:a16="http://schemas.microsoft.com/office/drawing/2014/main" id="{F174B77A-42D3-45C4-BF50-06B17D741808}"/>
                </a:ext>
              </a:extLst>
            </p:cNvPr>
            <p:cNvSpPr>
              <a:spLocks noChangeArrowheads="1"/>
            </p:cNvSpPr>
            <p:nvPr/>
          </p:nvSpPr>
          <p:spPr bwMode="auto">
            <a:xfrm>
              <a:off x="1514" y="2313"/>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49" name="Oval 17">
              <a:extLst>
                <a:ext uri="{FF2B5EF4-FFF2-40B4-BE49-F238E27FC236}">
                  <a16:creationId xmlns:a16="http://schemas.microsoft.com/office/drawing/2014/main" id="{8848821B-292B-440D-98D5-3F861DB4B63C}"/>
                </a:ext>
              </a:extLst>
            </p:cNvPr>
            <p:cNvSpPr>
              <a:spLocks noChangeArrowheads="1"/>
            </p:cNvSpPr>
            <p:nvPr/>
          </p:nvSpPr>
          <p:spPr bwMode="auto">
            <a:xfrm>
              <a:off x="1550" y="2313"/>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51" name="Oval 19">
              <a:extLst>
                <a:ext uri="{FF2B5EF4-FFF2-40B4-BE49-F238E27FC236}">
                  <a16:creationId xmlns:a16="http://schemas.microsoft.com/office/drawing/2014/main" id="{51EFB80F-1199-40E0-A342-BADE9EC268F8}"/>
                </a:ext>
              </a:extLst>
            </p:cNvPr>
            <p:cNvSpPr>
              <a:spLocks noChangeArrowheads="1"/>
            </p:cNvSpPr>
            <p:nvPr/>
          </p:nvSpPr>
          <p:spPr bwMode="auto">
            <a:xfrm>
              <a:off x="876" y="2865"/>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52" name="Oval 20">
              <a:extLst>
                <a:ext uri="{FF2B5EF4-FFF2-40B4-BE49-F238E27FC236}">
                  <a16:creationId xmlns:a16="http://schemas.microsoft.com/office/drawing/2014/main" id="{2B655A0C-057B-4F94-A527-3E8D7BFEE150}"/>
                </a:ext>
              </a:extLst>
            </p:cNvPr>
            <p:cNvSpPr>
              <a:spLocks noChangeArrowheads="1"/>
            </p:cNvSpPr>
            <p:nvPr/>
          </p:nvSpPr>
          <p:spPr bwMode="auto">
            <a:xfrm>
              <a:off x="912" y="2865"/>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54" name="Oval 22">
              <a:extLst>
                <a:ext uri="{FF2B5EF4-FFF2-40B4-BE49-F238E27FC236}">
                  <a16:creationId xmlns:a16="http://schemas.microsoft.com/office/drawing/2014/main" id="{EAD902ED-8CA3-4E43-9BA1-7442B59B4249}"/>
                </a:ext>
              </a:extLst>
            </p:cNvPr>
            <p:cNvSpPr>
              <a:spLocks noChangeArrowheads="1"/>
            </p:cNvSpPr>
            <p:nvPr/>
          </p:nvSpPr>
          <p:spPr bwMode="auto">
            <a:xfrm>
              <a:off x="1482" y="2865"/>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55" name="Oval 23">
              <a:extLst>
                <a:ext uri="{FF2B5EF4-FFF2-40B4-BE49-F238E27FC236}">
                  <a16:creationId xmlns:a16="http://schemas.microsoft.com/office/drawing/2014/main" id="{C472CC26-E059-47EB-9A01-8C390E74093C}"/>
                </a:ext>
              </a:extLst>
            </p:cNvPr>
            <p:cNvSpPr>
              <a:spLocks noChangeArrowheads="1"/>
            </p:cNvSpPr>
            <p:nvPr/>
          </p:nvSpPr>
          <p:spPr bwMode="auto">
            <a:xfrm>
              <a:off x="1518" y="2865"/>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57" name="Oval 25">
              <a:extLst>
                <a:ext uri="{FF2B5EF4-FFF2-40B4-BE49-F238E27FC236}">
                  <a16:creationId xmlns:a16="http://schemas.microsoft.com/office/drawing/2014/main" id="{262ECE66-D6BF-448B-A540-CCAA5B518526}"/>
                </a:ext>
              </a:extLst>
            </p:cNvPr>
            <p:cNvSpPr>
              <a:spLocks noChangeArrowheads="1"/>
            </p:cNvSpPr>
            <p:nvPr/>
          </p:nvSpPr>
          <p:spPr bwMode="auto">
            <a:xfrm>
              <a:off x="2138" y="2857"/>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58" name="Oval 26">
              <a:extLst>
                <a:ext uri="{FF2B5EF4-FFF2-40B4-BE49-F238E27FC236}">
                  <a16:creationId xmlns:a16="http://schemas.microsoft.com/office/drawing/2014/main" id="{40FCAD59-3E54-42F7-B2DB-CE73032BCC05}"/>
                </a:ext>
              </a:extLst>
            </p:cNvPr>
            <p:cNvSpPr>
              <a:spLocks noChangeArrowheads="1"/>
            </p:cNvSpPr>
            <p:nvPr/>
          </p:nvSpPr>
          <p:spPr bwMode="auto">
            <a:xfrm>
              <a:off x="2174" y="2857"/>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60" name="Oval 28">
              <a:extLst>
                <a:ext uri="{FF2B5EF4-FFF2-40B4-BE49-F238E27FC236}">
                  <a16:creationId xmlns:a16="http://schemas.microsoft.com/office/drawing/2014/main" id="{0C998D7A-1F10-4B44-BD47-EF3FC69E11A8}"/>
                </a:ext>
              </a:extLst>
            </p:cNvPr>
            <p:cNvSpPr>
              <a:spLocks noChangeArrowheads="1"/>
            </p:cNvSpPr>
            <p:nvPr/>
          </p:nvSpPr>
          <p:spPr bwMode="auto">
            <a:xfrm>
              <a:off x="236" y="1773"/>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61" name="Oval 29">
              <a:extLst>
                <a:ext uri="{FF2B5EF4-FFF2-40B4-BE49-F238E27FC236}">
                  <a16:creationId xmlns:a16="http://schemas.microsoft.com/office/drawing/2014/main" id="{4CB9B319-A793-4FCC-9749-13572A231D1B}"/>
                </a:ext>
              </a:extLst>
            </p:cNvPr>
            <p:cNvSpPr>
              <a:spLocks noChangeArrowheads="1"/>
            </p:cNvSpPr>
            <p:nvPr/>
          </p:nvSpPr>
          <p:spPr bwMode="auto">
            <a:xfrm>
              <a:off x="272" y="1773"/>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63" name="Oval 31">
              <a:extLst>
                <a:ext uri="{FF2B5EF4-FFF2-40B4-BE49-F238E27FC236}">
                  <a16:creationId xmlns:a16="http://schemas.microsoft.com/office/drawing/2014/main" id="{F1673741-5581-4EA3-82AF-6665AD81B7C2}"/>
                </a:ext>
              </a:extLst>
            </p:cNvPr>
            <p:cNvSpPr>
              <a:spLocks noChangeArrowheads="1"/>
            </p:cNvSpPr>
            <p:nvPr/>
          </p:nvSpPr>
          <p:spPr bwMode="auto">
            <a:xfrm>
              <a:off x="864" y="1776"/>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64" name="Oval 32">
              <a:extLst>
                <a:ext uri="{FF2B5EF4-FFF2-40B4-BE49-F238E27FC236}">
                  <a16:creationId xmlns:a16="http://schemas.microsoft.com/office/drawing/2014/main" id="{C8F003F9-164B-4923-B183-CB48CFBC8CD9}"/>
                </a:ext>
              </a:extLst>
            </p:cNvPr>
            <p:cNvSpPr>
              <a:spLocks noChangeArrowheads="1"/>
            </p:cNvSpPr>
            <p:nvPr/>
          </p:nvSpPr>
          <p:spPr bwMode="auto">
            <a:xfrm>
              <a:off x="919" y="1765"/>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66" name="Oval 34">
              <a:extLst>
                <a:ext uri="{FF2B5EF4-FFF2-40B4-BE49-F238E27FC236}">
                  <a16:creationId xmlns:a16="http://schemas.microsoft.com/office/drawing/2014/main" id="{F9CF0543-7E95-4C3C-A0FF-6FC31881A086}"/>
                </a:ext>
              </a:extLst>
            </p:cNvPr>
            <p:cNvSpPr>
              <a:spLocks noChangeArrowheads="1"/>
            </p:cNvSpPr>
            <p:nvPr/>
          </p:nvSpPr>
          <p:spPr bwMode="auto">
            <a:xfrm>
              <a:off x="2140" y="1765"/>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67" name="Oval 35">
              <a:extLst>
                <a:ext uri="{FF2B5EF4-FFF2-40B4-BE49-F238E27FC236}">
                  <a16:creationId xmlns:a16="http://schemas.microsoft.com/office/drawing/2014/main" id="{943D19C7-9661-4A19-AB5B-4ED7CBE1C5DC}"/>
                </a:ext>
              </a:extLst>
            </p:cNvPr>
            <p:cNvSpPr>
              <a:spLocks noChangeArrowheads="1"/>
            </p:cNvSpPr>
            <p:nvPr/>
          </p:nvSpPr>
          <p:spPr bwMode="auto">
            <a:xfrm>
              <a:off x="2176" y="1765"/>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69" name="Oval 37">
              <a:extLst>
                <a:ext uri="{FF2B5EF4-FFF2-40B4-BE49-F238E27FC236}">
                  <a16:creationId xmlns:a16="http://schemas.microsoft.com/office/drawing/2014/main" id="{A0C00042-5035-44F8-8915-E4EE8C5DEDB1}"/>
                </a:ext>
              </a:extLst>
            </p:cNvPr>
            <p:cNvSpPr>
              <a:spLocks noChangeArrowheads="1"/>
            </p:cNvSpPr>
            <p:nvPr/>
          </p:nvSpPr>
          <p:spPr bwMode="auto">
            <a:xfrm>
              <a:off x="1506" y="1773"/>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70" name="Oval 38">
              <a:extLst>
                <a:ext uri="{FF2B5EF4-FFF2-40B4-BE49-F238E27FC236}">
                  <a16:creationId xmlns:a16="http://schemas.microsoft.com/office/drawing/2014/main" id="{D130AF70-E4F3-4412-B401-0EB0D340AC75}"/>
                </a:ext>
              </a:extLst>
            </p:cNvPr>
            <p:cNvSpPr>
              <a:spLocks noChangeArrowheads="1"/>
            </p:cNvSpPr>
            <p:nvPr/>
          </p:nvSpPr>
          <p:spPr bwMode="auto">
            <a:xfrm>
              <a:off x="1542" y="1773"/>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72" name="Oval 40">
              <a:extLst>
                <a:ext uri="{FF2B5EF4-FFF2-40B4-BE49-F238E27FC236}">
                  <a16:creationId xmlns:a16="http://schemas.microsoft.com/office/drawing/2014/main" id="{AC90206F-5233-4060-8052-8F00F7C2E29A}"/>
                </a:ext>
              </a:extLst>
            </p:cNvPr>
            <p:cNvSpPr>
              <a:spLocks noChangeArrowheads="1"/>
            </p:cNvSpPr>
            <p:nvPr/>
          </p:nvSpPr>
          <p:spPr bwMode="auto">
            <a:xfrm>
              <a:off x="2138" y="2313"/>
              <a:ext cx="466" cy="380"/>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73" name="Oval 41">
              <a:extLst>
                <a:ext uri="{FF2B5EF4-FFF2-40B4-BE49-F238E27FC236}">
                  <a16:creationId xmlns:a16="http://schemas.microsoft.com/office/drawing/2014/main" id="{F56FA95B-0CFE-44FB-AAB8-207B101504B4}"/>
                </a:ext>
              </a:extLst>
            </p:cNvPr>
            <p:cNvSpPr>
              <a:spLocks noChangeArrowheads="1"/>
            </p:cNvSpPr>
            <p:nvPr/>
          </p:nvSpPr>
          <p:spPr bwMode="auto">
            <a:xfrm>
              <a:off x="2174" y="2313"/>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75" name="Oval 43">
              <a:extLst>
                <a:ext uri="{FF2B5EF4-FFF2-40B4-BE49-F238E27FC236}">
                  <a16:creationId xmlns:a16="http://schemas.microsoft.com/office/drawing/2014/main" id="{6D77043D-713A-4496-9154-7A11C0DC5A2C}"/>
                </a:ext>
              </a:extLst>
            </p:cNvPr>
            <p:cNvSpPr>
              <a:spLocks noChangeArrowheads="1"/>
            </p:cNvSpPr>
            <p:nvPr/>
          </p:nvSpPr>
          <p:spPr bwMode="auto">
            <a:xfrm>
              <a:off x="836" y="2229"/>
              <a:ext cx="554" cy="552"/>
            </a:xfrm>
            <a:prstGeom prst="ellipse">
              <a:avLst/>
            </a:prstGeom>
            <a:solidFill>
              <a:srgbClr val="FFC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76" name="Oval 44">
              <a:extLst>
                <a:ext uri="{FF2B5EF4-FFF2-40B4-BE49-F238E27FC236}">
                  <a16:creationId xmlns:a16="http://schemas.microsoft.com/office/drawing/2014/main" id="{C9CED1BE-7FDA-40C9-8663-C652B034FB9C}"/>
                </a:ext>
              </a:extLst>
            </p:cNvPr>
            <p:cNvSpPr>
              <a:spLocks noChangeArrowheads="1"/>
            </p:cNvSpPr>
            <p:nvPr/>
          </p:nvSpPr>
          <p:spPr bwMode="auto">
            <a:xfrm>
              <a:off x="912" y="2277"/>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77" name="Line 45">
              <a:extLst>
                <a:ext uri="{FF2B5EF4-FFF2-40B4-BE49-F238E27FC236}">
                  <a16:creationId xmlns:a16="http://schemas.microsoft.com/office/drawing/2014/main" id="{3D8765C5-6521-4FAC-9EA6-BC0C0AF3D2DE}"/>
                </a:ext>
              </a:extLst>
            </p:cNvPr>
            <p:cNvSpPr>
              <a:spLocks noChangeShapeType="1"/>
            </p:cNvSpPr>
            <p:nvPr/>
          </p:nvSpPr>
          <p:spPr bwMode="auto">
            <a:xfrm>
              <a:off x="174" y="1589"/>
              <a:ext cx="254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sp>
        <p:nvSpPr>
          <p:cNvPr id="18478" name="Text Box 46">
            <a:extLst>
              <a:ext uri="{FF2B5EF4-FFF2-40B4-BE49-F238E27FC236}">
                <a16:creationId xmlns:a16="http://schemas.microsoft.com/office/drawing/2014/main" id="{4EA172AA-F09B-409E-9E6C-6D678EFEA1AD}"/>
              </a:ext>
            </a:extLst>
          </p:cNvPr>
          <p:cNvSpPr txBox="1">
            <a:spLocks noChangeArrowheads="1"/>
          </p:cNvSpPr>
          <p:nvPr/>
        </p:nvSpPr>
        <p:spPr bwMode="auto">
          <a:xfrm>
            <a:off x="422485" y="5055865"/>
            <a:ext cx="4040187" cy="7848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dirty="0"/>
              <a:t>Monoclonal/Oligoclonal T cell response</a:t>
            </a:r>
          </a:p>
          <a:p>
            <a:pPr algn="ctr">
              <a:spcBef>
                <a:spcPct val="50000"/>
              </a:spcBef>
            </a:pPr>
            <a:r>
              <a:rPr lang="en-US" altLang="en-US" dirty="0"/>
              <a:t>1:10</a:t>
            </a:r>
            <a:r>
              <a:rPr lang="en-US" altLang="en-US" baseline="30000" dirty="0"/>
              <a:t>4</a:t>
            </a:r>
            <a:r>
              <a:rPr lang="en-US" altLang="en-US" dirty="0"/>
              <a:t> - 1:10</a:t>
            </a:r>
            <a:r>
              <a:rPr lang="en-US" altLang="en-US" baseline="30000" dirty="0"/>
              <a:t>5</a:t>
            </a:r>
            <a:endParaRPr lang="en-US" altLang="en-US" dirty="0"/>
          </a:p>
        </p:txBody>
      </p:sp>
      <p:grpSp>
        <p:nvGrpSpPr>
          <p:cNvPr id="18479" name="Group 47">
            <a:extLst>
              <a:ext uri="{FF2B5EF4-FFF2-40B4-BE49-F238E27FC236}">
                <a16:creationId xmlns:a16="http://schemas.microsoft.com/office/drawing/2014/main" id="{964029C7-18A2-4548-ABAF-A4748EB46E4B}"/>
              </a:ext>
            </a:extLst>
          </p:cNvPr>
          <p:cNvGrpSpPr>
            <a:grpSpLocks/>
          </p:cNvGrpSpPr>
          <p:nvPr/>
        </p:nvGrpSpPr>
        <p:grpSpPr bwMode="auto">
          <a:xfrm>
            <a:off x="5074694" y="1905000"/>
            <a:ext cx="4089400" cy="4097338"/>
            <a:chOff x="3032" y="864"/>
            <a:chExt cx="2576" cy="2581"/>
          </a:xfrm>
        </p:grpSpPr>
        <p:grpSp>
          <p:nvGrpSpPr>
            <p:cNvPr id="18480" name="Group 48">
              <a:extLst>
                <a:ext uri="{FF2B5EF4-FFF2-40B4-BE49-F238E27FC236}">
                  <a16:creationId xmlns:a16="http://schemas.microsoft.com/office/drawing/2014/main" id="{762FCFE6-DEB6-4E00-BE4B-25459B1DD235}"/>
                </a:ext>
              </a:extLst>
            </p:cNvPr>
            <p:cNvGrpSpPr>
              <a:grpSpLocks/>
            </p:cNvGrpSpPr>
            <p:nvPr/>
          </p:nvGrpSpPr>
          <p:grpSpPr bwMode="auto">
            <a:xfrm>
              <a:off x="3032" y="864"/>
              <a:ext cx="2568" cy="2080"/>
              <a:chOff x="3032" y="864"/>
              <a:chExt cx="2568" cy="2080"/>
            </a:xfrm>
          </p:grpSpPr>
          <p:grpSp>
            <p:nvGrpSpPr>
              <p:cNvPr id="18481" name="Group 49">
                <a:extLst>
                  <a:ext uri="{FF2B5EF4-FFF2-40B4-BE49-F238E27FC236}">
                    <a16:creationId xmlns:a16="http://schemas.microsoft.com/office/drawing/2014/main" id="{20BDD5DD-A009-4A32-B88E-92730129EF48}"/>
                  </a:ext>
                </a:extLst>
              </p:cNvPr>
              <p:cNvGrpSpPr>
                <a:grpSpLocks/>
              </p:cNvGrpSpPr>
              <p:nvPr/>
            </p:nvGrpSpPr>
            <p:grpSpPr bwMode="auto">
              <a:xfrm>
                <a:off x="3134" y="1288"/>
                <a:ext cx="2466" cy="1656"/>
                <a:chOff x="3134" y="1208"/>
                <a:chExt cx="2466" cy="1656"/>
              </a:xfrm>
            </p:grpSpPr>
            <p:grpSp>
              <p:nvGrpSpPr>
                <p:cNvPr id="18482" name="Group 50">
                  <a:extLst>
                    <a:ext uri="{FF2B5EF4-FFF2-40B4-BE49-F238E27FC236}">
                      <a16:creationId xmlns:a16="http://schemas.microsoft.com/office/drawing/2014/main" id="{BED6EAEF-0FAA-4398-84A5-A19845FAC61D}"/>
                    </a:ext>
                  </a:extLst>
                </p:cNvPr>
                <p:cNvGrpSpPr>
                  <a:grpSpLocks/>
                </p:cNvGrpSpPr>
                <p:nvPr/>
              </p:nvGrpSpPr>
              <p:grpSpPr bwMode="auto">
                <a:xfrm>
                  <a:off x="5046" y="1208"/>
                  <a:ext cx="554" cy="552"/>
                  <a:chOff x="2112" y="3216"/>
                  <a:chExt cx="554" cy="552"/>
                </a:xfrm>
              </p:grpSpPr>
              <p:sp>
                <p:nvSpPr>
                  <p:cNvPr id="18483" name="Oval 51">
                    <a:extLst>
                      <a:ext uri="{FF2B5EF4-FFF2-40B4-BE49-F238E27FC236}">
                        <a16:creationId xmlns:a16="http://schemas.microsoft.com/office/drawing/2014/main" id="{C0D5232E-5FBE-4DE6-B0BD-7777D5B0608F}"/>
                      </a:ext>
                    </a:extLst>
                  </p:cNvPr>
                  <p:cNvSpPr>
                    <a:spLocks noChangeArrowheads="1"/>
                  </p:cNvSpPr>
                  <p:nvPr/>
                </p:nvSpPr>
                <p:spPr bwMode="auto">
                  <a:xfrm>
                    <a:off x="2112" y="3216"/>
                    <a:ext cx="554" cy="552"/>
                  </a:xfrm>
                  <a:prstGeom prst="ellipse">
                    <a:avLst/>
                  </a:prstGeom>
                  <a:solidFill>
                    <a:srgbClr val="FFC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84" name="Oval 52">
                    <a:extLst>
                      <a:ext uri="{FF2B5EF4-FFF2-40B4-BE49-F238E27FC236}">
                        <a16:creationId xmlns:a16="http://schemas.microsoft.com/office/drawing/2014/main" id="{920C3B2F-F614-4050-82A5-B624F43E03F5}"/>
                      </a:ext>
                    </a:extLst>
                  </p:cNvPr>
                  <p:cNvSpPr>
                    <a:spLocks noChangeArrowheads="1"/>
                  </p:cNvSpPr>
                  <p:nvPr/>
                </p:nvSpPr>
                <p:spPr bwMode="auto">
                  <a:xfrm>
                    <a:off x="2188" y="3264"/>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485" name="Group 53">
                  <a:extLst>
                    <a:ext uri="{FF2B5EF4-FFF2-40B4-BE49-F238E27FC236}">
                      <a16:creationId xmlns:a16="http://schemas.microsoft.com/office/drawing/2014/main" id="{12E1A9C7-1B16-4A16-AD47-52338CEA0051}"/>
                    </a:ext>
                  </a:extLst>
                </p:cNvPr>
                <p:cNvGrpSpPr>
                  <a:grpSpLocks/>
                </p:cNvGrpSpPr>
                <p:nvPr/>
              </p:nvGrpSpPr>
              <p:grpSpPr bwMode="auto">
                <a:xfrm>
                  <a:off x="3189" y="1850"/>
                  <a:ext cx="466" cy="380"/>
                  <a:chOff x="624" y="2976"/>
                  <a:chExt cx="624" cy="528"/>
                </a:xfrm>
              </p:grpSpPr>
              <p:sp>
                <p:nvSpPr>
                  <p:cNvPr id="18486" name="Oval 54">
                    <a:extLst>
                      <a:ext uri="{FF2B5EF4-FFF2-40B4-BE49-F238E27FC236}">
                        <a16:creationId xmlns:a16="http://schemas.microsoft.com/office/drawing/2014/main" id="{0817F1B3-71E5-4B1D-822B-4E2E476ACE07}"/>
                      </a:ext>
                    </a:extLst>
                  </p:cNvPr>
                  <p:cNvSpPr>
                    <a:spLocks noChangeArrowheads="1"/>
                  </p:cNvSpPr>
                  <p:nvPr/>
                </p:nvSpPr>
                <p:spPr bwMode="auto">
                  <a:xfrm>
                    <a:off x="624" y="2976"/>
                    <a:ext cx="624" cy="528"/>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87" name="Oval 55">
                    <a:extLst>
                      <a:ext uri="{FF2B5EF4-FFF2-40B4-BE49-F238E27FC236}">
                        <a16:creationId xmlns:a16="http://schemas.microsoft.com/office/drawing/2014/main" id="{6700C966-ECD4-4E7F-A91D-2A0AC3DE2C3F}"/>
                      </a:ext>
                    </a:extLst>
                  </p:cNvPr>
                  <p:cNvSpPr>
                    <a:spLocks noChangeArrowheads="1"/>
                  </p:cNvSpPr>
                  <p:nvPr/>
                </p:nvSpPr>
                <p:spPr bwMode="auto">
                  <a:xfrm>
                    <a:off x="672" y="2976"/>
                    <a:ext cx="480" cy="432"/>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488" name="Group 56">
                  <a:extLst>
                    <a:ext uri="{FF2B5EF4-FFF2-40B4-BE49-F238E27FC236}">
                      <a16:creationId xmlns:a16="http://schemas.microsoft.com/office/drawing/2014/main" id="{833A3A56-3916-4C01-8F30-970D00E7FF4B}"/>
                    </a:ext>
                  </a:extLst>
                </p:cNvPr>
                <p:cNvGrpSpPr>
                  <a:grpSpLocks/>
                </p:cNvGrpSpPr>
                <p:nvPr/>
              </p:nvGrpSpPr>
              <p:grpSpPr bwMode="auto">
                <a:xfrm>
                  <a:off x="4460" y="1852"/>
                  <a:ext cx="466" cy="380"/>
                  <a:chOff x="624" y="2976"/>
                  <a:chExt cx="624" cy="528"/>
                </a:xfrm>
              </p:grpSpPr>
              <p:sp>
                <p:nvSpPr>
                  <p:cNvPr id="18489" name="Oval 57">
                    <a:extLst>
                      <a:ext uri="{FF2B5EF4-FFF2-40B4-BE49-F238E27FC236}">
                        <a16:creationId xmlns:a16="http://schemas.microsoft.com/office/drawing/2014/main" id="{B686E651-1E7E-41E1-91C8-B37B76D40A54}"/>
                      </a:ext>
                    </a:extLst>
                  </p:cNvPr>
                  <p:cNvSpPr>
                    <a:spLocks noChangeArrowheads="1"/>
                  </p:cNvSpPr>
                  <p:nvPr/>
                </p:nvSpPr>
                <p:spPr bwMode="auto">
                  <a:xfrm>
                    <a:off x="624" y="2976"/>
                    <a:ext cx="624" cy="528"/>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90" name="Oval 58">
                    <a:extLst>
                      <a:ext uri="{FF2B5EF4-FFF2-40B4-BE49-F238E27FC236}">
                        <a16:creationId xmlns:a16="http://schemas.microsoft.com/office/drawing/2014/main" id="{74EC1F89-035B-4232-8404-21B26B940A92}"/>
                      </a:ext>
                    </a:extLst>
                  </p:cNvPr>
                  <p:cNvSpPr>
                    <a:spLocks noChangeArrowheads="1"/>
                  </p:cNvSpPr>
                  <p:nvPr/>
                </p:nvSpPr>
                <p:spPr bwMode="auto">
                  <a:xfrm>
                    <a:off x="672" y="2976"/>
                    <a:ext cx="480" cy="432"/>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491" name="Group 59">
                  <a:extLst>
                    <a:ext uri="{FF2B5EF4-FFF2-40B4-BE49-F238E27FC236}">
                      <a16:creationId xmlns:a16="http://schemas.microsoft.com/office/drawing/2014/main" id="{E80B270E-6F98-4882-A5ED-4CDA1D909681}"/>
                    </a:ext>
                  </a:extLst>
                </p:cNvPr>
                <p:cNvGrpSpPr>
                  <a:grpSpLocks/>
                </p:cNvGrpSpPr>
                <p:nvPr/>
              </p:nvGrpSpPr>
              <p:grpSpPr bwMode="auto">
                <a:xfrm>
                  <a:off x="3822" y="2404"/>
                  <a:ext cx="466" cy="380"/>
                  <a:chOff x="624" y="2976"/>
                  <a:chExt cx="624" cy="528"/>
                </a:xfrm>
              </p:grpSpPr>
              <p:sp>
                <p:nvSpPr>
                  <p:cNvPr id="18492" name="Oval 60">
                    <a:extLst>
                      <a:ext uri="{FF2B5EF4-FFF2-40B4-BE49-F238E27FC236}">
                        <a16:creationId xmlns:a16="http://schemas.microsoft.com/office/drawing/2014/main" id="{ED031016-491E-499E-8F21-F80DBAB3A599}"/>
                      </a:ext>
                    </a:extLst>
                  </p:cNvPr>
                  <p:cNvSpPr>
                    <a:spLocks noChangeArrowheads="1"/>
                  </p:cNvSpPr>
                  <p:nvPr/>
                </p:nvSpPr>
                <p:spPr bwMode="auto">
                  <a:xfrm>
                    <a:off x="624" y="2976"/>
                    <a:ext cx="624" cy="528"/>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93" name="Oval 61">
                    <a:extLst>
                      <a:ext uri="{FF2B5EF4-FFF2-40B4-BE49-F238E27FC236}">
                        <a16:creationId xmlns:a16="http://schemas.microsoft.com/office/drawing/2014/main" id="{A3E33FAE-379C-4788-B954-29E6999F991B}"/>
                      </a:ext>
                    </a:extLst>
                  </p:cNvPr>
                  <p:cNvSpPr>
                    <a:spLocks noChangeArrowheads="1"/>
                  </p:cNvSpPr>
                  <p:nvPr/>
                </p:nvSpPr>
                <p:spPr bwMode="auto">
                  <a:xfrm>
                    <a:off x="672" y="2976"/>
                    <a:ext cx="480" cy="432"/>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494" name="Group 62">
                  <a:extLst>
                    <a:ext uri="{FF2B5EF4-FFF2-40B4-BE49-F238E27FC236}">
                      <a16:creationId xmlns:a16="http://schemas.microsoft.com/office/drawing/2014/main" id="{C17A4AAE-5949-44BC-A798-5F5621EA9742}"/>
                    </a:ext>
                  </a:extLst>
                </p:cNvPr>
                <p:cNvGrpSpPr>
                  <a:grpSpLocks/>
                </p:cNvGrpSpPr>
                <p:nvPr/>
              </p:nvGrpSpPr>
              <p:grpSpPr bwMode="auto">
                <a:xfrm>
                  <a:off x="5084" y="2396"/>
                  <a:ext cx="466" cy="380"/>
                  <a:chOff x="624" y="2976"/>
                  <a:chExt cx="624" cy="528"/>
                </a:xfrm>
              </p:grpSpPr>
              <p:sp>
                <p:nvSpPr>
                  <p:cNvPr id="18495" name="Oval 63">
                    <a:extLst>
                      <a:ext uri="{FF2B5EF4-FFF2-40B4-BE49-F238E27FC236}">
                        <a16:creationId xmlns:a16="http://schemas.microsoft.com/office/drawing/2014/main" id="{CCD98D59-945C-406E-BBD3-BFFDC300599F}"/>
                      </a:ext>
                    </a:extLst>
                  </p:cNvPr>
                  <p:cNvSpPr>
                    <a:spLocks noChangeArrowheads="1"/>
                  </p:cNvSpPr>
                  <p:nvPr/>
                </p:nvSpPr>
                <p:spPr bwMode="auto">
                  <a:xfrm>
                    <a:off x="624" y="2976"/>
                    <a:ext cx="624" cy="528"/>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96" name="Oval 64">
                    <a:extLst>
                      <a:ext uri="{FF2B5EF4-FFF2-40B4-BE49-F238E27FC236}">
                        <a16:creationId xmlns:a16="http://schemas.microsoft.com/office/drawing/2014/main" id="{1CF95006-F28A-463B-898F-7E058B0D691E}"/>
                      </a:ext>
                    </a:extLst>
                  </p:cNvPr>
                  <p:cNvSpPr>
                    <a:spLocks noChangeArrowheads="1"/>
                  </p:cNvSpPr>
                  <p:nvPr/>
                </p:nvSpPr>
                <p:spPr bwMode="auto">
                  <a:xfrm>
                    <a:off x="672" y="2976"/>
                    <a:ext cx="480" cy="432"/>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497" name="Group 65">
                  <a:extLst>
                    <a:ext uri="{FF2B5EF4-FFF2-40B4-BE49-F238E27FC236}">
                      <a16:creationId xmlns:a16="http://schemas.microsoft.com/office/drawing/2014/main" id="{A0F09E72-E7E3-4270-B2AB-D341952153FB}"/>
                    </a:ext>
                  </a:extLst>
                </p:cNvPr>
                <p:cNvGrpSpPr>
                  <a:grpSpLocks/>
                </p:cNvGrpSpPr>
                <p:nvPr/>
              </p:nvGrpSpPr>
              <p:grpSpPr bwMode="auto">
                <a:xfrm>
                  <a:off x="3829" y="1304"/>
                  <a:ext cx="466" cy="380"/>
                  <a:chOff x="624" y="2976"/>
                  <a:chExt cx="624" cy="528"/>
                </a:xfrm>
              </p:grpSpPr>
              <p:sp>
                <p:nvSpPr>
                  <p:cNvPr id="18498" name="Oval 66">
                    <a:extLst>
                      <a:ext uri="{FF2B5EF4-FFF2-40B4-BE49-F238E27FC236}">
                        <a16:creationId xmlns:a16="http://schemas.microsoft.com/office/drawing/2014/main" id="{A00ADAD1-F3FE-4A45-BA93-DD1454C4CAE0}"/>
                      </a:ext>
                    </a:extLst>
                  </p:cNvPr>
                  <p:cNvSpPr>
                    <a:spLocks noChangeArrowheads="1"/>
                  </p:cNvSpPr>
                  <p:nvPr/>
                </p:nvSpPr>
                <p:spPr bwMode="auto">
                  <a:xfrm>
                    <a:off x="624" y="2976"/>
                    <a:ext cx="624" cy="528"/>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499" name="Oval 67">
                    <a:extLst>
                      <a:ext uri="{FF2B5EF4-FFF2-40B4-BE49-F238E27FC236}">
                        <a16:creationId xmlns:a16="http://schemas.microsoft.com/office/drawing/2014/main" id="{0AC63D02-7BCC-4F90-96DB-961E29C105DB}"/>
                      </a:ext>
                    </a:extLst>
                  </p:cNvPr>
                  <p:cNvSpPr>
                    <a:spLocks noChangeArrowheads="1"/>
                  </p:cNvSpPr>
                  <p:nvPr/>
                </p:nvSpPr>
                <p:spPr bwMode="auto">
                  <a:xfrm>
                    <a:off x="672" y="2976"/>
                    <a:ext cx="480" cy="432"/>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500" name="Group 68">
                  <a:extLst>
                    <a:ext uri="{FF2B5EF4-FFF2-40B4-BE49-F238E27FC236}">
                      <a16:creationId xmlns:a16="http://schemas.microsoft.com/office/drawing/2014/main" id="{E2159EC3-7834-4EBC-8108-3F6C044010EC}"/>
                    </a:ext>
                  </a:extLst>
                </p:cNvPr>
                <p:cNvGrpSpPr>
                  <a:grpSpLocks/>
                </p:cNvGrpSpPr>
                <p:nvPr/>
              </p:nvGrpSpPr>
              <p:grpSpPr bwMode="auto">
                <a:xfrm>
                  <a:off x="4452" y="1312"/>
                  <a:ext cx="466" cy="380"/>
                  <a:chOff x="624" y="2976"/>
                  <a:chExt cx="624" cy="528"/>
                </a:xfrm>
              </p:grpSpPr>
              <p:sp>
                <p:nvSpPr>
                  <p:cNvPr id="18501" name="Oval 69">
                    <a:extLst>
                      <a:ext uri="{FF2B5EF4-FFF2-40B4-BE49-F238E27FC236}">
                        <a16:creationId xmlns:a16="http://schemas.microsoft.com/office/drawing/2014/main" id="{73E8F90F-FF73-42BE-B86F-692CDDEAA42C}"/>
                      </a:ext>
                    </a:extLst>
                  </p:cNvPr>
                  <p:cNvSpPr>
                    <a:spLocks noChangeArrowheads="1"/>
                  </p:cNvSpPr>
                  <p:nvPr/>
                </p:nvSpPr>
                <p:spPr bwMode="auto">
                  <a:xfrm>
                    <a:off x="624" y="2976"/>
                    <a:ext cx="624" cy="528"/>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502" name="Oval 70">
                    <a:extLst>
                      <a:ext uri="{FF2B5EF4-FFF2-40B4-BE49-F238E27FC236}">
                        <a16:creationId xmlns:a16="http://schemas.microsoft.com/office/drawing/2014/main" id="{D3E34784-1327-4BA0-B88C-CF1EA6CF7999}"/>
                      </a:ext>
                    </a:extLst>
                  </p:cNvPr>
                  <p:cNvSpPr>
                    <a:spLocks noChangeArrowheads="1"/>
                  </p:cNvSpPr>
                  <p:nvPr/>
                </p:nvSpPr>
                <p:spPr bwMode="auto">
                  <a:xfrm>
                    <a:off x="672" y="2976"/>
                    <a:ext cx="480" cy="432"/>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503" name="Group 71">
                  <a:extLst>
                    <a:ext uri="{FF2B5EF4-FFF2-40B4-BE49-F238E27FC236}">
                      <a16:creationId xmlns:a16="http://schemas.microsoft.com/office/drawing/2014/main" id="{8E61A5E9-3473-4007-ABE2-51E19AB669E9}"/>
                    </a:ext>
                  </a:extLst>
                </p:cNvPr>
                <p:cNvGrpSpPr>
                  <a:grpSpLocks/>
                </p:cNvGrpSpPr>
                <p:nvPr/>
              </p:nvGrpSpPr>
              <p:grpSpPr bwMode="auto">
                <a:xfrm>
                  <a:off x="5084" y="1852"/>
                  <a:ext cx="466" cy="380"/>
                  <a:chOff x="624" y="2976"/>
                  <a:chExt cx="624" cy="528"/>
                </a:xfrm>
              </p:grpSpPr>
              <p:sp>
                <p:nvSpPr>
                  <p:cNvPr id="18504" name="Oval 72">
                    <a:extLst>
                      <a:ext uri="{FF2B5EF4-FFF2-40B4-BE49-F238E27FC236}">
                        <a16:creationId xmlns:a16="http://schemas.microsoft.com/office/drawing/2014/main" id="{1825C403-57CE-489B-84C3-DB96042E3769}"/>
                      </a:ext>
                    </a:extLst>
                  </p:cNvPr>
                  <p:cNvSpPr>
                    <a:spLocks noChangeArrowheads="1"/>
                  </p:cNvSpPr>
                  <p:nvPr/>
                </p:nvSpPr>
                <p:spPr bwMode="auto">
                  <a:xfrm>
                    <a:off x="624" y="2976"/>
                    <a:ext cx="624" cy="528"/>
                  </a:xfrm>
                  <a:prstGeom prst="ellipse">
                    <a:avLst/>
                  </a:prstGeom>
                  <a:solidFill>
                    <a:srgbClr val="CCE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505" name="Oval 73">
                    <a:extLst>
                      <a:ext uri="{FF2B5EF4-FFF2-40B4-BE49-F238E27FC236}">
                        <a16:creationId xmlns:a16="http://schemas.microsoft.com/office/drawing/2014/main" id="{FD5BAC21-E776-409F-8D52-AF73B7073F1D}"/>
                      </a:ext>
                    </a:extLst>
                  </p:cNvPr>
                  <p:cNvSpPr>
                    <a:spLocks noChangeArrowheads="1"/>
                  </p:cNvSpPr>
                  <p:nvPr/>
                </p:nvSpPr>
                <p:spPr bwMode="auto">
                  <a:xfrm>
                    <a:off x="672" y="2976"/>
                    <a:ext cx="480" cy="432"/>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506" name="Group 74">
                  <a:extLst>
                    <a:ext uri="{FF2B5EF4-FFF2-40B4-BE49-F238E27FC236}">
                      <a16:creationId xmlns:a16="http://schemas.microsoft.com/office/drawing/2014/main" id="{F357517B-CB0B-43E0-85F1-5AF3A917737C}"/>
                    </a:ext>
                  </a:extLst>
                </p:cNvPr>
                <p:cNvGrpSpPr>
                  <a:grpSpLocks/>
                </p:cNvGrpSpPr>
                <p:nvPr/>
              </p:nvGrpSpPr>
              <p:grpSpPr bwMode="auto">
                <a:xfrm>
                  <a:off x="3782" y="1752"/>
                  <a:ext cx="554" cy="552"/>
                  <a:chOff x="2112" y="3216"/>
                  <a:chExt cx="554" cy="552"/>
                </a:xfrm>
              </p:grpSpPr>
              <p:sp>
                <p:nvSpPr>
                  <p:cNvPr id="18507" name="Oval 75">
                    <a:extLst>
                      <a:ext uri="{FF2B5EF4-FFF2-40B4-BE49-F238E27FC236}">
                        <a16:creationId xmlns:a16="http://schemas.microsoft.com/office/drawing/2014/main" id="{C5603C52-DBDF-4DB4-A53B-D8CD34485F49}"/>
                      </a:ext>
                    </a:extLst>
                  </p:cNvPr>
                  <p:cNvSpPr>
                    <a:spLocks noChangeArrowheads="1"/>
                  </p:cNvSpPr>
                  <p:nvPr/>
                </p:nvSpPr>
                <p:spPr bwMode="auto">
                  <a:xfrm>
                    <a:off x="2112" y="3216"/>
                    <a:ext cx="554" cy="552"/>
                  </a:xfrm>
                  <a:prstGeom prst="ellipse">
                    <a:avLst/>
                  </a:prstGeom>
                  <a:solidFill>
                    <a:srgbClr val="FFC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508" name="Oval 76">
                    <a:extLst>
                      <a:ext uri="{FF2B5EF4-FFF2-40B4-BE49-F238E27FC236}">
                        <a16:creationId xmlns:a16="http://schemas.microsoft.com/office/drawing/2014/main" id="{427D5755-0BAF-4F1A-B03C-5D2873B522F4}"/>
                      </a:ext>
                    </a:extLst>
                  </p:cNvPr>
                  <p:cNvSpPr>
                    <a:spLocks noChangeArrowheads="1"/>
                  </p:cNvSpPr>
                  <p:nvPr/>
                </p:nvSpPr>
                <p:spPr bwMode="auto">
                  <a:xfrm>
                    <a:off x="2188" y="3264"/>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509" name="Group 77">
                  <a:extLst>
                    <a:ext uri="{FF2B5EF4-FFF2-40B4-BE49-F238E27FC236}">
                      <a16:creationId xmlns:a16="http://schemas.microsoft.com/office/drawing/2014/main" id="{3820C0A8-B216-4458-A058-0D4419AC8EF5}"/>
                    </a:ext>
                  </a:extLst>
                </p:cNvPr>
                <p:cNvGrpSpPr>
                  <a:grpSpLocks/>
                </p:cNvGrpSpPr>
                <p:nvPr/>
              </p:nvGrpSpPr>
              <p:grpSpPr bwMode="auto">
                <a:xfrm>
                  <a:off x="4430" y="2312"/>
                  <a:ext cx="554" cy="552"/>
                  <a:chOff x="2112" y="3216"/>
                  <a:chExt cx="554" cy="552"/>
                </a:xfrm>
              </p:grpSpPr>
              <p:sp>
                <p:nvSpPr>
                  <p:cNvPr id="18510" name="Oval 78">
                    <a:extLst>
                      <a:ext uri="{FF2B5EF4-FFF2-40B4-BE49-F238E27FC236}">
                        <a16:creationId xmlns:a16="http://schemas.microsoft.com/office/drawing/2014/main" id="{BC80E78B-E62E-4A7D-A640-ED2CBBB4ED7D}"/>
                      </a:ext>
                    </a:extLst>
                  </p:cNvPr>
                  <p:cNvSpPr>
                    <a:spLocks noChangeArrowheads="1"/>
                  </p:cNvSpPr>
                  <p:nvPr/>
                </p:nvSpPr>
                <p:spPr bwMode="auto">
                  <a:xfrm>
                    <a:off x="2112" y="3216"/>
                    <a:ext cx="554" cy="552"/>
                  </a:xfrm>
                  <a:prstGeom prst="ellipse">
                    <a:avLst/>
                  </a:prstGeom>
                  <a:solidFill>
                    <a:srgbClr val="FFC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511" name="Oval 79">
                    <a:extLst>
                      <a:ext uri="{FF2B5EF4-FFF2-40B4-BE49-F238E27FC236}">
                        <a16:creationId xmlns:a16="http://schemas.microsoft.com/office/drawing/2014/main" id="{D4F137D8-51BA-425F-8E43-E88A8A059581}"/>
                      </a:ext>
                    </a:extLst>
                  </p:cNvPr>
                  <p:cNvSpPr>
                    <a:spLocks noChangeArrowheads="1"/>
                  </p:cNvSpPr>
                  <p:nvPr/>
                </p:nvSpPr>
                <p:spPr bwMode="auto">
                  <a:xfrm>
                    <a:off x="2188" y="3264"/>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512" name="Group 80">
                  <a:extLst>
                    <a:ext uri="{FF2B5EF4-FFF2-40B4-BE49-F238E27FC236}">
                      <a16:creationId xmlns:a16="http://schemas.microsoft.com/office/drawing/2014/main" id="{1ED4B592-1B69-4B58-8BF6-D55665C2FC85}"/>
                    </a:ext>
                  </a:extLst>
                </p:cNvPr>
                <p:cNvGrpSpPr>
                  <a:grpSpLocks/>
                </p:cNvGrpSpPr>
                <p:nvPr/>
              </p:nvGrpSpPr>
              <p:grpSpPr bwMode="auto">
                <a:xfrm>
                  <a:off x="3134" y="1216"/>
                  <a:ext cx="554" cy="552"/>
                  <a:chOff x="2112" y="3216"/>
                  <a:chExt cx="554" cy="552"/>
                </a:xfrm>
              </p:grpSpPr>
              <p:sp>
                <p:nvSpPr>
                  <p:cNvPr id="18513" name="Oval 81">
                    <a:extLst>
                      <a:ext uri="{FF2B5EF4-FFF2-40B4-BE49-F238E27FC236}">
                        <a16:creationId xmlns:a16="http://schemas.microsoft.com/office/drawing/2014/main" id="{A199BC1E-90B2-4929-BB08-52EEDA70ACC4}"/>
                      </a:ext>
                    </a:extLst>
                  </p:cNvPr>
                  <p:cNvSpPr>
                    <a:spLocks noChangeArrowheads="1"/>
                  </p:cNvSpPr>
                  <p:nvPr/>
                </p:nvSpPr>
                <p:spPr bwMode="auto">
                  <a:xfrm>
                    <a:off x="2112" y="3216"/>
                    <a:ext cx="554" cy="552"/>
                  </a:xfrm>
                  <a:prstGeom prst="ellipse">
                    <a:avLst/>
                  </a:prstGeom>
                  <a:solidFill>
                    <a:srgbClr val="FFC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514" name="Oval 82">
                    <a:extLst>
                      <a:ext uri="{FF2B5EF4-FFF2-40B4-BE49-F238E27FC236}">
                        <a16:creationId xmlns:a16="http://schemas.microsoft.com/office/drawing/2014/main" id="{92DFE227-BB81-433C-8782-8ECB289C4BC8}"/>
                      </a:ext>
                    </a:extLst>
                  </p:cNvPr>
                  <p:cNvSpPr>
                    <a:spLocks noChangeArrowheads="1"/>
                  </p:cNvSpPr>
                  <p:nvPr/>
                </p:nvSpPr>
                <p:spPr bwMode="auto">
                  <a:xfrm>
                    <a:off x="2188" y="3264"/>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nvGrpSpPr>
                <p:cNvPr id="18515" name="Group 83">
                  <a:extLst>
                    <a:ext uri="{FF2B5EF4-FFF2-40B4-BE49-F238E27FC236}">
                      <a16:creationId xmlns:a16="http://schemas.microsoft.com/office/drawing/2014/main" id="{A28ACAD6-CCA8-415C-A84B-943F2C7F03B8}"/>
                    </a:ext>
                  </a:extLst>
                </p:cNvPr>
                <p:cNvGrpSpPr>
                  <a:grpSpLocks/>
                </p:cNvGrpSpPr>
                <p:nvPr/>
              </p:nvGrpSpPr>
              <p:grpSpPr bwMode="auto">
                <a:xfrm>
                  <a:off x="3158" y="2312"/>
                  <a:ext cx="554" cy="552"/>
                  <a:chOff x="2112" y="3216"/>
                  <a:chExt cx="554" cy="552"/>
                </a:xfrm>
              </p:grpSpPr>
              <p:sp>
                <p:nvSpPr>
                  <p:cNvPr id="18516" name="Oval 84">
                    <a:extLst>
                      <a:ext uri="{FF2B5EF4-FFF2-40B4-BE49-F238E27FC236}">
                        <a16:creationId xmlns:a16="http://schemas.microsoft.com/office/drawing/2014/main" id="{5CE4DA83-69DE-4F8E-997C-C6EFC7BFF7F6}"/>
                      </a:ext>
                    </a:extLst>
                  </p:cNvPr>
                  <p:cNvSpPr>
                    <a:spLocks noChangeArrowheads="1"/>
                  </p:cNvSpPr>
                  <p:nvPr/>
                </p:nvSpPr>
                <p:spPr bwMode="auto">
                  <a:xfrm>
                    <a:off x="2112" y="3216"/>
                    <a:ext cx="554" cy="552"/>
                  </a:xfrm>
                  <a:prstGeom prst="ellipse">
                    <a:avLst/>
                  </a:prstGeom>
                  <a:solidFill>
                    <a:srgbClr val="FFCCFF">
                      <a:alpha val="50000"/>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sp>
                <p:nvSpPr>
                  <p:cNvPr id="18517" name="Oval 85">
                    <a:extLst>
                      <a:ext uri="{FF2B5EF4-FFF2-40B4-BE49-F238E27FC236}">
                        <a16:creationId xmlns:a16="http://schemas.microsoft.com/office/drawing/2014/main" id="{712050B0-EF30-4BF2-9ADB-CD049A50C875}"/>
                      </a:ext>
                    </a:extLst>
                  </p:cNvPr>
                  <p:cNvSpPr>
                    <a:spLocks noChangeArrowheads="1"/>
                  </p:cNvSpPr>
                  <p:nvPr/>
                </p:nvSpPr>
                <p:spPr bwMode="auto">
                  <a:xfrm>
                    <a:off x="2188" y="3264"/>
                    <a:ext cx="358" cy="311"/>
                  </a:xfrm>
                  <a:prstGeom prst="ellipse">
                    <a:avLst/>
                  </a:prstGeom>
                  <a:solidFill>
                    <a:srgbClr val="6666FF"/>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grpSp>
          <p:sp>
            <p:nvSpPr>
              <p:cNvPr id="18518" name="Text Box 86">
                <a:extLst>
                  <a:ext uri="{FF2B5EF4-FFF2-40B4-BE49-F238E27FC236}">
                    <a16:creationId xmlns:a16="http://schemas.microsoft.com/office/drawing/2014/main" id="{96D1BD67-FBA5-484A-B064-C8C6D8120936}"/>
                  </a:ext>
                </a:extLst>
              </p:cNvPr>
              <p:cNvSpPr txBox="1">
                <a:spLocks noChangeArrowheads="1"/>
              </p:cNvSpPr>
              <p:nvPr/>
            </p:nvSpPr>
            <p:spPr bwMode="auto">
              <a:xfrm>
                <a:off x="3182" y="864"/>
                <a:ext cx="2256"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dirty="0"/>
                  <a:t>Super antigen</a:t>
                </a:r>
              </a:p>
            </p:txBody>
          </p:sp>
          <p:sp>
            <p:nvSpPr>
              <p:cNvPr id="18519" name="Line 87">
                <a:extLst>
                  <a:ext uri="{FF2B5EF4-FFF2-40B4-BE49-F238E27FC236}">
                    <a16:creationId xmlns:a16="http://schemas.microsoft.com/office/drawing/2014/main" id="{85B7B4AF-3DC4-4539-8EB3-768B94FD95CB}"/>
                  </a:ext>
                </a:extLst>
              </p:cNvPr>
              <p:cNvSpPr>
                <a:spLocks noChangeShapeType="1"/>
              </p:cNvSpPr>
              <p:nvPr/>
            </p:nvSpPr>
            <p:spPr bwMode="auto">
              <a:xfrm>
                <a:off x="3032" y="1200"/>
                <a:ext cx="2544"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GB" dirty="0"/>
              </a:p>
            </p:txBody>
          </p:sp>
        </p:grpSp>
        <p:sp>
          <p:nvSpPr>
            <p:cNvPr id="18520" name="Text Box 88">
              <a:extLst>
                <a:ext uri="{FF2B5EF4-FFF2-40B4-BE49-F238E27FC236}">
                  <a16:creationId xmlns:a16="http://schemas.microsoft.com/office/drawing/2014/main" id="{6B53897E-6BFD-4139-B110-8E79BB5B278D}"/>
                </a:ext>
              </a:extLst>
            </p:cNvPr>
            <p:cNvSpPr txBox="1">
              <a:spLocks noChangeArrowheads="1"/>
            </p:cNvSpPr>
            <p:nvPr/>
          </p:nvSpPr>
          <p:spPr bwMode="auto">
            <a:xfrm>
              <a:off x="3064" y="2951"/>
              <a:ext cx="2544" cy="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dirty="0"/>
                <a:t>Polyclonal T cell response</a:t>
              </a:r>
            </a:p>
            <a:p>
              <a:pPr algn="ctr">
                <a:spcBef>
                  <a:spcPct val="50000"/>
                </a:spcBef>
              </a:pPr>
              <a:r>
                <a:rPr lang="en-US" altLang="en-US" dirty="0"/>
                <a:t>1:4 - 1:10</a:t>
              </a:r>
            </a:p>
          </p:txBody>
        </p:sp>
      </p:grpSp>
      <p:sp>
        <p:nvSpPr>
          <p:cNvPr id="18522" name="Rectangle 90">
            <a:extLst>
              <a:ext uri="{FF2B5EF4-FFF2-40B4-BE49-F238E27FC236}">
                <a16:creationId xmlns:a16="http://schemas.microsoft.com/office/drawing/2014/main" id="{D990615F-BA9C-4418-9E2F-CA82D5A0D5DE}"/>
              </a:ext>
            </a:extLst>
          </p:cNvPr>
          <p:cNvSpPr>
            <a:spLocks noChangeArrowheads="1"/>
          </p:cNvSpPr>
          <p:nvPr/>
        </p:nvSpPr>
        <p:spPr bwMode="auto">
          <a:xfrm>
            <a:off x="2133600" y="1371600"/>
            <a:ext cx="77724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r>
              <a:rPr lang="en-US" altLang="en-US" dirty="0"/>
              <a:t>Definition</a:t>
            </a:r>
          </a:p>
        </p:txBody>
      </p:sp>
      <p:sp>
        <p:nvSpPr>
          <p:cNvPr id="2" name="Rectangle 1">
            <a:extLst>
              <a:ext uri="{FF2B5EF4-FFF2-40B4-BE49-F238E27FC236}">
                <a16:creationId xmlns:a16="http://schemas.microsoft.com/office/drawing/2014/main" id="{5BC8B3E7-2517-4AFF-B50C-901AC76E6717}"/>
              </a:ext>
            </a:extLst>
          </p:cNvPr>
          <p:cNvSpPr/>
          <p:nvPr/>
        </p:nvSpPr>
        <p:spPr>
          <a:xfrm>
            <a:off x="9315757" y="2438400"/>
            <a:ext cx="2905126" cy="1231106"/>
          </a:xfrm>
          <a:prstGeom prst="rect">
            <a:avLst/>
          </a:prstGeom>
        </p:spPr>
        <p:txBody>
          <a:bodyPr wrap="square">
            <a:spAutoFit/>
          </a:bodyPr>
          <a:lstStyle/>
          <a:p>
            <a:r>
              <a:rPr lang="en-GB" dirty="0"/>
              <a:t>Examples</a:t>
            </a:r>
          </a:p>
          <a:p>
            <a:r>
              <a:rPr lang="en-GB" sz="1400" dirty="0"/>
              <a:t>Staphylococcal enterotoxins</a:t>
            </a:r>
          </a:p>
          <a:p>
            <a:r>
              <a:rPr lang="en-GB" sz="1400" dirty="0"/>
              <a:t>Staphylococcal toxic shock toxin</a:t>
            </a:r>
          </a:p>
          <a:p>
            <a:r>
              <a:rPr lang="en-GB" sz="1400" dirty="0"/>
              <a:t>Staphylococcal exfoliating toxin</a:t>
            </a:r>
          </a:p>
          <a:p>
            <a:r>
              <a:rPr lang="en-GB" sz="1400" dirty="0"/>
              <a:t>Streptococcal pyrogenic exotoxins</a:t>
            </a:r>
          </a:p>
        </p:txBody>
      </p:sp>
    </p:spTree>
    <p:extLst>
      <p:ext uri="{BB962C8B-B14F-4D97-AF65-F5344CB8AC3E}">
        <p14:creationId xmlns:p14="http://schemas.microsoft.com/office/powerpoint/2010/main" val="11065961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8525"/>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18478"/>
                                        </p:tgtEl>
                                        <p:attrNameLst>
                                          <p:attrName>style.visibility</p:attrName>
                                        </p:attrNameLst>
                                      </p:cBhvr>
                                      <p:to>
                                        <p:strVal val="visible"/>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 presetClass="entr" presetSubtype="0" fill="hold" nodeType="clickEffect">
                                  <p:stCondLst>
                                    <p:cond delay="0"/>
                                  </p:stCondLst>
                                  <p:childTnLst>
                                    <p:set>
                                      <p:cBhvr>
                                        <p:cTn id="13" dur="1" fill="hold">
                                          <p:stCondLst>
                                            <p:cond delay="499"/>
                                          </p:stCondLst>
                                        </p:cTn>
                                        <p:tgtEl>
                                          <p:spTgt spid="184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78"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a:extLst>
              <a:ext uri="{FF2B5EF4-FFF2-40B4-BE49-F238E27FC236}">
                <a16:creationId xmlns:a16="http://schemas.microsoft.com/office/drawing/2014/main" id="{7E8B2134-9499-428F-96E8-4EFE3ED5A942}"/>
              </a:ext>
            </a:extLst>
          </p:cNvPr>
          <p:cNvSpPr>
            <a:spLocks noGrp="1" noChangeArrowheads="1"/>
          </p:cNvSpPr>
          <p:nvPr>
            <p:ph type="title"/>
          </p:nvPr>
        </p:nvSpPr>
        <p:spPr/>
        <p:txBody>
          <a:bodyPr/>
          <a:lstStyle/>
          <a:p>
            <a:r>
              <a:rPr lang="en-US" altLang="en-US" dirty="0"/>
              <a:t>Determinants Recognized by the Innate Immune System</a:t>
            </a:r>
          </a:p>
        </p:txBody>
      </p:sp>
      <p:sp>
        <p:nvSpPr>
          <p:cNvPr id="70659" name="Rectangle 3">
            <a:extLst>
              <a:ext uri="{FF2B5EF4-FFF2-40B4-BE49-F238E27FC236}">
                <a16:creationId xmlns:a16="http://schemas.microsoft.com/office/drawing/2014/main" id="{9F6BD165-673A-4551-B889-13880FA7C0B3}"/>
              </a:ext>
            </a:extLst>
          </p:cNvPr>
          <p:cNvSpPr>
            <a:spLocks noGrp="1" noChangeArrowheads="1"/>
          </p:cNvSpPr>
          <p:nvPr>
            <p:ph idx="1"/>
          </p:nvPr>
        </p:nvSpPr>
        <p:spPr/>
        <p:txBody>
          <a:bodyPr/>
          <a:lstStyle/>
          <a:p>
            <a:r>
              <a:rPr lang="en-US" altLang="en-US" dirty="0"/>
              <a:t>Adaptive Immune System – Discrete Determinants </a:t>
            </a:r>
          </a:p>
          <a:p>
            <a:pPr lvl="1"/>
            <a:r>
              <a:rPr lang="en-US" altLang="en-US" dirty="0"/>
              <a:t>Reacts with a specific pathogen</a:t>
            </a:r>
          </a:p>
          <a:p>
            <a:r>
              <a:rPr lang="en-US" altLang="en-US" dirty="0"/>
              <a:t>Innate Immune System – Broad Molecular Patterns</a:t>
            </a:r>
          </a:p>
          <a:p>
            <a:pPr lvl="1"/>
            <a:r>
              <a:rPr lang="en-US" altLang="en-US" dirty="0"/>
              <a:t>Reacts with a variety of pathogens</a:t>
            </a:r>
          </a:p>
          <a:p>
            <a:r>
              <a:rPr lang="en-US" altLang="en-US" dirty="0"/>
              <a:t>PAMPs – Pathogen Associated Molecular Patterns</a:t>
            </a:r>
          </a:p>
          <a:p>
            <a:r>
              <a:rPr lang="en-US" altLang="en-US" dirty="0"/>
              <a:t>PRRs – Pattern Recognition Receptors</a:t>
            </a:r>
          </a:p>
        </p:txBody>
      </p:sp>
    </p:spTree>
    <p:extLst>
      <p:ext uri="{BB962C8B-B14F-4D97-AF65-F5344CB8AC3E}">
        <p14:creationId xmlns:p14="http://schemas.microsoft.com/office/powerpoint/2010/main" val="700745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3095BCA5-AFF5-4741-83EC-AE449786F268}"/>
              </a:ext>
            </a:extLst>
          </p:cNvPr>
          <p:cNvGraphicFramePr>
            <a:graphicFrameLocks noGrp="1"/>
          </p:cNvGraphicFramePr>
          <p:nvPr>
            <p:ph/>
            <p:extLst>
              <p:ext uri="{D42A27DB-BD31-4B8C-83A1-F6EECF244321}">
                <p14:modId xmlns:p14="http://schemas.microsoft.com/office/powerpoint/2010/main" val="1848050988"/>
              </p:ext>
            </p:extLst>
          </p:nvPr>
        </p:nvGraphicFramePr>
        <p:xfrm>
          <a:off x="131928" y="218630"/>
          <a:ext cx="11928143" cy="5135002"/>
        </p:xfrm>
        <a:graphic>
          <a:graphicData uri="http://schemas.openxmlformats.org/drawingml/2006/table">
            <a:tbl>
              <a:tblPr firstRow="1" bandRow="1">
                <a:tableStyleId>{5C22544A-7EE6-4342-B048-85BDC9FD1C3A}</a:tableStyleId>
              </a:tblPr>
              <a:tblGrid>
                <a:gridCol w="4249204">
                  <a:extLst>
                    <a:ext uri="{9D8B030D-6E8A-4147-A177-3AD203B41FA5}">
                      <a16:colId xmlns:a16="http://schemas.microsoft.com/office/drawing/2014/main" val="165464014"/>
                    </a:ext>
                  </a:extLst>
                </a:gridCol>
                <a:gridCol w="1877191">
                  <a:extLst>
                    <a:ext uri="{9D8B030D-6E8A-4147-A177-3AD203B41FA5}">
                      <a16:colId xmlns:a16="http://schemas.microsoft.com/office/drawing/2014/main" val="709971249"/>
                    </a:ext>
                  </a:extLst>
                </a:gridCol>
                <a:gridCol w="5801748">
                  <a:extLst>
                    <a:ext uri="{9D8B030D-6E8A-4147-A177-3AD203B41FA5}">
                      <a16:colId xmlns:a16="http://schemas.microsoft.com/office/drawing/2014/main" val="150278379"/>
                    </a:ext>
                  </a:extLst>
                </a:gridCol>
              </a:tblGrid>
              <a:tr h="536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PAMP</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PRR</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Biological Consequence of Interaction</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extLst>
                  <a:ext uri="{0D108BD9-81ED-4DB2-BD59-A6C34878D82A}">
                    <a16:rowId xmlns:a16="http://schemas.microsoft.com/office/drawing/2014/main" val="3909812684"/>
                  </a:ext>
                </a:extLst>
              </a:tr>
              <a:tr h="28624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Double stranded RNA</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TLR-3</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Production of interferon (antiviral)</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extLst>
                  <a:ext uri="{0D108BD9-81ED-4DB2-BD59-A6C34878D82A}">
                    <a16:rowId xmlns:a16="http://schemas.microsoft.com/office/drawing/2014/main" val="2529153354"/>
                  </a:ext>
                </a:extLst>
              </a:tr>
              <a:tr h="28624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LPS (lipopolysaccharide of Gram – bacteria</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TLR-4</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Macrophage activation; Secretion of inflammatory cytokines</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extLst>
                  <a:ext uri="{0D108BD9-81ED-4DB2-BD59-A6C34878D82A}">
                    <a16:rowId xmlns:a16="http://schemas.microsoft.com/office/drawing/2014/main" val="1190878891"/>
                  </a:ext>
                </a:extLst>
              </a:tr>
              <a:tr h="28624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Flagellin (bacterial flagella)</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TLR-5</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Macrophage activation; Secretion of inflammatory cytokines</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extLst>
                  <a:ext uri="{0D108BD9-81ED-4DB2-BD59-A6C34878D82A}">
                    <a16:rowId xmlns:a16="http://schemas.microsoft.com/office/drawing/2014/main" val="933454415"/>
                  </a:ext>
                </a:extLst>
              </a:tr>
              <a:tr h="28624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U-rich single stranded viral RNA</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TLR-7</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Production of interferon (antiviral)</a:t>
                      </a:r>
                    </a:p>
                  </a:txBody>
                  <a:tcPr horzOverflow="overflow"/>
                </a:tc>
                <a:extLst>
                  <a:ext uri="{0D108BD9-81ED-4DB2-BD59-A6C34878D82A}">
                    <a16:rowId xmlns:a16="http://schemas.microsoft.com/office/drawing/2014/main" val="3204914984"/>
                  </a:ext>
                </a:extLst>
              </a:tr>
              <a:tr h="28624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CpG containing DNA</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TLR-9</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Macrophage activation; Secretion of inflammatory cytokines</a:t>
                      </a:r>
                    </a:p>
                  </a:txBody>
                  <a:tcPr horzOverflow="overflow"/>
                </a:tc>
                <a:extLst>
                  <a:ext uri="{0D108BD9-81ED-4DB2-BD59-A6C34878D82A}">
                    <a16:rowId xmlns:a16="http://schemas.microsoft.com/office/drawing/2014/main" val="2564946081"/>
                  </a:ext>
                </a:extLst>
              </a:tr>
              <a:tr h="28624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Microbial cell wall components</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Complement</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Opsonization; Complement activation</a:t>
                      </a:r>
                    </a:p>
                  </a:txBody>
                  <a:tcPr horzOverflow="overflow"/>
                </a:tc>
                <a:extLst>
                  <a:ext uri="{0D108BD9-81ED-4DB2-BD59-A6C34878D82A}">
                    <a16:rowId xmlns:a16="http://schemas.microsoft.com/office/drawing/2014/main" val="277260448"/>
                  </a:ext>
                </a:extLst>
              </a:tr>
              <a:tr h="49442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Mannose-containing carbohydrates</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Mannose-binding protein</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Opsonization; Complement activation</a:t>
                      </a:r>
                    </a:p>
                  </a:txBody>
                  <a:tcPr horzOverflow="overflow"/>
                </a:tc>
                <a:extLst>
                  <a:ext uri="{0D108BD9-81ED-4DB2-BD59-A6C34878D82A}">
                    <a16:rowId xmlns:a16="http://schemas.microsoft.com/office/drawing/2014/main" val="3239905254"/>
                  </a:ext>
                </a:extLst>
              </a:tr>
              <a:tr h="28624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Polyanions</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Scavenger receptors</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Phagocytosis</a:t>
                      </a:r>
                    </a:p>
                  </a:txBody>
                  <a:tcPr horzOverflow="overflow"/>
                </a:tc>
                <a:extLst>
                  <a:ext uri="{0D108BD9-81ED-4DB2-BD59-A6C34878D82A}">
                    <a16:rowId xmlns:a16="http://schemas.microsoft.com/office/drawing/2014/main" val="1037076559"/>
                  </a:ext>
                </a:extLst>
              </a:tr>
              <a:tr h="536063">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Lipoproteins of Gram + bacteria</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Yeast cell wall components</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TLR-2 (Toll-like receptor 2)</a:t>
                      </a: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b="0" i="0" u="none" strike="noStrike" cap="none" normalizeH="0" baseline="0" dirty="0">
                          <a:ln>
                            <a:noFill/>
                          </a:ln>
                          <a:solidFill>
                            <a:schemeClr val="tx1"/>
                          </a:solidFill>
                          <a:effectLst/>
                          <a:latin typeface="Times New Roman" panose="02020603050405020304" pitchFamily="18" charset="0"/>
                        </a:rPr>
                        <a:t>Macrophage activation; Secretion of inflammatory cytokines</a:t>
                      </a:r>
                    </a:p>
                  </a:txBody>
                  <a:tcPr horzOverflow="overflow"/>
                </a:tc>
                <a:extLst>
                  <a:ext uri="{0D108BD9-81ED-4DB2-BD59-A6C34878D82A}">
                    <a16:rowId xmlns:a16="http://schemas.microsoft.com/office/drawing/2014/main" val="878000291"/>
                  </a:ext>
                </a:extLst>
              </a:tr>
              <a:tr h="28624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Double stranded RNA</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TLR-3</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Production of interferon (antiviral)</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extLst>
                  <a:ext uri="{0D108BD9-81ED-4DB2-BD59-A6C34878D82A}">
                    <a16:rowId xmlns:a16="http://schemas.microsoft.com/office/drawing/2014/main" val="3955142178"/>
                  </a:ext>
                </a:extLst>
              </a:tr>
              <a:tr h="286247">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LPS (lipopolysaccharide of Gram – bacteria</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TLR-4</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Macrophage activation; Secretion of inflammatory cytokines</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extLst>
                  <a:ext uri="{0D108BD9-81ED-4DB2-BD59-A6C34878D82A}">
                    <a16:rowId xmlns:a16="http://schemas.microsoft.com/office/drawing/2014/main" val="602549783"/>
                  </a:ext>
                </a:extLst>
              </a:tr>
              <a:tr h="374411">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Flagellin (bacterial flagella)</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TLR-5</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tc>
                  <a:txBody>
                    <a:bodyPr/>
                    <a:lstStyle>
                      <a:lvl1pPr>
                        <a:spcBef>
                          <a:spcPct val="20000"/>
                        </a:spcBef>
                        <a:defRPr sz="2800">
                          <a:solidFill>
                            <a:schemeClr val="tx1"/>
                          </a:solidFill>
                          <a:latin typeface="Times New Roman" panose="02020603050405020304" pitchFamily="18" charset="0"/>
                        </a:defRPr>
                      </a:lvl1pPr>
                      <a:lvl2pPr>
                        <a:spcBef>
                          <a:spcPct val="20000"/>
                        </a:spcBef>
                        <a:defRPr sz="2400">
                          <a:solidFill>
                            <a:schemeClr val="tx1"/>
                          </a:solidFill>
                          <a:latin typeface="Times New Roman" panose="02020603050405020304" pitchFamily="18" charset="0"/>
                        </a:defRPr>
                      </a:lvl2pPr>
                      <a:lvl3pPr>
                        <a:spcBef>
                          <a:spcPct val="20000"/>
                        </a:spcBef>
                        <a:defRPr sz="2000">
                          <a:solidFill>
                            <a:schemeClr val="tx1"/>
                          </a:solidFill>
                          <a:latin typeface="Times New Roman" panose="02020603050405020304" pitchFamily="18" charset="0"/>
                        </a:defRPr>
                      </a:lvl3pPr>
                      <a:lvl4pPr>
                        <a:spcBef>
                          <a:spcPct val="20000"/>
                        </a:spcBef>
                        <a:defRPr>
                          <a:solidFill>
                            <a:schemeClr val="tx1"/>
                          </a:solidFill>
                          <a:latin typeface="Times New Roman" panose="02020603050405020304" pitchFamily="18" charset="0"/>
                        </a:defRPr>
                      </a:lvl4pPr>
                      <a:lvl5pPr>
                        <a:spcBef>
                          <a:spcPct val="20000"/>
                        </a:spcBef>
                        <a:defRPr>
                          <a:solidFill>
                            <a:schemeClr val="tx1"/>
                          </a:solidFill>
                          <a:latin typeface="Times New Roman" panose="02020603050405020304" pitchFamily="18" charset="0"/>
                        </a:defRPr>
                      </a:lvl5pPr>
                      <a:lvl6pPr eaLnBrk="0" fontAlgn="base" hangingPunct="0">
                        <a:spcBef>
                          <a:spcPct val="20000"/>
                        </a:spcBef>
                        <a:spcAft>
                          <a:spcPct val="0"/>
                        </a:spcAft>
                        <a:defRPr>
                          <a:solidFill>
                            <a:schemeClr val="tx1"/>
                          </a:solidFill>
                          <a:latin typeface="Times New Roman" panose="02020603050405020304" pitchFamily="18" charset="0"/>
                        </a:defRPr>
                      </a:lvl6pPr>
                      <a:lvl7pPr eaLnBrk="0" fontAlgn="base" hangingPunct="0">
                        <a:spcBef>
                          <a:spcPct val="20000"/>
                        </a:spcBef>
                        <a:spcAft>
                          <a:spcPct val="0"/>
                        </a:spcAft>
                        <a:defRPr>
                          <a:solidFill>
                            <a:schemeClr val="tx1"/>
                          </a:solidFill>
                          <a:latin typeface="Times New Roman" panose="02020603050405020304" pitchFamily="18" charset="0"/>
                        </a:defRPr>
                      </a:lvl7pPr>
                      <a:lvl8pPr eaLnBrk="0" fontAlgn="base" hangingPunct="0">
                        <a:spcBef>
                          <a:spcPct val="20000"/>
                        </a:spcBef>
                        <a:spcAft>
                          <a:spcPct val="0"/>
                        </a:spcAft>
                        <a:defRPr>
                          <a:solidFill>
                            <a:schemeClr val="tx1"/>
                          </a:solidFill>
                          <a:latin typeface="Times New Roman" panose="02020603050405020304" pitchFamily="18" charset="0"/>
                        </a:defRPr>
                      </a:lvl8pPr>
                      <a:lvl9pPr eaLnBrk="0" fontAlgn="base" hangingPunct="0">
                        <a:spcBef>
                          <a:spcPct val="20000"/>
                        </a:spcBef>
                        <a:spcAft>
                          <a:spcPct val="0"/>
                        </a:spcAft>
                        <a:defRPr>
                          <a:solidFill>
                            <a:schemeClr val="tx1"/>
                          </a:solidFill>
                          <a:latin typeface="Times New Roman" panose="02020603050405020304" pitchFamily="18" charset="0"/>
                        </a:defRPr>
                      </a:lvl9p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altLang="en-US" sz="1600" u="none" strike="noStrike" cap="none" normalizeH="0" baseline="0" dirty="0">
                          <a:ln>
                            <a:noFill/>
                          </a:ln>
                          <a:effectLst/>
                        </a:rPr>
                        <a:t>Macrophage activation; Secretion of inflammatory cytokines</a:t>
                      </a:r>
                      <a:endParaRPr kumimoji="0" lang="en-US" altLang="en-US" sz="1600" b="0" i="0" u="none" strike="noStrike" cap="none" normalizeH="0" baseline="0" dirty="0">
                        <a:ln>
                          <a:noFill/>
                        </a:ln>
                        <a:solidFill>
                          <a:schemeClr val="tx1"/>
                        </a:solidFill>
                        <a:effectLst/>
                        <a:latin typeface="Times New Roman" panose="02020603050405020304" pitchFamily="18" charset="0"/>
                      </a:endParaRPr>
                    </a:p>
                  </a:txBody>
                  <a:tcPr horzOverflow="overflow"/>
                </a:tc>
                <a:extLst>
                  <a:ext uri="{0D108BD9-81ED-4DB2-BD59-A6C34878D82A}">
                    <a16:rowId xmlns:a16="http://schemas.microsoft.com/office/drawing/2014/main" val="2804391940"/>
                  </a:ext>
                </a:extLst>
              </a:tr>
            </a:tbl>
          </a:graphicData>
        </a:graphic>
      </p:graphicFrame>
    </p:spTree>
    <p:extLst>
      <p:ext uri="{BB962C8B-B14F-4D97-AF65-F5344CB8AC3E}">
        <p14:creationId xmlns:p14="http://schemas.microsoft.com/office/powerpoint/2010/main" val="27040885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D0BD6-777E-409B-BE00-594661E79829}"/>
              </a:ext>
            </a:extLst>
          </p:cNvPr>
          <p:cNvSpPr>
            <a:spLocks noGrp="1"/>
          </p:cNvSpPr>
          <p:nvPr>
            <p:ph type="title"/>
          </p:nvPr>
        </p:nvSpPr>
        <p:spPr>
          <a:xfrm>
            <a:off x="1451579" y="824991"/>
            <a:ext cx="9603275" cy="1049235"/>
          </a:xfrm>
        </p:spPr>
        <p:txBody>
          <a:bodyPr/>
          <a:lstStyle/>
          <a:p>
            <a:r>
              <a:rPr lang="en-GB" dirty="0"/>
              <a:t>Antigen: definition and Essential features </a:t>
            </a:r>
          </a:p>
        </p:txBody>
      </p:sp>
      <p:sp>
        <p:nvSpPr>
          <p:cNvPr id="3" name="Content Placeholder 2">
            <a:extLst>
              <a:ext uri="{FF2B5EF4-FFF2-40B4-BE49-F238E27FC236}">
                <a16:creationId xmlns:a16="http://schemas.microsoft.com/office/drawing/2014/main" id="{099E62CE-349D-45E1-B637-DB40BC6358FE}"/>
              </a:ext>
            </a:extLst>
          </p:cNvPr>
          <p:cNvSpPr>
            <a:spLocks noGrp="1"/>
          </p:cNvSpPr>
          <p:nvPr>
            <p:ph idx="1"/>
          </p:nvPr>
        </p:nvSpPr>
        <p:spPr>
          <a:xfrm>
            <a:off x="1451579" y="2015732"/>
            <a:ext cx="9603275" cy="3886925"/>
          </a:xfrm>
        </p:spPr>
        <p:txBody>
          <a:bodyPr>
            <a:normAutofit fontScale="92500" lnSpcReduction="10000"/>
          </a:bodyPr>
          <a:lstStyle/>
          <a:p>
            <a:pPr marL="0" indent="0">
              <a:buNone/>
            </a:pPr>
            <a:r>
              <a:rPr lang="en-GB" dirty="0"/>
              <a:t>Antigen</a:t>
            </a:r>
          </a:p>
          <a:p>
            <a:r>
              <a:rPr lang="en-GB" dirty="0"/>
              <a:t>A substance that can induce an immune response.</a:t>
            </a:r>
          </a:p>
          <a:p>
            <a:r>
              <a:rPr lang="en-GB" dirty="0"/>
              <a:t>Essential features of antigens</a:t>
            </a:r>
          </a:p>
          <a:p>
            <a:pPr lvl="1"/>
            <a:r>
              <a:rPr lang="en-GB" dirty="0"/>
              <a:t>It is essential that molecules first be recognized as foreign if they are to stimulate the immune system.</a:t>
            </a:r>
          </a:p>
          <a:p>
            <a:pPr lvl="1"/>
            <a:r>
              <a:rPr lang="en-GB" dirty="0"/>
              <a:t>Processing that antigens must undergo places physical and chemical restrictions on the types of foreign molecules that can stimulate the immune system.</a:t>
            </a:r>
          </a:p>
          <a:p>
            <a:pPr lvl="1"/>
            <a:r>
              <a:rPr lang="en-GB" dirty="0"/>
              <a:t>Most effective antigens are:</a:t>
            </a:r>
          </a:p>
          <a:p>
            <a:pPr lvl="2"/>
            <a:r>
              <a:rPr lang="en-GB" dirty="0"/>
              <a:t>Large</a:t>
            </a:r>
          </a:p>
          <a:p>
            <a:pPr lvl="2"/>
            <a:r>
              <a:rPr lang="en-GB" dirty="0"/>
              <a:t>Rigid.</a:t>
            </a:r>
          </a:p>
          <a:p>
            <a:pPr lvl="2"/>
            <a:r>
              <a:rPr lang="en-GB" dirty="0"/>
              <a:t>Chemically complex. “Molecules that are not totally chemically inert”.</a:t>
            </a:r>
          </a:p>
        </p:txBody>
      </p:sp>
    </p:spTree>
    <p:extLst>
      <p:ext uri="{BB962C8B-B14F-4D97-AF65-F5344CB8AC3E}">
        <p14:creationId xmlns:p14="http://schemas.microsoft.com/office/powerpoint/2010/main" val="243722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8965B9-65E6-40E4-86FA-2D8EB84AA55A}"/>
              </a:ext>
            </a:extLst>
          </p:cNvPr>
          <p:cNvSpPr>
            <a:spLocks noGrp="1"/>
          </p:cNvSpPr>
          <p:nvPr>
            <p:ph type="title"/>
          </p:nvPr>
        </p:nvSpPr>
        <p:spPr/>
        <p:txBody>
          <a:bodyPr/>
          <a:lstStyle/>
          <a:p>
            <a:r>
              <a:rPr lang="en-GB" dirty="0"/>
              <a:t>Factors that influence antigenicity</a:t>
            </a:r>
          </a:p>
        </p:txBody>
      </p:sp>
      <p:sp>
        <p:nvSpPr>
          <p:cNvPr id="3" name="Content Placeholder 2">
            <a:extLst>
              <a:ext uri="{FF2B5EF4-FFF2-40B4-BE49-F238E27FC236}">
                <a16:creationId xmlns:a16="http://schemas.microsoft.com/office/drawing/2014/main" id="{4763A7A9-EE72-4A2A-B324-BB60E9F301EC}"/>
              </a:ext>
            </a:extLst>
          </p:cNvPr>
          <p:cNvSpPr>
            <a:spLocks noGrp="1"/>
          </p:cNvSpPr>
          <p:nvPr>
            <p:ph idx="1"/>
          </p:nvPr>
        </p:nvSpPr>
        <p:spPr/>
        <p:txBody>
          <a:bodyPr>
            <a:normAutofit fontScale="92500" lnSpcReduction="10000"/>
          </a:bodyPr>
          <a:lstStyle/>
          <a:p>
            <a:pPr marL="0" indent="0">
              <a:buNone/>
            </a:pPr>
            <a:r>
              <a:rPr lang="en-GB" dirty="0"/>
              <a:t>Antigenicity: The ability of a molecule to be recognized by antibodies or lymphocytes.</a:t>
            </a:r>
          </a:p>
          <a:p>
            <a:r>
              <a:rPr lang="en-GB" dirty="0"/>
              <a:t>Molecular size: Large molecules are better antigens then small molecules.</a:t>
            </a:r>
          </a:p>
          <a:p>
            <a:pPr lvl="1"/>
            <a:r>
              <a:rPr lang="en-GB" dirty="0"/>
              <a:t>Very small molecules may, however, bind to large proteins, and the resulting complexes may provoke an immune response</a:t>
            </a:r>
          </a:p>
          <a:p>
            <a:r>
              <a:rPr lang="en-GB" dirty="0"/>
              <a:t>Complexity: The more complex an antigen, the better.</a:t>
            </a:r>
          </a:p>
          <a:p>
            <a:pPr lvl="1"/>
            <a:r>
              <a:rPr lang="en-GB" dirty="0"/>
              <a:t>Starch and other simple repetitive polysaccharides are poor antigens.</a:t>
            </a:r>
          </a:p>
          <a:p>
            <a:pPr lvl="1"/>
            <a:r>
              <a:rPr lang="en-GB" dirty="0"/>
              <a:t>Complex bacterial lipopolysaccharides (LPS) are good antigens.</a:t>
            </a:r>
          </a:p>
          <a:p>
            <a:pPr lvl="1"/>
            <a:r>
              <a:rPr lang="en-GB" dirty="0"/>
              <a:t>Complex proteins are better antigens than large repeating polymers such as lipids, carbohydrates and nucleic acids.</a:t>
            </a:r>
          </a:p>
        </p:txBody>
      </p:sp>
    </p:spTree>
    <p:extLst>
      <p:ext uri="{BB962C8B-B14F-4D97-AF65-F5344CB8AC3E}">
        <p14:creationId xmlns:p14="http://schemas.microsoft.com/office/powerpoint/2010/main" val="1498570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35293D-DAFF-4478-A37D-39D6CB653053}"/>
              </a:ext>
            </a:extLst>
          </p:cNvPr>
          <p:cNvSpPr>
            <a:spLocks noGrp="1"/>
          </p:cNvSpPr>
          <p:nvPr>
            <p:ph type="title"/>
          </p:nvPr>
        </p:nvSpPr>
        <p:spPr/>
        <p:txBody>
          <a:bodyPr/>
          <a:lstStyle/>
          <a:p>
            <a:r>
              <a:rPr lang="en-GB" dirty="0"/>
              <a:t>Factors that influence antigenicity</a:t>
            </a:r>
          </a:p>
        </p:txBody>
      </p:sp>
      <p:sp>
        <p:nvSpPr>
          <p:cNvPr id="3" name="Content Placeholder 2">
            <a:extLst>
              <a:ext uri="{FF2B5EF4-FFF2-40B4-BE49-F238E27FC236}">
                <a16:creationId xmlns:a16="http://schemas.microsoft.com/office/drawing/2014/main" id="{1EE7C4E1-8917-466E-B57B-F68BC8F893E5}"/>
              </a:ext>
            </a:extLst>
          </p:cNvPr>
          <p:cNvSpPr>
            <a:spLocks noGrp="1"/>
          </p:cNvSpPr>
          <p:nvPr>
            <p:ph idx="1"/>
          </p:nvPr>
        </p:nvSpPr>
        <p:spPr/>
        <p:txBody>
          <a:bodyPr>
            <a:normAutofit/>
          </a:bodyPr>
          <a:lstStyle/>
          <a:p>
            <a:pPr marL="0" indent="0">
              <a:buNone/>
            </a:pPr>
            <a:r>
              <a:rPr lang="en-GB" dirty="0"/>
              <a:t>Structural stability:</a:t>
            </a:r>
          </a:p>
          <a:p>
            <a:r>
              <a:rPr lang="en-GB" dirty="0"/>
              <a:t>In order to recognize a molecule as a foreign the immune system must recognize its shape.</a:t>
            </a:r>
          </a:p>
          <a:p>
            <a:pPr lvl="1"/>
            <a:r>
              <a:rPr lang="en-GB" dirty="0"/>
              <a:t>Highly flexible molecules that have no fixed shape are poor antigens, e.g. gelatine (protein with structural instability). It is poor antigen unless it is stabilized by incorporation of tyrosine or tryptophan molecules.</a:t>
            </a:r>
          </a:p>
          <a:p>
            <a:pPr lvl="1"/>
            <a:r>
              <a:rPr lang="en-GB" dirty="0"/>
              <a:t>Flagellin, major protein of bacterial flagella, is structurally unstable weak antigen</a:t>
            </a:r>
          </a:p>
        </p:txBody>
      </p:sp>
    </p:spTree>
    <p:extLst>
      <p:ext uri="{BB962C8B-B14F-4D97-AF65-F5344CB8AC3E}">
        <p14:creationId xmlns:p14="http://schemas.microsoft.com/office/powerpoint/2010/main" val="655691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152FE-FA70-44C5-B184-9C5B57423935}"/>
              </a:ext>
            </a:extLst>
          </p:cNvPr>
          <p:cNvSpPr>
            <a:spLocks noGrp="1"/>
          </p:cNvSpPr>
          <p:nvPr>
            <p:ph type="title"/>
          </p:nvPr>
        </p:nvSpPr>
        <p:spPr/>
        <p:txBody>
          <a:bodyPr/>
          <a:lstStyle/>
          <a:p>
            <a:r>
              <a:rPr lang="en-GB" dirty="0"/>
              <a:t>Factors that influence antigenicity</a:t>
            </a:r>
          </a:p>
        </p:txBody>
      </p:sp>
      <p:sp>
        <p:nvSpPr>
          <p:cNvPr id="3" name="Content Placeholder 2">
            <a:extLst>
              <a:ext uri="{FF2B5EF4-FFF2-40B4-BE49-F238E27FC236}">
                <a16:creationId xmlns:a16="http://schemas.microsoft.com/office/drawing/2014/main" id="{D8636786-8311-4FFA-AAC9-4FA07774C49E}"/>
              </a:ext>
            </a:extLst>
          </p:cNvPr>
          <p:cNvSpPr>
            <a:spLocks noGrp="1"/>
          </p:cNvSpPr>
          <p:nvPr>
            <p:ph idx="1"/>
          </p:nvPr>
        </p:nvSpPr>
        <p:spPr>
          <a:xfrm>
            <a:off x="1451579" y="1853754"/>
            <a:ext cx="9603275" cy="3450613"/>
          </a:xfrm>
        </p:spPr>
        <p:txBody>
          <a:bodyPr>
            <a:noAutofit/>
          </a:bodyPr>
          <a:lstStyle/>
          <a:p>
            <a:r>
              <a:rPr lang="en-GB" dirty="0"/>
              <a:t>Degradability: </a:t>
            </a:r>
          </a:p>
          <a:p>
            <a:pPr lvl="1"/>
            <a:r>
              <a:rPr lang="en-GB" dirty="0"/>
              <a:t>Not all foreign molecules are capable of stimulating an immune response. Stainless steel pins and plastic joints are implanted in the body without triggering an immune response.</a:t>
            </a:r>
          </a:p>
          <a:p>
            <a:pPr lvl="1"/>
            <a:r>
              <a:rPr lang="en-GB" dirty="0"/>
              <a:t>The lack of antigenicity of the large, inert organic polymers is due to their molecular uniformity and their inertness.</a:t>
            </a:r>
          </a:p>
          <a:p>
            <a:pPr lvl="1"/>
            <a:r>
              <a:rPr lang="en-GB" dirty="0"/>
              <a:t>Foreign molecules that are unstable and destroyed very rapidly may not provide sufficient antigen to stimulate an immune response.</a:t>
            </a:r>
          </a:p>
        </p:txBody>
      </p:sp>
    </p:spTree>
    <p:extLst>
      <p:ext uri="{BB962C8B-B14F-4D97-AF65-F5344CB8AC3E}">
        <p14:creationId xmlns:p14="http://schemas.microsoft.com/office/powerpoint/2010/main" val="2044790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52EB1-8F43-49CD-97E4-D4BD75CD2DEB}"/>
              </a:ext>
            </a:extLst>
          </p:cNvPr>
          <p:cNvSpPr>
            <a:spLocks noGrp="1"/>
          </p:cNvSpPr>
          <p:nvPr>
            <p:ph type="title"/>
          </p:nvPr>
        </p:nvSpPr>
        <p:spPr/>
        <p:txBody>
          <a:bodyPr/>
          <a:lstStyle/>
          <a:p>
            <a:r>
              <a:rPr lang="en-GB" dirty="0"/>
              <a:t>Factors that influence antigenicity</a:t>
            </a:r>
          </a:p>
        </p:txBody>
      </p:sp>
      <p:sp>
        <p:nvSpPr>
          <p:cNvPr id="3" name="Content Placeholder 2">
            <a:extLst>
              <a:ext uri="{FF2B5EF4-FFF2-40B4-BE49-F238E27FC236}">
                <a16:creationId xmlns:a16="http://schemas.microsoft.com/office/drawing/2014/main" id="{F982E6D1-DEAF-4DBD-97D3-76BBECC6A661}"/>
              </a:ext>
            </a:extLst>
          </p:cNvPr>
          <p:cNvSpPr>
            <a:spLocks noGrp="1"/>
          </p:cNvSpPr>
          <p:nvPr>
            <p:ph idx="1"/>
          </p:nvPr>
        </p:nvSpPr>
        <p:spPr/>
        <p:txBody>
          <a:bodyPr/>
          <a:lstStyle/>
          <a:p>
            <a:r>
              <a:rPr lang="en-GB" dirty="0"/>
              <a:t>Foreignness:</a:t>
            </a:r>
          </a:p>
          <a:p>
            <a:pPr lvl="1"/>
            <a:r>
              <a:rPr lang="en-GB" dirty="0"/>
              <a:t>The suppression of cells that react with normal body components (self antigens) occur because these cells are exposed to self-antigen when immature (usually early in foetal life) and consequently eliminated (selectively killed or otherwise suppressed).</a:t>
            </a:r>
          </a:p>
          <a:p>
            <a:pPr lvl="1"/>
            <a:r>
              <a:rPr lang="en-GB" dirty="0"/>
              <a:t>Trauma testes (or vasectomy) ---------------- Anti-sperm antibodies.</a:t>
            </a:r>
          </a:p>
          <a:p>
            <a:pPr lvl="1"/>
            <a:r>
              <a:rPr lang="en-GB" dirty="0"/>
              <a:t>Extensive cell destruction (heart attack) ------- anti-mitochondrial antibodies.</a:t>
            </a:r>
          </a:p>
          <a:p>
            <a:endParaRPr lang="en-GB" dirty="0"/>
          </a:p>
        </p:txBody>
      </p:sp>
    </p:spTree>
    <p:extLst>
      <p:ext uri="{BB962C8B-B14F-4D97-AF65-F5344CB8AC3E}">
        <p14:creationId xmlns:p14="http://schemas.microsoft.com/office/powerpoint/2010/main" val="2053724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7273E-EFA4-4597-A751-6534ECE14F41}"/>
              </a:ext>
            </a:extLst>
          </p:cNvPr>
          <p:cNvSpPr>
            <a:spLocks noGrp="1"/>
          </p:cNvSpPr>
          <p:nvPr>
            <p:ph type="title"/>
          </p:nvPr>
        </p:nvSpPr>
        <p:spPr/>
        <p:txBody>
          <a:bodyPr/>
          <a:lstStyle/>
          <a:p>
            <a:r>
              <a:rPr lang="en-GB" dirty="0"/>
              <a:t>Factors that influence antigenicity</a:t>
            </a:r>
          </a:p>
        </p:txBody>
      </p:sp>
      <p:graphicFrame>
        <p:nvGraphicFramePr>
          <p:cNvPr id="4" name="Content Placeholder 3">
            <a:extLst>
              <a:ext uri="{FF2B5EF4-FFF2-40B4-BE49-F238E27FC236}">
                <a16:creationId xmlns:a16="http://schemas.microsoft.com/office/drawing/2014/main" id="{042D1DEC-F88F-4785-95F9-D56D24D6DB8D}"/>
              </a:ext>
            </a:extLst>
          </p:cNvPr>
          <p:cNvGraphicFramePr>
            <a:graphicFrameLocks noGrp="1"/>
          </p:cNvGraphicFramePr>
          <p:nvPr>
            <p:ph idx="1"/>
            <p:extLst>
              <p:ext uri="{D42A27DB-BD31-4B8C-83A1-F6EECF244321}">
                <p14:modId xmlns:p14="http://schemas.microsoft.com/office/powerpoint/2010/main" val="2774617313"/>
              </p:ext>
            </p:extLst>
          </p:nvPr>
        </p:nvGraphicFramePr>
        <p:xfrm>
          <a:off x="1451028" y="1917511"/>
          <a:ext cx="9604375" cy="48517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5" name="Straight Arrow Connector 14">
            <a:extLst>
              <a:ext uri="{FF2B5EF4-FFF2-40B4-BE49-F238E27FC236}">
                <a16:creationId xmlns:a16="http://schemas.microsoft.com/office/drawing/2014/main" id="{465FD060-3344-422D-A939-01F12DB3DBEE}"/>
              </a:ext>
            </a:extLst>
          </p:cNvPr>
          <p:cNvCxnSpPr>
            <a:cxnSpLocks/>
          </p:cNvCxnSpPr>
          <p:nvPr/>
        </p:nvCxnSpPr>
        <p:spPr>
          <a:xfrm>
            <a:off x="5629701" y="3179928"/>
            <a:ext cx="197893" cy="24907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D7BF9CC7-888D-4783-9936-BDBB8DF7472E}"/>
              </a:ext>
            </a:extLst>
          </p:cNvPr>
          <p:cNvCxnSpPr/>
          <p:nvPr/>
        </p:nvCxnSpPr>
        <p:spPr>
          <a:xfrm>
            <a:off x="5192972" y="3896435"/>
            <a:ext cx="436729"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850C2683-A9C9-47CE-88D0-21A027B394A9}"/>
              </a:ext>
            </a:extLst>
          </p:cNvPr>
          <p:cNvCxnSpPr>
            <a:cxnSpLocks/>
          </p:cNvCxnSpPr>
          <p:nvPr/>
        </p:nvCxnSpPr>
        <p:spPr>
          <a:xfrm flipV="1">
            <a:off x="5411337" y="4435522"/>
            <a:ext cx="444624" cy="2729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6250AB17-59D6-4E3E-9C03-58A09082F4C9}"/>
              </a:ext>
            </a:extLst>
          </p:cNvPr>
          <p:cNvCxnSpPr>
            <a:cxnSpLocks/>
          </p:cNvCxnSpPr>
          <p:nvPr/>
        </p:nvCxnSpPr>
        <p:spPr>
          <a:xfrm flipH="1" flipV="1">
            <a:off x="6786349" y="4343400"/>
            <a:ext cx="801807" cy="3650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E2084C72-2561-4335-A404-181BF188D9AA}"/>
              </a:ext>
            </a:extLst>
          </p:cNvPr>
          <p:cNvCxnSpPr/>
          <p:nvPr/>
        </p:nvCxnSpPr>
        <p:spPr>
          <a:xfrm flipH="1">
            <a:off x="6748818" y="3821373"/>
            <a:ext cx="764275" cy="17059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7AF2A656-20A3-4AC9-9104-C26345A01B83}"/>
              </a:ext>
            </a:extLst>
          </p:cNvPr>
          <p:cNvCxnSpPr/>
          <p:nvPr/>
        </p:nvCxnSpPr>
        <p:spPr>
          <a:xfrm flipH="1">
            <a:off x="6612340" y="3111690"/>
            <a:ext cx="348018" cy="3684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6110A65F-D09C-475C-AA68-9160BFC75C64}"/>
              </a:ext>
            </a:extLst>
          </p:cNvPr>
          <p:cNvCxnSpPr>
            <a:cxnSpLocks/>
          </p:cNvCxnSpPr>
          <p:nvPr/>
        </p:nvCxnSpPr>
        <p:spPr>
          <a:xfrm>
            <a:off x="6148853" y="4583942"/>
            <a:ext cx="72385" cy="2524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B9BD08C1-6546-4A61-8FDD-BC1BBF172B12}"/>
              </a:ext>
            </a:extLst>
          </p:cNvPr>
          <p:cNvCxnSpPr>
            <a:cxnSpLocks/>
          </p:cNvCxnSpPr>
          <p:nvPr/>
        </p:nvCxnSpPr>
        <p:spPr>
          <a:xfrm flipH="1" flipV="1">
            <a:off x="6336041" y="4524233"/>
            <a:ext cx="97810" cy="3087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97001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534B7-6DAA-4980-909C-E8DF7DBCFD16}"/>
              </a:ext>
            </a:extLst>
          </p:cNvPr>
          <p:cNvSpPr>
            <a:spLocks noGrp="1"/>
          </p:cNvSpPr>
          <p:nvPr>
            <p:ph type="title"/>
          </p:nvPr>
        </p:nvSpPr>
        <p:spPr/>
        <p:txBody>
          <a:bodyPr/>
          <a:lstStyle/>
          <a:p>
            <a:r>
              <a:rPr lang="en-GB" dirty="0"/>
              <a:t>Autoantigens: </a:t>
            </a:r>
          </a:p>
        </p:txBody>
      </p:sp>
      <p:sp>
        <p:nvSpPr>
          <p:cNvPr id="3" name="Content Placeholder 2">
            <a:extLst>
              <a:ext uri="{FF2B5EF4-FFF2-40B4-BE49-F238E27FC236}">
                <a16:creationId xmlns:a16="http://schemas.microsoft.com/office/drawing/2014/main" id="{F5FB007E-7E9C-4DB3-BFB8-6AAC8D44D6BD}"/>
              </a:ext>
            </a:extLst>
          </p:cNvPr>
          <p:cNvSpPr>
            <a:spLocks noGrp="1"/>
          </p:cNvSpPr>
          <p:nvPr>
            <p:ph idx="1"/>
          </p:nvPr>
        </p:nvSpPr>
        <p:spPr>
          <a:xfrm>
            <a:off x="1451579" y="2015732"/>
            <a:ext cx="9603275" cy="3777743"/>
          </a:xfrm>
        </p:spPr>
        <p:txBody>
          <a:bodyPr>
            <a:normAutofit/>
          </a:bodyPr>
          <a:lstStyle/>
          <a:p>
            <a:r>
              <a:rPr lang="en-GB" dirty="0"/>
              <a:t>Antigens that induce autoimmunity are called autoantigens. </a:t>
            </a:r>
          </a:p>
          <a:p>
            <a:r>
              <a:rPr lang="en-GB" dirty="0"/>
              <a:t>Autoantigens                            Autoimmune responses            Autoantibodies. </a:t>
            </a:r>
          </a:p>
          <a:p>
            <a:pPr lvl="1"/>
            <a:r>
              <a:rPr lang="en-GB" dirty="0"/>
              <a:t>Hormones (thyroglobulin). </a:t>
            </a:r>
          </a:p>
          <a:p>
            <a:pPr lvl="1"/>
            <a:r>
              <a:rPr lang="en-GB" dirty="0"/>
              <a:t>Structural components (basement membranes). </a:t>
            </a:r>
          </a:p>
          <a:p>
            <a:pPr lvl="1"/>
            <a:r>
              <a:rPr lang="en-GB" dirty="0"/>
              <a:t>Complex lipids (myelin). </a:t>
            </a:r>
          </a:p>
          <a:p>
            <a:pPr lvl="1"/>
            <a:r>
              <a:rPr lang="en-GB" dirty="0"/>
              <a:t>Intracellular components (mitochondrial proteins). </a:t>
            </a:r>
          </a:p>
          <a:p>
            <a:pPr lvl="1"/>
            <a:r>
              <a:rPr lang="en-GB" dirty="0"/>
              <a:t>Nucleic acids. </a:t>
            </a:r>
          </a:p>
          <a:p>
            <a:pPr lvl="1"/>
            <a:r>
              <a:rPr lang="en-GB" dirty="0"/>
              <a:t>Nucleoproteins. </a:t>
            </a:r>
          </a:p>
          <a:p>
            <a:pPr lvl="1"/>
            <a:r>
              <a:rPr lang="en-GB" dirty="0"/>
              <a:t>Cell surface proteins.</a:t>
            </a:r>
          </a:p>
        </p:txBody>
      </p:sp>
      <p:cxnSp>
        <p:nvCxnSpPr>
          <p:cNvPr id="5" name="Straight Arrow Connector 4">
            <a:extLst>
              <a:ext uri="{FF2B5EF4-FFF2-40B4-BE49-F238E27FC236}">
                <a16:creationId xmlns:a16="http://schemas.microsoft.com/office/drawing/2014/main" id="{4A72BC8D-6F72-4ECC-8944-A163030ED1D8}"/>
              </a:ext>
            </a:extLst>
          </p:cNvPr>
          <p:cNvCxnSpPr/>
          <p:nvPr/>
        </p:nvCxnSpPr>
        <p:spPr>
          <a:xfrm>
            <a:off x="3227696" y="2715904"/>
            <a:ext cx="184244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7C114263-801C-4FB9-9D74-8793B6C72EE6}"/>
              </a:ext>
            </a:extLst>
          </p:cNvPr>
          <p:cNvCxnSpPr/>
          <p:nvPr/>
        </p:nvCxnSpPr>
        <p:spPr>
          <a:xfrm>
            <a:off x="7649570" y="2715904"/>
            <a:ext cx="65509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7480777"/>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907</TotalTime>
  <Words>1157</Words>
  <Application>Microsoft Office PowerPoint</Application>
  <PresentationFormat>Widescreen</PresentationFormat>
  <Paragraphs>228</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Gill Sans MT</vt:lpstr>
      <vt:lpstr>Times New Roman</vt:lpstr>
      <vt:lpstr>Gallery</vt:lpstr>
      <vt:lpstr>Antigens: Immunogenicity and antigenicity</vt:lpstr>
      <vt:lpstr>Antigens</vt:lpstr>
      <vt:lpstr>Antigen: definition and Essential features </vt:lpstr>
      <vt:lpstr>Factors that influence antigenicity</vt:lpstr>
      <vt:lpstr>Factors that influence antigenicity</vt:lpstr>
      <vt:lpstr>Factors that influence antigenicity</vt:lpstr>
      <vt:lpstr>Factors that influence antigenicity</vt:lpstr>
      <vt:lpstr>Factors that influence antigenicity</vt:lpstr>
      <vt:lpstr>Autoantigens: </vt:lpstr>
      <vt:lpstr>Characteristics of antigens</vt:lpstr>
      <vt:lpstr>Antigens types</vt:lpstr>
      <vt:lpstr>Cell surface antigens </vt:lpstr>
      <vt:lpstr>Immunogenicity</vt:lpstr>
      <vt:lpstr>Factors Influencing Immunogenicity: Contribution of the Immunogen</vt:lpstr>
      <vt:lpstr>Factors Influencing Immunogenicity: Contribution of the Biological System</vt:lpstr>
      <vt:lpstr>Factors Influencing Immunogenicity: Method of Administration</vt:lpstr>
      <vt:lpstr>Chemical Nature of Immunogens</vt:lpstr>
      <vt:lpstr>Types of Antigens: T-independent</vt:lpstr>
      <vt:lpstr>Types of Antigens: T-dependent</vt:lpstr>
      <vt:lpstr>Hapten-carrier conjugates</vt:lpstr>
      <vt:lpstr>Antigenic Determinants: Recognized by B cells and Ab</vt:lpstr>
      <vt:lpstr>Antigenic Determinants: Recognized by T cells</vt:lpstr>
      <vt:lpstr>Super antigens</vt:lpstr>
      <vt:lpstr>Determinants Recognized by the Innate Immune System</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Antigens: Immunogenicity and antigenicity</dc:title>
  <dc:creator>Ephantus Njagi</dc:creator>
  <cp:lastModifiedBy>Ephantus Njagi</cp:lastModifiedBy>
  <cp:revision>27</cp:revision>
  <dcterms:created xsi:type="dcterms:W3CDTF">2017-12-16T18:13:23Z</dcterms:created>
  <dcterms:modified xsi:type="dcterms:W3CDTF">2018-01-11T06:58:27Z</dcterms:modified>
</cp:coreProperties>
</file>