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73" r:id="rId13"/>
    <p:sldId id="274" r:id="rId14"/>
    <p:sldId id="275" r:id="rId15"/>
    <p:sldId id="276" r:id="rId16"/>
    <p:sldId id="277" r:id="rId17"/>
    <p:sldId id="268" r:id="rId18"/>
    <p:sldId id="270" r:id="rId19"/>
    <p:sldId id="269" r:id="rId20"/>
    <p:sldId id="271" r:id="rId21"/>
    <p:sldId id="272" r:id="rId22"/>
    <p:sldId id="278" r:id="rId23"/>
    <p:sldId id="279" r:id="rId24"/>
    <p:sldId id="280" r:id="rId25"/>
    <p:sldId id="281" r:id="rId26"/>
    <p:sldId id="282" r:id="rId27"/>
    <p:sldId id="283" r:id="rId28"/>
    <p:sldId id="285"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AF35D41-3F39-40FF-A807-3F7A1CAF3E3F}"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6EC541-4FB0-44F1-B166-F7C42FFDF221}" type="slidenum">
              <a:rPr lang="en-GB" smtClean="0"/>
              <a:t>‹#›</a:t>
            </a:fld>
            <a:endParaRPr lang="en-GB"/>
          </a:p>
        </p:txBody>
      </p:sp>
    </p:spTree>
    <p:extLst>
      <p:ext uri="{BB962C8B-B14F-4D97-AF65-F5344CB8AC3E}">
        <p14:creationId xmlns:p14="http://schemas.microsoft.com/office/powerpoint/2010/main" val="2574951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35D41-3F39-40FF-A807-3F7A1CAF3E3F}"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6EC541-4FB0-44F1-B166-F7C42FFDF221}" type="slidenum">
              <a:rPr lang="en-GB" smtClean="0"/>
              <a:t>‹#›</a:t>
            </a:fld>
            <a:endParaRPr lang="en-GB"/>
          </a:p>
        </p:txBody>
      </p:sp>
    </p:spTree>
    <p:extLst>
      <p:ext uri="{BB962C8B-B14F-4D97-AF65-F5344CB8AC3E}">
        <p14:creationId xmlns:p14="http://schemas.microsoft.com/office/powerpoint/2010/main" val="372611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35D41-3F39-40FF-A807-3F7A1CAF3E3F}"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6EC541-4FB0-44F1-B166-F7C42FFDF221}" type="slidenum">
              <a:rPr lang="en-GB" smtClean="0"/>
              <a:t>‹#›</a:t>
            </a:fld>
            <a:endParaRPr lang="en-GB"/>
          </a:p>
        </p:txBody>
      </p:sp>
    </p:spTree>
    <p:extLst>
      <p:ext uri="{BB962C8B-B14F-4D97-AF65-F5344CB8AC3E}">
        <p14:creationId xmlns:p14="http://schemas.microsoft.com/office/powerpoint/2010/main" val="336777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35D41-3F39-40FF-A807-3F7A1CAF3E3F}"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6EC541-4FB0-44F1-B166-F7C42FFDF221}" type="slidenum">
              <a:rPr lang="en-GB" smtClean="0"/>
              <a:t>‹#›</a:t>
            </a:fld>
            <a:endParaRPr lang="en-GB"/>
          </a:p>
        </p:txBody>
      </p:sp>
    </p:spTree>
    <p:extLst>
      <p:ext uri="{BB962C8B-B14F-4D97-AF65-F5344CB8AC3E}">
        <p14:creationId xmlns:p14="http://schemas.microsoft.com/office/powerpoint/2010/main" val="168909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F35D41-3F39-40FF-A807-3F7A1CAF3E3F}"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6EC541-4FB0-44F1-B166-F7C42FFDF221}" type="slidenum">
              <a:rPr lang="en-GB" smtClean="0"/>
              <a:t>‹#›</a:t>
            </a:fld>
            <a:endParaRPr lang="en-GB"/>
          </a:p>
        </p:txBody>
      </p:sp>
    </p:spTree>
    <p:extLst>
      <p:ext uri="{BB962C8B-B14F-4D97-AF65-F5344CB8AC3E}">
        <p14:creationId xmlns:p14="http://schemas.microsoft.com/office/powerpoint/2010/main" val="152270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AF35D41-3F39-40FF-A807-3F7A1CAF3E3F}" type="datetimeFigureOut">
              <a:rPr lang="en-GB" smtClean="0"/>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6EC541-4FB0-44F1-B166-F7C42FFDF221}" type="slidenum">
              <a:rPr lang="en-GB" smtClean="0"/>
              <a:t>‹#›</a:t>
            </a:fld>
            <a:endParaRPr lang="en-GB"/>
          </a:p>
        </p:txBody>
      </p:sp>
    </p:spTree>
    <p:extLst>
      <p:ext uri="{BB962C8B-B14F-4D97-AF65-F5344CB8AC3E}">
        <p14:creationId xmlns:p14="http://schemas.microsoft.com/office/powerpoint/2010/main" val="139583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AF35D41-3F39-40FF-A807-3F7A1CAF3E3F}" type="datetimeFigureOut">
              <a:rPr lang="en-GB" smtClean="0"/>
              <a:t>06/07/2015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6EC541-4FB0-44F1-B166-F7C42FFDF221}" type="slidenum">
              <a:rPr lang="en-GB" smtClean="0"/>
              <a:t>‹#›</a:t>
            </a:fld>
            <a:endParaRPr lang="en-GB"/>
          </a:p>
        </p:txBody>
      </p:sp>
    </p:spTree>
    <p:extLst>
      <p:ext uri="{BB962C8B-B14F-4D97-AF65-F5344CB8AC3E}">
        <p14:creationId xmlns:p14="http://schemas.microsoft.com/office/powerpoint/2010/main" val="402059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AF35D41-3F39-40FF-A807-3F7A1CAF3E3F}" type="datetimeFigureOut">
              <a:rPr lang="en-GB" smtClean="0"/>
              <a:t>06/07/2015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6EC541-4FB0-44F1-B166-F7C42FFDF221}" type="slidenum">
              <a:rPr lang="en-GB" smtClean="0"/>
              <a:t>‹#›</a:t>
            </a:fld>
            <a:endParaRPr lang="en-GB"/>
          </a:p>
        </p:txBody>
      </p:sp>
    </p:spTree>
    <p:extLst>
      <p:ext uri="{BB962C8B-B14F-4D97-AF65-F5344CB8AC3E}">
        <p14:creationId xmlns:p14="http://schemas.microsoft.com/office/powerpoint/2010/main" val="27441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35D41-3F39-40FF-A807-3F7A1CAF3E3F}" type="datetimeFigureOut">
              <a:rPr lang="en-GB" smtClean="0"/>
              <a:t>06/07/2015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6EC541-4FB0-44F1-B166-F7C42FFDF221}" type="slidenum">
              <a:rPr lang="en-GB" smtClean="0"/>
              <a:t>‹#›</a:t>
            </a:fld>
            <a:endParaRPr lang="en-GB"/>
          </a:p>
        </p:txBody>
      </p:sp>
    </p:spTree>
    <p:extLst>
      <p:ext uri="{BB962C8B-B14F-4D97-AF65-F5344CB8AC3E}">
        <p14:creationId xmlns:p14="http://schemas.microsoft.com/office/powerpoint/2010/main" val="404671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35D41-3F39-40FF-A807-3F7A1CAF3E3F}" type="datetimeFigureOut">
              <a:rPr lang="en-GB" smtClean="0"/>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6EC541-4FB0-44F1-B166-F7C42FFDF221}" type="slidenum">
              <a:rPr lang="en-GB" smtClean="0"/>
              <a:t>‹#›</a:t>
            </a:fld>
            <a:endParaRPr lang="en-GB"/>
          </a:p>
        </p:txBody>
      </p:sp>
    </p:spTree>
    <p:extLst>
      <p:ext uri="{BB962C8B-B14F-4D97-AF65-F5344CB8AC3E}">
        <p14:creationId xmlns:p14="http://schemas.microsoft.com/office/powerpoint/2010/main" val="427645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35D41-3F39-40FF-A807-3F7A1CAF3E3F}" type="datetimeFigureOut">
              <a:rPr lang="en-GB" smtClean="0"/>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6EC541-4FB0-44F1-B166-F7C42FFDF221}" type="slidenum">
              <a:rPr lang="en-GB" smtClean="0"/>
              <a:t>‹#›</a:t>
            </a:fld>
            <a:endParaRPr lang="en-GB"/>
          </a:p>
        </p:txBody>
      </p:sp>
    </p:spTree>
    <p:extLst>
      <p:ext uri="{BB962C8B-B14F-4D97-AF65-F5344CB8AC3E}">
        <p14:creationId xmlns:p14="http://schemas.microsoft.com/office/powerpoint/2010/main" val="364168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35D41-3F39-40FF-A807-3F7A1CAF3E3F}" type="datetimeFigureOut">
              <a:rPr lang="en-GB" smtClean="0"/>
              <a:t>06/07/2015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EC541-4FB0-44F1-B166-F7C42FFDF221}" type="slidenum">
              <a:rPr lang="en-GB" smtClean="0"/>
              <a:t>‹#›</a:t>
            </a:fld>
            <a:endParaRPr lang="en-GB"/>
          </a:p>
        </p:txBody>
      </p:sp>
    </p:spTree>
    <p:extLst>
      <p:ext uri="{BB962C8B-B14F-4D97-AF65-F5344CB8AC3E}">
        <p14:creationId xmlns:p14="http://schemas.microsoft.com/office/powerpoint/2010/main" val="2805337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GB" dirty="0" smtClean="0"/>
              <a:t>1. Death, its Definition, establishment.</a:t>
            </a:r>
            <a:br>
              <a:rPr lang="en-GB" dirty="0" smtClean="0"/>
            </a:br>
            <a:r>
              <a:rPr lang="en-GB" dirty="0" smtClean="0"/>
              <a:t>2. Transplantation, Statutes</a:t>
            </a:r>
            <a:br>
              <a:rPr lang="en-GB" dirty="0" smtClean="0"/>
            </a:br>
            <a:r>
              <a:rPr lang="en-GB" dirty="0" smtClean="0"/>
              <a:t>3.  Autopsy</a:t>
            </a:r>
            <a:endParaRPr lang="en-GB" dirty="0"/>
          </a:p>
        </p:txBody>
      </p:sp>
      <p:sp>
        <p:nvSpPr>
          <p:cNvPr id="3" name="Subtitle 2"/>
          <p:cNvSpPr>
            <a:spLocks noGrp="1"/>
          </p:cNvSpPr>
          <p:nvPr>
            <p:ph type="subTitle" idx="1"/>
          </p:nvPr>
        </p:nvSpPr>
        <p:spPr/>
        <p:txBody>
          <a:bodyPr/>
          <a:lstStyle/>
          <a:p>
            <a:r>
              <a:rPr lang="en-GB" dirty="0" smtClean="0"/>
              <a:t>Dr Edwin Walong. </a:t>
            </a:r>
            <a:r>
              <a:rPr lang="en-GB" dirty="0" err="1" smtClean="0"/>
              <a:t>MBChB</a:t>
            </a:r>
            <a:r>
              <a:rPr lang="en-GB" dirty="0" smtClean="0"/>
              <a:t>, </a:t>
            </a:r>
            <a:r>
              <a:rPr lang="en-GB" dirty="0" err="1" smtClean="0"/>
              <a:t>Mmed</a:t>
            </a:r>
            <a:r>
              <a:rPr lang="en-GB" dirty="0" smtClean="0"/>
              <a:t> (Pathology), </a:t>
            </a:r>
            <a:r>
              <a:rPr lang="en-GB" dirty="0" err="1" smtClean="0"/>
              <a:t>FCPath</a:t>
            </a:r>
            <a:r>
              <a:rPr lang="en-GB" dirty="0" smtClean="0"/>
              <a:t> ECSA</a:t>
            </a:r>
          </a:p>
          <a:p>
            <a:r>
              <a:rPr lang="en-GB" dirty="0" smtClean="0"/>
              <a:t>Anatomic Pathology Unit, Department of Human Pathology, CHS, UON</a:t>
            </a:r>
          </a:p>
          <a:p>
            <a:r>
              <a:rPr lang="en-GB" dirty="0" smtClean="0"/>
              <a:t>LEVEL 2 </a:t>
            </a:r>
            <a:r>
              <a:rPr lang="en-GB" dirty="0" err="1" smtClean="0"/>
              <a:t>MBChB</a:t>
            </a:r>
            <a:r>
              <a:rPr lang="en-GB" dirty="0" smtClean="0"/>
              <a:t>, LME</a:t>
            </a:r>
            <a:endParaRPr lang="en-GB" dirty="0"/>
          </a:p>
        </p:txBody>
      </p:sp>
    </p:spTree>
    <p:extLst>
      <p:ext uri="{BB962C8B-B14F-4D97-AF65-F5344CB8AC3E}">
        <p14:creationId xmlns:p14="http://schemas.microsoft.com/office/powerpoint/2010/main" val="803453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Livor</a:t>
            </a:r>
            <a:r>
              <a:rPr lang="en-US" dirty="0" smtClean="0"/>
              <a:t> Mortis (</a:t>
            </a:r>
            <a:r>
              <a:rPr lang="en-US" dirty="0" err="1" smtClean="0"/>
              <a:t>Lividity</a:t>
            </a:r>
            <a:r>
              <a:rPr lang="en-US" dirty="0" smtClean="0"/>
              <a:t>)</a:t>
            </a:r>
            <a:endParaRPr lang="en-GB" dirty="0"/>
          </a:p>
        </p:txBody>
      </p:sp>
      <p:sp>
        <p:nvSpPr>
          <p:cNvPr id="3" name="Content Placeholder 2"/>
          <p:cNvSpPr>
            <a:spLocks noGrp="1"/>
          </p:cNvSpPr>
          <p:nvPr>
            <p:ph sz="half" idx="1"/>
          </p:nvPr>
        </p:nvSpPr>
        <p:spPr/>
        <p:txBody>
          <a:bodyPr/>
          <a:lstStyle/>
          <a:p>
            <a:r>
              <a:rPr lang="en-US" dirty="0" smtClean="0"/>
              <a:t>Appears 30 min to 2 hours </a:t>
            </a:r>
          </a:p>
          <a:p>
            <a:r>
              <a:rPr lang="en-US" dirty="0" smtClean="0"/>
              <a:t>Sooner – cardiac failure</a:t>
            </a:r>
          </a:p>
          <a:p>
            <a:r>
              <a:rPr lang="en-US" dirty="0" smtClean="0"/>
              <a:t>After 12 h, </a:t>
            </a:r>
            <a:r>
              <a:rPr lang="en-US" dirty="0" err="1" smtClean="0"/>
              <a:t>extravasation</a:t>
            </a:r>
            <a:r>
              <a:rPr lang="en-US" dirty="0" smtClean="0"/>
              <a:t> of </a:t>
            </a:r>
            <a:r>
              <a:rPr lang="en-US" dirty="0" err="1" smtClean="0"/>
              <a:t>rbcs</a:t>
            </a:r>
            <a:endParaRPr lang="en-US" dirty="0" smtClean="0"/>
          </a:p>
          <a:p>
            <a:r>
              <a:rPr lang="en-US" dirty="0" smtClean="0"/>
              <a:t>Before then, blanching occurs</a:t>
            </a:r>
          </a:p>
          <a:p>
            <a:r>
              <a:rPr lang="en-US" dirty="0" smtClean="0"/>
              <a:t>Also affects organs</a:t>
            </a:r>
            <a:endParaRPr lang="en-GB" dirty="0"/>
          </a:p>
        </p:txBody>
      </p:sp>
      <p:pic>
        <p:nvPicPr>
          <p:cNvPr id="5" name="Content Placeholder 4" descr="lividity 1.jpg"/>
          <p:cNvPicPr>
            <a:picLocks noGrp="1" noChangeAspect="1"/>
          </p:cNvPicPr>
          <p:nvPr>
            <p:ph sz="half" idx="2"/>
          </p:nvPr>
        </p:nvPicPr>
        <p:blipFill>
          <a:blip r:embed="rId2" cstate="print"/>
          <a:stretch>
            <a:fillRect/>
          </a:stretch>
        </p:blipFill>
        <p:spPr>
          <a:xfrm>
            <a:off x="6240016" y="1772816"/>
            <a:ext cx="4427984" cy="3744416"/>
          </a:xfrm>
        </p:spPr>
      </p:pic>
    </p:spTree>
    <p:extLst>
      <p:ext uri="{BB962C8B-B14F-4D97-AF65-F5344CB8AC3E}">
        <p14:creationId xmlns:p14="http://schemas.microsoft.com/office/powerpoint/2010/main" val="3517479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Livor</a:t>
            </a:r>
            <a:r>
              <a:rPr lang="en-US" dirty="0" smtClean="0"/>
              <a:t> Mortis</a:t>
            </a:r>
            <a:endParaRPr lang="en-GB" dirty="0"/>
          </a:p>
        </p:txBody>
      </p:sp>
      <p:sp>
        <p:nvSpPr>
          <p:cNvPr id="3" name="Content Placeholder 2"/>
          <p:cNvSpPr>
            <a:spLocks noGrp="1"/>
          </p:cNvSpPr>
          <p:nvPr>
            <p:ph sz="half" idx="1"/>
          </p:nvPr>
        </p:nvSpPr>
        <p:spPr/>
        <p:txBody>
          <a:bodyPr/>
          <a:lstStyle/>
          <a:p>
            <a:r>
              <a:rPr lang="en-US" dirty="0" smtClean="0"/>
              <a:t>Affects internal organs</a:t>
            </a:r>
          </a:p>
          <a:p>
            <a:r>
              <a:rPr lang="en-US" dirty="0" smtClean="0"/>
              <a:t>Decomposition over areas of </a:t>
            </a:r>
            <a:r>
              <a:rPr lang="en-US" dirty="0" err="1" smtClean="0"/>
              <a:t>lividity</a:t>
            </a:r>
            <a:r>
              <a:rPr lang="en-US" dirty="0" smtClean="0"/>
              <a:t> – tissue breakdown</a:t>
            </a:r>
          </a:p>
          <a:p>
            <a:r>
              <a:rPr lang="en-US" dirty="0" smtClean="0"/>
              <a:t>Mimics trauma</a:t>
            </a:r>
          </a:p>
          <a:p>
            <a:r>
              <a:rPr lang="en-US" dirty="0" smtClean="0"/>
              <a:t>Pattern of </a:t>
            </a:r>
            <a:r>
              <a:rPr lang="en-US" dirty="0" err="1" smtClean="0"/>
              <a:t>livor</a:t>
            </a:r>
            <a:r>
              <a:rPr lang="en-US" dirty="0" smtClean="0"/>
              <a:t>-associated with postmortem position</a:t>
            </a:r>
            <a:endParaRPr lang="en-GB" dirty="0"/>
          </a:p>
        </p:txBody>
      </p:sp>
      <p:pic>
        <p:nvPicPr>
          <p:cNvPr id="5" name="Content Placeholder 4" descr="lividity 2.jpg"/>
          <p:cNvPicPr>
            <a:picLocks noGrp="1" noChangeAspect="1"/>
          </p:cNvPicPr>
          <p:nvPr>
            <p:ph sz="half" idx="2"/>
          </p:nvPr>
        </p:nvPicPr>
        <p:blipFill>
          <a:blip r:embed="rId2" cstate="print"/>
          <a:stretch>
            <a:fillRect/>
          </a:stretch>
        </p:blipFill>
        <p:spPr>
          <a:xfrm>
            <a:off x="5757636" y="2060849"/>
            <a:ext cx="4975285" cy="3528391"/>
          </a:xfrm>
        </p:spPr>
      </p:pic>
    </p:spTree>
    <p:extLst>
      <p:ext uri="{BB962C8B-B14F-4D97-AF65-F5344CB8AC3E}">
        <p14:creationId xmlns:p14="http://schemas.microsoft.com/office/powerpoint/2010/main" val="3982708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Cause of Death</a:t>
            </a:r>
            <a:endParaRPr lang="en-GB" dirty="0"/>
          </a:p>
        </p:txBody>
      </p:sp>
      <p:sp>
        <p:nvSpPr>
          <p:cNvPr id="6" name="Content Placeholder 5"/>
          <p:cNvSpPr>
            <a:spLocks noGrp="1"/>
          </p:cNvSpPr>
          <p:nvPr>
            <p:ph idx="1"/>
          </p:nvPr>
        </p:nvSpPr>
        <p:spPr/>
        <p:txBody>
          <a:bodyPr/>
          <a:lstStyle/>
          <a:p>
            <a:r>
              <a:rPr lang="en-GB" dirty="0" smtClean="0"/>
              <a:t>Disease or condition directly attributable to death</a:t>
            </a:r>
          </a:p>
          <a:p>
            <a:r>
              <a:rPr lang="en-GB" dirty="0" smtClean="0"/>
              <a:t>Must be classifiable using existing classification systems </a:t>
            </a:r>
            <a:r>
              <a:rPr lang="en-GB" dirty="0" err="1" smtClean="0"/>
              <a:t>eg</a:t>
            </a:r>
            <a:r>
              <a:rPr lang="en-GB" dirty="0" smtClean="0"/>
              <a:t> ICD 10 by WHO</a:t>
            </a:r>
            <a:endParaRPr lang="en-GB" dirty="0"/>
          </a:p>
        </p:txBody>
      </p:sp>
    </p:spTree>
    <p:extLst>
      <p:ext uri="{BB962C8B-B14F-4D97-AF65-F5344CB8AC3E}">
        <p14:creationId xmlns:p14="http://schemas.microsoft.com/office/powerpoint/2010/main" val="1025240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the Medical Practitioner, documentation of Cause of Death</a:t>
            </a:r>
            <a:endParaRPr lang="en-GB" dirty="0"/>
          </a:p>
        </p:txBody>
      </p:sp>
      <p:sp>
        <p:nvSpPr>
          <p:cNvPr id="3" name="Content Placeholder 2"/>
          <p:cNvSpPr>
            <a:spLocks noGrp="1"/>
          </p:cNvSpPr>
          <p:nvPr>
            <p:ph idx="1"/>
          </p:nvPr>
        </p:nvSpPr>
        <p:spPr/>
        <p:txBody>
          <a:bodyPr/>
          <a:lstStyle/>
          <a:p>
            <a:r>
              <a:rPr lang="en-GB" dirty="0"/>
              <a:t>On establishing death, the medical practitioner documents the time and circumstances on the medical record. In addition, each hospital has documents that are filled out at death.</a:t>
            </a:r>
          </a:p>
          <a:p>
            <a:r>
              <a:rPr lang="en-GB" dirty="0"/>
              <a:t>The doctor should then determine and document cause of death in the D1 form (see lecture on registration of births and deaths). cause of death is the disease or condition directly leading to death. </a:t>
            </a:r>
          </a:p>
          <a:p>
            <a:r>
              <a:rPr lang="en-GB" dirty="0"/>
              <a:t>If the medical practitioner is unable to determine the cause of death, or the manner of death (see below) is unnatural, she (or he) should not fill this form, and refer the case to the Forensic Pathologists. </a:t>
            </a:r>
          </a:p>
          <a:p>
            <a:endParaRPr lang="en-GB" dirty="0"/>
          </a:p>
        </p:txBody>
      </p:sp>
    </p:spTree>
    <p:extLst>
      <p:ext uri="{BB962C8B-B14F-4D97-AF65-F5344CB8AC3E}">
        <p14:creationId xmlns:p14="http://schemas.microsoft.com/office/powerpoint/2010/main" val="2014624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Mechanisms of Death</a:t>
            </a:r>
            <a:endParaRPr lang="en-GB" dirty="0"/>
          </a:p>
        </p:txBody>
      </p:sp>
      <p:sp>
        <p:nvSpPr>
          <p:cNvPr id="3" name="Content Placeholder 2"/>
          <p:cNvSpPr>
            <a:spLocks noGrp="1"/>
          </p:cNvSpPr>
          <p:nvPr>
            <p:ph idx="1"/>
          </p:nvPr>
        </p:nvSpPr>
        <p:spPr/>
        <p:txBody>
          <a:bodyPr>
            <a:normAutofit/>
          </a:bodyPr>
          <a:lstStyle/>
          <a:p>
            <a:r>
              <a:rPr lang="en-GB" dirty="0"/>
              <a:t>Mechanisms of death : Refers to pathophysiological processes associated with the cause of death (</a:t>
            </a:r>
            <a:r>
              <a:rPr lang="en-GB" dirty="0" err="1"/>
              <a:t>eg</a:t>
            </a:r>
            <a:r>
              <a:rPr lang="en-GB" dirty="0"/>
              <a:t> hypoxia)</a:t>
            </a:r>
          </a:p>
          <a:p>
            <a:endParaRPr lang="en-GB" dirty="0"/>
          </a:p>
          <a:p>
            <a:endParaRPr lang="en-GB" dirty="0"/>
          </a:p>
        </p:txBody>
      </p:sp>
    </p:spTree>
    <p:extLst>
      <p:ext uri="{BB962C8B-B14F-4D97-AF65-F5344CB8AC3E}">
        <p14:creationId xmlns:p14="http://schemas.microsoft.com/office/powerpoint/2010/main" val="690632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Manner of Death</a:t>
            </a:r>
            <a:endParaRPr lang="en-GB" dirty="0"/>
          </a:p>
        </p:txBody>
      </p:sp>
      <p:sp>
        <p:nvSpPr>
          <p:cNvPr id="3" name="Content Placeholder 2"/>
          <p:cNvSpPr>
            <a:spLocks noGrp="1"/>
          </p:cNvSpPr>
          <p:nvPr>
            <p:ph idx="1"/>
          </p:nvPr>
        </p:nvSpPr>
        <p:spPr/>
        <p:txBody>
          <a:bodyPr>
            <a:normAutofit fontScale="92500"/>
          </a:bodyPr>
          <a:lstStyle/>
          <a:p>
            <a:r>
              <a:rPr lang="en-GB" dirty="0" smtClean="0"/>
              <a:t>Manner of death: this is the circumstances associated with the cause of death. Manner of death may be natural (due to an existing disease process) or unnatural. Unnatural manner of death may be homicide (killing of a human being by another human being), suicide, or accidental (due to the </a:t>
            </a:r>
            <a:r>
              <a:rPr lang="en-GB" dirty="0" err="1" smtClean="0"/>
              <a:t>sorrounding</a:t>
            </a:r>
            <a:r>
              <a:rPr lang="en-GB" dirty="0" smtClean="0"/>
              <a:t> environment). </a:t>
            </a:r>
          </a:p>
          <a:p>
            <a:endParaRPr lang="en-GB" dirty="0"/>
          </a:p>
          <a:p>
            <a:r>
              <a:rPr lang="en-GB" dirty="0" smtClean="0"/>
              <a:t>All unnatural mortalities must be investigated by a Forensic Pathologist. </a:t>
            </a:r>
          </a:p>
          <a:p>
            <a:endParaRPr lang="en-GB" dirty="0"/>
          </a:p>
          <a:p>
            <a:r>
              <a:rPr lang="en-GB" dirty="0" smtClean="0"/>
              <a:t>According to the current law (refer to the inquest act) the manner of death is determined by a judicial officer at an inquest.</a:t>
            </a:r>
          </a:p>
          <a:p>
            <a:endParaRPr lang="en-GB" dirty="0"/>
          </a:p>
        </p:txBody>
      </p:sp>
    </p:spTree>
    <p:extLst>
      <p:ext uri="{BB962C8B-B14F-4D97-AF65-F5344CB8AC3E}">
        <p14:creationId xmlns:p14="http://schemas.microsoft.com/office/powerpoint/2010/main" val="3558691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Handling and Disposal of Remains of the Deceased</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endParaRPr lang="en-GB" dirty="0"/>
          </a:p>
          <a:p>
            <a:r>
              <a:rPr lang="en-GB" dirty="0"/>
              <a:t>On establishment of death, the deceased is admitted into a mortuary. Documentation focus on its identification, within the mortuary, appropriate tags are placed that identify the deceased. </a:t>
            </a:r>
          </a:p>
          <a:p>
            <a:r>
              <a:rPr lang="en-GB" dirty="0"/>
              <a:t> In cases that require intervention by a forensic pathologists, international statutes recommend that the bodies be stored in tamper proof body bags, with appropriate chain of custody, to approved mortuaries where the body may be stored at -10 to -20 degrees centigrade if autopsies will be delayed. </a:t>
            </a:r>
          </a:p>
          <a:p>
            <a:r>
              <a:rPr lang="en-GB" dirty="0"/>
              <a:t>Due to the absence of appropriate laws in Kenya, these process is not defined. Disposal may be done by the relatives upon production of the D1 form, or by the state. </a:t>
            </a:r>
            <a:endParaRPr lang="en-GB" dirty="0" smtClean="0"/>
          </a:p>
          <a:p>
            <a:r>
              <a:rPr lang="en-GB" dirty="0" smtClean="0"/>
              <a:t>Must conform to existing cultural norms</a:t>
            </a:r>
          </a:p>
          <a:p>
            <a:r>
              <a:rPr lang="en-GB" dirty="0" smtClean="0"/>
              <a:t>Use: Teaching, Research: The Autopsy (Human Tissue Act cap 242)</a:t>
            </a:r>
            <a:endParaRPr lang="en-GB" dirty="0"/>
          </a:p>
        </p:txBody>
      </p:sp>
    </p:spTree>
    <p:extLst>
      <p:ext uri="{BB962C8B-B14F-4D97-AF65-F5344CB8AC3E}">
        <p14:creationId xmlns:p14="http://schemas.microsoft.com/office/powerpoint/2010/main" val="2433213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States that must be considered:</a:t>
            </a:r>
            <a:endParaRPr lang="en-GB" dirty="0"/>
          </a:p>
        </p:txBody>
      </p:sp>
      <p:sp>
        <p:nvSpPr>
          <p:cNvPr id="6" name="Content Placeholder 5"/>
          <p:cNvSpPr>
            <a:spLocks noGrp="1"/>
          </p:cNvSpPr>
          <p:nvPr>
            <p:ph idx="1"/>
          </p:nvPr>
        </p:nvSpPr>
        <p:spPr/>
        <p:txBody>
          <a:bodyPr/>
          <a:lstStyle/>
          <a:p>
            <a:pPr marL="514350" indent="-514350">
              <a:buAutoNum type="arabicPeriod"/>
            </a:pPr>
            <a:r>
              <a:rPr lang="en-GB" dirty="0" smtClean="0"/>
              <a:t>Brain Death</a:t>
            </a:r>
          </a:p>
          <a:p>
            <a:pPr marL="514350" indent="-514350">
              <a:buAutoNum type="arabicPeriod"/>
            </a:pPr>
            <a:r>
              <a:rPr lang="en-GB" dirty="0" smtClean="0"/>
              <a:t>Vegetative State</a:t>
            </a:r>
          </a:p>
          <a:p>
            <a:pPr marL="514350" indent="-514350">
              <a:buAutoNum type="arabicPeriod"/>
            </a:pPr>
            <a:r>
              <a:rPr lang="en-GB" dirty="0" smtClean="0"/>
              <a:t>Locked in Syndrome</a:t>
            </a:r>
          </a:p>
          <a:p>
            <a:pPr marL="514350" indent="-514350">
              <a:buAutoNum type="arabicPeriod"/>
            </a:pPr>
            <a:r>
              <a:rPr lang="en-GB" dirty="0" smtClean="0"/>
              <a:t>Coma</a:t>
            </a:r>
          </a:p>
          <a:p>
            <a:pPr marL="0" indent="0">
              <a:buNone/>
            </a:pPr>
            <a:endParaRPr lang="en-GB" dirty="0"/>
          </a:p>
        </p:txBody>
      </p:sp>
    </p:spTree>
    <p:extLst>
      <p:ext uri="{BB962C8B-B14F-4D97-AF65-F5344CB8AC3E}">
        <p14:creationId xmlns:p14="http://schemas.microsoft.com/office/powerpoint/2010/main" val="4025845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446541" cy="5873312"/>
          </a:xfrm>
        </p:spPr>
      </p:pic>
    </p:spTree>
    <p:extLst>
      <p:ext uri="{BB962C8B-B14F-4D97-AF65-F5344CB8AC3E}">
        <p14:creationId xmlns:p14="http://schemas.microsoft.com/office/powerpoint/2010/main" val="4100566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Brain Death</a:t>
            </a:r>
            <a:endParaRPr lang="en-GB" dirty="0"/>
          </a:p>
        </p:txBody>
      </p:sp>
      <p:sp>
        <p:nvSpPr>
          <p:cNvPr id="3" name="Content Placeholder 2"/>
          <p:cNvSpPr>
            <a:spLocks noGrp="1"/>
          </p:cNvSpPr>
          <p:nvPr>
            <p:ph idx="1"/>
          </p:nvPr>
        </p:nvSpPr>
        <p:spPr/>
        <p:txBody>
          <a:bodyPr>
            <a:normAutofit lnSpcReduction="10000"/>
          </a:bodyPr>
          <a:lstStyle/>
          <a:p>
            <a:r>
              <a:rPr lang="en-GB" dirty="0" smtClean="0"/>
              <a:t>A </a:t>
            </a:r>
            <a:r>
              <a:rPr lang="en-GB" dirty="0"/>
              <a:t>brain dead patient is unconscious, has lost the capacity to breathe (</a:t>
            </a:r>
            <a:r>
              <a:rPr lang="en-GB" dirty="0" err="1"/>
              <a:t>apnea</a:t>
            </a:r>
            <a:r>
              <a:rPr lang="en-GB" dirty="0"/>
              <a:t>) and requires mechanical ventilation. Even with full supportive care and treatment, the heart will soon stop, occurs usually after a few days.</a:t>
            </a:r>
          </a:p>
          <a:p>
            <a:endParaRPr lang="en-GB" dirty="0" smtClean="0"/>
          </a:p>
          <a:p>
            <a:r>
              <a:rPr lang="en-GB" dirty="0" smtClean="0"/>
              <a:t>Brain </a:t>
            </a:r>
            <a:r>
              <a:rPr lang="en-GB" dirty="0"/>
              <a:t>death is equated with the death of a person. It is the expression of irreversible loss of brain function. Confirmatory tests include the absence of brain stem reflexes (</a:t>
            </a:r>
            <a:r>
              <a:rPr lang="en-GB" dirty="0" err="1"/>
              <a:t>nystagmus</a:t>
            </a:r>
            <a:r>
              <a:rPr lang="en-GB" dirty="0"/>
              <a:t>, gag reflexes, pupillary reflexes, </a:t>
            </a:r>
            <a:r>
              <a:rPr lang="en-GB" dirty="0" err="1"/>
              <a:t>etc</a:t>
            </a:r>
            <a:r>
              <a:rPr lang="en-GB" dirty="0"/>
              <a:t>). For evidence based criteria for establishment of brain death, the reader is referred to the text 'Hutchinson's manual of Clinical examination'.</a:t>
            </a:r>
          </a:p>
          <a:p>
            <a:endParaRPr lang="en-GB" dirty="0"/>
          </a:p>
        </p:txBody>
      </p:sp>
    </p:spTree>
    <p:extLst>
      <p:ext uri="{BB962C8B-B14F-4D97-AF65-F5344CB8AC3E}">
        <p14:creationId xmlns:p14="http://schemas.microsoft.com/office/powerpoint/2010/main" val="2948614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Death</a:t>
            </a:r>
            <a:endParaRPr lang="en-GB" dirty="0"/>
          </a:p>
        </p:txBody>
      </p:sp>
      <p:sp>
        <p:nvSpPr>
          <p:cNvPr id="3" name="Content Placeholder 2"/>
          <p:cNvSpPr>
            <a:spLocks noGrp="1"/>
          </p:cNvSpPr>
          <p:nvPr>
            <p:ph idx="1"/>
          </p:nvPr>
        </p:nvSpPr>
        <p:spPr/>
        <p:txBody>
          <a:bodyPr/>
          <a:lstStyle/>
          <a:p>
            <a:pPr marL="0" indent="0">
              <a:buNone/>
            </a:pPr>
            <a:r>
              <a:rPr lang="en-GB" dirty="0" smtClean="0"/>
              <a:t>Refers </a:t>
            </a:r>
            <a:r>
              <a:rPr lang="en-GB" dirty="0"/>
              <a:t>to complete cessation of life, demonstration of irreversible physiological processes, necessary for maintenance of life.</a:t>
            </a:r>
          </a:p>
          <a:p>
            <a:r>
              <a:rPr lang="en-GB" dirty="0"/>
              <a:t>For death to be deemed to have occurred:</a:t>
            </a:r>
          </a:p>
          <a:p>
            <a:r>
              <a:rPr lang="en-GB" dirty="0"/>
              <a:t>1. There must be significant life threatening pathology that directly leads to death.</a:t>
            </a:r>
          </a:p>
          <a:p>
            <a:r>
              <a:rPr lang="en-GB" dirty="0"/>
              <a:t>2. Irreversible pathophysiology, affecting organs necessary for cognition (brain) and in the absence of appropriate life support, cardiac, respiratory and metabolic functions.</a:t>
            </a:r>
          </a:p>
          <a:p>
            <a:endParaRPr lang="en-GB" dirty="0"/>
          </a:p>
        </p:txBody>
      </p:sp>
    </p:spTree>
    <p:extLst>
      <p:ext uri="{BB962C8B-B14F-4D97-AF65-F5344CB8AC3E}">
        <p14:creationId xmlns:p14="http://schemas.microsoft.com/office/powerpoint/2010/main" val="667737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Vegetative State</a:t>
            </a:r>
            <a:endParaRPr lang="en-GB" dirty="0"/>
          </a:p>
        </p:txBody>
      </p:sp>
      <p:sp>
        <p:nvSpPr>
          <p:cNvPr id="3" name="Content Placeholder 2"/>
          <p:cNvSpPr>
            <a:spLocks noGrp="1"/>
          </p:cNvSpPr>
          <p:nvPr>
            <p:ph idx="1"/>
          </p:nvPr>
        </p:nvSpPr>
        <p:spPr/>
        <p:txBody>
          <a:bodyPr>
            <a:normAutofit/>
          </a:bodyPr>
          <a:lstStyle/>
          <a:p>
            <a:r>
              <a:rPr lang="en-GB" dirty="0"/>
              <a:t>Vegetative state: this is characterised by </a:t>
            </a:r>
            <a:r>
              <a:rPr lang="en-GB" dirty="0" err="1"/>
              <a:t>unconsciousness,the</a:t>
            </a:r>
            <a:r>
              <a:rPr lang="en-GB" dirty="0"/>
              <a:t> eyes are open and can breathe spontaneously. A patient in a vegetative state requires artificial feeding. </a:t>
            </a:r>
            <a:endParaRPr lang="en-GB" dirty="0" smtClean="0"/>
          </a:p>
          <a:p>
            <a:endParaRPr lang="en-GB" dirty="0" smtClean="0"/>
          </a:p>
          <a:p>
            <a:r>
              <a:rPr lang="en-GB" dirty="0" smtClean="0"/>
              <a:t>Automatic </a:t>
            </a:r>
            <a:r>
              <a:rPr lang="en-GB" dirty="0"/>
              <a:t>vegetative functions and some active functions of the injured brain is preserved. Diagnosis of the vegetative state is based on repeated clinical observations and modern neuroimaging tests. Provision of adequate treatment is associated with survival for years, recovery towards a minimally conscious state or (in) complete recovery. </a:t>
            </a:r>
          </a:p>
          <a:p>
            <a:pPr marL="0" indent="0">
              <a:buNone/>
            </a:pPr>
            <a:endParaRPr lang="en-GB" dirty="0"/>
          </a:p>
        </p:txBody>
      </p:sp>
    </p:spTree>
    <p:extLst>
      <p:ext uri="{BB962C8B-B14F-4D97-AF65-F5344CB8AC3E}">
        <p14:creationId xmlns:p14="http://schemas.microsoft.com/office/powerpoint/2010/main" val="2160999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Ethical Aspects</a:t>
            </a:r>
            <a:endParaRPr lang="en-GB" dirty="0"/>
          </a:p>
        </p:txBody>
      </p:sp>
      <p:sp>
        <p:nvSpPr>
          <p:cNvPr id="3" name="Content Placeholder 2"/>
          <p:cNvSpPr>
            <a:spLocks noGrp="1"/>
          </p:cNvSpPr>
          <p:nvPr>
            <p:ph idx="1"/>
          </p:nvPr>
        </p:nvSpPr>
        <p:spPr/>
        <p:txBody>
          <a:bodyPr/>
          <a:lstStyle/>
          <a:p>
            <a:r>
              <a:rPr lang="en-GB" dirty="0" smtClean="0"/>
              <a:t>In Kenya, although there are no laws that govern this process, establishment of death is the duty of the medical practitioner. </a:t>
            </a:r>
          </a:p>
          <a:p>
            <a:r>
              <a:rPr lang="en-GB" dirty="0" smtClean="0"/>
              <a:t>Establishment of brain death and the vegetative state is the prerogative of specialist medical practitioners (Neurology, Emergency Medicine, Critical Care) as well as practice based on the clients social, economic and religious practises.</a:t>
            </a:r>
          </a:p>
          <a:p>
            <a:r>
              <a:rPr lang="en-GB" dirty="0" smtClean="0"/>
              <a:t>There are no laws that govern euthanasia in Kenya. The general consensus and the constitution </a:t>
            </a:r>
          </a:p>
          <a:p>
            <a:pPr marL="0" indent="0">
              <a:buNone/>
            </a:pPr>
            <a:endParaRPr lang="en-GB" dirty="0"/>
          </a:p>
        </p:txBody>
      </p:sp>
    </p:spTree>
    <p:extLst>
      <p:ext uri="{BB962C8B-B14F-4D97-AF65-F5344CB8AC3E}">
        <p14:creationId xmlns:p14="http://schemas.microsoft.com/office/powerpoint/2010/main" val="2642095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of Human Tissues for Transplantation</a:t>
            </a:r>
            <a:endParaRPr lang="en-GB" dirty="0"/>
          </a:p>
        </p:txBody>
      </p:sp>
      <p:sp>
        <p:nvSpPr>
          <p:cNvPr id="3" name="Content Placeholder 2"/>
          <p:cNvSpPr>
            <a:spLocks noGrp="1"/>
          </p:cNvSpPr>
          <p:nvPr>
            <p:ph idx="1"/>
          </p:nvPr>
        </p:nvSpPr>
        <p:spPr/>
        <p:txBody>
          <a:bodyPr>
            <a:normAutofit/>
          </a:bodyPr>
          <a:lstStyle/>
          <a:p>
            <a:r>
              <a:rPr lang="en-GB" dirty="0" smtClean="0"/>
              <a:t>In </a:t>
            </a:r>
            <a:r>
              <a:rPr lang="en-GB" dirty="0"/>
              <a:t>Kenya transplantation surgeons perform autologous skin transplantation and heterologous Kidney transplants (from live donors) use of cadaveric donors is currently limited to corneal transplantation. </a:t>
            </a:r>
            <a:endParaRPr lang="en-GB" dirty="0" smtClean="0"/>
          </a:p>
          <a:p>
            <a:r>
              <a:rPr lang="en-GB" dirty="0" smtClean="0"/>
              <a:t>Internationally</a:t>
            </a:r>
            <a:r>
              <a:rPr lang="en-GB" dirty="0"/>
              <a:t>, cadaveric transplants include kidneys, bones, heart-lungs, face, corneas, pancreas. Autologous and heterologous bone marrow transplantation is also performed. </a:t>
            </a:r>
          </a:p>
          <a:p>
            <a:pPr marL="0" indent="0">
              <a:buNone/>
            </a:pPr>
            <a:endParaRPr lang="en-GB" dirty="0"/>
          </a:p>
        </p:txBody>
      </p:sp>
    </p:spTree>
    <p:extLst>
      <p:ext uri="{BB962C8B-B14F-4D97-AF65-F5344CB8AC3E}">
        <p14:creationId xmlns:p14="http://schemas.microsoft.com/office/powerpoint/2010/main" val="1155054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Statutes that govern transplantation</a:t>
            </a:r>
            <a:endParaRPr lang="en-GB" dirty="0"/>
          </a:p>
        </p:txBody>
      </p:sp>
      <p:sp>
        <p:nvSpPr>
          <p:cNvPr id="3" name="Content Placeholder 2"/>
          <p:cNvSpPr>
            <a:spLocks noGrp="1"/>
          </p:cNvSpPr>
          <p:nvPr>
            <p:ph idx="1"/>
          </p:nvPr>
        </p:nvSpPr>
        <p:spPr/>
        <p:txBody>
          <a:bodyPr/>
          <a:lstStyle/>
          <a:p>
            <a:r>
              <a:rPr lang="en-GB" dirty="0" smtClean="0"/>
              <a:t>Kenyan law does not cover transplantation beyond the provisions of the Human Tissue Act. As the Kenyan constitution recognises and domesticates international conventions, trafficking of humans for transplantation is illegal. Non remunerated donation policies are preferred, these require appropriate informed consent.</a:t>
            </a:r>
          </a:p>
          <a:p>
            <a:endParaRPr lang="en-GB" dirty="0"/>
          </a:p>
          <a:p>
            <a:r>
              <a:rPr lang="en-GB" dirty="0" smtClean="0"/>
              <a:t>Prevention of organ trafficking, exploitation</a:t>
            </a:r>
          </a:p>
          <a:p>
            <a:endParaRPr lang="en-GB" dirty="0"/>
          </a:p>
        </p:txBody>
      </p:sp>
    </p:spTree>
    <p:extLst>
      <p:ext uri="{BB962C8B-B14F-4D97-AF65-F5344CB8AC3E}">
        <p14:creationId xmlns:p14="http://schemas.microsoft.com/office/powerpoint/2010/main" val="1710456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Autopsy</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255" y="1825625"/>
            <a:ext cx="7739489" cy="4351338"/>
          </a:xfrm>
        </p:spPr>
      </p:pic>
    </p:spTree>
    <p:extLst>
      <p:ext uri="{BB962C8B-B14F-4D97-AF65-F5344CB8AC3E}">
        <p14:creationId xmlns:p14="http://schemas.microsoft.com/office/powerpoint/2010/main" val="1772999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Autopsies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255" y="1825625"/>
            <a:ext cx="7739489" cy="4351338"/>
          </a:xfrm>
        </p:spPr>
      </p:pic>
    </p:spTree>
    <p:extLst>
      <p:ext uri="{BB962C8B-B14F-4D97-AF65-F5344CB8AC3E}">
        <p14:creationId xmlns:p14="http://schemas.microsoft.com/office/powerpoint/2010/main" val="2101779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Autopsy</a:t>
            </a:r>
            <a:endParaRPr lang="en-GB" dirty="0"/>
          </a:p>
        </p:txBody>
      </p:sp>
      <p:sp>
        <p:nvSpPr>
          <p:cNvPr id="3" name="Content Placeholder 2"/>
          <p:cNvSpPr>
            <a:spLocks noGrp="1"/>
          </p:cNvSpPr>
          <p:nvPr>
            <p:ph idx="1"/>
          </p:nvPr>
        </p:nvSpPr>
        <p:spPr/>
        <p:txBody>
          <a:bodyPr/>
          <a:lstStyle/>
          <a:p>
            <a:r>
              <a:rPr lang="en-GB" dirty="0" smtClean="0"/>
              <a:t>Examination of the deceased by a medical practitioner to establish the cause of death</a:t>
            </a:r>
          </a:p>
          <a:p>
            <a:endParaRPr lang="en-GB" dirty="0"/>
          </a:p>
          <a:p>
            <a:r>
              <a:rPr lang="en-GB" dirty="0" smtClean="0"/>
              <a:t>Forensic</a:t>
            </a:r>
          </a:p>
          <a:p>
            <a:r>
              <a:rPr lang="en-GB" dirty="0" smtClean="0"/>
              <a:t>Clinical</a:t>
            </a:r>
            <a:endParaRPr lang="en-GB" dirty="0"/>
          </a:p>
        </p:txBody>
      </p:sp>
    </p:spTree>
    <p:extLst>
      <p:ext uri="{BB962C8B-B14F-4D97-AF65-F5344CB8AC3E}">
        <p14:creationId xmlns:p14="http://schemas.microsoft.com/office/powerpoint/2010/main" val="3668197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of the Forensic Autopsy</a:t>
            </a:r>
            <a:endParaRPr lang="en-GB" dirty="0"/>
          </a:p>
        </p:txBody>
      </p:sp>
      <p:sp>
        <p:nvSpPr>
          <p:cNvPr id="3" name="Content Placeholder 2"/>
          <p:cNvSpPr>
            <a:spLocks noGrp="1"/>
          </p:cNvSpPr>
          <p:nvPr>
            <p:ph idx="1"/>
          </p:nvPr>
        </p:nvSpPr>
        <p:spPr/>
        <p:txBody>
          <a:bodyPr/>
          <a:lstStyle/>
          <a:p>
            <a:r>
              <a:rPr lang="en-GB" dirty="0" smtClean="0"/>
              <a:t>Identify the deceased</a:t>
            </a:r>
          </a:p>
          <a:p>
            <a:r>
              <a:rPr lang="en-GB" dirty="0" smtClean="0"/>
              <a:t>Establish the cause of death</a:t>
            </a:r>
          </a:p>
          <a:p>
            <a:endParaRPr lang="en-GB" dirty="0"/>
          </a:p>
          <a:p>
            <a:r>
              <a:rPr lang="en-GB" dirty="0" smtClean="0"/>
              <a:t>This information is important for establishment of the manner of death</a:t>
            </a:r>
            <a:endParaRPr lang="en-GB" dirty="0"/>
          </a:p>
        </p:txBody>
      </p:sp>
    </p:spTree>
    <p:extLst>
      <p:ext uri="{BB962C8B-B14F-4D97-AF65-F5344CB8AC3E}">
        <p14:creationId xmlns:p14="http://schemas.microsoft.com/office/powerpoint/2010/main" val="1637622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Forensic Autopsy , Indications</a:t>
            </a:r>
            <a:endParaRPr lang="en-GB" dirty="0"/>
          </a:p>
        </p:txBody>
      </p:sp>
      <p:sp>
        <p:nvSpPr>
          <p:cNvPr id="3" name="Content Placeholder 2"/>
          <p:cNvSpPr>
            <a:spLocks noGrp="1"/>
          </p:cNvSpPr>
          <p:nvPr>
            <p:ph idx="1"/>
          </p:nvPr>
        </p:nvSpPr>
        <p:spPr/>
        <p:txBody>
          <a:bodyPr/>
          <a:lstStyle/>
          <a:p>
            <a:r>
              <a:rPr lang="en-GB" dirty="0" smtClean="0"/>
              <a:t>All Unnatural Deaths</a:t>
            </a:r>
          </a:p>
          <a:p>
            <a:pPr lvl="1"/>
            <a:r>
              <a:rPr lang="en-GB" dirty="0" smtClean="0"/>
              <a:t>Homicides</a:t>
            </a:r>
          </a:p>
          <a:p>
            <a:pPr lvl="1"/>
            <a:r>
              <a:rPr lang="en-GB" dirty="0" smtClean="0"/>
              <a:t>Suicides</a:t>
            </a:r>
          </a:p>
          <a:p>
            <a:pPr lvl="1"/>
            <a:r>
              <a:rPr lang="en-GB" dirty="0" smtClean="0"/>
              <a:t>Accidental</a:t>
            </a:r>
          </a:p>
          <a:p>
            <a:r>
              <a:rPr lang="en-GB" dirty="0" smtClean="0"/>
              <a:t>Situations where the cause of death cannot be established or is suspicious</a:t>
            </a:r>
          </a:p>
          <a:p>
            <a:pPr lvl="1"/>
            <a:r>
              <a:rPr lang="en-GB" dirty="0" smtClean="0"/>
              <a:t>Death within 24 hours of admission</a:t>
            </a:r>
          </a:p>
          <a:p>
            <a:pPr lvl="1"/>
            <a:r>
              <a:rPr lang="en-GB" dirty="0" smtClean="0"/>
              <a:t>Deaths associated with invasive surgical/medical procedures</a:t>
            </a:r>
          </a:p>
        </p:txBody>
      </p:sp>
    </p:spTree>
    <p:extLst>
      <p:ext uri="{BB962C8B-B14F-4D97-AF65-F5344CB8AC3E}">
        <p14:creationId xmlns:p14="http://schemas.microsoft.com/office/powerpoint/2010/main" val="2489041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of the Clinical Autopsy</a:t>
            </a:r>
            <a:endParaRPr lang="en-GB" dirty="0"/>
          </a:p>
        </p:txBody>
      </p:sp>
      <p:sp>
        <p:nvSpPr>
          <p:cNvPr id="3" name="Content Placeholder 2"/>
          <p:cNvSpPr>
            <a:spLocks noGrp="1"/>
          </p:cNvSpPr>
          <p:nvPr>
            <p:ph idx="1"/>
          </p:nvPr>
        </p:nvSpPr>
        <p:spPr/>
        <p:txBody>
          <a:bodyPr/>
          <a:lstStyle/>
          <a:p>
            <a:r>
              <a:rPr lang="en-GB" dirty="0" err="1" smtClean="0"/>
              <a:t>Estabishment</a:t>
            </a:r>
            <a:r>
              <a:rPr lang="en-GB" dirty="0" smtClean="0"/>
              <a:t> of the Cause of Death</a:t>
            </a:r>
          </a:p>
          <a:p>
            <a:endParaRPr lang="en-GB" dirty="0"/>
          </a:p>
          <a:p>
            <a:r>
              <a:rPr lang="en-GB" dirty="0" smtClean="0"/>
              <a:t>Establishment of mechanisms of death</a:t>
            </a:r>
          </a:p>
          <a:p>
            <a:endParaRPr lang="en-GB" dirty="0"/>
          </a:p>
          <a:p>
            <a:r>
              <a:rPr lang="en-GB" dirty="0" smtClean="0"/>
              <a:t>Public Health/Disease surveillance</a:t>
            </a:r>
          </a:p>
        </p:txBody>
      </p:sp>
    </p:spTree>
    <p:extLst>
      <p:ext uri="{BB962C8B-B14F-4D97-AF65-F5344CB8AC3E}">
        <p14:creationId xmlns:p14="http://schemas.microsoft.com/office/powerpoint/2010/main" val="1847610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MedicoLegal</a:t>
            </a:r>
            <a:r>
              <a:rPr lang="en-GB" dirty="0" smtClean="0"/>
              <a:t> Aspects of Death</a:t>
            </a:r>
            <a:endParaRPr lang="en-GB" dirty="0"/>
          </a:p>
        </p:txBody>
      </p:sp>
      <p:sp>
        <p:nvSpPr>
          <p:cNvPr id="3" name="Content Placeholder 2"/>
          <p:cNvSpPr>
            <a:spLocks noGrp="1"/>
          </p:cNvSpPr>
          <p:nvPr>
            <p:ph idx="1"/>
          </p:nvPr>
        </p:nvSpPr>
        <p:spPr/>
        <p:txBody>
          <a:bodyPr/>
          <a:lstStyle/>
          <a:p>
            <a:r>
              <a:rPr lang="en-GB" dirty="0" smtClean="0"/>
              <a:t>1</a:t>
            </a:r>
            <a:r>
              <a:rPr lang="en-GB" dirty="0"/>
              <a:t>. Establishment of death: who does it, what criteria</a:t>
            </a:r>
          </a:p>
          <a:p>
            <a:r>
              <a:rPr lang="en-GB" dirty="0"/>
              <a:t>2. Determination of cause of death, mechanisms of death and manner of death.</a:t>
            </a:r>
          </a:p>
          <a:p>
            <a:r>
              <a:rPr lang="en-GB" dirty="0"/>
              <a:t>3. Handling and eventual disposal of mortal remains - their use for therapeutic purposes (transplantation, stem cells); use for medical education, research, public health; disposal.</a:t>
            </a:r>
          </a:p>
          <a:p>
            <a:endParaRPr lang="en-GB" dirty="0"/>
          </a:p>
        </p:txBody>
      </p:sp>
    </p:spTree>
    <p:extLst>
      <p:ext uri="{BB962C8B-B14F-4D97-AF65-F5344CB8AC3E}">
        <p14:creationId xmlns:p14="http://schemas.microsoft.com/office/powerpoint/2010/main" val="1753725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Establishment of Death</a:t>
            </a:r>
            <a:endParaRPr lang="en-GB" dirty="0"/>
          </a:p>
        </p:txBody>
      </p:sp>
      <p:sp>
        <p:nvSpPr>
          <p:cNvPr id="3" name="Content Placeholder 2"/>
          <p:cNvSpPr>
            <a:spLocks noGrp="1"/>
          </p:cNvSpPr>
          <p:nvPr>
            <p:ph idx="1"/>
          </p:nvPr>
        </p:nvSpPr>
        <p:spPr/>
        <p:txBody>
          <a:bodyPr/>
          <a:lstStyle/>
          <a:p>
            <a:r>
              <a:rPr lang="en-GB" dirty="0" smtClean="0"/>
              <a:t>This </a:t>
            </a:r>
            <a:r>
              <a:rPr lang="en-GB" dirty="0"/>
              <a:t>is the primary role of a medical practitioner as described by the Medical Practitioner's and Dentists Act. In Kenya, physician assistants (</a:t>
            </a:r>
            <a:r>
              <a:rPr lang="en-GB" dirty="0" err="1"/>
              <a:t>ie</a:t>
            </a:r>
            <a:r>
              <a:rPr lang="en-GB" dirty="0"/>
              <a:t> clinical officers) may have delegated responsibility for this role, particularly in public hospitals.</a:t>
            </a:r>
          </a:p>
          <a:p>
            <a:endParaRPr lang="en-GB" dirty="0"/>
          </a:p>
        </p:txBody>
      </p:sp>
    </p:spTree>
    <p:extLst>
      <p:ext uri="{BB962C8B-B14F-4D97-AF65-F5344CB8AC3E}">
        <p14:creationId xmlns:p14="http://schemas.microsoft.com/office/powerpoint/2010/main" val="2930349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Process of Establishment of Death</a:t>
            </a:r>
            <a:endParaRPr lang="en-GB" dirty="0"/>
          </a:p>
        </p:txBody>
      </p:sp>
      <p:sp>
        <p:nvSpPr>
          <p:cNvPr id="3" name="Content Placeholder 2"/>
          <p:cNvSpPr>
            <a:spLocks noGrp="1"/>
          </p:cNvSpPr>
          <p:nvPr>
            <p:ph idx="1"/>
          </p:nvPr>
        </p:nvSpPr>
        <p:spPr/>
        <p:txBody>
          <a:bodyPr/>
          <a:lstStyle/>
          <a:p>
            <a:pPr marL="0" indent="0">
              <a:buNone/>
            </a:pPr>
            <a:r>
              <a:rPr lang="en-GB" dirty="0" smtClean="0"/>
              <a:t>1</a:t>
            </a:r>
            <a:r>
              <a:rPr lang="en-GB" dirty="0"/>
              <a:t>. There should be evidence of primary life limiting pathology.</a:t>
            </a:r>
          </a:p>
          <a:p>
            <a:pPr marL="0" indent="0">
              <a:buNone/>
            </a:pPr>
            <a:r>
              <a:rPr lang="en-GB" dirty="0"/>
              <a:t>2. The medical practitioner must evaluate for absence of cardiac, respiratory function (in the absence of appropriate life support) </a:t>
            </a:r>
          </a:p>
          <a:p>
            <a:pPr marL="0" indent="0">
              <a:buNone/>
            </a:pPr>
            <a:r>
              <a:rPr lang="en-GB" dirty="0"/>
              <a:t>3. The medical practitioner must evaluate for signs of 'brain death'.</a:t>
            </a:r>
          </a:p>
          <a:p>
            <a:pPr marL="0" indent="0">
              <a:buNone/>
            </a:pPr>
            <a:r>
              <a:rPr lang="en-GB" dirty="0"/>
              <a:t>4. Demonstration of post mortem changes (</a:t>
            </a:r>
            <a:r>
              <a:rPr lang="en-GB" dirty="0" err="1"/>
              <a:t>eg</a:t>
            </a:r>
            <a:r>
              <a:rPr lang="en-GB" dirty="0"/>
              <a:t> Rigor Mortis, </a:t>
            </a:r>
            <a:r>
              <a:rPr lang="en-GB" dirty="0" err="1"/>
              <a:t>Livor</a:t>
            </a:r>
            <a:r>
              <a:rPr lang="en-GB" dirty="0"/>
              <a:t> Mortis, putrefaction) are also important</a:t>
            </a:r>
          </a:p>
        </p:txBody>
      </p:sp>
    </p:spTree>
    <p:extLst>
      <p:ext uri="{BB962C8B-B14F-4D97-AF65-F5344CB8AC3E}">
        <p14:creationId xmlns:p14="http://schemas.microsoft.com/office/powerpoint/2010/main" val="3983593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US" dirty="0" smtClean="0"/>
          </a:p>
          <a:p>
            <a:pPr>
              <a:buNone/>
            </a:pPr>
            <a:r>
              <a:rPr lang="en-US" dirty="0" smtClean="0"/>
              <a:t>Pictures and illustrations may be of a distressing nature, their use is for educational purposes only</a:t>
            </a:r>
            <a:endParaRPr lang="en-GB" dirty="0"/>
          </a:p>
        </p:txBody>
      </p:sp>
    </p:spTree>
    <p:extLst>
      <p:ext uri="{BB962C8B-B14F-4D97-AF65-F5344CB8AC3E}">
        <p14:creationId xmlns:p14="http://schemas.microsoft.com/office/powerpoint/2010/main" val="3726095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Algor</a:t>
            </a:r>
            <a:r>
              <a:rPr lang="en-US" dirty="0" smtClean="0"/>
              <a:t> Mortis (Body Cooling)</a:t>
            </a:r>
            <a:endParaRPr lang="en-GB" dirty="0"/>
          </a:p>
        </p:txBody>
      </p:sp>
      <p:sp>
        <p:nvSpPr>
          <p:cNvPr id="5" name="Content Placeholder 4"/>
          <p:cNvSpPr>
            <a:spLocks noGrp="1"/>
          </p:cNvSpPr>
          <p:nvPr>
            <p:ph idx="1"/>
          </p:nvPr>
        </p:nvSpPr>
        <p:spPr/>
        <p:txBody>
          <a:bodyPr>
            <a:normAutofit/>
          </a:bodyPr>
          <a:lstStyle/>
          <a:p>
            <a:r>
              <a:rPr lang="en-US" dirty="0" smtClean="0"/>
              <a:t>Process of cooling</a:t>
            </a:r>
          </a:p>
          <a:p>
            <a:r>
              <a:rPr lang="en-US" dirty="0" smtClean="0"/>
              <a:t>Rectal temperature (core temperature) evaluation</a:t>
            </a:r>
          </a:p>
          <a:p>
            <a:r>
              <a:rPr lang="en-US" dirty="0" smtClean="0"/>
              <a:t>Loss of 1.5-2 degrees </a:t>
            </a:r>
            <a:r>
              <a:rPr lang="en-US" dirty="0" err="1" smtClean="0"/>
              <a:t>centrigrade</a:t>
            </a:r>
            <a:r>
              <a:rPr lang="en-US" dirty="0" smtClean="0"/>
              <a:t> during the first 12 hours of death on average</a:t>
            </a:r>
          </a:p>
          <a:p>
            <a:r>
              <a:rPr lang="en-US" dirty="0" smtClean="0"/>
              <a:t>Accelerated by ambient temperatures, </a:t>
            </a:r>
            <a:r>
              <a:rPr lang="en-US" dirty="0" err="1" smtClean="0"/>
              <a:t>sorroundings</a:t>
            </a:r>
            <a:r>
              <a:rPr lang="en-US" dirty="0" smtClean="0"/>
              <a:t>, IV infusions</a:t>
            </a:r>
          </a:p>
          <a:p>
            <a:r>
              <a:rPr lang="en-US" dirty="0" smtClean="0"/>
              <a:t>Slowed by body </a:t>
            </a:r>
            <a:r>
              <a:rPr lang="en-US" dirty="0" err="1" smtClean="0"/>
              <a:t>habitus</a:t>
            </a:r>
            <a:r>
              <a:rPr lang="en-US" dirty="0" smtClean="0"/>
              <a:t>, ambient temperatures</a:t>
            </a:r>
          </a:p>
          <a:p>
            <a:endParaRPr lang="en-GB" dirty="0"/>
          </a:p>
        </p:txBody>
      </p:sp>
    </p:spTree>
    <p:extLst>
      <p:ext uri="{BB962C8B-B14F-4D97-AF65-F5344CB8AC3E}">
        <p14:creationId xmlns:p14="http://schemas.microsoft.com/office/powerpoint/2010/main" val="3641338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Rigor Mortis</a:t>
            </a:r>
            <a:br>
              <a:rPr lang="en-US" dirty="0" smtClean="0"/>
            </a:br>
            <a:r>
              <a:rPr lang="en-US" dirty="0" smtClean="0"/>
              <a:t> (Skeletal/Cardiac Muscle Spasm)</a:t>
            </a:r>
            <a:endParaRPr lang="en-GB" dirty="0"/>
          </a:p>
        </p:txBody>
      </p:sp>
      <p:sp>
        <p:nvSpPr>
          <p:cNvPr id="5" name="Content Placeholder 4"/>
          <p:cNvSpPr>
            <a:spLocks noGrp="1"/>
          </p:cNvSpPr>
          <p:nvPr>
            <p:ph sz="half" idx="1"/>
          </p:nvPr>
        </p:nvSpPr>
        <p:spPr/>
        <p:txBody>
          <a:bodyPr>
            <a:normAutofit/>
          </a:bodyPr>
          <a:lstStyle/>
          <a:p>
            <a:r>
              <a:rPr lang="en-US" dirty="0" smtClean="0"/>
              <a:t>Develops as a result of ATP depletion</a:t>
            </a:r>
          </a:p>
          <a:p>
            <a:r>
              <a:rPr lang="en-US" dirty="0" smtClean="0"/>
              <a:t>Develops in all muscles simultaneously</a:t>
            </a:r>
          </a:p>
          <a:p>
            <a:r>
              <a:rPr lang="en-US" dirty="0" smtClean="0"/>
              <a:t>First evident in smaller muscle groups</a:t>
            </a:r>
          </a:p>
          <a:p>
            <a:r>
              <a:rPr lang="en-US" dirty="0" smtClean="0"/>
              <a:t>Appears 1-2h, peaks at 12 hours, diminishes over 12h</a:t>
            </a:r>
          </a:p>
          <a:p>
            <a:endParaRPr lang="en-GB" dirty="0"/>
          </a:p>
        </p:txBody>
      </p:sp>
      <p:pic>
        <p:nvPicPr>
          <p:cNvPr id="8" name="Content Placeholder 7" descr="rigor mortis upper limb.jpg"/>
          <p:cNvPicPr>
            <a:picLocks noGrp="1" noChangeAspect="1"/>
          </p:cNvPicPr>
          <p:nvPr>
            <p:ph sz="half" idx="2"/>
          </p:nvPr>
        </p:nvPicPr>
        <p:blipFill>
          <a:blip r:embed="rId2" cstate="print"/>
          <a:stretch>
            <a:fillRect/>
          </a:stretch>
        </p:blipFill>
        <p:spPr>
          <a:xfrm>
            <a:off x="6186883" y="1825625"/>
            <a:ext cx="4963112" cy="2431925"/>
          </a:xfrm>
        </p:spPr>
      </p:pic>
    </p:spTree>
    <p:extLst>
      <p:ext uri="{BB962C8B-B14F-4D97-AF65-F5344CB8AC3E}">
        <p14:creationId xmlns:p14="http://schemas.microsoft.com/office/powerpoint/2010/main" val="1314813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Erector </a:t>
            </a:r>
            <a:r>
              <a:rPr lang="en-US" dirty="0" err="1" smtClean="0"/>
              <a:t>Pili</a:t>
            </a:r>
            <a:r>
              <a:rPr lang="en-US" dirty="0" smtClean="0"/>
              <a:t> </a:t>
            </a:r>
            <a:endParaRPr lang="en-GB" dirty="0"/>
          </a:p>
        </p:txBody>
      </p:sp>
      <p:pic>
        <p:nvPicPr>
          <p:cNvPr id="7" name="Content Placeholder 6" descr="rigor mortis erector pili.jpg"/>
          <p:cNvPicPr>
            <a:picLocks noGrp="1" noChangeAspect="1"/>
          </p:cNvPicPr>
          <p:nvPr>
            <p:ph idx="1"/>
          </p:nvPr>
        </p:nvPicPr>
        <p:blipFill>
          <a:blip r:embed="rId2" cstate="print"/>
          <a:stretch>
            <a:fillRect/>
          </a:stretch>
        </p:blipFill>
        <p:spPr>
          <a:xfrm>
            <a:off x="2415178" y="1772816"/>
            <a:ext cx="6921699" cy="4464496"/>
          </a:xfrm>
        </p:spPr>
      </p:pic>
    </p:spTree>
    <p:extLst>
      <p:ext uri="{BB962C8B-B14F-4D97-AF65-F5344CB8AC3E}">
        <p14:creationId xmlns:p14="http://schemas.microsoft.com/office/powerpoint/2010/main" val="2448753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1359</Words>
  <Application>Microsoft Office PowerPoint</Application>
  <PresentationFormat>Widescreen</PresentationFormat>
  <Paragraphs>117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1. Death, its Definition, establishment. 2. Transplantation, Statutes 3.  Autopsy</vt:lpstr>
      <vt:lpstr>Death</vt:lpstr>
      <vt:lpstr>MedicoLegal Aspects of Death</vt:lpstr>
      <vt:lpstr>Establishment of Death</vt:lpstr>
      <vt:lpstr>Process of Establishment of Death</vt:lpstr>
      <vt:lpstr>PowerPoint Presentation</vt:lpstr>
      <vt:lpstr>Algor Mortis (Body Cooling)</vt:lpstr>
      <vt:lpstr>Rigor Mortis  (Skeletal/Cardiac Muscle Spasm)</vt:lpstr>
      <vt:lpstr>Erector Pili </vt:lpstr>
      <vt:lpstr>Livor Mortis (Lividity)</vt:lpstr>
      <vt:lpstr>Livor Mortis</vt:lpstr>
      <vt:lpstr>Cause of Death</vt:lpstr>
      <vt:lpstr>Role of the Medical Practitioner, documentation of Cause of Death</vt:lpstr>
      <vt:lpstr>Mechanisms of Death</vt:lpstr>
      <vt:lpstr>Manner of Death</vt:lpstr>
      <vt:lpstr>Handling and Disposal of Remains of the Deceased</vt:lpstr>
      <vt:lpstr>States that must be considered:</vt:lpstr>
      <vt:lpstr>PowerPoint Presentation</vt:lpstr>
      <vt:lpstr>Brain Death</vt:lpstr>
      <vt:lpstr>The Vegetative State</vt:lpstr>
      <vt:lpstr>Ethical Aspects</vt:lpstr>
      <vt:lpstr>Use of Human Tissues for Transplantation</vt:lpstr>
      <vt:lpstr>Statutes that govern transplantation</vt:lpstr>
      <vt:lpstr>Autopsy</vt:lpstr>
      <vt:lpstr>Autopsies</vt:lpstr>
      <vt:lpstr>Autopsy</vt:lpstr>
      <vt:lpstr>Objectives of the Forensic Autopsy</vt:lpstr>
      <vt:lpstr>Forensic Autopsy , Indications</vt:lpstr>
      <vt:lpstr>Objectives of the Clinical Autopsy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Death, its Definition, establishment. 2. Transplantation, Statutes 3.  Autopsy</dc:title>
  <dc:creator>Edwin Walong</dc:creator>
  <cp:lastModifiedBy>Edwin Walong</cp:lastModifiedBy>
  <cp:revision>4</cp:revision>
  <dcterms:created xsi:type="dcterms:W3CDTF">2015-07-06T05:05:10Z</dcterms:created>
  <dcterms:modified xsi:type="dcterms:W3CDTF">2015-07-06T06:38:06Z</dcterms:modified>
</cp:coreProperties>
</file>