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70" r:id="rId3"/>
    <p:sldId id="266" r:id="rId4"/>
    <p:sldId id="257" r:id="rId5"/>
    <p:sldId id="258" r:id="rId6"/>
    <p:sldId id="269" r:id="rId7"/>
    <p:sldId id="259" r:id="rId8"/>
    <p:sldId id="260" r:id="rId9"/>
    <p:sldId id="267" r:id="rId10"/>
    <p:sldId id="261" r:id="rId11"/>
    <p:sldId id="268" r:id="rId12"/>
    <p:sldId id="265" r:id="rId13"/>
    <p:sldId id="262" r:id="rId14"/>
    <p:sldId id="263" r:id="rId15"/>
    <p:sldId id="264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43749-F575-4037-8652-1AD67B997DCC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18369-9F6E-445F-8FF2-1E01982CC4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0F1F-26F2-422D-B135-CF3598FADD49}" type="datetime1">
              <a:rPr lang="en-US" smtClean="0"/>
              <a:t>9/2/2018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B9BBE-6EB3-44FD-B1D6-44F109AA99BE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2331-B003-4BDB-B39F-E81589FC5914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F63D-F438-4989-9A99-A747E5FB4F42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83A4-643D-4A76-A004-8DE270342449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DD748-6A7A-497C-8C56-530FD08F08CB}" type="datetime1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CBEAE-5146-47E5-A051-5825C1E51197}" type="datetime1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69129-7DDF-4737-A348-C36EF8AFA501}" type="datetime1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16A99-736C-4A81-AB6A-C6CDF8104426}" type="datetime1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6B73-4EE7-43D9-8C97-9BF1E39DC420}" type="datetime1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9C66-F844-4EC7-A2EF-A2A02EA99FDE}" type="datetime1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BA2B29-50D2-4EAB-A831-4E4301DAB6C8}" type="datetime1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Dr W. Waweru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F79D001-613F-4273-94FB-B3D7A42C6C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W. Waweru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security Acts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Mandatory </a:t>
            </a:r>
            <a:r>
              <a:rPr lang="en-US" dirty="0" smtClean="0"/>
              <a:t>national scheme for public good</a:t>
            </a:r>
          </a:p>
          <a:p>
            <a:r>
              <a:rPr lang="en-US" dirty="0" smtClean="0"/>
              <a:t>Financial security upon retirement</a:t>
            </a:r>
          </a:p>
          <a:p>
            <a:r>
              <a:rPr lang="en-US" dirty="0" smtClean="0"/>
              <a:t>Benefits </a:t>
            </a:r>
          </a:p>
          <a:p>
            <a:pPr lvl="1"/>
            <a:r>
              <a:rPr lang="en-US" dirty="0" smtClean="0"/>
              <a:t>Age/retirement -</a:t>
            </a:r>
            <a:r>
              <a:rPr lang="en-US" dirty="0" smtClean="0">
                <a:solidFill>
                  <a:srgbClr val="FF0000"/>
                </a:solidFill>
              </a:rPr>
              <a:t>50</a:t>
            </a:r>
            <a:r>
              <a:rPr lang="en-US" dirty="0" smtClean="0"/>
              <a:t>+yr </a:t>
            </a:r>
            <a:r>
              <a:rPr lang="en-US" dirty="0" smtClean="0"/>
              <a:t>or </a:t>
            </a:r>
            <a:r>
              <a:rPr lang="en-US" dirty="0" smtClean="0"/>
              <a:t>retirement </a:t>
            </a:r>
            <a:r>
              <a:rPr lang="en-US" dirty="0" smtClean="0">
                <a:solidFill>
                  <a:srgbClr val="FF0000"/>
                </a:solidFill>
              </a:rPr>
              <a:t>at 60yr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Survivors  benefit – payable to survivors if had contributed at least 36months if not a </a:t>
            </a:r>
            <a:r>
              <a:rPr lang="en-US" dirty="0" err="1" smtClean="0"/>
              <a:t>lumpsum</a:t>
            </a:r>
            <a:r>
              <a:rPr lang="en-US" dirty="0" smtClean="0"/>
              <a:t> paid out.</a:t>
            </a:r>
            <a:endParaRPr lang="en-US" dirty="0" smtClean="0"/>
          </a:p>
          <a:p>
            <a:pPr lvl="1"/>
            <a:r>
              <a:rPr lang="en-US" dirty="0" smtClean="0"/>
              <a:t>Invalidity </a:t>
            </a:r>
            <a:r>
              <a:rPr lang="en-US" dirty="0" smtClean="0"/>
              <a:t>benefit – advice of medical board physical or mental disability. Contributed at least 36mths.</a:t>
            </a:r>
            <a:endParaRPr lang="en-US" dirty="0" smtClean="0"/>
          </a:p>
          <a:p>
            <a:pPr lvl="1"/>
            <a:r>
              <a:rPr lang="en-US" dirty="0" smtClean="0"/>
              <a:t>Funeral </a:t>
            </a:r>
            <a:r>
              <a:rPr lang="en-US" dirty="0" smtClean="0"/>
              <a:t>grant-</a:t>
            </a:r>
            <a:r>
              <a:rPr lang="en-US" dirty="0" smtClean="0">
                <a:solidFill>
                  <a:srgbClr val="FF0000"/>
                </a:solidFill>
              </a:rPr>
              <a:t>10,000kes</a:t>
            </a:r>
            <a:r>
              <a:rPr lang="en-US" dirty="0" smtClean="0"/>
              <a:t>. Contributed at least 6mths. Apply within 60day of death.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Emigration benefit- emigrating to non member state with no intention of returning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E77D2-A22F-4F35-87A9-732389BB81B8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Provident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age benefit – 50yr and retired</a:t>
            </a:r>
          </a:p>
          <a:p>
            <a:r>
              <a:rPr lang="en-US" dirty="0" smtClean="0"/>
              <a:t>survivors benefit- payable to survivors upon death</a:t>
            </a:r>
          </a:p>
          <a:p>
            <a:r>
              <a:rPr lang="en-US" dirty="0" smtClean="0"/>
              <a:t>Invalidity benefit- certified by medical board</a:t>
            </a:r>
          </a:p>
          <a:p>
            <a:r>
              <a:rPr lang="en-US" dirty="0" smtClean="0"/>
              <a:t>emigration- to non member states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11F7E-6D60-4774-BC88-705DCA81A5C3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lh3.googleusercontent.com/fkNUdEXnxrvt5-_D0Mp7A7yEWRmCp9X8mE69YDuOHYOSEoDv_CmekkRB-weqiEkBQh1NrBs=s148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Content Placeholder 6" descr="logo_nhif_kenya_cropped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1066800"/>
            <a:ext cx="8229600" cy="453975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78F17-60F3-48F5-8F1E-AA19C87653B0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NHIF Act 9 of 1998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state parastatal  initially established as a department  under ministry of health 1966 </a:t>
            </a:r>
          </a:p>
          <a:p>
            <a:r>
              <a:rPr lang="en-US" dirty="0"/>
              <a:t>A</a:t>
            </a:r>
            <a:r>
              <a:rPr lang="en-US" dirty="0" smtClean="0"/>
              <a:t>ccessible, Affordable, Sustainable , Equitable and </a:t>
            </a:r>
            <a:r>
              <a:rPr lang="en-US" dirty="0"/>
              <a:t>Q</a:t>
            </a:r>
            <a:r>
              <a:rPr lang="en-US" dirty="0" smtClean="0"/>
              <a:t>uality social health insurance</a:t>
            </a:r>
          </a:p>
          <a:p>
            <a:r>
              <a:rPr lang="en-US" dirty="0" smtClean="0"/>
              <a:t>Optimal utilization of resources (members contribution)</a:t>
            </a:r>
          </a:p>
          <a:p>
            <a:r>
              <a:rPr lang="en-US" dirty="0" smtClean="0"/>
              <a:t>Contribution  by employees  deductions and </a:t>
            </a:r>
            <a:r>
              <a:rPr lang="en-US" dirty="0" err="1" smtClean="0"/>
              <a:t>volutary</a:t>
            </a:r>
            <a:r>
              <a:rPr lang="en-US" dirty="0" smtClean="0"/>
              <a:t> contributions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5695A-B1D5-4BC5-B509-A969231FBD46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vehicle for universal health care</a:t>
            </a:r>
          </a:p>
          <a:p>
            <a:r>
              <a:rPr lang="en-US" dirty="0" smtClean="0"/>
              <a:t>Kenya Essential  healthcare Package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Consultation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Lab investigations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Drug administration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Dental health care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Radiological examinations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Nursing and midwifery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Surgical services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Radiotherapy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physiotherapy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3E1E-3B13-4B36-A6C6-CFE304EE63F6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Basic care and tertiary care </a:t>
            </a:r>
            <a:r>
              <a:rPr lang="en-US" dirty="0" err="1" smtClean="0"/>
              <a:t>i.e</a:t>
            </a:r>
            <a:r>
              <a:rPr lang="en-US" dirty="0" smtClean="0"/>
              <a:t> 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specialised</a:t>
            </a:r>
            <a:r>
              <a:rPr lang="en-US" dirty="0" smtClean="0"/>
              <a:t> </a:t>
            </a:r>
            <a:r>
              <a:rPr lang="en-US" dirty="0" smtClean="0"/>
              <a:t>surgical </a:t>
            </a:r>
            <a:r>
              <a:rPr lang="en-US" dirty="0" smtClean="0"/>
              <a:t>care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</a:t>
            </a:r>
            <a:r>
              <a:rPr lang="en-US" dirty="0" smtClean="0"/>
              <a:t>management </a:t>
            </a:r>
            <a:r>
              <a:rPr lang="en-US" dirty="0" smtClean="0"/>
              <a:t>of chronic </a:t>
            </a:r>
            <a:r>
              <a:rPr lang="en-US" dirty="0" smtClean="0"/>
              <a:t>diseases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</a:t>
            </a:r>
            <a:r>
              <a:rPr lang="en-US" dirty="0" smtClean="0"/>
              <a:t>ICU </a:t>
            </a:r>
            <a:r>
              <a:rPr lang="en-US" dirty="0" smtClean="0"/>
              <a:t>care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-</a:t>
            </a:r>
            <a:r>
              <a:rPr lang="en-US" dirty="0" smtClean="0"/>
              <a:t>cancer care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F7E2-909C-47C8-89F8-A2502396CA57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Doctors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Encourage those not aware to enroll to NSSF and NHIF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Submit deduction of workers employed in their private clinics/hospitals and homes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Advising those with medical disability for early retirements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Assessment of workers for early retirement on medical grounds  in medical boards constituted by  social securities.</a:t>
            </a:r>
          </a:p>
          <a:p>
            <a:pPr marL="514350" indent="-514350">
              <a:buFont typeface="+mj-lt"/>
              <a:buAutoNum type="arabicParenR"/>
            </a:pPr>
            <a:r>
              <a:rPr lang="en-US" smtClean="0"/>
              <a:t>Prudent/ethical </a:t>
            </a:r>
            <a:r>
              <a:rPr lang="en-US" dirty="0" smtClean="0"/>
              <a:t>utilization of members resources for sustainability</a:t>
            </a:r>
          </a:p>
          <a:p>
            <a:pPr marL="514350" indent="-514350">
              <a:buFont typeface="+mj-lt"/>
              <a:buAutoNum type="arabicParenR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D58F3-7329-4C7F-9E75-A9B8A1D6D398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lvl="2">
              <a:buNone/>
            </a:pPr>
            <a:endParaRPr lang="en-US" sz="3600" dirty="0" smtClean="0"/>
          </a:p>
          <a:p>
            <a:pPr lvl="2">
              <a:buNone/>
            </a:pPr>
            <a:endParaRPr lang="en-US" sz="3600" dirty="0" smtClean="0"/>
          </a:p>
          <a:p>
            <a:pPr lvl="2">
              <a:buNone/>
            </a:pPr>
            <a:r>
              <a:rPr lang="en-US" sz="4000" dirty="0" smtClean="0"/>
              <a:t>Be part of the solution and not 		The problem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C4D7D-C021-4726-BA76-9B7D667329A9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 social securities</a:t>
            </a:r>
          </a:p>
          <a:p>
            <a:r>
              <a:rPr lang="en-US" dirty="0" smtClean="0"/>
              <a:t>NSSF</a:t>
            </a:r>
          </a:p>
          <a:p>
            <a:r>
              <a:rPr lang="en-US" dirty="0" smtClean="0"/>
              <a:t>NHIF</a:t>
            </a:r>
          </a:p>
          <a:p>
            <a:r>
              <a:rPr lang="en-US" dirty="0" smtClean="0"/>
              <a:t>Define the role of the Doctor in the implementation of  this social securities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6933-FD32-4F3D-BC4B-E1738230D51B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 descr="https://upload.wikimedia.org/wikipedia/en/e/e2/NSSF_Kenya_Logo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NSSF-LOGO2.jpg"/>
          <p:cNvPicPr>
            <a:picLocks noChangeAspect="1"/>
          </p:cNvPicPr>
          <p:nvPr/>
        </p:nvPicPr>
        <p:blipFill>
          <a:blip r:embed="rId2"/>
          <a:srcRect l="14272" t="15549" r="14370" b="20700"/>
          <a:stretch>
            <a:fillRect/>
          </a:stretch>
        </p:blipFill>
        <p:spPr>
          <a:xfrm>
            <a:off x="146824" y="1066800"/>
            <a:ext cx="8772293" cy="44958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B0D-86CC-4DAD-8CC8-B24C4A4D0E92}" type="datetime1">
              <a:rPr lang="en-US" smtClean="0"/>
              <a:t>9/2/2018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NSSF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  Social Security Fund</a:t>
            </a:r>
          </a:p>
          <a:p>
            <a:r>
              <a:rPr lang="en-US" dirty="0" smtClean="0"/>
              <a:t>Parastatal  that is responsible for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collection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safekeeping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responsible investment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 distribution </a:t>
            </a:r>
          </a:p>
          <a:p>
            <a:pPr>
              <a:buNone/>
            </a:pPr>
            <a:r>
              <a:rPr lang="en-US" dirty="0" smtClean="0"/>
              <a:t>Of</a:t>
            </a:r>
            <a:r>
              <a:rPr lang="en-US" b="1" dirty="0" smtClean="0"/>
              <a:t> retirement funds </a:t>
            </a:r>
            <a:r>
              <a:rPr lang="en-US" dirty="0" smtClean="0"/>
              <a:t>for those in </a:t>
            </a:r>
            <a:r>
              <a:rPr lang="en-US" b="1" dirty="0" smtClean="0"/>
              <a:t>formal</a:t>
            </a:r>
            <a:r>
              <a:rPr lang="en-US" dirty="0" smtClean="0"/>
              <a:t> and </a:t>
            </a:r>
            <a:r>
              <a:rPr lang="en-US" b="1" dirty="0" smtClean="0"/>
              <a:t>informal</a:t>
            </a:r>
            <a:r>
              <a:rPr lang="en-US" dirty="0" smtClean="0"/>
              <a:t> employment </a:t>
            </a:r>
          </a:p>
          <a:p>
            <a:r>
              <a:rPr lang="en-US" dirty="0" smtClean="0"/>
              <a:t>Participation of both employer and employee is compulsory</a:t>
            </a:r>
          </a:p>
          <a:p>
            <a:r>
              <a:rPr lang="en-US" dirty="0" smtClean="0"/>
              <a:t>NSSF is  both a </a:t>
            </a:r>
            <a:r>
              <a:rPr lang="en-US" b="1" dirty="0" smtClean="0"/>
              <a:t>provident 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pension) </a:t>
            </a:r>
            <a:r>
              <a:rPr lang="en-US" dirty="0" smtClean="0"/>
              <a:t>fund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42C98-93DD-408A-B4BE-4A9CEBDB1EC0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Founded in 1965 as a social security for those in government </a:t>
            </a:r>
            <a:r>
              <a:rPr lang="en-US" dirty="0" smtClean="0"/>
              <a:t>employment(formal employment)</a:t>
            </a:r>
            <a:endParaRPr lang="en-US" dirty="0" smtClean="0"/>
          </a:p>
          <a:p>
            <a:r>
              <a:rPr lang="en-US" b="1" dirty="0" smtClean="0"/>
              <a:t>Social security</a:t>
            </a:r>
          </a:p>
          <a:p>
            <a:r>
              <a:rPr lang="en-US" dirty="0" smtClean="0"/>
              <a:t>Enshrined in article 22 of the universal declaration of human rights (economic, </a:t>
            </a:r>
            <a:r>
              <a:rPr lang="en-US" b="1" dirty="0" smtClean="0"/>
              <a:t>social</a:t>
            </a:r>
            <a:r>
              <a:rPr lang="en-US" dirty="0" smtClean="0"/>
              <a:t> and cultural)</a:t>
            </a:r>
          </a:p>
          <a:p>
            <a:r>
              <a:rPr lang="en-US" dirty="0" smtClean="0"/>
              <a:t>Well being of residents in a country. Called welfare in America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AB9FD-E246-436B-91F5-19DC8503BE57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Kenya demographics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0-14  = 40.0 2%</a:t>
            </a:r>
          </a:p>
          <a:p>
            <a:r>
              <a:rPr lang="en-US" dirty="0" smtClean="0"/>
              <a:t>15-24  = 19.15%</a:t>
            </a:r>
          </a:p>
          <a:p>
            <a:r>
              <a:rPr lang="en-US" b="1" dirty="0" smtClean="0"/>
              <a:t>25-54 = 33.91</a:t>
            </a:r>
            <a:r>
              <a:rPr lang="en-US" dirty="0" smtClean="0"/>
              <a:t>%</a:t>
            </a:r>
          </a:p>
          <a:p>
            <a:r>
              <a:rPr lang="en-US" dirty="0" smtClean="0"/>
              <a:t>55-64 = 3.92%</a:t>
            </a:r>
          </a:p>
          <a:p>
            <a:r>
              <a:rPr lang="en-US" dirty="0" smtClean="0"/>
              <a:t>65+ =3%</a:t>
            </a:r>
          </a:p>
          <a:p>
            <a:r>
              <a:rPr lang="en-US" dirty="0" smtClean="0"/>
              <a:t>Total dependency ratio = 78.3%</a:t>
            </a:r>
          </a:p>
          <a:p>
            <a:r>
              <a:rPr lang="en-US" dirty="0" smtClean="0"/>
              <a:t>Youth dependency ratio =73.7%</a:t>
            </a:r>
          </a:p>
          <a:p>
            <a:r>
              <a:rPr lang="en-US" dirty="0" smtClean="0"/>
              <a:t>Elderly dependency ratio = 4.6%</a:t>
            </a:r>
          </a:p>
          <a:p>
            <a:r>
              <a:rPr lang="en-US" b="1" dirty="0" smtClean="0"/>
              <a:t>Life </a:t>
            </a:r>
            <a:r>
              <a:rPr lang="en-US" b="1" dirty="0" err="1" smtClean="0"/>
              <a:t>expentancy</a:t>
            </a:r>
            <a:r>
              <a:rPr lang="en-US" b="1" dirty="0" smtClean="0"/>
              <a:t> – 64.3years</a:t>
            </a:r>
          </a:p>
          <a:p>
            <a:r>
              <a:rPr lang="en-US" dirty="0" smtClean="0"/>
              <a:t>Male=62.8yrs   Female =65.8yrs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FF38B-2038-4647-8162-1E886142AA45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(ILO)Social security covers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Old age pensions</a:t>
            </a:r>
          </a:p>
          <a:p>
            <a:r>
              <a:rPr lang="en-US" dirty="0" smtClean="0"/>
              <a:t>Survivors benefit  (widows, Orphans)</a:t>
            </a:r>
          </a:p>
          <a:p>
            <a:r>
              <a:rPr lang="en-US" dirty="0" smtClean="0"/>
              <a:t>Family benefit (Child </a:t>
            </a:r>
            <a:r>
              <a:rPr lang="en-US" dirty="0" smtClean="0"/>
              <a:t>maintenance)</a:t>
            </a:r>
            <a:endParaRPr lang="en-US" dirty="0" smtClean="0"/>
          </a:p>
          <a:p>
            <a:r>
              <a:rPr lang="en-US" dirty="0" smtClean="0"/>
              <a:t>Medical care (morbid/pregnancy)</a:t>
            </a:r>
          </a:p>
          <a:p>
            <a:r>
              <a:rPr lang="en-US" dirty="0" smtClean="0"/>
              <a:t>Maternity benefits</a:t>
            </a:r>
          </a:p>
          <a:p>
            <a:r>
              <a:rPr lang="en-US" dirty="0" smtClean="0"/>
              <a:t>Unemployment benefits</a:t>
            </a:r>
          </a:p>
          <a:p>
            <a:r>
              <a:rPr lang="en-US" dirty="0" smtClean="0"/>
              <a:t>Sick leave benefits</a:t>
            </a:r>
          </a:p>
          <a:p>
            <a:r>
              <a:rPr lang="en-US" dirty="0" smtClean="0"/>
              <a:t>Disability benefits</a:t>
            </a:r>
          </a:p>
          <a:p>
            <a:r>
              <a:rPr lang="en-US" dirty="0" smtClean="0"/>
              <a:t>Employment injuries</a:t>
            </a:r>
          </a:p>
          <a:p>
            <a:r>
              <a:rPr lang="en-US" dirty="0" smtClean="0"/>
              <a:t>Those that cannot attain a guaranteed social minimum (welfare)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DFE9-DECD-4D83-B496-56D834255F4B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Pensions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Survivor benefits</a:t>
            </a:r>
          </a:p>
          <a:p>
            <a:r>
              <a:rPr lang="en-US" dirty="0" smtClean="0"/>
              <a:t>Unemployment</a:t>
            </a:r>
          </a:p>
          <a:p>
            <a:endParaRPr lang="en-US" dirty="0"/>
          </a:p>
          <a:p>
            <a:r>
              <a:rPr lang="en-US" dirty="0" smtClean="0"/>
              <a:t>ILO only 27% of the world population has access to comprehensive social security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85700-4D10-443D-9E32-CEDFD4ACE77F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NSSF act No. 45,  2013. </a:t>
            </a:r>
            <a:br>
              <a:rPr lang="en-US" dirty="0" smtClean="0"/>
            </a:br>
            <a:r>
              <a:rPr lang="en-US" dirty="0" smtClean="0"/>
              <a:t> previously cap 258 (2013)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Anchored in Article 43(1)(e) and 21 of the constitution of Kenya,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vision 2030  (economic ,</a:t>
            </a:r>
            <a:r>
              <a:rPr lang="en-US" b="1" dirty="0" smtClean="0"/>
              <a:t>social</a:t>
            </a:r>
            <a:r>
              <a:rPr lang="en-US" dirty="0" smtClean="0"/>
              <a:t> and political)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Nation </a:t>
            </a:r>
            <a:r>
              <a:rPr lang="en-US" dirty="0" smtClean="0"/>
              <a:t>social protection policy 2013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EAC common market protocol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1952 convention 102 of ILO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5848-859F-472E-A8B0-3D88C21B2F28}" type="datetime1">
              <a:rPr lang="en-US" smtClean="0"/>
              <a:t>9/2/2018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9D001-613F-4273-94FB-B3D7A42C6C9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W. Waweru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292</TotalTime>
  <Words>595</Words>
  <Application>Microsoft Office PowerPoint</Application>
  <PresentationFormat>On-screen Show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Social security Acts</vt:lpstr>
      <vt:lpstr>objective</vt:lpstr>
      <vt:lpstr>Slide 3</vt:lpstr>
      <vt:lpstr>NSSF</vt:lpstr>
      <vt:lpstr>Slide 5</vt:lpstr>
      <vt:lpstr>Kenya demographics 2017</vt:lpstr>
      <vt:lpstr>(ILO)Social security covers</vt:lpstr>
      <vt:lpstr>Social insurance</vt:lpstr>
      <vt:lpstr>NSSF act No. 45,  2013.   previously cap 258 (2013)</vt:lpstr>
      <vt:lpstr>Slide 10</vt:lpstr>
      <vt:lpstr>Provident fund</vt:lpstr>
      <vt:lpstr>Slide 12</vt:lpstr>
      <vt:lpstr>NHIF Act 9 of 1998</vt:lpstr>
      <vt:lpstr>Slide 14</vt:lpstr>
      <vt:lpstr>Slide 15</vt:lpstr>
      <vt:lpstr>Doctors responsibilities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security Acts</dc:title>
  <dc:creator>Peter Waweru</dc:creator>
  <cp:lastModifiedBy>Peter Waweru</cp:lastModifiedBy>
  <cp:revision>15</cp:revision>
  <dcterms:created xsi:type="dcterms:W3CDTF">2017-07-02T11:14:54Z</dcterms:created>
  <dcterms:modified xsi:type="dcterms:W3CDTF">2018-09-02T14:03:41Z</dcterms:modified>
</cp:coreProperties>
</file>