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7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3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3C72-7DB1-4D1B-8EC3-BE5A031FC54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0C717-A01A-4012-AF5F-60AFEAFF5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2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3C72-7DB1-4D1B-8EC3-BE5A031FC54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0C717-A01A-4012-AF5F-60AFEAFF5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706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3C72-7DB1-4D1B-8EC3-BE5A031FC54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0C717-A01A-4012-AF5F-60AFEAFF5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82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3C72-7DB1-4D1B-8EC3-BE5A031FC54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0C717-A01A-4012-AF5F-60AFEAFF5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1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3C72-7DB1-4D1B-8EC3-BE5A031FC54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0C717-A01A-4012-AF5F-60AFEAFF5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954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3C72-7DB1-4D1B-8EC3-BE5A031FC54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0C717-A01A-4012-AF5F-60AFEAFF5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01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3C72-7DB1-4D1B-8EC3-BE5A031FC54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0C717-A01A-4012-AF5F-60AFEAFF5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752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3C72-7DB1-4D1B-8EC3-BE5A031FC54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0C717-A01A-4012-AF5F-60AFEAFF5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87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3C72-7DB1-4D1B-8EC3-BE5A031FC54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0C717-A01A-4012-AF5F-60AFEAFF5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3C72-7DB1-4D1B-8EC3-BE5A031FC54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0C717-A01A-4012-AF5F-60AFEAFF5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2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13C72-7DB1-4D1B-8EC3-BE5A031FC54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0C717-A01A-4012-AF5F-60AFEAFF5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3C72-7DB1-4D1B-8EC3-BE5A031FC544}" type="datetimeFigureOut">
              <a:rPr lang="en-US" smtClean="0"/>
              <a:t>9/25/2018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0C717-A01A-4012-AF5F-60AFEAFF5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42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Health and Human Rights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b="1" i="1" dirty="0" err="1" smtClean="0"/>
              <a:t>Dr</a:t>
            </a:r>
            <a:r>
              <a:rPr lang="en-US" b="1" i="1" dirty="0" smtClean="0"/>
              <a:t> Bernard </a:t>
            </a:r>
            <a:r>
              <a:rPr lang="en-US" b="1" i="1" dirty="0" err="1" smtClean="0"/>
              <a:t>Midia</a:t>
            </a:r>
            <a:endParaRPr lang="en-US" b="1" i="1" dirty="0" smtClean="0"/>
          </a:p>
          <a:p>
            <a:r>
              <a:rPr lang="en-US" b="1" i="1" dirty="0" smtClean="0"/>
              <a:t>Pathologist </a:t>
            </a:r>
          </a:p>
          <a:p>
            <a:r>
              <a:rPr lang="en-US" b="1" i="1" dirty="0" smtClean="0"/>
              <a:t>Department of Laboratory Medicine</a:t>
            </a:r>
          </a:p>
          <a:p>
            <a:r>
              <a:rPr lang="en-US" b="1" i="1" dirty="0" smtClean="0"/>
              <a:t>Kenyatta National Hospital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183108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States Parties’ Obligations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Immediate Obligation: Non-discrimination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Progressive Realization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Presumption against Retrogressive Measures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Minimum Core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Maximum Available Resources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Priority Obligations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Respect, Protect, Fulfil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Implementation at the National Level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269970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Immediate </a:t>
            </a:r>
            <a:r>
              <a:rPr lang="en-US" b="1" dirty="0" err="1" smtClean="0"/>
              <a:t>Obligation:Non-Discrimination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i="1" dirty="0" smtClean="0"/>
              <a:t>“…many measures that are designed to eliminate health-related discrimination, can be pursued with minimum resource implications through adoption, modification or abrogation of legislation or the dissemination of information.”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303837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Progressive Realization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i="1" dirty="0" smtClean="0"/>
              <a:t>“States parties have a specific and continuing obligation to move as expeditiously and effectively as possible.”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022597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Presumption against Retrogressive Measures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i="1" dirty="0" smtClean="0"/>
              <a:t>“…once a State has taken a measure to realize the right to health, it should only expand on that measure and not take away or reduce the availability of that measure.”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589208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Minimum Core Obligations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Non-discriminatory access to health facilities, goods and services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Access to the minimum, nutritionally adequate and safe food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Access to basic shelter, housing and sanitation, and safe and potable water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Provision of essential drugs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Equitable distribution of all health facilities, goods and services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Adoption and implementation of a national public health strategy and plan of action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891930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Minimum Available Resources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i="1" dirty="0" smtClean="0"/>
              <a:t>“…each State Party to realize the Covenant rights by taking steps to the maximum of its available resources.”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27987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Priority Obligations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In addition to the Minimum Core Obligations, there are five Priority Obligations, </a:t>
            </a:r>
            <a:r>
              <a:rPr lang="en-US" b="1" i="1" dirty="0" err="1" smtClean="0"/>
              <a:t>viz</a:t>
            </a:r>
            <a:r>
              <a:rPr lang="en-US" b="1" i="1" dirty="0" smtClean="0"/>
              <a:t>:</a:t>
            </a:r>
          </a:p>
          <a:p>
            <a:pPr lvl="1"/>
            <a:r>
              <a:rPr lang="en-US" b="1" i="1" dirty="0" smtClean="0"/>
              <a:t>Ensuring reproductive, maternal and child health care</a:t>
            </a:r>
          </a:p>
          <a:p>
            <a:pPr lvl="1"/>
            <a:r>
              <a:rPr lang="en-US" b="1" i="1" dirty="0" smtClean="0"/>
              <a:t>Provide immunization against major infectious diseases in the community</a:t>
            </a:r>
          </a:p>
          <a:p>
            <a:pPr lvl="1"/>
            <a:r>
              <a:rPr lang="en-US" b="1" i="1" dirty="0" smtClean="0"/>
              <a:t>Take measures to prevent, treat and control epidemic and endemic diseases</a:t>
            </a:r>
          </a:p>
          <a:p>
            <a:pPr lvl="1"/>
            <a:r>
              <a:rPr lang="en-US" b="1" i="1" dirty="0" smtClean="0"/>
              <a:t>Provide education and access to information on the main health problems</a:t>
            </a:r>
          </a:p>
          <a:p>
            <a:pPr lvl="1"/>
            <a:r>
              <a:rPr lang="en-US" b="1" i="1" dirty="0" smtClean="0"/>
              <a:t>Provide appropriate training for health personnel, including education on health and human rights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1868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Respect, Protect, Fulfil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Respect</a:t>
            </a:r>
            <a:r>
              <a:rPr lang="en-US" i="1" dirty="0" smtClean="0"/>
              <a:t>:…refrain from interfering with the enjoyment of the right to health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Protect</a:t>
            </a:r>
            <a:r>
              <a:rPr lang="en-US" i="1" dirty="0" smtClean="0"/>
              <a:t>:…taker measures to prevent third parties from interfering with the right to health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Fulfil</a:t>
            </a:r>
            <a:r>
              <a:rPr lang="en-US" i="1" dirty="0" smtClean="0"/>
              <a:t>:…adopt legislative, administrative, budgetary, judicial, promotional and other measures towards the full realization of the right to health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91104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Implementation at the National Level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Framework Legislation</a:t>
            </a:r>
            <a:r>
              <a:rPr lang="en-US" dirty="0" smtClean="0"/>
              <a:t>:</a:t>
            </a:r>
          </a:p>
          <a:p>
            <a:pPr lvl="1"/>
            <a:r>
              <a:rPr lang="en-US" i="1" dirty="0" smtClean="0"/>
              <a:t>Adoption of a national strategy that includes policy formulation, resource identification, and corresponding indicators and benchmarks</a:t>
            </a:r>
          </a:p>
          <a:p>
            <a:pPr lvl="1"/>
            <a:endParaRPr lang="en-US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Indicators and Benchmarks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885564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Part I </a:t>
            </a:r>
            <a:r>
              <a:rPr lang="en-US" i="1" dirty="0" smtClean="0"/>
              <a:t>: General Principles with regards to Health and Human Rights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Part II</a:t>
            </a:r>
            <a:r>
              <a:rPr lang="en-US" i="1" dirty="0" smtClean="0"/>
              <a:t>: Specific entities including applicability of above principles in Torture, HIV/AIDS and other scenarios, and the use of Human Rights mechanisms for Litigation and Advocacy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811207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Aim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i="1" dirty="0" smtClean="0"/>
              <a:t>To discuss the role of the healthcare provider with regards to human rights issues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130883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92762"/>
          </a:xfrm>
        </p:spPr>
        <p:txBody>
          <a:bodyPr>
            <a:normAutofit/>
          </a:bodyPr>
          <a:lstStyle/>
          <a:p>
            <a:r>
              <a:rPr lang="en-US" sz="9600" dirty="0" smtClean="0"/>
              <a:t>Thank You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4221867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68962"/>
          </a:xfrm>
        </p:spPr>
        <p:txBody>
          <a:bodyPr>
            <a:normAutofit/>
          </a:bodyPr>
          <a:lstStyle/>
          <a:p>
            <a:r>
              <a:rPr lang="en-US" sz="2000" b="1" dirty="0" err="1" smtClean="0"/>
              <a:t>Dr</a:t>
            </a:r>
            <a:r>
              <a:rPr lang="en-US" sz="2000" b="1" dirty="0" smtClean="0"/>
              <a:t> Bernard </a:t>
            </a:r>
            <a:r>
              <a:rPr lang="en-US" sz="2000" b="1" dirty="0" err="1" smtClean="0"/>
              <a:t>Midia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Pathologist </a:t>
            </a:r>
            <a:br>
              <a:rPr lang="en-US" sz="2000" b="1" dirty="0" smtClean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Department of Laboratory Medicine</a:t>
            </a:r>
            <a:br>
              <a:rPr lang="en-US" sz="2000" b="1" dirty="0" smtClean="0"/>
            </a:br>
            <a:r>
              <a:rPr lang="en-US" sz="2000" b="1" dirty="0" smtClean="0"/>
              <a:t>Kenyatta National Hospital</a:t>
            </a:r>
            <a:br>
              <a:rPr lang="en-US" sz="2000" b="1" dirty="0" smtClean="0"/>
            </a:br>
            <a:r>
              <a:rPr lang="en-US" sz="2000" b="1" dirty="0" smtClean="0"/>
              <a:t>Cellphone: 0722-590509</a:t>
            </a:r>
            <a:br>
              <a:rPr lang="en-US" sz="2000" b="1" dirty="0" smtClean="0"/>
            </a:br>
            <a:r>
              <a:rPr lang="en-US" sz="2000" b="1" dirty="0" smtClean="0"/>
              <a:t>Email: bomidia2000@yahoo.com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91777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…the origins and underpinnings of human rights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…the economic, social and cultural rights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…health rights</a:t>
            </a:r>
            <a:r>
              <a:rPr lang="en-US" b="1" i="1" dirty="0"/>
              <a:t> </a:t>
            </a:r>
            <a:r>
              <a:rPr lang="en-US" b="1" i="1" dirty="0" smtClean="0"/>
              <a:t>with regards to</a:t>
            </a:r>
            <a:r>
              <a:rPr lang="en-US" b="1" i="1" dirty="0" smtClean="0"/>
              <a:t> healthcare provision in custody, torture, reproductive health and HIV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Case reviews and applicability of the principles discussed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Human Rights mechanisms for Litigation and Advocacy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2574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Legal Basis for the Right to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dirty="0" smtClean="0"/>
          </a:p>
          <a:p>
            <a:pPr marL="0" indent="0" algn="ctr">
              <a:buNone/>
            </a:pP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Chapter Four of The Constitution of Kenya which sets out The Bill of Rights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282783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Legal Basis for the Right to Health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1252580"/>
              </p:ext>
            </p:extLst>
          </p:nvPr>
        </p:nvGraphicFramePr>
        <p:xfrm>
          <a:off x="457200" y="1600200"/>
          <a:ext cx="8229600" cy="452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Human Rights</a:t>
                      </a:r>
                      <a:r>
                        <a:rPr lang="en-US" b="1" baseline="0" dirty="0" smtClean="0"/>
                        <a:t> Instrument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Right to Health Provision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Universal Declaration of Human Rights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Article 25</a:t>
                      </a:r>
                      <a:endParaRPr lang="en-US" sz="14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International Convention</a:t>
                      </a:r>
                      <a:r>
                        <a:rPr lang="en-US" sz="1400" b="1" i="1" baseline="0" dirty="0" smtClean="0"/>
                        <a:t> </a:t>
                      </a:r>
                      <a:r>
                        <a:rPr lang="en-US" sz="1400" b="1" i="1" dirty="0" smtClean="0"/>
                        <a:t>on the Elimination</a:t>
                      </a:r>
                      <a:r>
                        <a:rPr lang="en-US" sz="1400" b="1" i="1" baseline="0" dirty="0" smtClean="0"/>
                        <a:t> of All Forms of Racial Discrimination 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Article 5(d)(iv)</a:t>
                      </a:r>
                      <a:endParaRPr lang="en-US" sz="14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International Covenant on Economic ,Social  and Cultural Rights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Article 12</a:t>
                      </a:r>
                      <a:endParaRPr lang="en-US" sz="14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Convention on the Elimination</a:t>
                      </a:r>
                      <a:r>
                        <a:rPr lang="en-US" sz="1400" b="1" i="1" baseline="0" dirty="0" smtClean="0"/>
                        <a:t> of All Forms of Discrimination Against women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Article 11.1(f) and 12</a:t>
                      </a:r>
                      <a:endParaRPr lang="en-US" sz="14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Convention on the Rights of the Child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Article 24</a:t>
                      </a:r>
                      <a:endParaRPr lang="en-US" sz="14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Convention on the Rights of Persons with Disabilities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Article 25</a:t>
                      </a:r>
                      <a:endParaRPr lang="en-US" sz="14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African Charter</a:t>
                      </a:r>
                      <a:r>
                        <a:rPr lang="en-US" sz="1400" b="1" i="1" baseline="0" dirty="0" smtClean="0"/>
                        <a:t> on Human and Peoples’ Rights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Article 16</a:t>
                      </a:r>
                      <a:endParaRPr lang="en-US" sz="14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European Social Charter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Article 11</a:t>
                      </a:r>
                      <a:endParaRPr lang="en-US" sz="14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American Declaration of the Rights and Duties of Man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Article XI</a:t>
                      </a:r>
                      <a:endParaRPr lang="en-US" sz="14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Additional</a:t>
                      </a:r>
                      <a:r>
                        <a:rPr lang="en-US" sz="1400" b="1" i="1" baseline="0" dirty="0" smtClean="0"/>
                        <a:t> Protocol to the American Convention on Human Rights in the Area of Economic, Social and Cultural Rights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Article</a:t>
                      </a:r>
                      <a:r>
                        <a:rPr lang="en-US" sz="1400" b="1" i="1" baseline="0" dirty="0" smtClean="0"/>
                        <a:t> 10</a:t>
                      </a:r>
                      <a:endParaRPr lang="en-US" sz="1400" b="1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4571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Legal Basis for the Right to Health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i="1" dirty="0" smtClean="0"/>
              <a:t>The most comprehensive articulation is set out on ICESCR where Article 12 provides that:</a:t>
            </a:r>
          </a:p>
          <a:p>
            <a:pPr marL="0" indent="0">
              <a:buNone/>
            </a:pPr>
            <a:endParaRPr lang="en-US" b="1" i="1" dirty="0" smtClean="0"/>
          </a:p>
          <a:p>
            <a:pPr marL="0" indent="0" algn="ctr">
              <a:buNone/>
            </a:pPr>
            <a:r>
              <a:rPr lang="en-US" b="1" i="1" dirty="0" smtClean="0"/>
              <a:t>“The States Parties to the present Covenant recognizes the right of everyone to the enjoyment of the highest attainable standard of physical and mental health.”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465763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Legal Basis for the Right to Health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i="1" dirty="0" smtClean="0"/>
              <a:t>The right to health </a:t>
            </a:r>
            <a:r>
              <a:rPr lang="en-US" b="1" i="1" dirty="0" smtClean="0"/>
              <a:t>must not </a:t>
            </a:r>
            <a:r>
              <a:rPr lang="en-US" i="1" dirty="0" smtClean="0"/>
              <a:t>necessarily be understood as </a:t>
            </a:r>
            <a:r>
              <a:rPr lang="en-US" b="1" i="1" dirty="0" smtClean="0"/>
              <a:t>“the right to be healthy,” </a:t>
            </a:r>
            <a:r>
              <a:rPr lang="en-US" i="1" dirty="0" smtClean="0"/>
              <a:t>but as </a:t>
            </a:r>
            <a:r>
              <a:rPr lang="en-US" b="1" i="1" dirty="0" smtClean="0"/>
              <a:t>“the right to the enjoyment of a variety of facilities, goods, services and conditions necessary for the realization of the highest attainable standard of health.”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415673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Legal Basis of the Right to Health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i="1" dirty="0" smtClean="0"/>
              <a:t>The right to health also embraces </a:t>
            </a:r>
            <a:r>
              <a:rPr lang="en-US" b="1" i="1" dirty="0" smtClean="0"/>
              <a:t>health promotive factors</a:t>
            </a:r>
            <a:r>
              <a:rPr lang="en-US" i="1" dirty="0" smtClean="0"/>
              <a:t> or</a:t>
            </a:r>
            <a:r>
              <a:rPr lang="en-US" b="1" i="1" dirty="0" smtClean="0"/>
              <a:t> underlying determinants of health</a:t>
            </a:r>
            <a:r>
              <a:rPr lang="en-US" i="1" dirty="0" smtClean="0"/>
              <a:t>, </a:t>
            </a:r>
            <a:r>
              <a:rPr lang="en-US" i="1" dirty="0" err="1" smtClean="0"/>
              <a:t>viz</a:t>
            </a:r>
            <a:r>
              <a:rPr lang="en-US" i="1" dirty="0" smtClean="0"/>
              <a:t>:</a:t>
            </a:r>
          </a:p>
          <a:p>
            <a:pPr lvl="1"/>
            <a:r>
              <a:rPr lang="en-US" i="1" dirty="0" smtClean="0"/>
              <a:t>Adequate supply of safe food and nutrition</a:t>
            </a:r>
          </a:p>
          <a:p>
            <a:pPr lvl="1"/>
            <a:r>
              <a:rPr lang="en-US" i="1" dirty="0" smtClean="0"/>
              <a:t>Housing</a:t>
            </a:r>
          </a:p>
          <a:p>
            <a:pPr lvl="1"/>
            <a:r>
              <a:rPr lang="en-US" i="1" dirty="0" smtClean="0"/>
              <a:t>Access to safe and portable water and adequate sanitation</a:t>
            </a:r>
          </a:p>
          <a:p>
            <a:pPr lvl="1"/>
            <a:r>
              <a:rPr lang="en-US" i="1" dirty="0" smtClean="0"/>
              <a:t>Healthy occupational and environmental conditions</a:t>
            </a:r>
          </a:p>
          <a:p>
            <a:pPr lvl="1"/>
            <a:r>
              <a:rPr lang="en-US" i="1" dirty="0" smtClean="0"/>
              <a:t>Access to health-related education and information including on sexual and reproductive health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859615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Essential Elements of the Right to Health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Availability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Accessibility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Non-discrimination</a:t>
            </a:r>
          </a:p>
          <a:p>
            <a:pPr lvl="1"/>
            <a:r>
              <a:rPr lang="en-US" i="1" dirty="0" smtClean="0"/>
              <a:t>Physical accessibility</a:t>
            </a:r>
          </a:p>
          <a:p>
            <a:pPr lvl="1"/>
            <a:r>
              <a:rPr lang="en-US" i="1" dirty="0" smtClean="0"/>
              <a:t>Economic accessibility(affordability)</a:t>
            </a:r>
            <a:endParaRPr lang="en-US" i="1" dirty="0"/>
          </a:p>
          <a:p>
            <a:pPr lvl="1"/>
            <a:r>
              <a:rPr lang="en-US" i="1" dirty="0" smtClean="0"/>
              <a:t>Information accessibility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Acceptability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i="1" dirty="0" smtClean="0"/>
              <a:t>Quality</a:t>
            </a:r>
          </a:p>
        </p:txBody>
      </p:sp>
    </p:spTree>
    <p:extLst>
      <p:ext uri="{BB962C8B-B14F-4D97-AF65-F5344CB8AC3E}">
        <p14:creationId xmlns:p14="http://schemas.microsoft.com/office/powerpoint/2010/main" val="2597240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825</Words>
  <Application>Microsoft Office PowerPoint</Application>
  <PresentationFormat>On-screen Show (4:3)</PresentationFormat>
  <Paragraphs>117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Health and Human Rights</vt:lpstr>
      <vt:lpstr>Aim</vt:lpstr>
      <vt:lpstr>Objectives</vt:lpstr>
      <vt:lpstr>Legal Basis for the Right to Health</vt:lpstr>
      <vt:lpstr>Legal Basis for the Right to Health</vt:lpstr>
      <vt:lpstr>Legal Basis for the Right to Health</vt:lpstr>
      <vt:lpstr>Legal Basis for the Right to Health</vt:lpstr>
      <vt:lpstr>Legal Basis of the Right to Health</vt:lpstr>
      <vt:lpstr>Essential Elements of the Right to Health</vt:lpstr>
      <vt:lpstr>States Parties’ Obligations</vt:lpstr>
      <vt:lpstr>Immediate Obligation:Non-Discrimination</vt:lpstr>
      <vt:lpstr>Progressive Realization</vt:lpstr>
      <vt:lpstr>Presumption against Retrogressive Measures</vt:lpstr>
      <vt:lpstr>Minimum Core Obligations</vt:lpstr>
      <vt:lpstr>Minimum Available Resources</vt:lpstr>
      <vt:lpstr>Priority Obligations</vt:lpstr>
      <vt:lpstr>Respect, Protect, Fulfil</vt:lpstr>
      <vt:lpstr>Implementation at the National Level</vt:lpstr>
      <vt:lpstr>Conclusion</vt:lpstr>
      <vt:lpstr>Thank You</vt:lpstr>
      <vt:lpstr>Dr Bernard Midia  Pathologist   Department of Laboratory Medicine Kenyatta National Hospital Cellphone: 0722-590509 Email: bomidia2000@yahoo.com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Bomidia2000</dc:creator>
  <cp:lastModifiedBy>Bomidia2000</cp:lastModifiedBy>
  <cp:revision>110</cp:revision>
  <dcterms:created xsi:type="dcterms:W3CDTF">2018-09-25T14:45:08Z</dcterms:created>
  <dcterms:modified xsi:type="dcterms:W3CDTF">2018-09-26T00:25:12Z</dcterms:modified>
</cp:coreProperties>
</file>