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3"/>
  </p:notesMasterIdLst>
  <p:sldIdLst>
    <p:sldId id="257" r:id="rId2"/>
    <p:sldId id="258" r:id="rId3"/>
    <p:sldId id="259" r:id="rId4"/>
    <p:sldId id="290" r:id="rId5"/>
    <p:sldId id="282" r:id="rId6"/>
    <p:sldId id="260" r:id="rId7"/>
    <p:sldId id="261" r:id="rId8"/>
    <p:sldId id="262" r:id="rId9"/>
    <p:sldId id="264" r:id="rId10"/>
    <p:sldId id="274" r:id="rId11"/>
    <p:sldId id="265" r:id="rId12"/>
    <p:sldId id="266" r:id="rId13"/>
    <p:sldId id="268" r:id="rId14"/>
    <p:sldId id="269" r:id="rId15"/>
    <p:sldId id="270" r:id="rId16"/>
    <p:sldId id="288" r:id="rId17"/>
    <p:sldId id="291" r:id="rId18"/>
    <p:sldId id="287" r:id="rId19"/>
    <p:sldId id="289" r:id="rId20"/>
    <p:sldId id="271" r:id="rId21"/>
    <p:sldId id="275" r:id="rId22"/>
    <p:sldId id="277" r:id="rId23"/>
    <p:sldId id="292" r:id="rId24"/>
    <p:sldId id="276" r:id="rId25"/>
    <p:sldId id="293" r:id="rId26"/>
    <p:sldId id="295" r:id="rId27"/>
    <p:sldId id="294" r:id="rId28"/>
    <p:sldId id="307" r:id="rId29"/>
    <p:sldId id="299" r:id="rId30"/>
    <p:sldId id="301" r:id="rId31"/>
    <p:sldId id="305"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46" d="100"/>
          <a:sy n="46" d="100"/>
        </p:scale>
        <p:origin x="-120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286"/>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B2636BF-9426-40E0-B1AA-1FBE53C737EA}" type="datetimeFigureOut">
              <a:rPr lang="en-US" smtClean="0"/>
              <a:pPr/>
              <a:t>2/25/2018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8B2FEF8-3046-4305-9C84-AEBBF72C5F9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61F7647E-7E95-4514-B96E-E97228412B1B}" type="datetime1">
              <a:rPr lang="en-US" smtClean="0"/>
              <a:pPr/>
              <a:t>2/25/2018</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582C8991-8925-4422-AF6A-9AC1F5B21F32}"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BF5E04B-AB7C-45E2-8E96-15A7F9A7A7FE}" type="datetime1">
              <a:rPr lang="en-US" smtClean="0"/>
              <a:pPr/>
              <a:t>2/25/2018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82C8991-8925-4422-AF6A-9AC1F5B21F3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68077ED-0814-454B-AE00-733FDCF596DE}" type="datetime1">
              <a:rPr lang="en-US" smtClean="0"/>
              <a:pPr/>
              <a:t>2/25/2018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82C8991-8925-4422-AF6A-9AC1F5B21F3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A7E2D1D-F926-4C08-9BF8-9C088E5F00F5}" type="datetime1">
              <a:rPr lang="en-US" smtClean="0"/>
              <a:pPr/>
              <a:t>2/25/2018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82C8991-8925-4422-AF6A-9AC1F5B21F3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9A677873-968F-4643-95DA-8BAB10EE196F}" type="datetime1">
              <a:rPr lang="en-US" smtClean="0"/>
              <a:pPr/>
              <a:t>2/25/2018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82C8991-8925-4422-AF6A-9AC1F5B21F32}"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263339B-1EAA-4220-B5E4-0E6D3564104A}" type="datetime1">
              <a:rPr lang="en-US" smtClean="0"/>
              <a:pPr/>
              <a:t>2/25/2018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82C8991-8925-4422-AF6A-9AC1F5B21F3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AEFFD6C-95C5-4114-AA3A-7B98F8D25310}" type="datetime1">
              <a:rPr lang="en-US" smtClean="0"/>
              <a:pPr/>
              <a:t>2/25/2018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582C8991-8925-4422-AF6A-9AC1F5B21F3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E1B774C4-751A-482B-9C4F-21563BC08F96}" type="datetime1">
              <a:rPr lang="en-US" smtClean="0"/>
              <a:pPr/>
              <a:t>2/25/2018</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582C8991-8925-4422-AF6A-9AC1F5B21F3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B479AFC1-F532-478B-B22B-76313BFB9DFC}" type="datetime1">
              <a:rPr lang="en-US" smtClean="0"/>
              <a:pPr/>
              <a:t>2/25/2018</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582C8991-8925-4422-AF6A-9AC1F5B21F32}"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0CC0B70-BA87-4BFC-9D2F-7BDAA7C3FAEE}" type="datetime1">
              <a:rPr lang="en-US" smtClean="0"/>
              <a:pPr/>
              <a:t>2/25/2018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82C8991-8925-4422-AF6A-9AC1F5B21F3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55EB68F4-2050-4F89-9041-FCB98EB03D87}" type="datetime1">
              <a:rPr lang="en-US" smtClean="0"/>
              <a:pPr/>
              <a:t>2/25/2018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82C8991-8925-4422-AF6A-9AC1F5B21F32}"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3ACEECC1-68B0-4D7A-906E-A7029AE8552C}" type="datetime1">
              <a:rPr lang="en-US" smtClean="0"/>
              <a:pPr/>
              <a:t>2/25/2018</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582C8991-8925-4422-AF6A-9AC1F5B21F32}"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IMPORTANT LAWS IN MEDICAL PRACTICE</a:t>
            </a:r>
            <a:endParaRPr lang="en-US" dirty="0"/>
          </a:p>
        </p:txBody>
      </p:sp>
      <p:sp>
        <p:nvSpPr>
          <p:cNvPr id="3" name="Content Placeholder 2"/>
          <p:cNvSpPr>
            <a:spLocks noGrp="1"/>
          </p:cNvSpPr>
          <p:nvPr>
            <p:ph idx="1"/>
          </p:nvPr>
        </p:nvSpPr>
        <p:spPr/>
        <p:txBody>
          <a:bodyPr/>
          <a:lstStyle/>
          <a:p>
            <a:r>
              <a:rPr lang="en-US" sz="3600" dirty="0" smtClean="0">
                <a:solidFill>
                  <a:schemeClr val="tx2"/>
                </a:solidFill>
              </a:rPr>
              <a:t>OBJECTIVES</a:t>
            </a:r>
          </a:p>
          <a:p>
            <a:r>
              <a:rPr lang="en-US" dirty="0" smtClean="0"/>
              <a:t>LIST ALL IMPORTANT LAWS</a:t>
            </a:r>
          </a:p>
          <a:p>
            <a:r>
              <a:rPr lang="en-US" dirty="0" smtClean="0"/>
              <a:t>UNDERSTAND MEDICAL PRACTIONER AND DENTISTS ACT CAP 253</a:t>
            </a:r>
          </a:p>
          <a:p>
            <a:r>
              <a:rPr lang="en-US" dirty="0" smtClean="0"/>
              <a:t>KNOW OTHER LAWS HAVING A BEARING ON MEDICAL PRACTICE</a:t>
            </a:r>
            <a:endParaRPr lang="en-US" dirty="0"/>
          </a:p>
        </p:txBody>
      </p:sp>
      <p:sp>
        <p:nvSpPr>
          <p:cNvPr id="4" name="Date Placeholder 3"/>
          <p:cNvSpPr>
            <a:spLocks noGrp="1"/>
          </p:cNvSpPr>
          <p:nvPr>
            <p:ph type="dt" sz="half" idx="10"/>
          </p:nvPr>
        </p:nvSpPr>
        <p:spPr/>
        <p:txBody>
          <a:bodyPr/>
          <a:lstStyle/>
          <a:p>
            <a:fld id="{C515E143-255D-4523-8279-BB654BE0DDD9}" type="datetime1">
              <a:rPr lang="en-US" smtClean="0"/>
              <a:pPr/>
              <a:t>2/25/2018</a:t>
            </a:fld>
            <a:endParaRPr lang="en-US"/>
          </a:p>
        </p:txBody>
      </p:sp>
      <p:sp>
        <p:nvSpPr>
          <p:cNvPr id="6" name="Footer Placeholder 5"/>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2C8991-8925-4422-AF6A-9AC1F5B21F32}"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514350" indent="-514350">
              <a:buFont typeface="+mj-lt"/>
              <a:buAutoNum type="arabicPeriod" startAt="14"/>
            </a:pPr>
            <a:r>
              <a:rPr lang="en-US" dirty="0" smtClean="0"/>
              <a:t>Certificate not valid unless signatory  is registered</a:t>
            </a:r>
          </a:p>
          <a:p>
            <a:pPr marL="514350" indent="-514350">
              <a:buFont typeface="+mj-lt"/>
              <a:buAutoNum type="arabicPeriod" startAt="14"/>
            </a:pPr>
            <a:r>
              <a:rPr lang="en-US" dirty="0" smtClean="0"/>
              <a:t>Penalty for fraudulently procuring registration of licenses</a:t>
            </a:r>
          </a:p>
          <a:p>
            <a:pPr marL="514350" indent="-514350">
              <a:buFont typeface="+mj-lt"/>
              <a:buAutoNum type="arabicPeriod" startAt="14"/>
            </a:pPr>
            <a:r>
              <a:rPr lang="en-US" dirty="0" smtClean="0"/>
              <a:t>Disciplinary proceedings CAP 63</a:t>
            </a:r>
          </a:p>
          <a:p>
            <a:pPr marL="514350" indent="-514350">
              <a:buFont typeface="+mj-lt"/>
              <a:buAutoNum type="arabicPeriod" startAt="14"/>
            </a:pPr>
            <a:r>
              <a:rPr lang="en-US" dirty="0" smtClean="0"/>
              <a:t>Effect of removal, cancellation or  suspension</a:t>
            </a:r>
          </a:p>
          <a:p>
            <a:pPr marL="514350" indent="-514350">
              <a:buFont typeface="+mj-lt"/>
              <a:buAutoNum type="arabicPeriod" startAt="14"/>
            </a:pPr>
            <a:r>
              <a:rPr lang="en-US" dirty="0" smtClean="0"/>
              <a:t>Penalty for unregistered and unlicensed person  practicing</a:t>
            </a:r>
          </a:p>
          <a:p>
            <a:pPr marL="514350" indent="-514350">
              <a:buFont typeface="+mj-lt"/>
              <a:buAutoNum type="arabicPeriod" startAt="14"/>
            </a:pPr>
            <a:endParaRPr lang="en-US" dirty="0" smtClean="0"/>
          </a:p>
          <a:p>
            <a:pPr marL="514350" indent="-514350">
              <a:buFont typeface="+mj-lt"/>
              <a:buAutoNum type="arabicPeriod" startAt="14"/>
            </a:pPr>
            <a:endParaRPr lang="en-US" dirty="0"/>
          </a:p>
        </p:txBody>
      </p:sp>
      <p:sp>
        <p:nvSpPr>
          <p:cNvPr id="4" name="Date Placeholder 3"/>
          <p:cNvSpPr>
            <a:spLocks noGrp="1"/>
          </p:cNvSpPr>
          <p:nvPr>
            <p:ph type="dt" sz="half" idx="10"/>
          </p:nvPr>
        </p:nvSpPr>
        <p:spPr/>
        <p:txBody>
          <a:bodyPr/>
          <a:lstStyle/>
          <a:p>
            <a:fld id="{F56B8585-CC83-475C-B869-9CE4109F59E3}" type="datetime1">
              <a:rPr lang="en-US" smtClean="0"/>
              <a:pPr/>
              <a:t>2/25/2018</a:t>
            </a:fld>
            <a:endParaRPr lang="en-US"/>
          </a:p>
        </p:txBody>
      </p:sp>
      <p:sp>
        <p:nvSpPr>
          <p:cNvPr id="6" name="Footer Placeholder 5"/>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2C8991-8925-4422-AF6A-9AC1F5B21F32}"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514350" indent="-514350">
              <a:buFont typeface="+mj-lt"/>
              <a:buAutoNum type="arabicPeriod" startAt="19"/>
            </a:pPr>
            <a:r>
              <a:rPr lang="en-US" dirty="0" smtClean="0"/>
              <a:t>Rules</a:t>
            </a:r>
          </a:p>
          <a:p>
            <a:pPr marL="514350" indent="-514350">
              <a:buFont typeface="+mj-lt"/>
              <a:buAutoNum type="arabicPeriod" startAt="19"/>
            </a:pPr>
            <a:r>
              <a:rPr lang="en-US" dirty="0" smtClean="0"/>
              <a:t>AG consent </a:t>
            </a:r>
          </a:p>
          <a:p>
            <a:pPr marL="514350" indent="-514350">
              <a:buFont typeface="+mj-lt"/>
              <a:buAutoNum type="arabicPeriod" startAt="19"/>
            </a:pPr>
            <a:r>
              <a:rPr lang="en-US" dirty="0" smtClean="0"/>
              <a:t>finances</a:t>
            </a:r>
            <a:endParaRPr lang="en-US" dirty="0"/>
          </a:p>
        </p:txBody>
      </p:sp>
      <p:sp>
        <p:nvSpPr>
          <p:cNvPr id="4" name="Date Placeholder 3"/>
          <p:cNvSpPr>
            <a:spLocks noGrp="1"/>
          </p:cNvSpPr>
          <p:nvPr>
            <p:ph type="dt" sz="half" idx="10"/>
          </p:nvPr>
        </p:nvSpPr>
        <p:spPr/>
        <p:txBody>
          <a:bodyPr/>
          <a:lstStyle/>
          <a:p>
            <a:fld id="{2A0C8695-45D3-41D8-A863-EB5FB2E38E9E}" type="datetime1">
              <a:rPr lang="en-US" smtClean="0"/>
              <a:pPr/>
              <a:t>2/25/2018</a:t>
            </a:fld>
            <a:endParaRPr lang="en-US"/>
          </a:p>
        </p:txBody>
      </p:sp>
      <p:sp>
        <p:nvSpPr>
          <p:cNvPr id="6" name="Footer Placeholder 5"/>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2C8991-8925-4422-AF6A-9AC1F5B21F32}"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communications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Nomination letters</a:t>
            </a:r>
          </a:p>
          <a:p>
            <a:r>
              <a:rPr lang="en-US" dirty="0" smtClean="0"/>
              <a:t>Voting letters</a:t>
            </a:r>
          </a:p>
          <a:p>
            <a:r>
              <a:rPr lang="en-US" dirty="0" smtClean="0"/>
              <a:t>Applications and certificate for registration, annual retention </a:t>
            </a:r>
          </a:p>
          <a:p>
            <a:r>
              <a:rPr lang="en-US" dirty="0" smtClean="0"/>
              <a:t>Application for license to render medical practice</a:t>
            </a:r>
          </a:p>
          <a:p>
            <a:r>
              <a:rPr lang="en-US" dirty="0" smtClean="0"/>
              <a:t>Application and license for private practice</a:t>
            </a:r>
          </a:p>
          <a:p>
            <a:r>
              <a:rPr lang="en-US" dirty="0" smtClean="0"/>
              <a:t>Internship Rules</a:t>
            </a:r>
          </a:p>
          <a:p>
            <a:r>
              <a:rPr lang="en-US" dirty="0" smtClean="0"/>
              <a:t>Disciplinary proceeding-procedure/Rules</a:t>
            </a:r>
          </a:p>
          <a:p>
            <a:r>
              <a:rPr lang="en-US" dirty="0" smtClean="0"/>
              <a:t>Application for Restoration of name in the register</a:t>
            </a:r>
          </a:p>
          <a:p>
            <a:r>
              <a:rPr lang="en-US" dirty="0" smtClean="0"/>
              <a:t>Certificate of identity and good character</a:t>
            </a:r>
          </a:p>
          <a:p>
            <a:r>
              <a:rPr lang="en-US" dirty="0" smtClean="0"/>
              <a:t>Witness summon </a:t>
            </a:r>
          </a:p>
          <a:p>
            <a:endParaRPr lang="en-US" dirty="0" smtClean="0"/>
          </a:p>
          <a:p>
            <a:endParaRPr lang="en-US" dirty="0" smtClean="0"/>
          </a:p>
          <a:p>
            <a:endParaRPr lang="en-US" dirty="0"/>
          </a:p>
        </p:txBody>
      </p:sp>
      <p:sp>
        <p:nvSpPr>
          <p:cNvPr id="4" name="Date Placeholder 3"/>
          <p:cNvSpPr>
            <a:spLocks noGrp="1"/>
          </p:cNvSpPr>
          <p:nvPr>
            <p:ph type="dt" sz="half" idx="10"/>
          </p:nvPr>
        </p:nvSpPr>
        <p:spPr/>
        <p:txBody>
          <a:bodyPr/>
          <a:lstStyle/>
          <a:p>
            <a:fld id="{96E17CD1-CE59-40F0-9E5C-EB33B657BB83}" type="datetime1">
              <a:rPr lang="en-US" smtClean="0"/>
              <a:pPr/>
              <a:t>2/25/2018</a:t>
            </a:fld>
            <a:endParaRPr lang="en-US"/>
          </a:p>
        </p:txBody>
      </p:sp>
      <p:sp>
        <p:nvSpPr>
          <p:cNvPr id="6" name="Footer Placeholder 5"/>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2C8991-8925-4422-AF6A-9AC1F5B21F32}"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MPBD Private practice rules</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General practice</a:t>
            </a:r>
          </a:p>
          <a:p>
            <a:pPr marL="514350" indent="-514350">
              <a:buFont typeface="+mj-lt"/>
              <a:buAutoNum type="arabicPeriod"/>
            </a:pPr>
            <a:r>
              <a:rPr lang="en-US" dirty="0" smtClean="0"/>
              <a:t>Specialist</a:t>
            </a:r>
          </a:p>
          <a:p>
            <a:pPr marL="514350" indent="-514350">
              <a:buFont typeface="+mj-lt"/>
              <a:buAutoNum type="arabicPeriod"/>
            </a:pPr>
            <a:r>
              <a:rPr lang="en-US" dirty="0" smtClean="0"/>
              <a:t>Locum</a:t>
            </a:r>
          </a:p>
          <a:p>
            <a:pPr marL="514350" indent="-514350">
              <a:buFont typeface="+mj-lt"/>
              <a:buAutoNum type="arabicPeriod"/>
            </a:pPr>
            <a:r>
              <a:rPr lang="en-US" dirty="0" smtClean="0"/>
              <a:t>Premises</a:t>
            </a:r>
          </a:p>
          <a:p>
            <a:pPr marL="514350" indent="-514350">
              <a:buFont typeface="+mj-lt"/>
              <a:buAutoNum type="arabicPeriod"/>
            </a:pPr>
            <a:r>
              <a:rPr lang="en-US" dirty="0" smtClean="0"/>
              <a:t>Paramedical staff</a:t>
            </a:r>
            <a:endParaRPr lang="en-US" dirty="0"/>
          </a:p>
        </p:txBody>
      </p:sp>
      <p:sp>
        <p:nvSpPr>
          <p:cNvPr id="4" name="Date Placeholder 3"/>
          <p:cNvSpPr>
            <a:spLocks noGrp="1"/>
          </p:cNvSpPr>
          <p:nvPr>
            <p:ph type="dt" sz="half" idx="10"/>
          </p:nvPr>
        </p:nvSpPr>
        <p:spPr/>
        <p:txBody>
          <a:bodyPr/>
          <a:lstStyle/>
          <a:p>
            <a:fld id="{374BBEB3-7D44-471A-88FC-AA6B4EDFCD5F}" type="datetime1">
              <a:rPr lang="en-US" smtClean="0"/>
              <a:pPr/>
              <a:t>2/25/2018</a:t>
            </a:fld>
            <a:endParaRPr lang="en-US"/>
          </a:p>
        </p:txBody>
      </p:sp>
      <p:sp>
        <p:nvSpPr>
          <p:cNvPr id="6" name="Footer Placeholder 5"/>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2C8991-8925-4422-AF6A-9AC1F5B21F32}"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Requirements for Doctors/Dentist </a:t>
            </a:r>
            <a:endParaRPr lang="en-US" dirty="0"/>
          </a:p>
        </p:txBody>
      </p:sp>
      <p:sp>
        <p:nvSpPr>
          <p:cNvPr id="3" name="Content Placeholder 2"/>
          <p:cNvSpPr>
            <a:spLocks noGrp="1"/>
          </p:cNvSpPr>
          <p:nvPr>
            <p:ph idx="1"/>
          </p:nvPr>
        </p:nvSpPr>
        <p:spPr/>
        <p:txBody>
          <a:bodyPr>
            <a:normAutofit fontScale="92500" lnSpcReduction="10000"/>
          </a:bodyPr>
          <a:lstStyle/>
          <a:p>
            <a:pPr marL="514350" indent="-514350">
              <a:buFont typeface="+mj-lt"/>
              <a:buAutoNum type="arabicPeriod"/>
            </a:pPr>
            <a:r>
              <a:rPr lang="en-US" dirty="0" smtClean="0"/>
              <a:t>Apply for internship</a:t>
            </a:r>
          </a:p>
          <a:p>
            <a:pPr marL="514350" indent="-514350">
              <a:buFont typeface="+mj-lt"/>
              <a:buAutoNum type="arabicPeriod"/>
            </a:pPr>
            <a:r>
              <a:rPr lang="en-US" dirty="0" smtClean="0"/>
              <a:t>Apply for registration</a:t>
            </a:r>
          </a:p>
          <a:p>
            <a:pPr marL="514350" indent="-514350">
              <a:buFont typeface="+mj-lt"/>
              <a:buAutoNum type="arabicPeriod"/>
            </a:pPr>
            <a:r>
              <a:rPr lang="en-US" dirty="0" smtClean="0"/>
              <a:t>Annual retention in register upon paying a fee and fulfilling requirements of attending CMEs and attaining enough CPD (professional development) points</a:t>
            </a:r>
          </a:p>
          <a:p>
            <a:pPr marL="514350" indent="-514350">
              <a:buFont typeface="+mj-lt"/>
              <a:buAutoNum type="arabicPeriod"/>
            </a:pPr>
            <a:r>
              <a:rPr lang="en-US" dirty="0" smtClean="0"/>
              <a:t>Registration as specialist after postgraduate</a:t>
            </a:r>
          </a:p>
          <a:p>
            <a:pPr marL="514350" indent="-514350">
              <a:buFont typeface="+mj-lt"/>
              <a:buAutoNum type="arabicPeriod"/>
            </a:pPr>
            <a:r>
              <a:rPr lang="en-US" dirty="0" smtClean="0"/>
              <a:t>Private practice license – fulltime or part time</a:t>
            </a:r>
          </a:p>
          <a:p>
            <a:pPr marL="514350" indent="-514350">
              <a:buFont typeface="+mj-lt"/>
              <a:buAutoNum type="arabicPeriod"/>
            </a:pPr>
            <a:r>
              <a:rPr lang="en-US" dirty="0" smtClean="0"/>
              <a:t>Disciplinary measures</a:t>
            </a:r>
          </a:p>
          <a:p>
            <a:pPr marL="514350" indent="-514350">
              <a:buFont typeface="+mj-lt"/>
              <a:buAutoNum type="arabicPeriod"/>
            </a:pPr>
            <a:endParaRPr lang="en-US" dirty="0"/>
          </a:p>
        </p:txBody>
      </p:sp>
      <p:sp>
        <p:nvSpPr>
          <p:cNvPr id="4" name="Date Placeholder 3"/>
          <p:cNvSpPr>
            <a:spLocks noGrp="1"/>
          </p:cNvSpPr>
          <p:nvPr>
            <p:ph type="dt" sz="half" idx="10"/>
          </p:nvPr>
        </p:nvSpPr>
        <p:spPr/>
        <p:txBody>
          <a:bodyPr/>
          <a:lstStyle/>
          <a:p>
            <a:fld id="{EEE4AC71-9FAB-4E1B-A6AE-11AD85BDF4CE}" type="datetime1">
              <a:rPr lang="en-US" smtClean="0"/>
              <a:pPr/>
              <a:t>2/25/2018</a:t>
            </a:fld>
            <a:endParaRPr lang="en-US"/>
          </a:p>
        </p:txBody>
      </p:sp>
      <p:sp>
        <p:nvSpPr>
          <p:cNvPr id="6" name="Footer Placeholder 5"/>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2C8991-8925-4422-AF6A-9AC1F5B21F32}"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Tribunal in disciplinary cases</a:t>
            </a:r>
            <a:endParaRPr lang="en-US" dirty="0"/>
          </a:p>
        </p:txBody>
      </p:sp>
      <p:sp>
        <p:nvSpPr>
          <p:cNvPr id="3" name="Content Placeholder 2"/>
          <p:cNvSpPr>
            <a:spLocks noGrp="1"/>
          </p:cNvSpPr>
          <p:nvPr>
            <p:ph idx="1"/>
          </p:nvPr>
        </p:nvSpPr>
        <p:spPr/>
        <p:txBody>
          <a:bodyPr/>
          <a:lstStyle/>
          <a:p>
            <a:r>
              <a:rPr lang="en-US" dirty="0" smtClean="0"/>
              <a:t>Complaint lodged</a:t>
            </a:r>
          </a:p>
          <a:p>
            <a:r>
              <a:rPr lang="en-US" dirty="0" smtClean="0"/>
              <a:t>Inquiry committee</a:t>
            </a:r>
          </a:p>
          <a:p>
            <a:r>
              <a:rPr lang="en-US" dirty="0" smtClean="0"/>
              <a:t>Submission of complaint or information</a:t>
            </a:r>
          </a:p>
          <a:p>
            <a:r>
              <a:rPr lang="en-US" dirty="0" smtClean="0"/>
              <a:t>Conviction in  court of law</a:t>
            </a:r>
          </a:p>
          <a:p>
            <a:r>
              <a:rPr lang="en-US" dirty="0" smtClean="0"/>
              <a:t>Conduct</a:t>
            </a:r>
          </a:p>
          <a:p>
            <a:r>
              <a:rPr lang="en-US" dirty="0" smtClean="0"/>
              <a:t>Admission of case if 2 practitioners each has their procedure</a:t>
            </a:r>
            <a:endParaRPr lang="en-US" dirty="0"/>
          </a:p>
        </p:txBody>
      </p:sp>
      <p:sp>
        <p:nvSpPr>
          <p:cNvPr id="4" name="Date Placeholder 3"/>
          <p:cNvSpPr>
            <a:spLocks noGrp="1"/>
          </p:cNvSpPr>
          <p:nvPr>
            <p:ph type="dt" sz="half" idx="10"/>
          </p:nvPr>
        </p:nvSpPr>
        <p:spPr/>
        <p:txBody>
          <a:bodyPr/>
          <a:lstStyle/>
          <a:p>
            <a:fld id="{8CA2C316-E424-4DB6-9179-3BAFBEFA42A0}" type="datetime1">
              <a:rPr lang="en-US" smtClean="0"/>
              <a:pPr/>
              <a:t>2/25/2018</a:t>
            </a:fld>
            <a:endParaRPr lang="en-US"/>
          </a:p>
        </p:txBody>
      </p:sp>
      <p:sp>
        <p:nvSpPr>
          <p:cNvPr id="6" name="Footer Placeholder 5"/>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2C8991-8925-4422-AF6A-9AC1F5B21F32}"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Other ACTs affecting medical/dental practice – </a:t>
            </a:r>
            <a:r>
              <a:rPr lang="en-US" dirty="0" smtClean="0">
                <a:solidFill>
                  <a:schemeClr val="accent3"/>
                </a:solidFill>
              </a:rPr>
              <a:t>Public health CAP 242</a:t>
            </a:r>
            <a:endParaRPr lang="en-US" dirty="0"/>
          </a:p>
        </p:txBody>
      </p:sp>
      <p:sp>
        <p:nvSpPr>
          <p:cNvPr id="3" name="Content Placeholder 2"/>
          <p:cNvSpPr>
            <a:spLocks noGrp="1"/>
          </p:cNvSpPr>
          <p:nvPr>
            <p:ph idx="1"/>
          </p:nvPr>
        </p:nvSpPr>
        <p:spPr/>
        <p:txBody>
          <a:bodyPr>
            <a:normAutofit lnSpcReduction="10000"/>
          </a:bodyPr>
          <a:lstStyle/>
          <a:p>
            <a:pPr marL="596646" indent="-514350">
              <a:buFont typeface="+mj-lt"/>
              <a:buAutoNum type="arabicPeriod"/>
            </a:pPr>
            <a:r>
              <a:rPr lang="en-US" dirty="0" smtClean="0"/>
              <a:t>Introduction of infectious disease into KE</a:t>
            </a:r>
          </a:p>
          <a:p>
            <a:pPr marL="596646" indent="-514350">
              <a:buFont typeface="+mj-lt"/>
              <a:buAutoNum type="arabicPeriod"/>
            </a:pPr>
            <a:r>
              <a:rPr lang="en-US" dirty="0" smtClean="0"/>
              <a:t>Promote Public health</a:t>
            </a:r>
          </a:p>
          <a:p>
            <a:pPr marL="596646" indent="-514350">
              <a:buFont typeface="+mj-lt"/>
              <a:buAutoNum type="arabicPeriod"/>
            </a:pPr>
            <a:r>
              <a:rPr lang="en-US" dirty="0" smtClean="0"/>
              <a:t>Limitation/suppression of infection communicable or preventable</a:t>
            </a:r>
          </a:p>
          <a:p>
            <a:pPr marL="596646" indent="-514350">
              <a:buFont typeface="+mj-lt"/>
              <a:buAutoNum type="arabicPeriod"/>
            </a:pPr>
            <a:r>
              <a:rPr lang="en-US" dirty="0" smtClean="0"/>
              <a:t>Advice local authorities in regard to matters affecting public health</a:t>
            </a:r>
          </a:p>
          <a:p>
            <a:pPr marL="596646" indent="-514350">
              <a:buFont typeface="+mj-lt"/>
              <a:buAutoNum type="arabicPeriod" startAt="5"/>
            </a:pPr>
            <a:r>
              <a:rPr lang="en-US" dirty="0" smtClean="0"/>
              <a:t>Promote/carry out research &amp; investigation in relation to prevention or Rx of  I/disease</a:t>
            </a:r>
          </a:p>
          <a:p>
            <a:endParaRPr lang="en-US" dirty="0"/>
          </a:p>
        </p:txBody>
      </p:sp>
      <p:sp>
        <p:nvSpPr>
          <p:cNvPr id="4" name="Date Placeholder 3"/>
          <p:cNvSpPr>
            <a:spLocks noGrp="1"/>
          </p:cNvSpPr>
          <p:nvPr>
            <p:ph type="dt" sz="half" idx="10"/>
          </p:nvPr>
        </p:nvSpPr>
        <p:spPr/>
        <p:txBody>
          <a:bodyPr/>
          <a:lstStyle/>
          <a:p>
            <a:fld id="{9A7E2D1D-F926-4C08-9BF8-9C088E5F00F5}" type="datetime1">
              <a:rPr lang="en-US" smtClean="0"/>
              <a:pPr/>
              <a:t>2/25/2018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C8991-8925-4422-AF6A-9AC1F5B21F32}"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596646" indent="-514350">
              <a:buFont typeface="+mj-lt"/>
              <a:buAutoNum type="arabicPeriod" startAt="6"/>
            </a:pPr>
            <a:r>
              <a:rPr lang="en-US" dirty="0" smtClean="0"/>
              <a:t>Prepare &amp; prepare report s  and statistical or other  information relative to P/health</a:t>
            </a:r>
          </a:p>
          <a:p>
            <a:pPr marL="596646" indent="-514350">
              <a:buFont typeface="+mj-lt"/>
              <a:buAutoNum type="arabicPeriod" startAt="6"/>
            </a:pPr>
            <a:r>
              <a:rPr lang="en-US" dirty="0" smtClean="0"/>
              <a:t>Generally carry out in accordance with directions the power and duties in relation to public health conferred or imposed by this Act</a:t>
            </a:r>
          </a:p>
          <a:p>
            <a:endParaRPr lang="en-US" dirty="0" smtClean="0"/>
          </a:p>
          <a:p>
            <a:endParaRPr lang="en-US" dirty="0"/>
          </a:p>
        </p:txBody>
      </p:sp>
      <p:sp>
        <p:nvSpPr>
          <p:cNvPr id="4" name="Date Placeholder 3"/>
          <p:cNvSpPr>
            <a:spLocks noGrp="1"/>
          </p:cNvSpPr>
          <p:nvPr>
            <p:ph type="dt" sz="half" idx="10"/>
          </p:nvPr>
        </p:nvSpPr>
        <p:spPr/>
        <p:txBody>
          <a:bodyPr/>
          <a:lstStyle/>
          <a:p>
            <a:fld id="{9A7E2D1D-F926-4C08-9BF8-9C088E5F00F5}" type="datetime1">
              <a:rPr lang="en-US" smtClean="0"/>
              <a:pPr/>
              <a:t>2/25/2018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C8991-8925-4422-AF6A-9AC1F5B21F32}"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Requirements of medical officers</a:t>
            </a:r>
            <a:endParaRPr lang="en-US" dirty="0"/>
          </a:p>
        </p:txBody>
      </p:sp>
      <p:sp>
        <p:nvSpPr>
          <p:cNvPr id="3" name="Content Placeholder 2"/>
          <p:cNvSpPr>
            <a:spLocks noGrp="1"/>
          </p:cNvSpPr>
          <p:nvPr>
            <p:ph idx="1"/>
          </p:nvPr>
        </p:nvSpPr>
        <p:spPr/>
        <p:txBody>
          <a:bodyPr/>
          <a:lstStyle/>
          <a:p>
            <a:r>
              <a:rPr lang="en-US" dirty="0" smtClean="0"/>
              <a:t>Notification of infectious disease in patient or at post mortem</a:t>
            </a:r>
          </a:p>
          <a:p>
            <a:r>
              <a:rPr lang="en-US" dirty="0" smtClean="0"/>
              <a:t>Formidable epidemic,  endemic  or infectious diseases</a:t>
            </a:r>
          </a:p>
          <a:p>
            <a:r>
              <a:rPr lang="en-US" dirty="0" smtClean="0"/>
              <a:t>Venereal diseases treatment and provision of printed material on the same</a:t>
            </a:r>
          </a:p>
          <a:p>
            <a:r>
              <a:rPr lang="en-US" dirty="0" smtClean="0"/>
              <a:t>Food, Milk, Water  in relation to transmission of diseases. Food handlers, abattoirs, milk bars, water supplies etc</a:t>
            </a:r>
          </a:p>
          <a:p>
            <a:endParaRPr lang="en-US" dirty="0" smtClean="0"/>
          </a:p>
          <a:p>
            <a:endParaRPr lang="en-US" dirty="0"/>
          </a:p>
        </p:txBody>
      </p:sp>
      <p:sp>
        <p:nvSpPr>
          <p:cNvPr id="4" name="Date Placeholder 3"/>
          <p:cNvSpPr>
            <a:spLocks noGrp="1"/>
          </p:cNvSpPr>
          <p:nvPr>
            <p:ph type="dt" sz="half" idx="10"/>
          </p:nvPr>
        </p:nvSpPr>
        <p:spPr/>
        <p:txBody>
          <a:bodyPr/>
          <a:lstStyle/>
          <a:p>
            <a:fld id="{9A7E2D1D-F926-4C08-9BF8-9C088E5F00F5}" type="datetime1">
              <a:rPr lang="en-US" smtClean="0"/>
              <a:pPr/>
              <a:t>2/25/2018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C8991-8925-4422-AF6A-9AC1F5B21F32}" type="slidenum">
              <a:rPr lang="en-US" smtClean="0"/>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Prevention of malaria</a:t>
            </a:r>
          </a:p>
          <a:p>
            <a:r>
              <a:rPr lang="en-US" dirty="0" smtClean="0"/>
              <a:t>Cemeteries and disposal of human bodies/parts</a:t>
            </a:r>
          </a:p>
          <a:p>
            <a:r>
              <a:rPr lang="en-US" dirty="0" smtClean="0"/>
              <a:t>Regulation of nursing homes, hospitals, markets and public latrines</a:t>
            </a:r>
          </a:p>
          <a:p>
            <a:endParaRPr lang="en-US" dirty="0"/>
          </a:p>
        </p:txBody>
      </p:sp>
      <p:sp>
        <p:nvSpPr>
          <p:cNvPr id="4" name="Date Placeholder 3"/>
          <p:cNvSpPr>
            <a:spLocks noGrp="1"/>
          </p:cNvSpPr>
          <p:nvPr>
            <p:ph type="dt" sz="half" idx="10"/>
          </p:nvPr>
        </p:nvSpPr>
        <p:spPr/>
        <p:txBody>
          <a:bodyPr/>
          <a:lstStyle/>
          <a:p>
            <a:fld id="{9A7E2D1D-F926-4C08-9BF8-9C088E5F00F5}" type="datetime1">
              <a:rPr lang="en-US" smtClean="0"/>
              <a:pPr/>
              <a:t>2/25/2018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C8991-8925-4422-AF6A-9AC1F5B21F32}" type="slidenum">
              <a:rPr lang="en-US" smtClean="0"/>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Important laws</a:t>
            </a:r>
            <a:endParaRPr lang="en-US" dirty="0"/>
          </a:p>
        </p:txBody>
      </p:sp>
      <p:sp>
        <p:nvSpPr>
          <p:cNvPr id="3" name="Content Placeholder 2"/>
          <p:cNvSpPr>
            <a:spLocks noGrp="1"/>
          </p:cNvSpPr>
          <p:nvPr>
            <p:ph idx="1"/>
          </p:nvPr>
        </p:nvSpPr>
        <p:spPr>
          <a:xfrm>
            <a:off x="1524000" y="1447800"/>
            <a:ext cx="7409688" cy="5105400"/>
          </a:xfrm>
        </p:spPr>
        <p:txBody>
          <a:bodyPr>
            <a:normAutofit fontScale="85000" lnSpcReduction="20000"/>
          </a:bodyPr>
          <a:lstStyle/>
          <a:p>
            <a:r>
              <a:rPr lang="en-US" dirty="0" smtClean="0">
                <a:solidFill>
                  <a:srgbClr val="FF0000"/>
                </a:solidFill>
              </a:rPr>
              <a:t>CONSTITUTION</a:t>
            </a:r>
          </a:p>
          <a:p>
            <a:r>
              <a:rPr lang="en-US" dirty="0" smtClean="0"/>
              <a:t>Health bill</a:t>
            </a:r>
          </a:p>
          <a:p>
            <a:r>
              <a:rPr lang="en-US" dirty="0" smtClean="0"/>
              <a:t>Medical practitioner and dentists act CAP 253</a:t>
            </a:r>
          </a:p>
          <a:p>
            <a:r>
              <a:rPr lang="en-US" dirty="0" smtClean="0"/>
              <a:t>The public health act  CAP 242</a:t>
            </a:r>
          </a:p>
          <a:p>
            <a:r>
              <a:rPr lang="en-US" dirty="0" smtClean="0"/>
              <a:t>The human tissue act CAP 252</a:t>
            </a:r>
          </a:p>
          <a:p>
            <a:r>
              <a:rPr lang="en-US" dirty="0" smtClean="0"/>
              <a:t>Pharmacy and poisons act CAP 244</a:t>
            </a:r>
          </a:p>
          <a:p>
            <a:r>
              <a:rPr lang="en-US" dirty="0" smtClean="0"/>
              <a:t>Dangerous drugs act CAP 245</a:t>
            </a:r>
          </a:p>
          <a:p>
            <a:r>
              <a:rPr lang="en-US" dirty="0" smtClean="0"/>
              <a:t>Birth and death registration CAP 149</a:t>
            </a:r>
          </a:p>
          <a:p>
            <a:r>
              <a:rPr lang="en-US" dirty="0" smtClean="0"/>
              <a:t>The medical laboratory technicians technologists act CAP  253A</a:t>
            </a:r>
          </a:p>
          <a:p>
            <a:r>
              <a:rPr lang="en-US" dirty="0" smtClean="0"/>
              <a:t>Nurses CAP 257</a:t>
            </a:r>
          </a:p>
          <a:p>
            <a:r>
              <a:rPr lang="en-US" dirty="0" smtClean="0"/>
              <a:t>Registered clinical officers CAP 260</a:t>
            </a:r>
          </a:p>
          <a:p>
            <a:endParaRPr lang="en-US" dirty="0" smtClean="0"/>
          </a:p>
          <a:p>
            <a:pPr>
              <a:buNone/>
            </a:pPr>
            <a:endParaRPr lang="en-US" dirty="0" smtClean="0"/>
          </a:p>
          <a:p>
            <a:endParaRPr lang="en-US" dirty="0" smtClean="0"/>
          </a:p>
          <a:p>
            <a:endParaRPr lang="en-US" dirty="0" smtClean="0"/>
          </a:p>
          <a:p>
            <a:endParaRPr lang="en-US" dirty="0" smtClean="0"/>
          </a:p>
        </p:txBody>
      </p:sp>
      <p:sp>
        <p:nvSpPr>
          <p:cNvPr id="4" name="Date Placeholder 3"/>
          <p:cNvSpPr>
            <a:spLocks noGrp="1"/>
          </p:cNvSpPr>
          <p:nvPr>
            <p:ph type="dt" sz="half" idx="10"/>
          </p:nvPr>
        </p:nvSpPr>
        <p:spPr/>
        <p:txBody>
          <a:bodyPr/>
          <a:lstStyle/>
          <a:p>
            <a:fld id="{EFC9A4F4-A474-4082-8DEB-C01F0C01B9D0}" type="datetime1">
              <a:rPr lang="en-US" smtClean="0"/>
              <a:pPr/>
              <a:t>2/25/2018</a:t>
            </a:fld>
            <a:endParaRPr lang="en-US"/>
          </a:p>
        </p:txBody>
      </p:sp>
      <p:sp>
        <p:nvSpPr>
          <p:cNvPr id="6" name="Footer Placeholder 5"/>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2C8991-8925-4422-AF6A-9AC1F5B21F32}"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dirty="0"/>
          </a:p>
        </p:txBody>
      </p:sp>
      <p:sp>
        <p:nvSpPr>
          <p:cNvPr id="3" name="Content Placeholder 2"/>
          <p:cNvSpPr>
            <a:spLocks noGrp="1"/>
          </p:cNvSpPr>
          <p:nvPr>
            <p:ph idx="1"/>
          </p:nvPr>
        </p:nvSpPr>
        <p:spPr/>
        <p:txBody>
          <a:bodyPr/>
          <a:lstStyle/>
          <a:p>
            <a:r>
              <a:rPr lang="en-US" dirty="0" smtClean="0"/>
              <a:t>Essential drugs-pharmacy and poisons act CAP 244, dangerous drugs act CAP245</a:t>
            </a:r>
          </a:p>
          <a:p>
            <a:r>
              <a:rPr lang="en-US" dirty="0" smtClean="0"/>
              <a:t>Diagnostics services i.e. lab and imaging/radiology </a:t>
            </a:r>
          </a:p>
          <a:p>
            <a:r>
              <a:rPr lang="en-US" dirty="0" smtClean="0"/>
              <a:t>Paramedical staff i.e. nurses, clinical officers etc</a:t>
            </a:r>
          </a:p>
          <a:p>
            <a:endParaRPr lang="en-US" dirty="0"/>
          </a:p>
        </p:txBody>
      </p:sp>
      <p:sp>
        <p:nvSpPr>
          <p:cNvPr id="4" name="Date Placeholder 3"/>
          <p:cNvSpPr>
            <a:spLocks noGrp="1"/>
          </p:cNvSpPr>
          <p:nvPr>
            <p:ph type="dt" sz="half" idx="10"/>
          </p:nvPr>
        </p:nvSpPr>
        <p:spPr/>
        <p:txBody>
          <a:bodyPr/>
          <a:lstStyle/>
          <a:p>
            <a:fld id="{C54B2ECB-178A-4243-AD6B-B10930063AE8}" type="datetime1">
              <a:rPr lang="en-US" smtClean="0"/>
              <a:pPr/>
              <a:t>2/25/2018</a:t>
            </a:fld>
            <a:endParaRPr lang="en-US"/>
          </a:p>
        </p:txBody>
      </p:sp>
      <p:sp>
        <p:nvSpPr>
          <p:cNvPr id="6" name="Footer Placeholder 5"/>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2C8991-8925-4422-AF6A-9AC1F5B21F32}" type="slidenum">
              <a:rPr lang="en-US" smtClean="0"/>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Human tissue act CAP 252</a:t>
            </a:r>
            <a:endParaRPr lang="en-US" dirty="0"/>
          </a:p>
        </p:txBody>
      </p:sp>
      <p:sp>
        <p:nvSpPr>
          <p:cNvPr id="3" name="Content Placeholder 2"/>
          <p:cNvSpPr>
            <a:spLocks noGrp="1"/>
          </p:cNvSpPr>
          <p:nvPr>
            <p:ph idx="1"/>
          </p:nvPr>
        </p:nvSpPr>
        <p:spPr/>
        <p:txBody>
          <a:bodyPr>
            <a:normAutofit/>
          </a:bodyPr>
          <a:lstStyle/>
          <a:p>
            <a:r>
              <a:rPr lang="en-US" sz="3600" dirty="0" smtClean="0"/>
              <a:t>Commencement 1</a:t>
            </a:r>
            <a:r>
              <a:rPr lang="en-US" sz="3600" baseline="30000" dirty="0" smtClean="0"/>
              <a:t>st</a:t>
            </a:r>
            <a:r>
              <a:rPr lang="en-US" sz="3600" dirty="0" smtClean="0"/>
              <a:t> January 1967</a:t>
            </a:r>
          </a:p>
          <a:p>
            <a:r>
              <a:rPr lang="en-US" sz="3600" dirty="0" smtClean="0"/>
              <a:t>Regulates removal of bodies for medical purposes</a:t>
            </a:r>
          </a:p>
          <a:p>
            <a:r>
              <a:rPr lang="en-US" sz="3600" dirty="0" smtClean="0"/>
              <a:t>Limitation on removal limited to a doctor who certifies death on a body</a:t>
            </a:r>
          </a:p>
          <a:p>
            <a:r>
              <a:rPr lang="en-US" sz="3600" dirty="0" smtClean="0"/>
              <a:t>Relatives may object even if a person had offered their  body/parts for medicine</a:t>
            </a:r>
          </a:p>
          <a:p>
            <a:endParaRPr lang="en-US" sz="3600" dirty="0" smtClean="0"/>
          </a:p>
          <a:p>
            <a:endParaRPr lang="en-US" sz="3600" dirty="0"/>
          </a:p>
        </p:txBody>
      </p:sp>
      <p:sp>
        <p:nvSpPr>
          <p:cNvPr id="4" name="Date Placeholder 3"/>
          <p:cNvSpPr>
            <a:spLocks noGrp="1"/>
          </p:cNvSpPr>
          <p:nvPr>
            <p:ph type="dt" sz="half" idx="10"/>
          </p:nvPr>
        </p:nvSpPr>
        <p:spPr/>
        <p:txBody>
          <a:bodyPr/>
          <a:lstStyle/>
          <a:p>
            <a:fld id="{4E2219E8-C5BC-4E40-B531-DA261D98AD34}" type="datetime1">
              <a:rPr lang="en-US" smtClean="0"/>
              <a:pPr/>
              <a:t>2/25/2018</a:t>
            </a:fld>
            <a:endParaRPr lang="en-US"/>
          </a:p>
        </p:txBody>
      </p:sp>
      <p:sp>
        <p:nvSpPr>
          <p:cNvPr id="6" name="Footer Placeholder 5"/>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2C8991-8925-4422-AF6A-9AC1F5B21F32}" type="slidenum">
              <a:rPr lang="en-US" smtClean="0"/>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Birth and death registration      CAP 149</a:t>
            </a:r>
            <a:endParaRPr lang="en-US" dirty="0"/>
          </a:p>
        </p:txBody>
      </p:sp>
      <p:sp>
        <p:nvSpPr>
          <p:cNvPr id="3" name="Content Placeholder 2"/>
          <p:cNvSpPr>
            <a:spLocks noGrp="1"/>
          </p:cNvSpPr>
          <p:nvPr>
            <p:ph idx="1"/>
          </p:nvPr>
        </p:nvSpPr>
        <p:spPr/>
        <p:txBody>
          <a:bodyPr/>
          <a:lstStyle/>
          <a:p>
            <a:r>
              <a:rPr lang="en-US" dirty="0" smtClean="0"/>
              <a:t>R</a:t>
            </a:r>
            <a:r>
              <a:rPr lang="en-US" sz="3600" dirty="0" smtClean="0"/>
              <a:t>egistration form B1/A1 and notification of birth</a:t>
            </a:r>
          </a:p>
          <a:p>
            <a:r>
              <a:rPr lang="en-US" sz="3600" dirty="0" smtClean="0"/>
              <a:t>Notification within six months</a:t>
            </a:r>
          </a:p>
          <a:p>
            <a:r>
              <a:rPr lang="en-US" sz="3600" dirty="0" smtClean="0"/>
              <a:t>Death notification registration Form D1</a:t>
            </a:r>
          </a:p>
          <a:p>
            <a:r>
              <a:rPr lang="en-US" sz="3600" dirty="0" smtClean="0"/>
              <a:t>Burial permit is required before </a:t>
            </a:r>
            <a:r>
              <a:rPr lang="en-US" sz="3600" smtClean="0"/>
              <a:t>moving boards</a:t>
            </a:r>
            <a:endParaRPr lang="en-US" sz="3600" dirty="0" smtClean="0"/>
          </a:p>
          <a:p>
            <a:pPr>
              <a:buNone/>
            </a:pPr>
            <a:endParaRPr lang="en-US" sz="3600" dirty="0" smtClean="0"/>
          </a:p>
        </p:txBody>
      </p:sp>
      <p:sp>
        <p:nvSpPr>
          <p:cNvPr id="4" name="Date Placeholder 3"/>
          <p:cNvSpPr>
            <a:spLocks noGrp="1"/>
          </p:cNvSpPr>
          <p:nvPr>
            <p:ph type="dt" sz="half" idx="10"/>
          </p:nvPr>
        </p:nvSpPr>
        <p:spPr/>
        <p:txBody>
          <a:bodyPr/>
          <a:lstStyle/>
          <a:p>
            <a:fld id="{9A7E2D1D-F926-4C08-9BF8-9C088E5F00F5}" type="datetime1">
              <a:rPr lang="en-US" smtClean="0"/>
              <a:pPr/>
              <a:t>2/25/2018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C8991-8925-4422-AF6A-9AC1F5B21F32}" type="slidenum">
              <a:rPr lang="en-US" smtClean="0"/>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Burial permit and </a:t>
            </a:r>
            <a:r>
              <a:rPr lang="en-US" smtClean="0"/>
              <a:t>D1 form</a:t>
            </a:r>
            <a:endParaRPr lang="en-US"/>
          </a:p>
        </p:txBody>
      </p:sp>
      <p:sp>
        <p:nvSpPr>
          <p:cNvPr id="5" name="Date Placeholder 4"/>
          <p:cNvSpPr>
            <a:spLocks noGrp="1"/>
          </p:cNvSpPr>
          <p:nvPr>
            <p:ph type="dt" sz="half" idx="10"/>
          </p:nvPr>
        </p:nvSpPr>
        <p:spPr/>
        <p:txBody>
          <a:bodyPr/>
          <a:lstStyle/>
          <a:p>
            <a:fld id="{0263339B-1EAA-4220-B5E4-0E6D3564104A}" type="datetime1">
              <a:rPr lang="en-US" smtClean="0"/>
              <a:pPr/>
              <a:t>2/25/2018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C8991-8925-4422-AF6A-9AC1F5B21F32}" type="slidenum">
              <a:rPr lang="en-US" smtClean="0"/>
              <a:pPr/>
              <a:t>23</a:t>
            </a:fld>
            <a:endParaRPr lang="en-US"/>
          </a:p>
        </p:txBody>
      </p:sp>
      <p:pic>
        <p:nvPicPr>
          <p:cNvPr id="1026" name="Picture 2" descr="C:\Users\Waweru\Downloads\IMG-20160901-WA0010.jpg"/>
          <p:cNvPicPr>
            <a:picLocks noGrp="1" noChangeAspect="1" noChangeArrowheads="1"/>
          </p:cNvPicPr>
          <p:nvPr>
            <p:ph idx="1"/>
          </p:nvPr>
        </p:nvPicPr>
        <p:blipFill>
          <a:blip r:embed="rId2"/>
          <a:srcRect/>
          <a:stretch>
            <a:fillRect/>
          </a:stretch>
        </p:blipFill>
        <p:spPr bwMode="auto">
          <a:xfrm>
            <a:off x="2667001" y="1447800"/>
            <a:ext cx="4495800" cy="4800600"/>
          </a:xfrm>
          <a:prstGeom prst="rect">
            <a:avLst/>
          </a:prstGeom>
          <a:noFill/>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Evidence act CAP 80</a:t>
            </a:r>
            <a:endParaRPr lang="en-US" dirty="0"/>
          </a:p>
        </p:txBody>
      </p:sp>
      <p:sp>
        <p:nvSpPr>
          <p:cNvPr id="3" name="Content Placeholder 2"/>
          <p:cNvSpPr>
            <a:spLocks noGrp="1"/>
          </p:cNvSpPr>
          <p:nvPr>
            <p:ph idx="1"/>
          </p:nvPr>
        </p:nvSpPr>
        <p:spPr/>
        <p:txBody>
          <a:bodyPr>
            <a:normAutofit/>
          </a:bodyPr>
          <a:lstStyle/>
          <a:p>
            <a:r>
              <a:rPr lang="en-US" sz="3600" dirty="0" smtClean="0"/>
              <a:t>Expert  witness</a:t>
            </a:r>
          </a:p>
          <a:p>
            <a:r>
              <a:rPr lang="en-US" sz="3600" dirty="0" smtClean="0"/>
              <a:t>Public document </a:t>
            </a:r>
          </a:p>
          <a:p>
            <a:r>
              <a:rPr lang="en-US" sz="3600" dirty="0" smtClean="0"/>
              <a:t>Public officer</a:t>
            </a:r>
          </a:p>
          <a:p>
            <a:endParaRPr lang="en-US" sz="3600" dirty="0"/>
          </a:p>
        </p:txBody>
      </p:sp>
      <p:sp>
        <p:nvSpPr>
          <p:cNvPr id="4" name="Date Placeholder 3"/>
          <p:cNvSpPr>
            <a:spLocks noGrp="1"/>
          </p:cNvSpPr>
          <p:nvPr>
            <p:ph type="dt" sz="half" idx="10"/>
          </p:nvPr>
        </p:nvSpPr>
        <p:spPr/>
        <p:txBody>
          <a:bodyPr/>
          <a:lstStyle/>
          <a:p>
            <a:fld id="{4EF9092D-BD0C-4B56-9926-E4BC9113C1A6}" type="datetime1">
              <a:rPr lang="en-US" smtClean="0"/>
              <a:pPr/>
              <a:t>2/25/2018</a:t>
            </a:fld>
            <a:endParaRPr lang="en-US"/>
          </a:p>
        </p:txBody>
      </p:sp>
      <p:sp>
        <p:nvSpPr>
          <p:cNvPr id="6" name="Footer Placeholder 5"/>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2C8991-8925-4422-AF6A-9AC1F5B21F32}" type="slidenum">
              <a:rPr lang="en-US" smtClean="0"/>
              <a:pPr/>
              <a:t>24</a:t>
            </a:fld>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Medical </a:t>
            </a:r>
            <a:r>
              <a:rPr lang="en-US" dirty="0" err="1" smtClean="0"/>
              <a:t>malpractise</a:t>
            </a:r>
            <a:endParaRPr lang="en-US" dirty="0"/>
          </a:p>
        </p:txBody>
      </p:sp>
      <p:sp>
        <p:nvSpPr>
          <p:cNvPr id="3" name="Content Placeholder 2"/>
          <p:cNvSpPr>
            <a:spLocks noGrp="1"/>
          </p:cNvSpPr>
          <p:nvPr>
            <p:ph idx="1"/>
          </p:nvPr>
        </p:nvSpPr>
        <p:spPr/>
        <p:txBody>
          <a:bodyPr/>
          <a:lstStyle/>
          <a:p>
            <a:pPr lvl="0"/>
            <a:r>
              <a:rPr lang="en-US" dirty="0" smtClean="0">
                <a:solidFill>
                  <a:srgbClr val="000000"/>
                </a:solidFill>
                <a:latin typeface="Century Gothic" pitchFamily="34" charset="0"/>
              </a:rPr>
              <a:t>“professional negligence by an act or omission of a health care provider in which the treatment provided falls below the accepted standards of practice in the medical community and causes injury or death to the patient”.</a:t>
            </a:r>
          </a:p>
          <a:p>
            <a:endParaRPr lang="en-US" dirty="0"/>
          </a:p>
        </p:txBody>
      </p:sp>
      <p:sp>
        <p:nvSpPr>
          <p:cNvPr id="4" name="Date Placeholder 3"/>
          <p:cNvSpPr>
            <a:spLocks noGrp="1"/>
          </p:cNvSpPr>
          <p:nvPr>
            <p:ph type="dt" sz="half" idx="10"/>
          </p:nvPr>
        </p:nvSpPr>
        <p:spPr/>
        <p:txBody>
          <a:bodyPr/>
          <a:lstStyle/>
          <a:p>
            <a:fld id="{9A7E2D1D-F926-4C08-9BF8-9C088E5F00F5}" type="datetime1">
              <a:rPr lang="en-US" smtClean="0"/>
              <a:pPr/>
              <a:t>2/25/2018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C8991-8925-4422-AF6A-9AC1F5B21F32}" type="slidenum">
              <a:rPr lang="en-US" smtClean="0"/>
              <a:pPr/>
              <a:t>25</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complaints</a:t>
            </a:r>
            <a:endParaRPr lang="en-US" dirty="0"/>
          </a:p>
        </p:txBody>
      </p:sp>
      <p:sp>
        <p:nvSpPr>
          <p:cNvPr id="3" name="Content Placeholder 2"/>
          <p:cNvSpPr>
            <a:spLocks noGrp="1"/>
          </p:cNvSpPr>
          <p:nvPr>
            <p:ph idx="1"/>
          </p:nvPr>
        </p:nvSpPr>
        <p:spPr/>
        <p:txBody>
          <a:bodyPr/>
          <a:lstStyle/>
          <a:p>
            <a:pPr marL="273050" lvl="0" indent="-273050">
              <a:buClr>
                <a:srgbClr val="0BD0D9"/>
              </a:buClr>
              <a:buSzPct val="95000"/>
              <a:buFont typeface="Wingdings 2" pitchFamily="18" charset="2"/>
              <a:buChar char=""/>
            </a:pPr>
            <a:r>
              <a:rPr lang="en-US" altLang="en-US" sz="2000" dirty="0" smtClean="0">
                <a:solidFill>
                  <a:prstClr val="black"/>
                </a:solidFill>
                <a:latin typeface="Century Gothic" pitchFamily="34" charset="0"/>
                <a:cs typeface="Arial" charset="0"/>
              </a:rPr>
              <a:t>The Board may receive complaints from the following:-</a:t>
            </a:r>
          </a:p>
          <a:p>
            <a:pPr marL="639763" lvl="1" indent="-246063">
              <a:buClr>
                <a:srgbClr val="0F6FC6"/>
              </a:buClr>
              <a:buSzPct val="85000"/>
              <a:buFont typeface="Wingdings 2" pitchFamily="18" charset="2"/>
              <a:buChar char=""/>
            </a:pPr>
            <a:r>
              <a:rPr lang="en-US" altLang="en-US" sz="2000" dirty="0" smtClean="0">
                <a:solidFill>
                  <a:prstClr val="black"/>
                </a:solidFill>
                <a:latin typeface="Century Gothic" pitchFamily="34" charset="0"/>
                <a:cs typeface="Arial" charset="0"/>
              </a:rPr>
              <a:t>Patients or their relatives /Advocates,</a:t>
            </a:r>
          </a:p>
          <a:p>
            <a:pPr marL="639763" lvl="1" indent="-246063">
              <a:buClr>
                <a:srgbClr val="0F6FC6"/>
              </a:buClr>
              <a:buSzPct val="85000"/>
              <a:buFont typeface="Wingdings 2" pitchFamily="18" charset="2"/>
              <a:buChar char=""/>
            </a:pPr>
            <a:r>
              <a:rPr lang="en-US" altLang="en-US" sz="2000" dirty="0" smtClean="0">
                <a:solidFill>
                  <a:prstClr val="black"/>
                </a:solidFill>
                <a:latin typeface="Century Gothic" pitchFamily="34" charset="0"/>
                <a:cs typeface="Arial" charset="0"/>
              </a:rPr>
              <a:t>Aggrieved members of the public,</a:t>
            </a:r>
          </a:p>
          <a:p>
            <a:pPr marL="639763" lvl="1" indent="-246063">
              <a:buClr>
                <a:srgbClr val="0F6FC6"/>
              </a:buClr>
              <a:buSzPct val="85000"/>
              <a:buFont typeface="Wingdings 2" pitchFamily="18" charset="2"/>
              <a:buChar char=""/>
            </a:pPr>
            <a:r>
              <a:rPr lang="en-US" altLang="en-US" sz="2000" dirty="0" smtClean="0">
                <a:solidFill>
                  <a:prstClr val="black"/>
                </a:solidFill>
                <a:latin typeface="Century Gothic" pitchFamily="34" charset="0"/>
                <a:cs typeface="Arial" charset="0"/>
              </a:rPr>
              <a:t>Director of Medical services,</a:t>
            </a:r>
          </a:p>
          <a:p>
            <a:pPr marL="639763" lvl="1" indent="-246063">
              <a:buClr>
                <a:srgbClr val="0F6FC6"/>
              </a:buClr>
              <a:buSzPct val="85000"/>
              <a:buFont typeface="Wingdings 2" pitchFamily="18" charset="2"/>
              <a:buChar char=""/>
            </a:pPr>
            <a:r>
              <a:rPr lang="en-US" altLang="en-US" sz="2000" dirty="0" smtClean="0">
                <a:solidFill>
                  <a:prstClr val="black"/>
                </a:solidFill>
                <a:latin typeface="Century Gothic" pitchFamily="34" charset="0"/>
                <a:cs typeface="Arial" charset="0"/>
              </a:rPr>
              <a:t>Health institutions,</a:t>
            </a:r>
          </a:p>
          <a:p>
            <a:pPr marL="639763" lvl="1" indent="-246063">
              <a:buClr>
                <a:srgbClr val="0F6FC6"/>
              </a:buClr>
              <a:buSzPct val="85000"/>
              <a:buFont typeface="Wingdings 2" pitchFamily="18" charset="2"/>
              <a:buChar char=""/>
            </a:pPr>
            <a:r>
              <a:rPr lang="en-US" altLang="en-US" sz="2000" dirty="0" smtClean="0">
                <a:solidFill>
                  <a:prstClr val="black"/>
                </a:solidFill>
                <a:latin typeface="Century Gothic" pitchFamily="34" charset="0"/>
                <a:cs typeface="Arial" charset="0"/>
              </a:rPr>
              <a:t>Professional bodies/ Associations,</a:t>
            </a:r>
          </a:p>
          <a:p>
            <a:pPr marL="639763" lvl="1" indent="-246063">
              <a:buClr>
                <a:srgbClr val="0F6FC6"/>
              </a:buClr>
              <a:buSzPct val="85000"/>
              <a:buFont typeface="Wingdings 2" pitchFamily="18" charset="2"/>
              <a:buChar char=""/>
            </a:pPr>
            <a:r>
              <a:rPr lang="en-US" altLang="en-US" sz="2000" dirty="0" smtClean="0">
                <a:solidFill>
                  <a:prstClr val="black"/>
                </a:solidFill>
                <a:latin typeface="Century Gothic" pitchFamily="34" charset="0"/>
                <a:cs typeface="Arial" charset="0"/>
              </a:rPr>
              <a:t>Office of the Ombudsman, </a:t>
            </a:r>
          </a:p>
          <a:p>
            <a:pPr marL="639763" lvl="1" indent="-246063">
              <a:buClr>
                <a:srgbClr val="0F6FC6"/>
              </a:buClr>
              <a:buSzPct val="85000"/>
              <a:buFont typeface="Wingdings 2" pitchFamily="18" charset="2"/>
              <a:buChar char=""/>
            </a:pPr>
            <a:r>
              <a:rPr lang="en-US" altLang="en-US" sz="2000" dirty="0" smtClean="0">
                <a:solidFill>
                  <a:prstClr val="black"/>
                </a:solidFill>
                <a:latin typeface="Century Gothic" pitchFamily="34" charset="0"/>
                <a:cs typeface="Arial" charset="0"/>
              </a:rPr>
              <a:t>Media etc.</a:t>
            </a:r>
          </a:p>
          <a:p>
            <a:pPr marL="0" indent="0" algn="just" fontAlgn="auto">
              <a:spcAft>
                <a:spcPts val="0"/>
              </a:spcAft>
              <a:buNone/>
              <a:defRPr/>
            </a:pPr>
            <a:endParaRPr lang="en-US" sz="2800" dirty="0" smtClean="0">
              <a:latin typeface="Century Gothic" panose="020B0502020202020204" pitchFamily="34" charset="0"/>
              <a:cs typeface="Times New Roman" pitchFamily="18" charset="0"/>
            </a:endParaRPr>
          </a:p>
          <a:p>
            <a:endParaRPr lang="en-US" dirty="0"/>
          </a:p>
        </p:txBody>
      </p:sp>
      <p:sp>
        <p:nvSpPr>
          <p:cNvPr id="4" name="Date Placeholder 3"/>
          <p:cNvSpPr>
            <a:spLocks noGrp="1"/>
          </p:cNvSpPr>
          <p:nvPr>
            <p:ph type="dt" sz="half" idx="10"/>
          </p:nvPr>
        </p:nvSpPr>
        <p:spPr/>
        <p:txBody>
          <a:bodyPr/>
          <a:lstStyle/>
          <a:p>
            <a:fld id="{9A7E2D1D-F926-4C08-9BF8-9C088E5F00F5}" type="datetime1">
              <a:rPr lang="en-US" smtClean="0"/>
              <a:pPr/>
              <a:t>2/25/2018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C8991-8925-4422-AF6A-9AC1F5B21F32}" type="slidenum">
              <a:rPr lang="en-US" smtClean="0"/>
              <a:pPr/>
              <a:t>26</a:t>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Types of conduct raising dispute issues</a:t>
            </a:r>
            <a:endParaRPr lang="en-US" dirty="0"/>
          </a:p>
        </p:txBody>
      </p:sp>
      <p:sp>
        <p:nvSpPr>
          <p:cNvPr id="3" name="Content Placeholder 2"/>
          <p:cNvSpPr>
            <a:spLocks noGrp="1"/>
          </p:cNvSpPr>
          <p:nvPr>
            <p:ph idx="1"/>
          </p:nvPr>
        </p:nvSpPr>
        <p:spPr/>
        <p:txBody>
          <a:bodyPr>
            <a:normAutofit fontScale="70000" lnSpcReduction="20000"/>
          </a:bodyPr>
          <a:lstStyle/>
          <a:p>
            <a:pPr marL="457200" lvl="0" indent="-457200" fontAlgn="auto">
              <a:spcAft>
                <a:spcPts val="0"/>
              </a:spcAft>
              <a:buClr>
                <a:srgbClr val="0BD0D9"/>
              </a:buClr>
              <a:buSzPct val="95000"/>
              <a:buFont typeface="+mj-lt"/>
              <a:buAutoNum type="arabicPeriod"/>
              <a:defRPr/>
            </a:pPr>
            <a:r>
              <a:rPr lang="en-US" b="1" dirty="0" smtClean="0">
                <a:solidFill>
                  <a:prstClr val="black"/>
                </a:solidFill>
                <a:latin typeface="Century Gothic" pitchFamily="34" charset="0"/>
              </a:rPr>
              <a:t>Termination of pregnancy- </a:t>
            </a:r>
            <a:r>
              <a:rPr lang="en-US" dirty="0" smtClean="0">
                <a:solidFill>
                  <a:prstClr val="black"/>
                </a:solidFill>
                <a:latin typeface="Century Gothic" pitchFamily="34" charset="0"/>
              </a:rPr>
              <a:t>the Laws of Kenya do not permit termination of pregnancy which is only allowed in a few exceptions.</a:t>
            </a:r>
          </a:p>
          <a:p>
            <a:pPr marL="457200" lvl="0" indent="-457200" fontAlgn="auto">
              <a:spcAft>
                <a:spcPts val="0"/>
              </a:spcAft>
              <a:buClr>
                <a:srgbClr val="0BD0D9"/>
              </a:buClr>
              <a:buSzPct val="95000"/>
              <a:buFont typeface="+mj-lt"/>
              <a:buAutoNum type="arabicPeriod"/>
              <a:defRPr/>
            </a:pPr>
            <a:r>
              <a:rPr lang="en-US" b="1" dirty="0" smtClean="0">
                <a:solidFill>
                  <a:prstClr val="black"/>
                </a:solidFill>
                <a:latin typeface="Century Gothic" pitchFamily="34" charset="0"/>
              </a:rPr>
              <a:t>Gender reassignment- </a:t>
            </a:r>
            <a:r>
              <a:rPr lang="en-US" dirty="0" smtClean="0">
                <a:solidFill>
                  <a:prstClr val="black"/>
                </a:solidFill>
                <a:latin typeface="Century Gothic" pitchFamily="34" charset="0"/>
              </a:rPr>
              <a:t>is not permitted on demand.</a:t>
            </a:r>
          </a:p>
          <a:p>
            <a:pPr marL="457200" lvl="0" indent="-457200" fontAlgn="auto">
              <a:spcAft>
                <a:spcPts val="0"/>
              </a:spcAft>
              <a:buClr>
                <a:srgbClr val="0BD0D9"/>
              </a:buClr>
              <a:buSzPct val="95000"/>
              <a:buFont typeface="+mj-lt"/>
              <a:buAutoNum type="arabicPeriod"/>
              <a:defRPr/>
            </a:pPr>
            <a:r>
              <a:rPr lang="en-US" b="1" dirty="0" smtClean="0">
                <a:solidFill>
                  <a:prstClr val="black"/>
                </a:solidFill>
                <a:latin typeface="Century Gothic" pitchFamily="34" charset="0"/>
              </a:rPr>
              <a:t>In-vitro Fertilization (IVF) and assisted reproduction-</a:t>
            </a:r>
            <a:r>
              <a:rPr lang="en-US" dirty="0" smtClean="0">
                <a:solidFill>
                  <a:prstClr val="black"/>
                </a:solidFill>
                <a:latin typeface="Century Gothic" pitchFamily="34" charset="0"/>
              </a:rPr>
              <a:t>patients in need of IVF should always be referred to an IVF accredited center.</a:t>
            </a:r>
          </a:p>
          <a:p>
            <a:pPr marL="457200" lvl="0" indent="-457200" fontAlgn="auto">
              <a:spcAft>
                <a:spcPts val="0"/>
              </a:spcAft>
              <a:buClr>
                <a:srgbClr val="0BD0D9"/>
              </a:buClr>
              <a:buSzPct val="95000"/>
              <a:buFont typeface="+mj-lt"/>
              <a:buAutoNum type="arabicPeriod"/>
              <a:defRPr/>
            </a:pPr>
            <a:r>
              <a:rPr lang="en-US" b="1" dirty="0" smtClean="0">
                <a:solidFill>
                  <a:prstClr val="black"/>
                </a:solidFill>
                <a:latin typeface="Century Gothic" pitchFamily="34" charset="0"/>
              </a:rPr>
              <a:t>Sex selection- </a:t>
            </a:r>
            <a:r>
              <a:rPr lang="en-US" dirty="0" smtClean="0">
                <a:solidFill>
                  <a:prstClr val="black"/>
                </a:solidFill>
                <a:latin typeface="Century Gothic" pitchFamily="34" charset="0"/>
              </a:rPr>
              <a:t>it is unethical for practitioners to engage in such a practice, to support or to encourage sex selection.</a:t>
            </a:r>
          </a:p>
          <a:p>
            <a:pPr marL="457200" lvl="0" indent="-457200" fontAlgn="auto">
              <a:spcAft>
                <a:spcPts val="0"/>
              </a:spcAft>
              <a:buClr>
                <a:srgbClr val="0BD0D9"/>
              </a:buClr>
              <a:buSzPct val="95000"/>
              <a:buFont typeface="+mj-lt"/>
              <a:buAutoNum type="arabicPeriod"/>
              <a:defRPr/>
            </a:pPr>
            <a:r>
              <a:rPr lang="en-US" b="1" dirty="0" smtClean="0">
                <a:solidFill>
                  <a:prstClr val="black"/>
                </a:solidFill>
                <a:latin typeface="Century Gothic" pitchFamily="34" charset="0"/>
              </a:rPr>
              <a:t>Abuse of professional confidence-</a:t>
            </a:r>
            <a:r>
              <a:rPr lang="en-US" dirty="0" smtClean="0">
                <a:solidFill>
                  <a:prstClr val="black"/>
                </a:solidFill>
                <a:latin typeface="Century Gothic" pitchFamily="34" charset="0"/>
              </a:rPr>
              <a:t> practitioner shall not disclose to a third party information which has been obtained in confidence from the patient or patient’s guardian. However; there are exceptions to this rule</a:t>
            </a:r>
          </a:p>
          <a:p>
            <a:endParaRPr lang="en-US" dirty="0"/>
          </a:p>
        </p:txBody>
      </p:sp>
      <p:sp>
        <p:nvSpPr>
          <p:cNvPr id="4" name="Date Placeholder 3"/>
          <p:cNvSpPr>
            <a:spLocks noGrp="1"/>
          </p:cNvSpPr>
          <p:nvPr>
            <p:ph type="dt" sz="half" idx="10"/>
          </p:nvPr>
        </p:nvSpPr>
        <p:spPr/>
        <p:txBody>
          <a:bodyPr/>
          <a:lstStyle/>
          <a:p>
            <a:fld id="{9A7E2D1D-F926-4C08-9BF8-9C088E5F00F5}" type="datetime1">
              <a:rPr lang="en-US" smtClean="0"/>
              <a:pPr/>
              <a:t>2/25/2018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C8991-8925-4422-AF6A-9AC1F5B21F32}" type="slidenum">
              <a:rPr lang="en-US" smtClean="0"/>
              <a:pPr/>
              <a:t>27</a:t>
            </a:fld>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62500" lnSpcReduction="20000"/>
          </a:bodyPr>
          <a:lstStyle/>
          <a:p>
            <a:pPr marL="514350" lvl="0" indent="-514350" fontAlgn="auto">
              <a:spcAft>
                <a:spcPts val="0"/>
              </a:spcAft>
              <a:buClr>
                <a:srgbClr val="0BD0D9"/>
              </a:buClr>
              <a:buSzPct val="95000"/>
              <a:buFont typeface="+mj-lt"/>
              <a:buAutoNum type="arabicPeriod" startAt="6"/>
              <a:defRPr/>
            </a:pPr>
            <a:r>
              <a:rPr lang="en-US" b="1" dirty="0" smtClean="0">
                <a:solidFill>
                  <a:prstClr val="black"/>
                </a:solidFill>
                <a:latin typeface="Century Gothic" pitchFamily="34" charset="0"/>
              </a:rPr>
              <a:t>Abuse of relationships between practitioners and patients:- </a:t>
            </a:r>
            <a:r>
              <a:rPr lang="en-US" dirty="0" smtClean="0">
                <a:solidFill>
                  <a:prstClr val="black"/>
                </a:solidFill>
                <a:latin typeface="Century Gothic" pitchFamily="34" charset="0"/>
              </a:rPr>
              <a:t>health practitioners are privileged people who gain confidential information by virtue of their position of trust.</a:t>
            </a:r>
          </a:p>
          <a:p>
            <a:pPr marL="514350" lvl="0" indent="-514350" fontAlgn="auto">
              <a:spcAft>
                <a:spcPts val="0"/>
              </a:spcAft>
              <a:buClr>
                <a:srgbClr val="0BD0D9"/>
              </a:buClr>
              <a:buSzPct val="95000"/>
              <a:buFont typeface="+mj-lt"/>
              <a:buAutoNum type="arabicPeriod" startAt="6"/>
              <a:defRPr/>
            </a:pPr>
            <a:r>
              <a:rPr lang="en-US" b="1" dirty="0" smtClean="0">
                <a:solidFill>
                  <a:prstClr val="black"/>
                </a:solidFill>
                <a:latin typeface="Century Gothic" pitchFamily="34" charset="0"/>
              </a:rPr>
              <a:t>Abuse of financial opportunities- </a:t>
            </a:r>
            <a:r>
              <a:rPr lang="en-US" dirty="0" smtClean="0">
                <a:solidFill>
                  <a:prstClr val="black"/>
                </a:solidFill>
                <a:latin typeface="Century Gothic" pitchFamily="34" charset="0"/>
              </a:rPr>
              <a:t>practitioners should adhere to consumer rights as provided for in Article 46 of the Constitution.</a:t>
            </a:r>
          </a:p>
          <a:p>
            <a:pPr marL="514350" lvl="0" indent="-514350" fontAlgn="auto">
              <a:spcAft>
                <a:spcPts val="0"/>
              </a:spcAft>
              <a:buClr>
                <a:srgbClr val="0BD0D9"/>
              </a:buClr>
              <a:buSzPct val="95000"/>
              <a:buFont typeface="+mj-lt"/>
              <a:buAutoNum type="arabicPeriod" startAt="6"/>
              <a:defRPr/>
            </a:pPr>
            <a:r>
              <a:rPr lang="en-US" b="1" dirty="0" smtClean="0">
                <a:solidFill>
                  <a:prstClr val="black"/>
                </a:solidFill>
                <a:latin typeface="Century Gothic" pitchFamily="34" charset="0"/>
              </a:rPr>
              <a:t>Advertising, canvassing and related professional offences</a:t>
            </a:r>
          </a:p>
          <a:p>
            <a:pPr marL="514350" lvl="0" indent="-514350" fontAlgn="auto">
              <a:spcAft>
                <a:spcPts val="0"/>
              </a:spcAft>
              <a:buClr>
                <a:srgbClr val="0BD0D9"/>
              </a:buClr>
              <a:buSzPct val="95000"/>
              <a:buFont typeface="+mj-lt"/>
              <a:buAutoNum type="arabicPeriod" startAt="6"/>
              <a:defRPr/>
            </a:pPr>
            <a:r>
              <a:rPr lang="en-US" b="1" dirty="0" smtClean="0">
                <a:solidFill>
                  <a:prstClr val="black"/>
                </a:solidFill>
                <a:latin typeface="Century Gothic" pitchFamily="34" charset="0"/>
              </a:rPr>
              <a:t>Conduct negatively affecting the reputation of the profession</a:t>
            </a:r>
          </a:p>
          <a:p>
            <a:pPr marL="514350" lvl="0" indent="-514350" fontAlgn="auto">
              <a:spcAft>
                <a:spcPts val="0"/>
              </a:spcAft>
              <a:buClr>
                <a:srgbClr val="0BD0D9"/>
              </a:buClr>
              <a:buSzPct val="95000"/>
              <a:buFont typeface="+mj-lt"/>
              <a:buAutoNum type="arabicPeriod" startAt="6"/>
              <a:defRPr/>
            </a:pPr>
            <a:r>
              <a:rPr lang="en-US" b="1" dirty="0" smtClean="0">
                <a:solidFill>
                  <a:prstClr val="black"/>
                </a:solidFill>
                <a:latin typeface="Century Gothic" pitchFamily="34" charset="0"/>
              </a:rPr>
              <a:t>Medical errors which include: </a:t>
            </a:r>
            <a:r>
              <a:rPr lang="en-US" dirty="0" err="1" smtClean="0">
                <a:solidFill>
                  <a:prstClr val="black"/>
                </a:solidFill>
                <a:latin typeface="Century Gothic" pitchFamily="34" charset="0"/>
              </a:rPr>
              <a:t>mis</a:t>
            </a:r>
            <a:r>
              <a:rPr lang="en-US" dirty="0" smtClean="0">
                <a:solidFill>
                  <a:prstClr val="black"/>
                </a:solidFill>
                <a:latin typeface="Century Gothic" pitchFamily="34" charset="0"/>
              </a:rPr>
              <a:t>-diagnosis, failure to diagnose, Wrong treatment/ medication, Emergency room errors, Surgical errors, Patient abandonment, Transfer without proper instruction, Lack of consent, lack of informed consent, Dental errors  , Psychiatric malpractice </a:t>
            </a:r>
            <a:endParaRPr lang="en-US" b="1" dirty="0" smtClean="0">
              <a:solidFill>
                <a:prstClr val="black"/>
              </a:solidFill>
              <a:latin typeface="Century Gothic" pitchFamily="34" charset="0"/>
            </a:endParaRPr>
          </a:p>
          <a:p>
            <a:pPr marL="596646" indent="-514350">
              <a:buFont typeface="+mj-lt"/>
              <a:buAutoNum type="arabicPeriod" startAt="6"/>
            </a:pPr>
            <a:endParaRPr lang="en-US" dirty="0"/>
          </a:p>
        </p:txBody>
      </p:sp>
      <p:sp>
        <p:nvSpPr>
          <p:cNvPr id="4" name="Date Placeholder 3"/>
          <p:cNvSpPr>
            <a:spLocks noGrp="1"/>
          </p:cNvSpPr>
          <p:nvPr>
            <p:ph type="dt" sz="half" idx="10"/>
          </p:nvPr>
        </p:nvSpPr>
        <p:spPr/>
        <p:txBody>
          <a:bodyPr/>
          <a:lstStyle/>
          <a:p>
            <a:fld id="{9A7E2D1D-F926-4C08-9BF8-9C088E5F00F5}" type="datetime1">
              <a:rPr lang="en-US" smtClean="0"/>
              <a:pPr/>
              <a:t>2/25/2018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C8991-8925-4422-AF6A-9AC1F5B21F32}" type="slidenum">
              <a:rPr lang="en-US" smtClean="0"/>
              <a:pPr/>
              <a:t>28</a:t>
            </a:fld>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l" rtl="0">
              <a:spcBef>
                <a:spcPct val="0"/>
              </a:spcBef>
            </a:pPr>
            <a:r>
              <a:rPr lang="en-US" sz="2800" b="1" dirty="0" smtClean="0">
                <a:solidFill>
                  <a:schemeClr val="accent1"/>
                </a:solidFill>
                <a:latin typeface="Century Gothic" pitchFamily="34" charset="0"/>
              </a:rPr>
              <a:t>C.	</a:t>
            </a:r>
            <a:r>
              <a:rPr lang="en-US" sz="2800" b="1" u="sng" dirty="0" smtClean="0">
                <a:solidFill>
                  <a:schemeClr val="accent1"/>
                </a:solidFill>
                <a:latin typeface="Century Gothic" pitchFamily="34" charset="0"/>
              </a:rPr>
              <a:t>TRIBUNAL</a:t>
            </a:r>
            <a:r>
              <a:rPr lang="en-US" sz="2800" b="1" u="sng" dirty="0" smtClean="0">
                <a:solidFill>
                  <a:srgbClr val="FF0000"/>
                </a:solidFill>
                <a:latin typeface="Century Gothic" pitchFamily="34" charset="0"/>
              </a:rPr>
              <a:t/>
            </a:r>
            <a:br>
              <a:rPr lang="en-US" sz="2800" b="1" u="sng" dirty="0" smtClean="0">
                <a:solidFill>
                  <a:srgbClr val="FF0000"/>
                </a:solidFill>
                <a:latin typeface="Century Gothic" pitchFamily="34" charset="0"/>
              </a:rPr>
            </a:br>
            <a:endParaRPr lang="en-US" sz="2800" dirty="0"/>
          </a:p>
        </p:txBody>
      </p:sp>
      <p:sp>
        <p:nvSpPr>
          <p:cNvPr id="3" name="Content Placeholder 2"/>
          <p:cNvSpPr>
            <a:spLocks noGrp="1"/>
          </p:cNvSpPr>
          <p:nvPr>
            <p:ph idx="1"/>
          </p:nvPr>
        </p:nvSpPr>
        <p:spPr/>
        <p:txBody>
          <a:bodyPr>
            <a:normAutofit fontScale="85000" lnSpcReduction="10000"/>
          </a:bodyPr>
          <a:lstStyle/>
          <a:p>
            <a:r>
              <a:rPr lang="en-US" dirty="0" smtClean="0">
                <a:latin typeface="Century Gothic" pitchFamily="34" charset="0"/>
              </a:rPr>
              <a:t>The Full Board exercising judicial or quasi judicial functions to determine disciplinary matters is known as a Tribunal</a:t>
            </a:r>
          </a:p>
          <a:p>
            <a:endParaRPr lang="en-US" dirty="0" smtClean="0">
              <a:latin typeface="Century Gothic" pitchFamily="34" charset="0"/>
            </a:endParaRPr>
          </a:p>
          <a:p>
            <a:r>
              <a:rPr lang="en-US" dirty="0" smtClean="0">
                <a:latin typeface="Century Gothic" pitchFamily="34" charset="0"/>
              </a:rPr>
              <a:t>Board members act as the jury. </a:t>
            </a:r>
          </a:p>
          <a:p>
            <a:endParaRPr lang="en-US" dirty="0" smtClean="0">
              <a:latin typeface="Century Gothic" pitchFamily="34" charset="0"/>
            </a:endParaRPr>
          </a:p>
          <a:p>
            <a:endParaRPr lang="en-US" dirty="0" smtClean="0">
              <a:latin typeface="Century Gothic" pitchFamily="34" charset="0"/>
            </a:endParaRPr>
          </a:p>
          <a:p>
            <a:r>
              <a:rPr lang="en-US" dirty="0" smtClean="0">
                <a:latin typeface="Century Gothic" pitchFamily="34" charset="0"/>
              </a:rPr>
              <a:t>The Tribunal hears matters referred to it by the Preliminary Inquiry Committee and the Professional Conduct Committee</a:t>
            </a:r>
            <a:endParaRPr lang="en-US" dirty="0"/>
          </a:p>
        </p:txBody>
      </p:sp>
      <p:sp>
        <p:nvSpPr>
          <p:cNvPr id="4" name="Date Placeholder 3"/>
          <p:cNvSpPr>
            <a:spLocks noGrp="1"/>
          </p:cNvSpPr>
          <p:nvPr>
            <p:ph type="dt" sz="half" idx="10"/>
          </p:nvPr>
        </p:nvSpPr>
        <p:spPr/>
        <p:txBody>
          <a:bodyPr/>
          <a:lstStyle/>
          <a:p>
            <a:fld id="{9A7E2D1D-F926-4C08-9BF8-9C088E5F00F5}" type="datetime1">
              <a:rPr lang="en-US" smtClean="0"/>
              <a:pPr/>
              <a:t>2/25/2018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C8991-8925-4422-AF6A-9AC1F5B21F32}" type="slidenum">
              <a:rPr lang="en-US" smtClean="0"/>
              <a:pPr/>
              <a:t>29</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CAP 253</a:t>
            </a:r>
            <a:endParaRPr lang="en-US" dirty="0"/>
          </a:p>
        </p:txBody>
      </p:sp>
      <p:sp>
        <p:nvSpPr>
          <p:cNvPr id="3" name="Content Placeholder 2"/>
          <p:cNvSpPr>
            <a:spLocks noGrp="1"/>
          </p:cNvSpPr>
          <p:nvPr>
            <p:ph idx="1"/>
          </p:nvPr>
        </p:nvSpPr>
        <p:spPr/>
        <p:txBody>
          <a:bodyPr/>
          <a:lstStyle/>
          <a:p>
            <a:r>
              <a:rPr lang="en-US" dirty="0" smtClean="0"/>
              <a:t>Commencement: 1</a:t>
            </a:r>
            <a:r>
              <a:rPr lang="en-US" baseline="30000" dirty="0" smtClean="0"/>
              <a:t>st</a:t>
            </a:r>
            <a:r>
              <a:rPr lang="en-US" dirty="0" smtClean="0"/>
              <a:t> </a:t>
            </a:r>
            <a:r>
              <a:rPr lang="en-US" dirty="0"/>
              <a:t>J</a:t>
            </a:r>
            <a:r>
              <a:rPr lang="en-US" dirty="0" smtClean="0"/>
              <a:t>anuary 1978</a:t>
            </a:r>
          </a:p>
          <a:p>
            <a:endParaRPr lang="en-US" dirty="0" smtClean="0"/>
          </a:p>
          <a:p>
            <a:r>
              <a:rPr lang="en-US" dirty="0" smtClean="0"/>
              <a:t>DEFINATION</a:t>
            </a:r>
          </a:p>
          <a:p>
            <a:r>
              <a:rPr lang="en-US" dirty="0" smtClean="0"/>
              <a:t>An act of parliament to consolidate and amend the law to make provision for the registration of MP and D and  for  purposes connected therewith and incidental thereto </a:t>
            </a:r>
          </a:p>
          <a:p>
            <a:pPr>
              <a:buNone/>
            </a:pPr>
            <a:endParaRPr lang="en-US" dirty="0" smtClean="0"/>
          </a:p>
          <a:p>
            <a:endParaRPr lang="en-US" dirty="0"/>
          </a:p>
        </p:txBody>
      </p:sp>
      <p:sp>
        <p:nvSpPr>
          <p:cNvPr id="4" name="Date Placeholder 3"/>
          <p:cNvSpPr>
            <a:spLocks noGrp="1"/>
          </p:cNvSpPr>
          <p:nvPr>
            <p:ph type="dt" sz="half" idx="10"/>
          </p:nvPr>
        </p:nvSpPr>
        <p:spPr/>
        <p:txBody>
          <a:bodyPr/>
          <a:lstStyle/>
          <a:p>
            <a:fld id="{27509FD8-AB4A-4261-8CD3-40489D6BB0DC}" type="datetime1">
              <a:rPr lang="en-US" smtClean="0"/>
              <a:pPr/>
              <a:t>2/25/2018</a:t>
            </a:fld>
            <a:endParaRPr lang="en-US"/>
          </a:p>
        </p:txBody>
      </p:sp>
      <p:sp>
        <p:nvSpPr>
          <p:cNvPr id="6" name="Footer Placeholder 5"/>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2C8991-8925-4422-AF6A-9AC1F5B21F32}" type="slidenum">
              <a:rPr lang="en-US" smtClean="0"/>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Penalties under preliminary inquiry committee and profession conduct </a:t>
            </a:r>
            <a:r>
              <a:rPr lang="en-US" sz="2800" dirty="0" err="1" smtClean="0"/>
              <a:t>committe</a:t>
            </a:r>
            <a:endParaRPr lang="en-US" sz="2800" dirty="0"/>
          </a:p>
        </p:txBody>
      </p:sp>
      <p:sp>
        <p:nvSpPr>
          <p:cNvPr id="3" name="Content Placeholder 2"/>
          <p:cNvSpPr>
            <a:spLocks noGrp="1"/>
          </p:cNvSpPr>
          <p:nvPr>
            <p:ph idx="1"/>
          </p:nvPr>
        </p:nvSpPr>
        <p:spPr/>
        <p:txBody>
          <a:bodyPr>
            <a:normAutofit fontScale="62500" lnSpcReduction="20000"/>
          </a:bodyPr>
          <a:lstStyle/>
          <a:p>
            <a:pPr marL="273050" lvl="0" indent="-273050" eaLnBrk="0" hangingPunct="0">
              <a:buClr>
                <a:srgbClr val="0BD0D9"/>
              </a:buClr>
              <a:buSzPct val="95000"/>
              <a:buNone/>
            </a:pPr>
            <a:r>
              <a:rPr lang="en-US" dirty="0" smtClean="0">
                <a:solidFill>
                  <a:prstClr val="black"/>
                </a:solidFill>
                <a:latin typeface="Century Gothic" pitchFamily="34" charset="0"/>
              </a:rPr>
              <a:t>a</a:t>
            </a:r>
            <a:r>
              <a:rPr lang="en-US" sz="4400" dirty="0" smtClean="0">
                <a:solidFill>
                  <a:prstClr val="black"/>
                </a:solidFill>
                <a:latin typeface="Constantia"/>
              </a:rPr>
              <a:t>. </a:t>
            </a:r>
            <a:r>
              <a:rPr lang="en-US" dirty="0" smtClean="0">
                <a:solidFill>
                  <a:prstClr val="black"/>
                </a:solidFill>
                <a:latin typeface="Century Gothic" pitchFamily="34" charset="0"/>
              </a:rPr>
              <a:t>To admonish a doctor, dentist or the institution and conclude the</a:t>
            </a:r>
          </a:p>
          <a:p>
            <a:pPr marL="273050" lvl="0" indent="-273050" eaLnBrk="0" hangingPunct="0">
              <a:buClr>
                <a:srgbClr val="0BD0D9"/>
              </a:buClr>
              <a:buSzPct val="95000"/>
              <a:buNone/>
            </a:pPr>
            <a:r>
              <a:rPr lang="en-US" dirty="0" smtClean="0">
                <a:solidFill>
                  <a:prstClr val="black"/>
                </a:solidFill>
                <a:latin typeface="Century Gothic" pitchFamily="34" charset="0"/>
              </a:rPr>
              <a:t>case.</a:t>
            </a:r>
          </a:p>
          <a:p>
            <a:pPr marL="273050" lvl="0" indent="-273050" eaLnBrk="0" hangingPunct="0">
              <a:buClr>
                <a:srgbClr val="0BD0D9"/>
              </a:buClr>
              <a:buSzPct val="95000"/>
              <a:buNone/>
            </a:pPr>
            <a:r>
              <a:rPr lang="en-US" dirty="0" smtClean="0">
                <a:solidFill>
                  <a:prstClr val="black"/>
                </a:solidFill>
                <a:latin typeface="Century Gothic" pitchFamily="34" charset="0"/>
              </a:rPr>
              <a:t>b. Make an order compelling a medical practitioner or dentists to undergo continuous professional development of not more than fifty points.</a:t>
            </a:r>
          </a:p>
          <a:p>
            <a:pPr marL="273050" lvl="0" indent="-273050" eaLnBrk="0" hangingPunct="0">
              <a:buClr>
                <a:srgbClr val="0BD0D9"/>
              </a:buClr>
              <a:buSzPct val="95000"/>
              <a:buNone/>
            </a:pPr>
            <a:r>
              <a:rPr lang="en-US" dirty="0" smtClean="0">
                <a:solidFill>
                  <a:prstClr val="black"/>
                </a:solidFill>
                <a:latin typeface="Century Gothic" pitchFamily="34" charset="0"/>
              </a:rPr>
              <a:t>c. Suspend the license of a medical institution for a period of not more than six months.</a:t>
            </a:r>
          </a:p>
          <a:p>
            <a:pPr marL="273050" lvl="0" indent="-273050" eaLnBrk="0" hangingPunct="0">
              <a:buClr>
                <a:srgbClr val="0BD0D9"/>
              </a:buClr>
              <a:buSzPct val="95000"/>
              <a:buNone/>
            </a:pPr>
            <a:r>
              <a:rPr lang="en-US" dirty="0" smtClean="0">
                <a:solidFill>
                  <a:prstClr val="black"/>
                </a:solidFill>
                <a:latin typeface="Century Gothic" pitchFamily="34" charset="0"/>
              </a:rPr>
              <a:t>d. Make an order for the closure of an institution pending the compliance by that institution, of a conduction or requirement under the license issued to it under the Act;</a:t>
            </a:r>
          </a:p>
          <a:p>
            <a:pPr marL="273050" lvl="0" indent="-273050" eaLnBrk="0" hangingPunct="0">
              <a:buClr>
                <a:srgbClr val="0BD0D9"/>
              </a:buClr>
              <a:buSzPct val="95000"/>
              <a:buNone/>
            </a:pPr>
            <a:r>
              <a:rPr lang="en-US" dirty="0" smtClean="0">
                <a:solidFill>
                  <a:prstClr val="black"/>
                </a:solidFill>
                <a:latin typeface="Century Gothic" pitchFamily="34" charset="0"/>
              </a:rPr>
              <a:t>e. Make such further recommendations as the committee deems fit;</a:t>
            </a:r>
          </a:p>
          <a:p>
            <a:pPr marL="273050" lvl="0" indent="-273050" eaLnBrk="0" hangingPunct="0">
              <a:buClr>
                <a:srgbClr val="0BD0D9"/>
              </a:buClr>
              <a:buSzPct val="95000"/>
              <a:buNone/>
            </a:pPr>
            <a:r>
              <a:rPr lang="en-US" dirty="0" smtClean="0">
                <a:solidFill>
                  <a:prstClr val="black"/>
                </a:solidFill>
                <a:latin typeface="Century Gothic" pitchFamily="34" charset="0"/>
              </a:rPr>
              <a:t>f. Levy reasonable costs of the proceedings from the parties</a:t>
            </a:r>
          </a:p>
          <a:p>
            <a:endParaRPr lang="en-US" dirty="0"/>
          </a:p>
        </p:txBody>
      </p:sp>
      <p:sp>
        <p:nvSpPr>
          <p:cNvPr id="4" name="Date Placeholder 3"/>
          <p:cNvSpPr>
            <a:spLocks noGrp="1"/>
          </p:cNvSpPr>
          <p:nvPr>
            <p:ph type="dt" sz="half" idx="10"/>
          </p:nvPr>
        </p:nvSpPr>
        <p:spPr/>
        <p:txBody>
          <a:bodyPr/>
          <a:lstStyle/>
          <a:p>
            <a:fld id="{9A7E2D1D-F926-4C08-9BF8-9C088E5F00F5}" type="datetime1">
              <a:rPr lang="en-US" smtClean="0"/>
              <a:pPr/>
              <a:t>2/25/2018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C8991-8925-4422-AF6A-9AC1F5B21F32}" type="slidenum">
              <a:rPr lang="en-US" smtClean="0"/>
              <a:pPr/>
              <a:t>30</a:t>
            </a:fld>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400" b="1" dirty="0" smtClean="0">
                <a:solidFill>
                  <a:schemeClr val="accent1"/>
                </a:solidFill>
                <a:latin typeface="Century Gothic" pitchFamily="34" charset="0"/>
              </a:rPr>
              <a:t>PENALTIES UNDER</a:t>
            </a:r>
            <a:br>
              <a:rPr lang="en-US" sz="4400" b="1" dirty="0" smtClean="0">
                <a:solidFill>
                  <a:schemeClr val="accent1"/>
                </a:solidFill>
                <a:latin typeface="Century Gothic" pitchFamily="34" charset="0"/>
              </a:rPr>
            </a:br>
            <a:r>
              <a:rPr lang="en-US" sz="4400" b="1" dirty="0" smtClean="0">
                <a:solidFill>
                  <a:schemeClr val="accent1"/>
                </a:solidFill>
                <a:latin typeface="Century Gothic" pitchFamily="34" charset="0"/>
              </a:rPr>
              <a:t>THE TRIBUNAL</a:t>
            </a:r>
            <a:endParaRPr lang="en-US" dirty="0">
              <a:solidFill>
                <a:schemeClr val="accent1"/>
              </a:solidFill>
            </a:endParaRPr>
          </a:p>
        </p:txBody>
      </p:sp>
      <p:sp>
        <p:nvSpPr>
          <p:cNvPr id="3" name="Content Placeholder 2"/>
          <p:cNvSpPr>
            <a:spLocks noGrp="1"/>
          </p:cNvSpPr>
          <p:nvPr>
            <p:ph idx="1"/>
          </p:nvPr>
        </p:nvSpPr>
        <p:spPr/>
        <p:txBody>
          <a:bodyPr>
            <a:normAutofit fontScale="55000" lnSpcReduction="20000"/>
          </a:bodyPr>
          <a:lstStyle/>
          <a:p>
            <a:pPr>
              <a:buNone/>
            </a:pPr>
            <a:r>
              <a:rPr lang="en-US" dirty="0" smtClean="0">
                <a:latin typeface="Century Gothic" pitchFamily="34" charset="0"/>
              </a:rPr>
              <a:t>a) Admonish a doctor, dentist or institution and conclude the case.</a:t>
            </a:r>
          </a:p>
          <a:p>
            <a:pPr>
              <a:buNone/>
            </a:pPr>
            <a:r>
              <a:rPr lang="en-US" dirty="0" smtClean="0">
                <a:latin typeface="Century Gothic" pitchFamily="34" charset="0"/>
              </a:rPr>
              <a:t>b) To place the doctor or dentist under probation( the Board may at its</a:t>
            </a:r>
          </a:p>
          <a:p>
            <a:pPr>
              <a:buNone/>
            </a:pPr>
            <a:r>
              <a:rPr lang="en-US" dirty="0" smtClean="0">
                <a:latin typeface="Century Gothic" pitchFamily="34" charset="0"/>
              </a:rPr>
              <a:t>own discretion direct the doctor or dentist to be supervised during the probation period which does not exceed six (6) months.</a:t>
            </a:r>
          </a:p>
          <a:p>
            <a:pPr>
              <a:buNone/>
            </a:pPr>
            <a:r>
              <a:rPr lang="en-US" dirty="0" smtClean="0">
                <a:latin typeface="Century Gothic" pitchFamily="34" charset="0"/>
              </a:rPr>
              <a:t>c) To order for the payment of costs for the Board’s sitting(s) to be paid by the medical or dental practitioner or the institution on such terms as shall be deemed fit in the circumstances;</a:t>
            </a:r>
          </a:p>
          <a:p>
            <a:pPr>
              <a:buNone/>
            </a:pPr>
            <a:r>
              <a:rPr lang="en-US" b="1" dirty="0" smtClean="0">
                <a:solidFill>
                  <a:srgbClr val="FF0000"/>
                </a:solidFill>
                <a:latin typeface="Century Gothic" pitchFamily="34" charset="0"/>
              </a:rPr>
              <a:t>d) To direct the suspension of a doctor’s or dentist’s registration or license for a period not exceeding twelve (12) months</a:t>
            </a:r>
          </a:p>
          <a:p>
            <a:pPr>
              <a:buNone/>
            </a:pPr>
            <a:r>
              <a:rPr lang="en-US" b="1" dirty="0" smtClean="0">
                <a:solidFill>
                  <a:srgbClr val="FF0000"/>
                </a:solidFill>
                <a:latin typeface="Century Gothic" pitchFamily="34" charset="0"/>
              </a:rPr>
              <a:t>e) To direct removal from the register;</a:t>
            </a:r>
          </a:p>
          <a:p>
            <a:pPr>
              <a:buNone/>
            </a:pPr>
            <a:r>
              <a:rPr lang="en-US" dirty="0" smtClean="0">
                <a:latin typeface="Century Gothic" pitchFamily="34" charset="0"/>
              </a:rPr>
              <a:t>f) To suspend licenses for medical institutions for up to six (6) months</a:t>
            </a:r>
          </a:p>
          <a:p>
            <a:pPr>
              <a:buNone/>
            </a:pPr>
            <a:r>
              <a:rPr lang="en-US" dirty="0" smtClean="0">
                <a:latin typeface="Century Gothic" pitchFamily="34" charset="0"/>
              </a:rPr>
              <a:t>g) To order the closure of medical/ dental institution until compliance with</a:t>
            </a:r>
          </a:p>
          <a:p>
            <a:pPr>
              <a:buNone/>
            </a:pPr>
            <a:r>
              <a:rPr lang="en-US" dirty="0" smtClean="0">
                <a:latin typeface="Century Gothic" pitchFamily="34" charset="0"/>
              </a:rPr>
              <a:t> requirements of operating licenses</a:t>
            </a:r>
            <a:endParaRPr lang="en-US" dirty="0"/>
          </a:p>
        </p:txBody>
      </p:sp>
      <p:sp>
        <p:nvSpPr>
          <p:cNvPr id="4" name="Date Placeholder 3"/>
          <p:cNvSpPr>
            <a:spLocks noGrp="1"/>
          </p:cNvSpPr>
          <p:nvPr>
            <p:ph type="dt" sz="half" idx="10"/>
          </p:nvPr>
        </p:nvSpPr>
        <p:spPr/>
        <p:txBody>
          <a:bodyPr/>
          <a:lstStyle/>
          <a:p>
            <a:fld id="{9A7E2D1D-F926-4C08-9BF8-9C088E5F00F5}" type="datetime1">
              <a:rPr lang="en-US" smtClean="0"/>
              <a:pPr/>
              <a:t>2/25/2018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C8991-8925-4422-AF6A-9AC1F5B21F32}" type="slidenum">
              <a:rPr lang="en-US" smtClean="0"/>
              <a:pPr/>
              <a:t>31</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VISION				MISSION</a:t>
            </a:r>
            <a:endParaRPr lang="en-US" dirty="0"/>
          </a:p>
        </p:txBody>
      </p:sp>
      <p:sp>
        <p:nvSpPr>
          <p:cNvPr id="3" name="Content Placeholder 2"/>
          <p:cNvSpPr>
            <a:spLocks noGrp="1"/>
          </p:cNvSpPr>
          <p:nvPr>
            <p:ph sz="half" idx="1"/>
          </p:nvPr>
        </p:nvSpPr>
        <p:spPr/>
        <p:txBody>
          <a:bodyPr/>
          <a:lstStyle/>
          <a:p>
            <a:r>
              <a:rPr lang="en-US" dirty="0" smtClean="0"/>
              <a:t>To be an efficient, effective and accessible world class health regulatory body.</a:t>
            </a:r>
          </a:p>
          <a:p>
            <a:endParaRPr lang="en-US" dirty="0"/>
          </a:p>
        </p:txBody>
      </p:sp>
      <p:sp>
        <p:nvSpPr>
          <p:cNvPr id="4" name="Content Placeholder 3"/>
          <p:cNvSpPr>
            <a:spLocks noGrp="1"/>
          </p:cNvSpPr>
          <p:nvPr>
            <p:ph sz="half" idx="2"/>
          </p:nvPr>
        </p:nvSpPr>
        <p:spPr/>
        <p:txBody>
          <a:bodyPr/>
          <a:lstStyle/>
          <a:p>
            <a:r>
              <a:rPr lang="en-US" dirty="0" smtClean="0"/>
              <a:t>To ensure the provision of quality and ethical health care through appropriate regulation of </a:t>
            </a:r>
            <a:r>
              <a:rPr lang="en-US" dirty="0" smtClean="0">
                <a:solidFill>
                  <a:srgbClr val="FF0000"/>
                </a:solidFill>
              </a:rPr>
              <a:t>training,</a:t>
            </a:r>
            <a:r>
              <a:rPr lang="en-US" dirty="0" smtClean="0"/>
              <a:t> </a:t>
            </a:r>
            <a:r>
              <a:rPr lang="en-US" dirty="0" smtClean="0">
                <a:solidFill>
                  <a:srgbClr val="FF0000"/>
                </a:solidFill>
              </a:rPr>
              <a:t>registration, licensing</a:t>
            </a:r>
            <a:r>
              <a:rPr lang="en-US" dirty="0" smtClean="0"/>
              <a:t>, </a:t>
            </a:r>
            <a:r>
              <a:rPr lang="en-US" dirty="0" smtClean="0">
                <a:solidFill>
                  <a:srgbClr val="FF0000"/>
                </a:solidFill>
              </a:rPr>
              <a:t>inspections </a:t>
            </a:r>
            <a:r>
              <a:rPr lang="en-US" dirty="0" smtClean="0"/>
              <a:t>and </a:t>
            </a:r>
            <a:r>
              <a:rPr lang="en-US" dirty="0" smtClean="0">
                <a:solidFill>
                  <a:srgbClr val="FF0000"/>
                </a:solidFill>
              </a:rPr>
              <a:t>professional practice.</a:t>
            </a:r>
          </a:p>
          <a:p>
            <a:endParaRPr lang="en-US" dirty="0" smtClean="0"/>
          </a:p>
          <a:p>
            <a:endParaRPr lang="en-US" dirty="0"/>
          </a:p>
        </p:txBody>
      </p:sp>
      <p:sp>
        <p:nvSpPr>
          <p:cNvPr id="5" name="Date Placeholder 4"/>
          <p:cNvSpPr>
            <a:spLocks noGrp="1"/>
          </p:cNvSpPr>
          <p:nvPr>
            <p:ph type="dt" sz="half" idx="10"/>
          </p:nvPr>
        </p:nvSpPr>
        <p:spPr/>
        <p:txBody>
          <a:bodyPr/>
          <a:lstStyle/>
          <a:p>
            <a:fld id="{0263339B-1EAA-4220-B5E4-0E6D3564104A}" type="datetime1">
              <a:rPr lang="en-US" smtClean="0"/>
              <a:pPr/>
              <a:t>2/25/2018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C8991-8925-4422-AF6A-9AC1F5B21F32}"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CORE VALUES</a:t>
            </a:r>
            <a:endParaRPr lang="en-US" dirty="0"/>
          </a:p>
        </p:txBody>
      </p:sp>
      <p:sp>
        <p:nvSpPr>
          <p:cNvPr id="3" name="Content Placeholder 2"/>
          <p:cNvSpPr>
            <a:spLocks noGrp="1"/>
          </p:cNvSpPr>
          <p:nvPr>
            <p:ph idx="1"/>
          </p:nvPr>
        </p:nvSpPr>
        <p:spPr/>
        <p:txBody>
          <a:bodyPr>
            <a:normAutofit/>
          </a:bodyPr>
          <a:lstStyle/>
          <a:p>
            <a:r>
              <a:rPr lang="en-US" sz="1600" dirty="0" smtClean="0"/>
              <a:t>To be an efficient, effective and accessible world class health regulatory body.</a:t>
            </a:r>
          </a:p>
          <a:p>
            <a:r>
              <a:rPr lang="en-US" sz="1600" dirty="0" smtClean="0"/>
              <a:t>To ensure the provision of quality and ethical health care through appropriate regulation of training, registration, licensing, inspections and professional practice.</a:t>
            </a:r>
          </a:p>
          <a:p>
            <a:r>
              <a:rPr lang="en-US" sz="1600" dirty="0" smtClean="0"/>
              <a:t>Integrity and professionalism</a:t>
            </a:r>
          </a:p>
          <a:p>
            <a:r>
              <a:rPr lang="en-US" sz="1600" dirty="0" smtClean="0"/>
              <a:t>Respect for quality of human life and dignity</a:t>
            </a:r>
          </a:p>
          <a:p>
            <a:r>
              <a:rPr lang="en-US" sz="1600" dirty="0" smtClean="0"/>
              <a:t>Ethical practice</a:t>
            </a:r>
          </a:p>
          <a:p>
            <a:r>
              <a:rPr lang="en-US" sz="1600" dirty="0" smtClean="0"/>
              <a:t>Accountability</a:t>
            </a:r>
          </a:p>
          <a:p>
            <a:r>
              <a:rPr lang="en-US" sz="1600" dirty="0" smtClean="0"/>
              <a:t>Timeliness</a:t>
            </a:r>
          </a:p>
          <a:p>
            <a:r>
              <a:rPr lang="en-US" sz="1600" dirty="0" smtClean="0"/>
              <a:t>Justice and fairness</a:t>
            </a:r>
          </a:p>
          <a:p>
            <a:r>
              <a:rPr lang="en-US" sz="1600" dirty="0" smtClean="0"/>
              <a:t>Honesty</a:t>
            </a:r>
          </a:p>
          <a:p>
            <a:r>
              <a:rPr lang="en-US" sz="1600" dirty="0" smtClean="0"/>
              <a:t>Good governance</a:t>
            </a:r>
          </a:p>
          <a:p>
            <a:r>
              <a:rPr lang="en-US" sz="1600" dirty="0" smtClean="0"/>
              <a:t>Total commitment to service delivery</a:t>
            </a:r>
          </a:p>
          <a:p>
            <a:r>
              <a:rPr lang="en-US" sz="1600" dirty="0" smtClean="0"/>
              <a:t>Practice of knowledge led and evidence based medicine</a:t>
            </a:r>
          </a:p>
          <a:p>
            <a:r>
              <a:rPr lang="en-US" sz="1600" dirty="0" smtClean="0"/>
              <a:t>Effective communication</a:t>
            </a:r>
          </a:p>
          <a:p>
            <a:r>
              <a:rPr lang="en-US" sz="1600" dirty="0" smtClean="0"/>
              <a:t>Non-discrimination</a:t>
            </a:r>
          </a:p>
          <a:p>
            <a:endParaRPr lang="en-US" sz="1600" dirty="0"/>
          </a:p>
        </p:txBody>
      </p:sp>
      <p:sp>
        <p:nvSpPr>
          <p:cNvPr id="4" name="Date Placeholder 3"/>
          <p:cNvSpPr>
            <a:spLocks noGrp="1"/>
          </p:cNvSpPr>
          <p:nvPr>
            <p:ph type="dt" sz="half" idx="10"/>
          </p:nvPr>
        </p:nvSpPr>
        <p:spPr/>
        <p:txBody>
          <a:bodyPr/>
          <a:lstStyle/>
          <a:p>
            <a:fld id="{9A7E2D1D-F926-4C08-9BF8-9C088E5F00F5}" type="datetime1">
              <a:rPr lang="en-US" smtClean="0"/>
              <a:pPr/>
              <a:t>2/25/2018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C8991-8925-4422-AF6A-9AC1F5B21F32}"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Regulates Doctors and Dentist</a:t>
            </a:r>
          </a:p>
          <a:p>
            <a:r>
              <a:rPr lang="en-US" dirty="0" smtClean="0"/>
              <a:t>Specifies training requirements</a:t>
            </a:r>
          </a:p>
          <a:p>
            <a:r>
              <a:rPr lang="en-US" dirty="0" smtClean="0"/>
              <a:t>Registration  and issue of certificates</a:t>
            </a:r>
          </a:p>
          <a:p>
            <a:r>
              <a:rPr lang="en-US" dirty="0" smtClean="0"/>
              <a:t>Licensure</a:t>
            </a:r>
          </a:p>
          <a:p>
            <a:r>
              <a:rPr lang="en-US" dirty="0" smtClean="0"/>
              <a:t>Disciplines Doctors and dentists</a:t>
            </a:r>
          </a:p>
          <a:p>
            <a:endParaRPr lang="en-US" dirty="0"/>
          </a:p>
        </p:txBody>
      </p:sp>
      <p:sp>
        <p:nvSpPr>
          <p:cNvPr id="4" name="Date Placeholder 3"/>
          <p:cNvSpPr>
            <a:spLocks noGrp="1"/>
          </p:cNvSpPr>
          <p:nvPr>
            <p:ph type="dt" sz="half" idx="10"/>
          </p:nvPr>
        </p:nvSpPr>
        <p:spPr/>
        <p:txBody>
          <a:bodyPr/>
          <a:lstStyle/>
          <a:p>
            <a:fld id="{27EAA54A-28A5-4BEF-867B-49F183EAAB4A}" type="datetime1">
              <a:rPr lang="en-US" smtClean="0"/>
              <a:pPr/>
              <a:t>2/25/2018</a:t>
            </a:fld>
            <a:endParaRPr lang="en-US"/>
          </a:p>
        </p:txBody>
      </p:sp>
      <p:sp>
        <p:nvSpPr>
          <p:cNvPr id="6" name="Footer Placeholder 5"/>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2C8991-8925-4422-AF6A-9AC1F5B21F32}"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MPD board</a:t>
            </a:r>
            <a:endParaRPr lang="en-US" dirty="0"/>
          </a:p>
        </p:txBody>
      </p:sp>
      <p:sp>
        <p:nvSpPr>
          <p:cNvPr id="3" name="Content Placeholder 2"/>
          <p:cNvSpPr>
            <a:spLocks noGrp="1"/>
          </p:cNvSpPr>
          <p:nvPr>
            <p:ph idx="1"/>
          </p:nvPr>
        </p:nvSpPr>
        <p:spPr/>
        <p:txBody>
          <a:bodyPr/>
          <a:lstStyle/>
          <a:p>
            <a:r>
              <a:rPr lang="en-US" dirty="0" smtClean="0"/>
              <a:t>Registrar –Medical director of health</a:t>
            </a:r>
          </a:p>
          <a:p>
            <a:r>
              <a:rPr lang="en-US" dirty="0" smtClean="0"/>
              <a:t>Deputy medical director</a:t>
            </a:r>
          </a:p>
          <a:p>
            <a:r>
              <a:rPr lang="en-US" dirty="0" smtClean="0"/>
              <a:t>Appointed members 4</a:t>
            </a:r>
          </a:p>
          <a:p>
            <a:r>
              <a:rPr lang="en-US" dirty="0" smtClean="0"/>
              <a:t>Elected members 5</a:t>
            </a:r>
          </a:p>
          <a:p>
            <a:r>
              <a:rPr lang="en-US" dirty="0" smtClean="0"/>
              <a:t>Representative of the faculty of medicine nominated by faculty board</a:t>
            </a:r>
            <a:endParaRPr lang="en-US" dirty="0"/>
          </a:p>
        </p:txBody>
      </p:sp>
      <p:sp>
        <p:nvSpPr>
          <p:cNvPr id="4" name="Date Placeholder 3"/>
          <p:cNvSpPr>
            <a:spLocks noGrp="1"/>
          </p:cNvSpPr>
          <p:nvPr>
            <p:ph type="dt" sz="half" idx="10"/>
          </p:nvPr>
        </p:nvSpPr>
        <p:spPr/>
        <p:txBody>
          <a:bodyPr/>
          <a:lstStyle/>
          <a:p>
            <a:fld id="{0606B300-2410-4751-BC8A-EFECABDC4DA2}" type="datetime1">
              <a:rPr lang="en-US" smtClean="0"/>
              <a:pPr/>
              <a:t>2/25/2018</a:t>
            </a:fld>
            <a:endParaRPr lang="en-US"/>
          </a:p>
        </p:txBody>
      </p:sp>
      <p:sp>
        <p:nvSpPr>
          <p:cNvPr id="6" name="Footer Placeholder 5"/>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2C8991-8925-4422-AF6A-9AC1F5B21F32}"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Activities of the board</a:t>
            </a:r>
            <a:endParaRPr lang="en-US" dirty="0"/>
          </a:p>
        </p:txBody>
      </p:sp>
      <p:sp>
        <p:nvSpPr>
          <p:cNvPr id="3" name="Content Placeholder 2"/>
          <p:cNvSpPr>
            <a:spLocks noGrp="1"/>
          </p:cNvSpPr>
          <p:nvPr>
            <p:ph idx="1"/>
          </p:nvPr>
        </p:nvSpPr>
        <p:spPr/>
        <p:txBody>
          <a:bodyPr>
            <a:normAutofit lnSpcReduction="10000"/>
          </a:bodyPr>
          <a:lstStyle/>
          <a:p>
            <a:pPr marL="514350" indent="-514350">
              <a:buFont typeface="+mj-lt"/>
              <a:buAutoNum type="arabicPeriod"/>
            </a:pPr>
            <a:r>
              <a:rPr lang="en-US" dirty="0" smtClean="0"/>
              <a:t>Register</a:t>
            </a:r>
          </a:p>
          <a:p>
            <a:pPr marL="514350" indent="-514350">
              <a:buFont typeface="+mj-lt"/>
              <a:buAutoNum type="arabicPeriod"/>
            </a:pPr>
            <a:r>
              <a:rPr lang="en-US" dirty="0" smtClean="0"/>
              <a:t>register doctors and dentists</a:t>
            </a:r>
          </a:p>
          <a:p>
            <a:pPr marL="514350" indent="-514350">
              <a:buFont typeface="+mj-lt"/>
              <a:buAutoNum type="arabicPeriod"/>
            </a:pPr>
            <a:r>
              <a:rPr lang="en-US" dirty="0" smtClean="0"/>
              <a:t>Certificate of registration</a:t>
            </a:r>
          </a:p>
          <a:p>
            <a:pPr marL="514350" indent="-514350">
              <a:buFont typeface="+mj-lt"/>
              <a:buAutoNum type="arabicPeriod"/>
            </a:pPr>
            <a:r>
              <a:rPr lang="en-US" dirty="0" smtClean="0"/>
              <a:t>Correction of register</a:t>
            </a:r>
          </a:p>
          <a:p>
            <a:pPr marL="514350" indent="-514350">
              <a:buFont typeface="+mj-lt"/>
              <a:buAutoNum type="arabicPeriod"/>
            </a:pPr>
            <a:r>
              <a:rPr lang="en-US" dirty="0" smtClean="0"/>
              <a:t>Publication of register</a:t>
            </a:r>
          </a:p>
          <a:p>
            <a:pPr marL="514350" indent="-514350">
              <a:buFont typeface="+mj-lt"/>
              <a:buAutoNum type="arabicPeriod"/>
            </a:pPr>
            <a:r>
              <a:rPr lang="en-US" dirty="0" smtClean="0"/>
              <a:t>Publication prima facie evidence of registration</a:t>
            </a:r>
          </a:p>
          <a:p>
            <a:pPr marL="514350" indent="-514350">
              <a:buFont typeface="+mj-lt"/>
              <a:buAutoNum type="arabicPeriod"/>
            </a:pPr>
            <a:r>
              <a:rPr lang="en-US" dirty="0" smtClean="0"/>
              <a:t>Persons eligible to be registered as doctor/dentists</a:t>
            </a:r>
          </a:p>
          <a:p>
            <a:pPr marL="514350" indent="-514350">
              <a:buFont typeface="+mj-lt"/>
              <a:buAutoNum type="arabicPeriod"/>
            </a:pPr>
            <a:endParaRPr lang="en-US" dirty="0" smtClean="0"/>
          </a:p>
          <a:p>
            <a:endParaRPr lang="en-US" dirty="0"/>
          </a:p>
        </p:txBody>
      </p:sp>
      <p:sp>
        <p:nvSpPr>
          <p:cNvPr id="8" name="Date Placeholder 7"/>
          <p:cNvSpPr>
            <a:spLocks noGrp="1"/>
          </p:cNvSpPr>
          <p:nvPr>
            <p:ph type="dt" sz="half" idx="10"/>
          </p:nvPr>
        </p:nvSpPr>
        <p:spPr/>
        <p:txBody>
          <a:bodyPr/>
          <a:lstStyle/>
          <a:p>
            <a:fld id="{736787A8-230E-43F3-A595-2453B2EB6CC7}" type="datetime1">
              <a:rPr lang="en-US" smtClean="0"/>
              <a:pPr/>
              <a:t>2/25/2018</a:t>
            </a:fld>
            <a:endParaRPr lang="en-US"/>
          </a:p>
        </p:txBody>
      </p:sp>
      <p:sp>
        <p:nvSpPr>
          <p:cNvPr id="10" name="Footer Placeholder 9"/>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2C8991-8925-4422-AF6A-9AC1F5B21F32}"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marL="514350" indent="-514350">
              <a:buFont typeface="+mj-lt"/>
              <a:buAutoNum type="arabicPeriod" startAt="8"/>
            </a:pPr>
            <a:r>
              <a:rPr lang="en-US" dirty="0" smtClean="0"/>
              <a:t>Person may have additional qualification</a:t>
            </a:r>
          </a:p>
          <a:p>
            <a:pPr marL="514350" indent="-514350">
              <a:buFont typeface="+mj-lt"/>
              <a:buAutoNum type="arabicPeriod" startAt="8"/>
            </a:pPr>
            <a:r>
              <a:rPr lang="en-US" dirty="0" smtClean="0"/>
              <a:t>Licensing  of person(s)  to render medical or dental services</a:t>
            </a:r>
          </a:p>
          <a:p>
            <a:pPr marL="514350" indent="-514350">
              <a:buFont typeface="+mj-lt"/>
              <a:buAutoNum type="arabicPeriod" startAt="8"/>
            </a:pPr>
            <a:r>
              <a:rPr lang="en-US" dirty="0" smtClean="0"/>
              <a:t>Effect of registration and license under section 13</a:t>
            </a:r>
          </a:p>
          <a:p>
            <a:pPr marL="514350" indent="-514350">
              <a:buFont typeface="+mj-lt"/>
              <a:buAutoNum type="arabicPeriod" startAt="8"/>
            </a:pPr>
            <a:r>
              <a:rPr lang="en-US" dirty="0" smtClean="0"/>
              <a:t>License for private practice</a:t>
            </a:r>
          </a:p>
          <a:p>
            <a:pPr marL="514350" indent="-514350">
              <a:buFont typeface="+mj-lt"/>
              <a:buAutoNum type="arabicPeriod" startAt="8"/>
            </a:pPr>
            <a:r>
              <a:rPr lang="en-US" dirty="0" smtClean="0"/>
              <a:t>Licenses to be published in Kenya Gazette</a:t>
            </a:r>
          </a:p>
          <a:p>
            <a:pPr marL="514350" indent="-514350">
              <a:buFont typeface="+mj-lt"/>
              <a:buAutoNum type="arabicPeriod" startAt="8"/>
            </a:pPr>
            <a:r>
              <a:rPr lang="en-US" dirty="0" smtClean="0"/>
              <a:t>No fee recoverable unless person is licensed under section 15</a:t>
            </a:r>
          </a:p>
          <a:p>
            <a:pPr marL="514350" indent="-514350">
              <a:buNone/>
            </a:pPr>
            <a:endParaRPr lang="en-US" dirty="0" smtClean="0"/>
          </a:p>
          <a:p>
            <a:pPr marL="514350" indent="-514350">
              <a:buFont typeface="+mj-lt"/>
              <a:buAutoNum type="arabicPeriod" startAt="8"/>
            </a:pPr>
            <a:endParaRPr lang="en-US" dirty="0"/>
          </a:p>
        </p:txBody>
      </p:sp>
      <p:sp>
        <p:nvSpPr>
          <p:cNvPr id="4" name="Date Placeholder 3"/>
          <p:cNvSpPr>
            <a:spLocks noGrp="1"/>
          </p:cNvSpPr>
          <p:nvPr>
            <p:ph type="dt" sz="half" idx="10"/>
          </p:nvPr>
        </p:nvSpPr>
        <p:spPr/>
        <p:txBody>
          <a:bodyPr/>
          <a:lstStyle/>
          <a:p>
            <a:fld id="{22014361-EB26-4B7B-8995-19A259256023}" type="datetime1">
              <a:rPr lang="en-US" smtClean="0"/>
              <a:pPr/>
              <a:t>2/25/2018</a:t>
            </a:fld>
            <a:endParaRPr lang="en-US"/>
          </a:p>
        </p:txBody>
      </p:sp>
      <p:sp>
        <p:nvSpPr>
          <p:cNvPr id="6" name="Footer Placeholder 5"/>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2C8991-8925-4422-AF6A-9AC1F5B21F32}" type="slidenum">
              <a:rPr lang="en-US" smtClean="0"/>
              <a:pPr/>
              <a:t>9</a:t>
            </a:fld>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491</TotalTime>
  <Words>1416</Words>
  <Application>Microsoft Office PowerPoint</Application>
  <PresentationFormat>On-screen Show (4:3)</PresentationFormat>
  <Paragraphs>251</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Solstice</vt:lpstr>
      <vt:lpstr>IMPORTANT LAWS IN MEDICAL PRACTICE</vt:lpstr>
      <vt:lpstr>Important laws</vt:lpstr>
      <vt:lpstr>CAP 253</vt:lpstr>
      <vt:lpstr>VISION    MISSION</vt:lpstr>
      <vt:lpstr>CORE VALUES</vt:lpstr>
      <vt:lpstr>Slide 6</vt:lpstr>
      <vt:lpstr>MPD board</vt:lpstr>
      <vt:lpstr>Activities of the board</vt:lpstr>
      <vt:lpstr>Slide 9</vt:lpstr>
      <vt:lpstr>Slide 10</vt:lpstr>
      <vt:lpstr>Slide 11</vt:lpstr>
      <vt:lpstr>communications</vt:lpstr>
      <vt:lpstr>MPBD Private practice rules</vt:lpstr>
      <vt:lpstr>Requirements for Doctors/Dentist </vt:lpstr>
      <vt:lpstr>Tribunal in disciplinary cases</vt:lpstr>
      <vt:lpstr>Other ACTs affecting medical/dental practice – Public health CAP 242</vt:lpstr>
      <vt:lpstr>Slide 17</vt:lpstr>
      <vt:lpstr>Requirements of medical officers</vt:lpstr>
      <vt:lpstr>Slide 19</vt:lpstr>
      <vt:lpstr>Slide 20</vt:lpstr>
      <vt:lpstr>Human tissue act CAP 252</vt:lpstr>
      <vt:lpstr>Birth and death registration      CAP 149</vt:lpstr>
      <vt:lpstr>Burial permit and D1 form</vt:lpstr>
      <vt:lpstr>Evidence act CAP 80</vt:lpstr>
      <vt:lpstr>Medical malpractise</vt:lpstr>
      <vt:lpstr>complaints</vt:lpstr>
      <vt:lpstr>Types of conduct raising dispute issues</vt:lpstr>
      <vt:lpstr>Slide 28</vt:lpstr>
      <vt:lpstr>C. TRIBUNAL </vt:lpstr>
      <vt:lpstr>Penalties under preliminary inquiry committee and profession conduct committe</vt:lpstr>
      <vt:lpstr>PENALTIES UNDER THE TRIBUNAL</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IMPORTANT LAWS IN MEDICAL PRACTICE</dc:title>
  <dc:creator>Peter Waweru</dc:creator>
  <cp:lastModifiedBy>Peter Waweru</cp:lastModifiedBy>
  <cp:revision>50</cp:revision>
  <dcterms:created xsi:type="dcterms:W3CDTF">2014-07-06T11:04:59Z</dcterms:created>
  <dcterms:modified xsi:type="dcterms:W3CDTF">2018-02-25T17:55:44Z</dcterms:modified>
</cp:coreProperties>
</file>