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88" r:id="rId3"/>
    <p:sldId id="263" r:id="rId4"/>
    <p:sldId id="265" r:id="rId5"/>
    <p:sldId id="277" r:id="rId6"/>
    <p:sldId id="264" r:id="rId7"/>
    <p:sldId id="262" r:id="rId8"/>
    <p:sldId id="266" r:id="rId9"/>
    <p:sldId id="268" r:id="rId10"/>
    <p:sldId id="269" r:id="rId11"/>
    <p:sldId id="258" r:id="rId12"/>
    <p:sldId id="260" r:id="rId13"/>
    <p:sldId id="270" r:id="rId14"/>
    <p:sldId id="267" r:id="rId15"/>
    <p:sldId id="272" r:id="rId16"/>
    <p:sldId id="273" r:id="rId17"/>
    <p:sldId id="275" r:id="rId18"/>
    <p:sldId id="274" r:id="rId19"/>
    <p:sldId id="280" r:id="rId20"/>
    <p:sldId id="281" r:id="rId21"/>
    <p:sldId id="271" r:id="rId22"/>
    <p:sldId id="282" r:id="rId23"/>
    <p:sldId id="283" r:id="rId24"/>
    <p:sldId id="284" r:id="rId25"/>
    <p:sldId id="287" r:id="rId26"/>
    <p:sldId id="286" r:id="rId27"/>
    <p:sldId id="27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72" y="-4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Group 9"/>
          <p:cNvGrpSpPr>
            <a:grpSpLocks noChangeAspect="1"/>
          </p:cNvGrpSpPr>
          <p:nvPr userDrawn="1"/>
        </p:nvGrpSpPr>
        <p:grpSpPr bwMode="auto">
          <a:xfrm>
            <a:off x="228600" y="5181600"/>
            <a:ext cx="8723313" cy="1330325"/>
            <a:chOff x="-3905250" y="4294188"/>
            <a:chExt cx="13011150" cy="1892300"/>
          </a:xfrm>
        </p:grpSpPr>
        <p:sp>
          <p:nvSpPr>
            <p:cNvPr id="6" name="Freeform 14"/>
            <p:cNvSpPr>
              <a:spLocks/>
            </p:cNvSpPr>
            <p:nvPr/>
          </p:nvSpPr>
          <p:spPr bwMode="hidden">
            <a:xfrm>
              <a:off x="4810682" y="4499677"/>
              <a:ext cx="4295218"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7" name="Freeform 6"/>
            <p:cNvSpPr>
              <a:spLocks/>
            </p:cNvSpPr>
            <p:nvPr/>
          </p:nvSpPr>
          <p:spPr bwMode="hidden">
            <a:xfrm>
              <a:off x="-308537" y="4319028"/>
              <a:ext cx="8280252"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8" name="Freeform 22"/>
            <p:cNvSpPr>
              <a:spLocks/>
            </p:cNvSpPr>
            <p:nvPr/>
          </p:nvSpPr>
          <p:spPr bwMode="hidden">
            <a:xfrm>
              <a:off x="4015" y="4334834"/>
              <a:ext cx="8164230"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p:nvSpPr>
            <p:cNvPr id="9" name="Freeform 26"/>
            <p:cNvSpPr>
              <a:spLocks/>
            </p:cNvSpPr>
            <p:nvPr/>
          </p:nvSpPr>
          <p:spPr bwMode="hidden">
            <a:xfrm>
              <a:off x="4157164" y="4316769"/>
              <a:ext cx="4939264"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solidFill>
                  <a:prstClr val="black"/>
                </a:solidFill>
                <a:latin typeface="Candara"/>
                <a:cs typeface="Arial" charset="0"/>
              </a:endParaRPr>
            </a:p>
          </p:txBody>
        </p:sp>
      </p:gr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3048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0"/>
          </p:nvPr>
        </p:nvSpPr>
        <p:spPr>
          <a:xfrm>
            <a:off x="304800" y="6019800"/>
            <a:ext cx="8686800" cy="365125"/>
          </a:xfrm>
        </p:spPr>
        <p:txBody>
          <a:bodyPr/>
          <a:lstStyle>
            <a:lvl1pPr>
              <a:defRPr sz="1400" b="1"/>
            </a:lvl1pPr>
          </a:lstStyle>
          <a:p>
            <a:pPr>
              <a:defRPr/>
            </a:pPr>
            <a:r>
              <a:rPr lang="en-US">
                <a:solidFill>
                  <a:srgbClr val="073E87"/>
                </a:solidFill>
              </a:rPr>
              <a:t>University of Nairobi                                 ISO 9001:2008       </a:t>
            </a:r>
            <a:fld id="{2A31398A-8438-42E2-9203-579D3AF98C93}" type="slidenum">
              <a:rPr lang="en-US">
                <a:solidFill>
                  <a:srgbClr val="073E87"/>
                </a:solidFill>
              </a:rPr>
              <a:pPr>
                <a:defRPr/>
              </a:pPr>
              <a:t>‹#›</a:t>
            </a:fld>
            <a:r>
              <a:rPr lang="en-US">
                <a:solidFill>
                  <a:srgbClr val="073E87"/>
                </a:solidFill>
              </a:rPr>
              <a:t>	 Certified 		http://www.uonbi.ac.ke</a:t>
            </a:r>
          </a:p>
        </p:txBody>
      </p:sp>
    </p:spTree>
    <p:extLst>
      <p:ext uri="{BB962C8B-B14F-4D97-AF65-F5344CB8AC3E}">
        <p14:creationId xmlns:p14="http://schemas.microsoft.com/office/powerpoint/2010/main" val="130799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solidFill>
                  <a:srgbClr val="073E87"/>
                </a:solidFill>
              </a:rPr>
              <a:t>University of Nairobi                                 ISO 9001:2008       </a:t>
            </a:r>
            <a:fld id="{3DCC803A-A419-48BE-AA87-2EB3D1CE8F8F}" type="slidenum">
              <a:rPr lang="en-US">
                <a:solidFill>
                  <a:srgbClr val="073E87"/>
                </a:solidFill>
              </a:rPr>
              <a:pPr>
                <a:defRPr/>
              </a:pPr>
              <a:t>‹#›</a:t>
            </a:fld>
            <a:r>
              <a:rPr lang="en-US">
                <a:solidFill>
                  <a:srgbClr val="073E87"/>
                </a:solidFill>
              </a:rPr>
              <a:t>	 Certified 		http://www.uonbi.ac.ke</a:t>
            </a:r>
            <a:endParaRPr lang="en-US" dirty="0">
              <a:solidFill>
                <a:srgbClr val="073E87"/>
              </a:solidFill>
            </a:endParaRPr>
          </a:p>
        </p:txBody>
      </p:sp>
    </p:spTree>
    <p:extLst>
      <p:ext uri="{BB962C8B-B14F-4D97-AF65-F5344CB8AC3E}">
        <p14:creationId xmlns:p14="http://schemas.microsoft.com/office/powerpoint/2010/main" val="10145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7" name="Freeform 6"/>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solidFill>
                  <a:prstClr val="black"/>
                </a:solidFill>
                <a:latin typeface="Candara"/>
                <a:cs typeface="Arial" charset="0"/>
              </a:endParaRPr>
            </a:p>
          </p:txBody>
        </p:sp>
      </p:gr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304800"/>
            <a:ext cx="9906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Fountain 17.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10"/>
          </p:nvPr>
        </p:nvSpPr>
        <p:spPr/>
        <p:txBody>
          <a:bodyPr/>
          <a:lstStyle>
            <a:lvl1pPr>
              <a:defRPr/>
            </a:lvl1pPr>
          </a:lstStyle>
          <a:p>
            <a:pPr>
              <a:defRPr/>
            </a:pPr>
            <a:r>
              <a:rPr lang="en-US">
                <a:solidFill>
                  <a:srgbClr val="073E87"/>
                </a:solidFill>
              </a:rPr>
              <a:t>University of Nairobi                                 ISO 9001:2008       </a:t>
            </a:r>
            <a:fld id="{C8592F6F-950E-4D8E-8A24-A49307211702}" type="slidenum">
              <a:rPr lang="en-US">
                <a:solidFill>
                  <a:srgbClr val="073E87"/>
                </a:solidFill>
              </a:rPr>
              <a:pPr>
                <a:defRPr/>
              </a:pPr>
              <a:t>‹#›</a:t>
            </a:fld>
            <a:r>
              <a:rPr lang="en-US">
                <a:solidFill>
                  <a:srgbClr val="073E87"/>
                </a:solidFill>
              </a:rPr>
              <a:t>	 Certified 		http://www.uonbi.ac.ke</a:t>
            </a:r>
          </a:p>
        </p:txBody>
      </p:sp>
    </p:spTree>
    <p:extLst>
      <p:ext uri="{BB962C8B-B14F-4D97-AF65-F5344CB8AC3E}">
        <p14:creationId xmlns:p14="http://schemas.microsoft.com/office/powerpoint/2010/main" val="33965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Fountain 1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304800"/>
            <a:ext cx="7543800" cy="1252537"/>
          </a:xfrm>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269875" y="6172200"/>
            <a:ext cx="8797925" cy="365125"/>
          </a:xfrm>
        </p:spPr>
        <p:txBody>
          <a:bodyPr/>
          <a:lstStyle>
            <a:lvl1pPr>
              <a:defRPr sz="1400" b="1"/>
            </a:lvl1pPr>
          </a:lstStyle>
          <a:p>
            <a:pPr>
              <a:defRPr/>
            </a:pPr>
            <a:r>
              <a:rPr lang="en-US">
                <a:solidFill>
                  <a:srgbClr val="073E87"/>
                </a:solidFill>
              </a:rPr>
              <a:t>University of Nairobi                                 ISO 9001:2008       </a:t>
            </a:r>
            <a:fld id="{DA695C9E-A3EF-4E33-8903-70B4C8410A1C}" type="slidenum">
              <a:rPr lang="en-US">
                <a:solidFill>
                  <a:srgbClr val="073E87"/>
                </a:solidFill>
              </a:rPr>
              <a:pPr>
                <a:defRPr/>
              </a:pPr>
              <a:t>‹#›</a:t>
            </a:fld>
            <a:r>
              <a:rPr lang="en-US">
                <a:solidFill>
                  <a:srgbClr val="073E87"/>
                </a:solidFill>
              </a:rPr>
              <a:t>	 Certified 		http://www.uonbi.ac.ke</a:t>
            </a:r>
          </a:p>
        </p:txBody>
      </p:sp>
    </p:spTree>
    <p:extLst>
      <p:ext uri="{BB962C8B-B14F-4D97-AF65-F5344CB8AC3E}">
        <p14:creationId xmlns:p14="http://schemas.microsoft.com/office/powerpoint/2010/main" val="280611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Freeform 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solidFill>
                <a:prstClr val="black"/>
              </a:solidFill>
              <a:latin typeface="Candara"/>
              <a:cs typeface="Arial" charset="0"/>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3048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Footer Placeholder 4"/>
          <p:cNvSpPr>
            <a:spLocks noGrp="1"/>
          </p:cNvSpPr>
          <p:nvPr>
            <p:ph type="ftr" sz="quarter" idx="10"/>
          </p:nvPr>
        </p:nvSpPr>
        <p:spPr>
          <a:xfrm>
            <a:off x="381000" y="6172200"/>
            <a:ext cx="8493125" cy="365125"/>
          </a:xfrm>
        </p:spPr>
        <p:txBody>
          <a:bodyPr/>
          <a:lstStyle>
            <a:lvl1pPr>
              <a:defRPr/>
            </a:lvl1pPr>
          </a:lstStyle>
          <a:p>
            <a:pPr>
              <a:defRPr/>
            </a:pPr>
            <a:r>
              <a:rPr lang="en-US">
                <a:solidFill>
                  <a:srgbClr val="073E87"/>
                </a:solidFill>
              </a:rPr>
              <a:t>University of Nairobi                                 ISO 9001:2008       </a:t>
            </a:r>
            <a:fld id="{BA638C03-F03D-47D5-97A5-2B78D3EAA0C8}" type="slidenum">
              <a:rPr lang="en-US">
                <a:solidFill>
                  <a:srgbClr val="073E87"/>
                </a:solidFill>
              </a:rPr>
              <a:pPr>
                <a:defRPr/>
              </a:pPr>
              <a:t>‹#›</a:t>
            </a:fld>
            <a:r>
              <a:rPr lang="en-US">
                <a:solidFill>
                  <a:srgbClr val="073E87"/>
                </a:solidFill>
              </a:rPr>
              <a:t>	 Certified 		http://www.uonbi.ac.ke</a:t>
            </a:r>
          </a:p>
        </p:txBody>
      </p:sp>
    </p:spTree>
    <p:extLst>
      <p:ext uri="{BB962C8B-B14F-4D97-AF65-F5344CB8AC3E}">
        <p14:creationId xmlns:p14="http://schemas.microsoft.com/office/powerpoint/2010/main" val="56380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4" descr="Fountain 1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5"/>
          </p:nvPr>
        </p:nvSpPr>
        <p:spPr/>
        <p:txBody>
          <a:bodyPr/>
          <a:lstStyle>
            <a:lvl1pPr>
              <a:defRPr/>
            </a:lvl1pPr>
          </a:lstStyle>
          <a:p>
            <a:pPr>
              <a:defRPr/>
            </a:pPr>
            <a:r>
              <a:rPr lang="en-US">
                <a:solidFill>
                  <a:srgbClr val="073E87"/>
                </a:solidFill>
              </a:rPr>
              <a:t>University of Nairobi                                 ISO 9001:2008       </a:t>
            </a:r>
            <a:fld id="{9EB55A10-DFCE-4EEA-ACB2-406CDA2A3C2E}" type="slidenum">
              <a:rPr lang="en-US">
                <a:solidFill>
                  <a:srgbClr val="073E87"/>
                </a:solidFill>
              </a:rPr>
              <a:pPr>
                <a:defRPr/>
              </a:pPr>
              <a:t>‹#›</a:t>
            </a:fld>
            <a:r>
              <a:rPr lang="en-US">
                <a:solidFill>
                  <a:srgbClr val="073E87"/>
                </a:solidFill>
              </a:rPr>
              <a:t>	 Certified 		http://www.uonbi.ac.ke</a:t>
            </a:r>
            <a:endParaRPr lang="en-US" dirty="0">
              <a:solidFill>
                <a:srgbClr val="073E87"/>
              </a:solidFill>
            </a:endParaRPr>
          </a:p>
        </p:txBody>
      </p:sp>
    </p:spTree>
    <p:extLst>
      <p:ext uri="{BB962C8B-B14F-4D97-AF65-F5344CB8AC3E}">
        <p14:creationId xmlns:p14="http://schemas.microsoft.com/office/powerpoint/2010/main" val="381492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solidFill>
                  <a:srgbClr val="073E87"/>
                </a:solidFill>
              </a:rPr>
              <a:t>University of Nairobi                                 ISO 9001:2008       </a:t>
            </a:r>
            <a:fld id="{C14007BD-732A-4C91-A6D8-8482586282FB}" type="slidenum">
              <a:rPr lang="en-US">
                <a:solidFill>
                  <a:srgbClr val="073E87"/>
                </a:solidFill>
              </a:rPr>
              <a:pPr>
                <a:defRPr/>
              </a:pPr>
              <a:t>‹#›</a:t>
            </a:fld>
            <a:r>
              <a:rPr lang="en-US">
                <a:solidFill>
                  <a:srgbClr val="073E87"/>
                </a:solidFill>
              </a:rPr>
              <a:t>	 Certified 		http://www.uonbi.ac.ke</a:t>
            </a:r>
            <a:endParaRPr lang="en-US" dirty="0">
              <a:solidFill>
                <a:srgbClr val="073E87"/>
              </a:solidFill>
            </a:endParaRPr>
          </a:p>
        </p:txBody>
      </p:sp>
    </p:spTree>
    <p:extLst>
      <p:ext uri="{BB962C8B-B14F-4D97-AF65-F5344CB8AC3E}">
        <p14:creationId xmlns:p14="http://schemas.microsoft.com/office/powerpoint/2010/main" val="40190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solidFill>
                  <a:srgbClr val="073E87"/>
                </a:solidFill>
              </a:rPr>
              <a:t>University of Nairobi                                 ISO 9001:2008       </a:t>
            </a:r>
            <a:fld id="{620F7C8D-4CC7-469E-8555-9EFD2633603B}" type="slidenum">
              <a:rPr lang="en-US">
                <a:solidFill>
                  <a:srgbClr val="073E87"/>
                </a:solidFill>
              </a:rPr>
              <a:pPr>
                <a:defRPr/>
              </a:pPr>
              <a:t>‹#›</a:t>
            </a:fld>
            <a:r>
              <a:rPr lang="en-US">
                <a:solidFill>
                  <a:srgbClr val="073E87"/>
                </a:solidFill>
              </a:rPr>
              <a:t>	 Certified 		http://www.uonbi.ac.ke</a:t>
            </a:r>
            <a:endParaRPr lang="en-US" dirty="0">
              <a:solidFill>
                <a:srgbClr val="073E87"/>
              </a:solidFill>
            </a:endParaRPr>
          </a:p>
        </p:txBody>
      </p:sp>
    </p:spTree>
    <p:extLst>
      <p:ext uri="{BB962C8B-B14F-4D97-AF65-F5344CB8AC3E}">
        <p14:creationId xmlns:p14="http://schemas.microsoft.com/office/powerpoint/2010/main" val="357704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5" name="Freeform 4"/>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solidFill>
                  <a:prstClr val="black"/>
                </a:solidFill>
                <a:latin typeface="Candara"/>
                <a:cs typeface="Arial" charset="0"/>
              </a:endParaRPr>
            </a:p>
          </p:txBody>
        </p:sp>
      </p:gr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306388"/>
            <a:ext cx="914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Fountain 17.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2"/>
          <p:cNvSpPr>
            <a:spLocks noGrp="1"/>
          </p:cNvSpPr>
          <p:nvPr>
            <p:ph type="ftr" sz="quarter" idx="10"/>
          </p:nvPr>
        </p:nvSpPr>
        <p:spPr/>
        <p:txBody>
          <a:bodyPr/>
          <a:lstStyle>
            <a:lvl1pPr>
              <a:defRPr/>
            </a:lvl1pPr>
          </a:lstStyle>
          <a:p>
            <a:pPr>
              <a:defRPr/>
            </a:pPr>
            <a:r>
              <a:rPr lang="en-US">
                <a:solidFill>
                  <a:srgbClr val="073E87"/>
                </a:solidFill>
              </a:rPr>
              <a:t>University of Nairobi                                 ISO 9001:2008       </a:t>
            </a:r>
            <a:fld id="{942B946D-CF5D-4573-8F12-6B8002C994DC}" type="slidenum">
              <a:rPr lang="en-US">
                <a:solidFill>
                  <a:srgbClr val="073E87"/>
                </a:solidFill>
              </a:rPr>
              <a:pPr>
                <a:defRPr/>
              </a:pPr>
              <a:t>‹#›</a:t>
            </a:fld>
            <a:r>
              <a:rPr lang="en-US">
                <a:solidFill>
                  <a:srgbClr val="073E87"/>
                </a:solidFill>
              </a:rPr>
              <a:t>	 Certified 		http://www.uonbi.ac.ke</a:t>
            </a:r>
          </a:p>
        </p:txBody>
      </p:sp>
    </p:spTree>
    <p:extLst>
      <p:ext uri="{BB962C8B-B14F-4D97-AF65-F5344CB8AC3E}">
        <p14:creationId xmlns:p14="http://schemas.microsoft.com/office/powerpoint/2010/main" val="2568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8" name="Freeform 7"/>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solidFill>
                  <a:prstClr val="black"/>
                </a:solidFill>
                <a:latin typeface="Candara"/>
                <a:cs typeface="Arial" charset="0"/>
              </a:endParaRPr>
            </a:p>
          </p:txBody>
        </p:sp>
      </p:gr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381000"/>
            <a:ext cx="9906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Fountain 17.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5"/>
          <p:cNvSpPr>
            <a:spLocks noGrp="1"/>
          </p:cNvSpPr>
          <p:nvPr>
            <p:ph type="ftr" sz="quarter" idx="10"/>
          </p:nvPr>
        </p:nvSpPr>
        <p:spPr>
          <a:xfrm>
            <a:off x="193675" y="6249988"/>
            <a:ext cx="8416925" cy="365125"/>
          </a:xfrm>
        </p:spPr>
        <p:txBody>
          <a:bodyPr/>
          <a:lstStyle>
            <a:lvl1pPr>
              <a:defRPr/>
            </a:lvl1pPr>
          </a:lstStyle>
          <a:p>
            <a:pPr>
              <a:defRPr/>
            </a:pPr>
            <a:r>
              <a:rPr lang="en-US">
                <a:solidFill>
                  <a:srgbClr val="073E87"/>
                </a:solidFill>
              </a:rPr>
              <a:t>University of Nairobi                                 ISO 9001:2008       </a:t>
            </a:r>
            <a:fld id="{52F20F9D-9E72-458B-A31F-FB593D1D89F3}" type="slidenum">
              <a:rPr lang="en-US">
                <a:solidFill>
                  <a:srgbClr val="073E87"/>
                </a:solidFill>
              </a:rPr>
              <a:pPr>
                <a:defRPr/>
              </a:pPr>
              <a:t>‹#›</a:t>
            </a:fld>
            <a:r>
              <a:rPr lang="en-US">
                <a:solidFill>
                  <a:srgbClr val="073E87"/>
                </a:solidFill>
              </a:rPr>
              <a:t>	 Certified 		http://www.uonbi.ac.ke</a:t>
            </a:r>
          </a:p>
        </p:txBody>
      </p:sp>
    </p:spTree>
    <p:extLst>
      <p:ext uri="{BB962C8B-B14F-4D97-AF65-F5344CB8AC3E}">
        <p14:creationId xmlns:p14="http://schemas.microsoft.com/office/powerpoint/2010/main" val="21964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8" name="Freeform 7"/>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solidFill>
                  <a:prstClr val="black"/>
                </a:solidFill>
                <a:latin typeface="Candara"/>
                <a:cs typeface="Arial" charset="0"/>
              </a:endParaRPr>
            </a:p>
          </p:txBody>
        </p:sp>
      </p:gr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1905000"/>
            <a:ext cx="1143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Footer Placeholder 5"/>
          <p:cNvSpPr>
            <a:spLocks noGrp="1"/>
          </p:cNvSpPr>
          <p:nvPr>
            <p:ph type="ftr" sz="quarter" idx="10"/>
          </p:nvPr>
        </p:nvSpPr>
        <p:spPr>
          <a:xfrm>
            <a:off x="193675" y="6249988"/>
            <a:ext cx="8569325" cy="365125"/>
          </a:xfrm>
        </p:spPr>
        <p:txBody>
          <a:bodyPr/>
          <a:lstStyle>
            <a:lvl1pPr>
              <a:defRPr sz="1400" b="1"/>
            </a:lvl1pPr>
          </a:lstStyle>
          <a:p>
            <a:pPr>
              <a:defRPr/>
            </a:pPr>
            <a:r>
              <a:rPr lang="en-US">
                <a:solidFill>
                  <a:srgbClr val="073E87"/>
                </a:solidFill>
              </a:rPr>
              <a:t>University of Nairobi                                 ISO 9001:2008       </a:t>
            </a:r>
            <a:fld id="{F0019A9F-8A17-4088-8544-87947322ECFA}" type="slidenum">
              <a:rPr lang="en-US">
                <a:solidFill>
                  <a:srgbClr val="073E87"/>
                </a:solidFill>
              </a:rPr>
              <a:pPr>
                <a:defRPr/>
              </a:pPr>
              <a:t>‹#›</a:t>
            </a:fld>
            <a:r>
              <a:rPr lang="en-US">
                <a:solidFill>
                  <a:srgbClr val="073E87"/>
                </a:solidFill>
              </a:rPr>
              <a:t>	 Certified 		http://www.uonbi.ac.ke</a:t>
            </a:r>
            <a:endParaRPr lang="en-US" dirty="0">
              <a:solidFill>
                <a:srgbClr val="073E87"/>
              </a:solidFill>
            </a:endParaRPr>
          </a:p>
        </p:txBody>
      </p:sp>
    </p:spTree>
    <p:extLst>
      <p:ext uri="{BB962C8B-B14F-4D97-AF65-F5344CB8AC3E}">
        <p14:creationId xmlns:p14="http://schemas.microsoft.com/office/powerpoint/2010/main" val="7918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2"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solidFill>
                  <a:prstClr val="black"/>
                </a:solidFill>
                <a:latin typeface="Candara"/>
                <a:cs typeface="Arial" charset="0"/>
              </a:endParaRPr>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latin typeface="Candara"/>
                <a:cs typeface="Arial" charset="0"/>
              </a:endParaRPr>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solidFill>
                  <a:prstClr val="black"/>
                </a:solidFill>
                <a:latin typeface="Candara"/>
                <a:cs typeface="Arial"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Footer Placeholder 4"/>
          <p:cNvSpPr>
            <a:spLocks noGrp="1"/>
          </p:cNvSpPr>
          <p:nvPr>
            <p:ph type="ftr" sz="quarter" idx="3"/>
          </p:nvPr>
        </p:nvSpPr>
        <p:spPr>
          <a:xfrm>
            <a:off x="304800" y="6172200"/>
            <a:ext cx="8493125" cy="365125"/>
          </a:xfrm>
          <a:prstGeom prst="rect">
            <a:avLst/>
          </a:prstGeom>
        </p:spPr>
        <p:txBody>
          <a:bodyPr vert="horz" lIns="91440" tIns="45720" rIns="91440" bIns="45720" rtlCol="0" anchor="ctr"/>
          <a:lstStyle>
            <a:lvl1pPr algn="l" fontAlgn="auto">
              <a:spcBef>
                <a:spcPts val="0"/>
              </a:spcBef>
              <a:spcAft>
                <a:spcPts val="0"/>
              </a:spcAft>
              <a:defRPr sz="1400" b="1">
                <a:solidFill>
                  <a:schemeClr val="tx2"/>
                </a:solidFill>
                <a:latin typeface="+mn-lt"/>
                <a:cs typeface="+mn-cs"/>
              </a:defRPr>
            </a:lvl1pPr>
          </a:lstStyle>
          <a:p>
            <a:pPr>
              <a:defRPr/>
            </a:pPr>
            <a:r>
              <a:rPr lang="en-US">
                <a:solidFill>
                  <a:srgbClr val="073E87"/>
                </a:solidFill>
              </a:rPr>
              <a:t>University of Nairobi                                 ISO 9001:2008       </a:t>
            </a:r>
            <a:fld id="{8A13D969-7558-4E8A-BABF-3A965611BAE2}" type="slidenum">
              <a:rPr lang="en-US">
                <a:solidFill>
                  <a:srgbClr val="073E87"/>
                </a:solidFill>
              </a:rPr>
              <a:pPr>
                <a:defRPr/>
              </a:pPr>
              <a:t>‹#›</a:t>
            </a:fld>
            <a:r>
              <a:rPr lang="en-US">
                <a:solidFill>
                  <a:srgbClr val="073E87"/>
                </a:solidFill>
              </a:rPr>
              <a:t>	 Certified 		http://www.uonbi.ac.ke</a:t>
            </a:r>
            <a:endParaRPr lang="en-US" dirty="0">
              <a:solidFill>
                <a:srgbClr val="073E87"/>
              </a:solidFill>
            </a:endParaRPr>
          </a:p>
        </p:txBody>
      </p:sp>
      <p:sp>
        <p:nvSpPr>
          <p:cNvPr id="1030"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1"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2400" y="4572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Fountain 17.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806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1600200"/>
            <a:ext cx="8382000" cy="1779588"/>
          </a:xfrm>
        </p:spPr>
        <p:txBody>
          <a:bodyPr anchor="t">
            <a:normAutofit fontScale="90000"/>
          </a:bodyPr>
          <a:lstStyle/>
          <a:p>
            <a:r>
              <a:rPr lang="en-AU" altLang="en-US" sz="2800" b="1" dirty="0" smtClean="0"/>
              <a:t>MBCHB – LEVEL II</a:t>
            </a:r>
            <a:br>
              <a:rPr lang="en-AU" altLang="en-US" sz="2800" b="1" dirty="0" smtClean="0"/>
            </a:br>
            <a:r>
              <a:rPr lang="en-AU" altLang="en-US" sz="2800" b="1" dirty="0" smtClean="0"/>
              <a:t>LECTURES </a:t>
            </a:r>
            <a:r>
              <a:rPr lang="en-AU" altLang="en-US" sz="2800" b="1" dirty="0"/>
              <a:t>IN </a:t>
            </a:r>
            <a:r>
              <a:rPr lang="en-AU" altLang="en-US" sz="2800" b="1" dirty="0" smtClean="0"/>
              <a:t>LAW, MEDICINE &amp; ETHICS</a:t>
            </a:r>
            <a:r>
              <a:rPr lang="en-AU" altLang="en-US" sz="2800" dirty="0"/>
              <a:t/>
            </a:r>
            <a:br>
              <a:rPr lang="en-AU" altLang="en-US" sz="2800" dirty="0"/>
            </a:br>
            <a:r>
              <a:rPr lang="en-AU" altLang="en-US" sz="2800" dirty="0" smtClean="0"/>
              <a:t/>
            </a:r>
            <a:br>
              <a:rPr lang="en-AU" altLang="en-US" sz="2800" dirty="0" smtClean="0"/>
            </a:br>
            <a:r>
              <a:rPr lang="en-AU" altLang="en-US" sz="2800" dirty="0" smtClean="0">
                <a:solidFill>
                  <a:schemeClr val="tx1"/>
                </a:solidFill>
                <a:latin typeface="Arial Rounded MT Bold" panose="020F0704030504030204" pitchFamily="34" charset="0"/>
              </a:rPr>
              <a:t>KENYA HEALTH POLICY  AND THE LAW</a:t>
            </a:r>
            <a:r>
              <a:rPr lang="en-AU" altLang="en-US" sz="2800" dirty="0"/>
              <a:t>	</a:t>
            </a:r>
            <a:endParaRPr lang="en-US" altLang="en-US" sz="2800" dirty="0" smtClean="0"/>
          </a:p>
        </p:txBody>
      </p:sp>
      <p:sp>
        <p:nvSpPr>
          <p:cNvPr id="10243" name="Subtitle 2"/>
          <p:cNvSpPr>
            <a:spLocks noGrp="1"/>
          </p:cNvSpPr>
          <p:nvPr>
            <p:ph type="subTitle" idx="1"/>
          </p:nvPr>
        </p:nvSpPr>
        <p:spPr>
          <a:xfrm>
            <a:off x="1371600" y="3556000"/>
            <a:ext cx="6400800" cy="1473200"/>
          </a:xfrm>
        </p:spPr>
        <p:txBody>
          <a:bodyPr/>
          <a:lstStyle/>
          <a:p>
            <a:endParaRPr lang="en-AU" dirty="0" smtClean="0"/>
          </a:p>
          <a:p>
            <a:r>
              <a:rPr lang="en-AU" sz="2800" b="1" dirty="0" smtClean="0">
                <a:solidFill>
                  <a:srgbClr val="C00000"/>
                </a:solidFill>
              </a:rPr>
              <a:t>Dr</a:t>
            </a:r>
            <a:r>
              <a:rPr lang="en-AU" sz="2800" b="1" dirty="0">
                <a:solidFill>
                  <a:srgbClr val="C00000"/>
                </a:solidFill>
              </a:rPr>
              <a:t>. P J Muriithi</a:t>
            </a:r>
          </a:p>
          <a:p>
            <a:r>
              <a:rPr lang="en-AU" sz="2800" b="1" dirty="0">
                <a:solidFill>
                  <a:srgbClr val="C00000"/>
                </a:solidFill>
              </a:rPr>
              <a:t>School of Public Health</a:t>
            </a:r>
          </a:p>
        </p:txBody>
      </p:sp>
      <p:sp>
        <p:nvSpPr>
          <p:cNvPr id="4" name="Footer Placeholder 3"/>
          <p:cNvSpPr>
            <a:spLocks noGrp="1"/>
          </p:cNvSpPr>
          <p:nvPr>
            <p:ph type="ftr" sz="quarter" idx="10"/>
          </p:nvPr>
        </p:nvSpPr>
        <p:spPr/>
        <p:txBody>
          <a:bodyPr/>
          <a:lstStyle/>
          <a:p>
            <a:pPr>
              <a:defRPr/>
            </a:pPr>
            <a:r>
              <a:rPr lang="en-US" dirty="0">
                <a:solidFill>
                  <a:srgbClr val="073E87"/>
                </a:solidFill>
              </a:rPr>
              <a:t>University of Nairobi                                 ISO 9001:2008       </a:t>
            </a:r>
            <a:fld id="{B8290F85-0DAB-4F7A-BBCA-487400D41731}" type="slidenum">
              <a:rPr lang="en-US">
                <a:solidFill>
                  <a:srgbClr val="073E87"/>
                </a:solidFill>
              </a:rPr>
              <a:pPr>
                <a:defRPr/>
              </a:pPr>
              <a:t>1</a:t>
            </a:fld>
            <a:r>
              <a:rPr lang="en-US" dirty="0">
                <a:solidFill>
                  <a:srgbClr val="073E87"/>
                </a:solidFill>
              </a:rPr>
              <a:t>	 Certified 		http://www.uonbi.ac.ke</a:t>
            </a:r>
          </a:p>
        </p:txBody>
      </p:sp>
    </p:spTree>
    <p:extLst>
      <p:ext uri="{BB962C8B-B14F-4D97-AF65-F5344CB8AC3E}">
        <p14:creationId xmlns:p14="http://schemas.microsoft.com/office/powerpoint/2010/main" val="315565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610600" cy="4906963"/>
          </a:xfrm>
        </p:spPr>
        <p:txBody>
          <a:bodyPr/>
          <a:lstStyle/>
          <a:p>
            <a:pPr marL="0" indent="0">
              <a:buNone/>
            </a:pPr>
            <a:r>
              <a:rPr lang="en-AU" sz="3200" b="1" dirty="0" smtClean="0">
                <a:solidFill>
                  <a:schemeClr val="tx1"/>
                </a:solidFill>
                <a:latin typeface="Times New Roman" panose="02020603050405020304" pitchFamily="18" charset="0"/>
                <a:cs typeface="Times New Roman" panose="02020603050405020304" pitchFamily="18" charset="0"/>
              </a:rPr>
              <a:t>Formulating a health policy</a:t>
            </a:r>
          </a:p>
          <a:p>
            <a:pPr marL="0" indent="0">
              <a:spcBef>
                <a:spcPts val="0"/>
              </a:spcBef>
              <a:buNone/>
            </a:pPr>
            <a:r>
              <a:rPr lang="en-AU" b="1" dirty="0" smtClean="0">
                <a:solidFill>
                  <a:schemeClr val="tx1"/>
                </a:solidFill>
                <a:latin typeface="Times New Roman" panose="02020603050405020304" pitchFamily="18" charset="0"/>
                <a:cs typeface="Times New Roman" panose="02020603050405020304" pitchFamily="18" charset="0"/>
              </a:rPr>
              <a:t>Kenya Health Policy Framework (1994-2010</a:t>
            </a:r>
            <a:r>
              <a:rPr lang="en-AU" sz="3200" dirty="0" smtClean="0">
                <a:solidFill>
                  <a:schemeClr val="tx1"/>
                </a:solidFill>
                <a:latin typeface="Times New Roman" panose="02020603050405020304" pitchFamily="18" charset="0"/>
                <a:cs typeface="Times New Roman" panose="02020603050405020304" pitchFamily="18" charset="0"/>
              </a:rPr>
              <a:t>)</a:t>
            </a:r>
          </a:p>
          <a:p>
            <a:pPr marL="1165225" indent="-1165225">
              <a:spcBef>
                <a:spcPts val="0"/>
              </a:spcBef>
              <a:buClrTx/>
              <a:buAutoNum type="arabicPlain" startAt="1994"/>
            </a:pPr>
            <a:r>
              <a:rPr lang="en-AU" dirty="0" smtClean="0">
                <a:solidFill>
                  <a:schemeClr val="tx1"/>
                </a:solidFill>
                <a:latin typeface="Times New Roman" panose="02020603050405020304" pitchFamily="18" charset="0"/>
                <a:cs typeface="Times New Roman" panose="02020603050405020304" pitchFamily="18" charset="0"/>
              </a:rPr>
              <a:t>A comprehensive analysis of health situation in Kenya.</a:t>
            </a:r>
          </a:p>
          <a:p>
            <a:pPr marL="0" indent="0">
              <a:spcBef>
                <a:spcPts val="0"/>
              </a:spcBef>
              <a:buClrTx/>
              <a:buNone/>
            </a:pPr>
            <a:r>
              <a:rPr lang="en-AU" dirty="0" smtClean="0">
                <a:solidFill>
                  <a:schemeClr val="tx1"/>
                </a:solidFill>
                <a:latin typeface="Times New Roman" panose="02020603050405020304" pitchFamily="18" charset="0"/>
                <a:cs typeface="Times New Roman" panose="02020603050405020304" pitchFamily="18" charset="0"/>
              </a:rPr>
              <a:t>This identified gaps in health care which included: declining health status and high disease burden resulting from communicable diseases, inadequate public health care financing, weak management structures etc. </a:t>
            </a:r>
          </a:p>
          <a:p>
            <a:pPr marL="0" indent="0">
              <a:spcBef>
                <a:spcPts val="0"/>
              </a:spcBef>
              <a:buClrTx/>
              <a:buNone/>
            </a:pPr>
            <a:r>
              <a:rPr lang="en-AU" dirty="0" smtClean="0">
                <a:solidFill>
                  <a:schemeClr val="tx1"/>
                </a:solidFill>
                <a:latin typeface="Times New Roman" panose="02020603050405020304" pitchFamily="18" charset="0"/>
                <a:cs typeface="Times New Roman" panose="02020603050405020304" pitchFamily="18" charset="0"/>
              </a:rPr>
              <a:t>Subsequently, policy goal was stated as</a:t>
            </a:r>
            <a:r>
              <a:rPr lang="en-AU" sz="3200" dirty="0" smtClean="0">
                <a:solidFill>
                  <a:schemeClr val="tx1"/>
                </a:solidFill>
                <a:latin typeface="Times New Roman" panose="02020603050405020304" pitchFamily="18" charset="0"/>
                <a:cs typeface="Times New Roman" panose="02020603050405020304" pitchFamily="18" charset="0"/>
              </a:rPr>
              <a:t> </a:t>
            </a:r>
          </a:p>
          <a:p>
            <a:pPr marL="0" lvl="0" indent="0">
              <a:buClr>
                <a:srgbClr val="31B6FD"/>
              </a:buClr>
              <a:buNone/>
            </a:pPr>
            <a:r>
              <a:rPr lang="en-US" altLang="en-US" b="1" dirty="0" smtClean="0">
                <a:solidFill>
                  <a:schemeClr val="tx1"/>
                </a:solidFill>
                <a:latin typeface="Times New Roman" panose="02020603050405020304" pitchFamily="18" charset="0"/>
                <a:cs typeface="Times New Roman" panose="02020603050405020304" pitchFamily="18" charset="0"/>
              </a:rPr>
              <a:t>"</a:t>
            </a:r>
            <a:r>
              <a:rPr lang="en-US" altLang="en-US" b="1" dirty="0">
                <a:solidFill>
                  <a:schemeClr val="tx1"/>
                </a:solidFill>
                <a:latin typeface="Times New Roman" panose="02020603050405020304" pitchFamily="18" charset="0"/>
                <a:cs typeface="Times New Roman" panose="02020603050405020304" pitchFamily="18" charset="0"/>
              </a:rPr>
              <a:t>To promote and improve the health status of all Kenyans through the deliberate restructuring of the health sector to make all health services more effective, accessible and </a:t>
            </a:r>
            <a:r>
              <a:rPr lang="en-US" altLang="en-US" b="1" dirty="0" smtClean="0">
                <a:solidFill>
                  <a:schemeClr val="tx1"/>
                </a:solidFill>
                <a:latin typeface="Times New Roman" panose="02020603050405020304" pitchFamily="18" charset="0"/>
                <a:cs typeface="Times New Roman" panose="02020603050405020304" pitchFamily="18" charset="0"/>
              </a:rPr>
              <a:t>affordable” </a:t>
            </a:r>
            <a:r>
              <a:rPr lang="en-US" altLang="en-US" dirty="0" smtClean="0">
                <a:solidFill>
                  <a:schemeClr val="tx1"/>
                </a:solidFill>
                <a:latin typeface="Times New Roman" panose="02020603050405020304" pitchFamily="18" charset="0"/>
                <a:cs typeface="Times New Roman" panose="02020603050405020304" pitchFamily="18" charset="0"/>
              </a:rPr>
              <a:t>(</a:t>
            </a:r>
            <a:r>
              <a:rPr lang="en-AU" dirty="0" smtClean="0"/>
              <a:t>GOVERNMENT </a:t>
            </a:r>
            <a:r>
              <a:rPr lang="en-AU" dirty="0"/>
              <a:t>OF KENYA 1994. </a:t>
            </a:r>
            <a:r>
              <a:rPr lang="en-AU" i="1" dirty="0"/>
              <a:t>Kenya Health Policy </a:t>
            </a:r>
            <a:r>
              <a:rPr lang="en-AU" i="1" dirty="0" smtClean="0"/>
              <a:t>Framework (1994-1910) </a:t>
            </a:r>
            <a:r>
              <a:rPr lang="en-AU" dirty="0"/>
              <a:t>Nairobi, Ministry of </a:t>
            </a:r>
            <a:r>
              <a:rPr lang="en-AU" dirty="0" smtClean="0"/>
              <a:t>Health)</a:t>
            </a:r>
            <a:endParaRPr lang="en-US" altLang="en-US" dirty="0">
              <a:solidFill>
                <a:schemeClr val="tx1"/>
              </a:solidFill>
              <a:latin typeface="Times New Roman" panose="02020603050405020304" pitchFamily="18" charset="0"/>
              <a:cs typeface="Times New Roman" panose="02020603050405020304" pitchFamily="18" charset="0"/>
            </a:endParaRPr>
          </a:p>
          <a:p>
            <a:pPr marL="0" indent="0">
              <a:spcBef>
                <a:spcPts val="0"/>
              </a:spcBef>
              <a:buClrTx/>
              <a:buNone/>
            </a:pPr>
            <a:endParaRPr lang="en-AU" sz="3200" dirty="0" smtClean="0">
              <a:solidFill>
                <a:schemeClr val="tx1"/>
              </a:solidFill>
              <a:latin typeface="Times New Roman" panose="02020603050405020304" pitchFamily="18" charset="0"/>
              <a:cs typeface="Times New Roman" panose="02020603050405020304" pitchFamily="18" charset="0"/>
            </a:endParaRPr>
          </a:p>
          <a:p>
            <a:pPr>
              <a:spcBef>
                <a:spcPts val="0"/>
              </a:spcBef>
            </a:pPr>
            <a:endParaRPr lang="en-AU" sz="3200"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AU"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AU" sz="3200"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676400" y="304801"/>
            <a:ext cx="6096000" cy="1066800"/>
          </a:xfrm>
        </p:spPr>
        <p:txBody>
          <a:bodyPr/>
          <a:lstStyle/>
          <a:p>
            <a:r>
              <a:rPr lang="en-AU" sz="3600" dirty="0" smtClean="0">
                <a:solidFill>
                  <a:srgbClr val="FF0000"/>
                </a:solidFill>
              </a:rPr>
              <a:t>Health Policy and Health </a:t>
            </a:r>
            <a:r>
              <a:rPr lang="en-AU" sz="3600" dirty="0">
                <a:solidFill>
                  <a:srgbClr val="FF0000"/>
                </a:solidFill>
              </a:rPr>
              <a:t>Care delivery </a:t>
            </a:r>
            <a:r>
              <a:rPr lang="en-AU" sz="3600" dirty="0" smtClean="0">
                <a:solidFill>
                  <a:srgbClr val="FF0000"/>
                </a:solidFill>
              </a:rPr>
              <a:t>and in Kenya</a:t>
            </a:r>
            <a:endParaRPr lang="en-AU" sz="3600" dirty="0">
              <a:solidFill>
                <a:srgbClr val="FF0000"/>
              </a:solidFill>
            </a:endParaRPr>
          </a:p>
        </p:txBody>
      </p:sp>
    </p:spTree>
    <p:extLst>
      <p:ext uri="{BB962C8B-B14F-4D97-AF65-F5344CB8AC3E}">
        <p14:creationId xmlns:p14="http://schemas.microsoft.com/office/powerpoint/2010/main" val="35328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04800" y="1371600"/>
            <a:ext cx="7975600" cy="5486400"/>
          </a:xfrm>
        </p:spPr>
        <p:txBody>
          <a:bodyPr/>
          <a:lstStyle/>
          <a:p>
            <a:pPr marL="0" indent="0">
              <a:lnSpc>
                <a:spcPct val="90000"/>
              </a:lnSpc>
              <a:buNone/>
            </a:pPr>
            <a:r>
              <a:rPr lang="en-AU" sz="3200" dirty="0">
                <a:solidFill>
                  <a:schemeClr val="tx1"/>
                </a:solidFill>
                <a:latin typeface="Times New Roman" panose="02020603050405020304" pitchFamily="18" charset="0"/>
                <a:cs typeface="Times New Roman" panose="02020603050405020304" pitchFamily="18" charset="0"/>
              </a:rPr>
              <a:t>Kenya Health Policy Framework (1994-2010)</a:t>
            </a:r>
          </a:p>
          <a:p>
            <a:pPr marL="0" indent="0">
              <a:lnSpc>
                <a:spcPct val="90000"/>
              </a:lnSpc>
              <a:buNone/>
            </a:pPr>
            <a:r>
              <a:rPr lang="en-US" altLang="en-US" b="1" dirty="0" smtClean="0">
                <a:solidFill>
                  <a:schemeClr val="tx1"/>
                </a:solidFill>
                <a:latin typeface="Times New Roman" panose="02020603050405020304" pitchFamily="18" charset="0"/>
                <a:cs typeface="Times New Roman" panose="02020603050405020304" pitchFamily="18" charset="0"/>
              </a:rPr>
              <a:t>What </a:t>
            </a:r>
            <a:r>
              <a:rPr lang="en-US" altLang="en-US" b="1" dirty="0">
                <a:solidFill>
                  <a:schemeClr val="tx1"/>
                </a:solidFill>
                <a:latin typeface="Times New Roman" panose="02020603050405020304" pitchFamily="18" charset="0"/>
                <a:cs typeface="Times New Roman" panose="02020603050405020304" pitchFamily="18" charset="0"/>
              </a:rPr>
              <a:t>to be done (Strategic Policy Imperatives)</a:t>
            </a:r>
            <a:endParaRPr lang="en-US" altLang="en-US" dirty="0" smtClean="0">
              <a:solidFill>
                <a:schemeClr val="tx1"/>
              </a:solidFill>
              <a:latin typeface="Times New Roman" panose="02020603050405020304" pitchFamily="18" charset="0"/>
              <a:cs typeface="Times New Roman" panose="02020603050405020304" pitchFamily="18" charset="0"/>
            </a:endParaRPr>
          </a:p>
          <a:p>
            <a:pPr marL="609600" indent="-609600">
              <a:lnSpc>
                <a:spcPct val="90000"/>
              </a:lnSpc>
              <a:buClrTx/>
              <a:buFontTx/>
              <a:buAutoNum type="arabicPeriod"/>
            </a:pPr>
            <a:r>
              <a:rPr lang="en-US" altLang="en-US" dirty="0" smtClean="0">
                <a:solidFill>
                  <a:schemeClr val="tx1"/>
                </a:solidFill>
                <a:latin typeface="Times New Roman" panose="02020603050405020304" pitchFamily="18" charset="0"/>
                <a:cs typeface="Times New Roman" panose="02020603050405020304" pitchFamily="18" charset="0"/>
              </a:rPr>
              <a:t>Ensure </a:t>
            </a:r>
            <a:r>
              <a:rPr lang="en-US" altLang="en-US" dirty="0">
                <a:solidFill>
                  <a:schemeClr val="tx1"/>
                </a:solidFill>
                <a:latin typeface="Times New Roman" panose="02020603050405020304" pitchFamily="18" charset="0"/>
                <a:cs typeface="Times New Roman" panose="02020603050405020304" pitchFamily="18" charset="0"/>
              </a:rPr>
              <a:t>the equitable allocation of government resources to reduce disparities in health status.</a:t>
            </a:r>
          </a:p>
          <a:p>
            <a:pPr marL="609600" indent="-609600">
              <a:lnSpc>
                <a:spcPct val="90000"/>
              </a:lnSpc>
              <a:buClrTx/>
              <a:buFontTx/>
              <a:buAutoNum type="arabicPeriod"/>
            </a:pPr>
            <a:r>
              <a:rPr lang="en-US" altLang="en-US" dirty="0" smtClean="0">
                <a:solidFill>
                  <a:schemeClr val="tx1"/>
                </a:solidFill>
                <a:latin typeface="Times New Roman" panose="02020603050405020304" pitchFamily="18" charset="0"/>
                <a:cs typeface="Times New Roman" panose="02020603050405020304" pitchFamily="18" charset="0"/>
              </a:rPr>
              <a:t>Increase </a:t>
            </a:r>
            <a:r>
              <a:rPr lang="en-US" altLang="en-US" dirty="0">
                <a:solidFill>
                  <a:schemeClr val="tx1"/>
                </a:solidFill>
                <a:latin typeface="Times New Roman" panose="02020603050405020304" pitchFamily="18" charset="0"/>
                <a:cs typeface="Times New Roman" panose="02020603050405020304" pitchFamily="18" charset="0"/>
              </a:rPr>
              <a:t>the cost effectiveness and the cost efficiency of resource allocation and use.</a:t>
            </a:r>
          </a:p>
          <a:p>
            <a:pPr marL="609600" indent="-609600">
              <a:lnSpc>
                <a:spcPct val="90000"/>
              </a:lnSpc>
              <a:buClrTx/>
              <a:buFontTx/>
              <a:buAutoNum type="arabicPeriod"/>
            </a:pPr>
            <a:r>
              <a:rPr lang="en-US" altLang="en-US" dirty="0" smtClean="0">
                <a:solidFill>
                  <a:schemeClr val="tx1"/>
                </a:solidFill>
                <a:latin typeface="Times New Roman" panose="02020603050405020304" pitchFamily="18" charset="0"/>
                <a:cs typeface="Times New Roman" panose="02020603050405020304" pitchFamily="18" charset="0"/>
              </a:rPr>
              <a:t>Continue </a:t>
            </a:r>
            <a:r>
              <a:rPr lang="en-US" altLang="en-US" dirty="0">
                <a:solidFill>
                  <a:schemeClr val="tx1"/>
                </a:solidFill>
                <a:latin typeface="Times New Roman" panose="02020603050405020304" pitchFamily="18" charset="0"/>
                <a:cs typeface="Times New Roman" panose="02020603050405020304" pitchFamily="18" charset="0"/>
              </a:rPr>
              <a:t>to manage population </a:t>
            </a:r>
            <a:r>
              <a:rPr lang="en-US" altLang="en-US" dirty="0" smtClean="0">
                <a:solidFill>
                  <a:schemeClr val="tx1"/>
                </a:solidFill>
                <a:latin typeface="Times New Roman" panose="02020603050405020304" pitchFamily="18" charset="0"/>
                <a:cs typeface="Times New Roman" panose="02020603050405020304" pitchFamily="18" charset="0"/>
              </a:rPr>
              <a:t>growth</a:t>
            </a:r>
          </a:p>
          <a:p>
            <a:pPr marL="609600" indent="-609600">
              <a:buClrTx/>
              <a:buFontTx/>
              <a:buAutoNum type="arabicPeriod" startAt="4"/>
            </a:pPr>
            <a:r>
              <a:rPr lang="en-US" altLang="en-US" dirty="0">
                <a:solidFill>
                  <a:schemeClr val="tx1"/>
                </a:solidFill>
              </a:rPr>
              <a:t>Create an enabling environment for increased private sector and community involvement in health service provision and finance.</a:t>
            </a:r>
          </a:p>
          <a:p>
            <a:pPr marL="609600" indent="-609600">
              <a:buClrTx/>
              <a:buFontTx/>
              <a:buAutoNum type="arabicPeriod" startAt="4"/>
            </a:pPr>
            <a:r>
              <a:rPr lang="en-US" altLang="en-US" dirty="0" smtClean="0">
                <a:solidFill>
                  <a:schemeClr val="tx1"/>
                </a:solidFill>
              </a:rPr>
              <a:t>Enhance </a:t>
            </a:r>
            <a:r>
              <a:rPr lang="en-US" altLang="en-US" dirty="0">
                <a:solidFill>
                  <a:schemeClr val="tx1"/>
                </a:solidFill>
              </a:rPr>
              <a:t>the regulatory role of the government in all aspects of health care provision</a:t>
            </a:r>
            <a:r>
              <a:rPr lang="en-US" altLang="en-US" dirty="0" smtClean="0">
                <a:solidFill>
                  <a:schemeClr val="tx1"/>
                </a:solidFill>
              </a:rPr>
              <a:t>.</a:t>
            </a:r>
            <a:endParaRPr lang="en-US" altLang="en-US" dirty="0">
              <a:solidFill>
                <a:schemeClr val="tx1"/>
              </a:solidFill>
            </a:endParaRPr>
          </a:p>
          <a:p>
            <a:pPr marL="609600" indent="-609600">
              <a:buClrTx/>
              <a:buFontTx/>
              <a:buAutoNum type="arabicPeriod" startAt="4"/>
            </a:pPr>
            <a:r>
              <a:rPr lang="en-US" altLang="en-US" dirty="0">
                <a:solidFill>
                  <a:schemeClr val="tx1"/>
                </a:solidFill>
              </a:rPr>
              <a:t>Increase and diversify per capita financial flows to the health sector.</a:t>
            </a:r>
          </a:p>
          <a:p>
            <a:pPr marL="609600" indent="-609600">
              <a:lnSpc>
                <a:spcPct val="90000"/>
              </a:lnSpc>
              <a:buClrTx/>
              <a:buFontTx/>
              <a:buAutoNum type="arabicPeriod"/>
            </a:pPr>
            <a:endParaRPr lang="en-US" altLang="en-US" dirty="0">
              <a:solidFill>
                <a:schemeClr val="tx1"/>
              </a:solidFill>
              <a:latin typeface="Times New Roman" panose="02020603050405020304" pitchFamily="18" charset="0"/>
              <a:cs typeface="Times New Roman" panose="02020603050405020304" pitchFamily="18" charset="0"/>
            </a:endParaRPr>
          </a:p>
          <a:p>
            <a:pPr marL="609600" indent="-609600">
              <a:lnSpc>
                <a:spcPct val="90000"/>
              </a:lnSpc>
            </a:pPr>
            <a:endParaRPr lang="en-US" altLang="en-US" dirty="0"/>
          </a:p>
        </p:txBody>
      </p:sp>
      <p:sp>
        <p:nvSpPr>
          <p:cNvPr id="4098" name="Rectangle 2"/>
          <p:cNvSpPr>
            <a:spLocks noGrp="1" noChangeArrowheads="1"/>
          </p:cNvSpPr>
          <p:nvPr>
            <p:ph type="title"/>
          </p:nvPr>
        </p:nvSpPr>
        <p:spPr>
          <a:xfrm>
            <a:off x="228600" y="304801"/>
            <a:ext cx="7543800" cy="1066800"/>
          </a:xfrm>
        </p:spPr>
        <p:txBody>
          <a:bodyPr/>
          <a:lstStyle/>
          <a:p>
            <a:r>
              <a:rPr lang="en-US" altLang="en-US" sz="3600" b="1" dirty="0">
                <a:solidFill>
                  <a:srgbClr val="C00000"/>
                </a:solidFill>
              </a:rPr>
              <a:t>Kenya’s policy on </a:t>
            </a:r>
            <a:r>
              <a:rPr lang="en-US" altLang="en-US" sz="3600" b="1" dirty="0" smtClean="0">
                <a:solidFill>
                  <a:srgbClr val="C00000"/>
                </a:solidFill>
              </a:rPr>
              <a:t>health</a:t>
            </a:r>
            <a:endParaRPr lang="en-US" altLang="en-US" sz="36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871538" y="1676400"/>
            <a:ext cx="7408862" cy="4449763"/>
          </a:xfrm>
        </p:spPr>
        <p:txBody>
          <a:bodyPr/>
          <a:lstStyle/>
          <a:p>
            <a:pPr>
              <a:lnSpc>
                <a:spcPct val="90000"/>
              </a:lnSpc>
              <a:buFontTx/>
              <a:buNone/>
            </a:pPr>
            <a:r>
              <a:rPr lang="en-US" altLang="en-US" b="1" i="1" dirty="0"/>
              <a:t>    </a:t>
            </a:r>
            <a:r>
              <a:rPr lang="en-US" altLang="en-US" b="1" i="1" dirty="0">
                <a:solidFill>
                  <a:schemeClr val="tx1"/>
                </a:solidFill>
              </a:rPr>
              <a:t>Essential Health care packages  </a:t>
            </a:r>
            <a:endParaRPr lang="en-US" altLang="en-US" dirty="0">
              <a:solidFill>
                <a:schemeClr val="tx1"/>
              </a:solidFill>
            </a:endParaRPr>
          </a:p>
          <a:p>
            <a:pPr marL="0" indent="0">
              <a:lnSpc>
                <a:spcPct val="90000"/>
              </a:lnSpc>
              <a:spcBef>
                <a:spcPts val="0"/>
              </a:spcBef>
              <a:spcAft>
                <a:spcPts val="600"/>
              </a:spcAft>
              <a:buFontTx/>
              <a:buNone/>
            </a:pPr>
            <a:r>
              <a:rPr lang="en-US" altLang="en-US" dirty="0" smtClean="0">
                <a:solidFill>
                  <a:schemeClr val="tx1"/>
                </a:solidFill>
                <a:latin typeface="Times New Roman" panose="02020603050405020304" pitchFamily="18" charset="0"/>
                <a:cs typeface="Times New Roman" panose="02020603050405020304" pitchFamily="18" charset="0"/>
              </a:rPr>
              <a:t>To  </a:t>
            </a:r>
            <a:r>
              <a:rPr lang="en-US" altLang="en-US" dirty="0">
                <a:solidFill>
                  <a:schemeClr val="tx1"/>
                </a:solidFill>
                <a:latin typeface="Times New Roman" panose="02020603050405020304" pitchFamily="18" charset="0"/>
                <a:cs typeface="Times New Roman" panose="02020603050405020304" pitchFamily="18" charset="0"/>
              </a:rPr>
              <a:t>reduce the burden of diseases, Kenya has identified the following key areas that are defined as the essential health care packages namely:</a:t>
            </a:r>
            <a:endParaRPr lang="en-GB" altLang="en-US" dirty="0">
              <a:solidFill>
                <a:schemeClr val="tx1"/>
              </a:solidFill>
              <a:latin typeface="Times New Roman" panose="02020603050405020304" pitchFamily="18" charset="0"/>
              <a:cs typeface="Times New Roman" panose="02020603050405020304" pitchFamily="18" charset="0"/>
            </a:endParaRPr>
          </a:p>
          <a:p>
            <a:pPr lvl="2">
              <a:lnSpc>
                <a:spcPct val="90000"/>
              </a:lnSpc>
              <a:spcBef>
                <a:spcPts val="0"/>
              </a:spcBef>
              <a:spcAft>
                <a:spcPts val="600"/>
              </a:spcAft>
              <a:buClrTx/>
              <a:buFont typeface="Arial" panose="020B0604020202020204" pitchFamily="34" charset="0"/>
              <a:buChar char="•"/>
            </a:pPr>
            <a:r>
              <a:rPr lang="en-GB" altLang="en-US" sz="2400" dirty="0">
                <a:solidFill>
                  <a:schemeClr val="tx1"/>
                </a:solidFill>
                <a:latin typeface="Times New Roman" panose="02020603050405020304" pitchFamily="18" charset="0"/>
                <a:cs typeface="Times New Roman" panose="02020603050405020304" pitchFamily="18" charset="0"/>
              </a:rPr>
              <a:t>Expanded Programme on Immunization</a:t>
            </a:r>
          </a:p>
          <a:p>
            <a:pPr lvl="2">
              <a:lnSpc>
                <a:spcPct val="90000"/>
              </a:lnSpc>
              <a:spcBef>
                <a:spcPts val="0"/>
              </a:spcBef>
              <a:spcAft>
                <a:spcPts val="600"/>
              </a:spcAft>
              <a:buClrTx/>
              <a:buFont typeface="Arial" panose="020B0604020202020204" pitchFamily="34" charset="0"/>
              <a:buChar char="•"/>
            </a:pPr>
            <a:r>
              <a:rPr lang="en-GB" altLang="en-US" sz="2400" dirty="0">
                <a:solidFill>
                  <a:schemeClr val="tx1"/>
                </a:solidFill>
                <a:latin typeface="Times New Roman" panose="02020603050405020304" pitchFamily="18" charset="0"/>
                <a:cs typeface="Times New Roman" panose="02020603050405020304" pitchFamily="18" charset="0"/>
              </a:rPr>
              <a:t>Malaria prevention and treatment</a:t>
            </a:r>
          </a:p>
          <a:p>
            <a:pPr lvl="2">
              <a:lnSpc>
                <a:spcPct val="90000"/>
              </a:lnSpc>
              <a:spcBef>
                <a:spcPts val="0"/>
              </a:spcBef>
              <a:spcAft>
                <a:spcPts val="600"/>
              </a:spcAft>
              <a:buClrTx/>
              <a:buFont typeface="Arial" panose="020B0604020202020204" pitchFamily="34" charset="0"/>
              <a:buChar char="•"/>
            </a:pPr>
            <a:r>
              <a:rPr lang="en-GB" altLang="en-US" sz="2400" dirty="0">
                <a:solidFill>
                  <a:schemeClr val="tx1"/>
                </a:solidFill>
                <a:latin typeface="Times New Roman" panose="02020603050405020304" pitchFamily="18" charset="0"/>
                <a:cs typeface="Times New Roman" panose="02020603050405020304" pitchFamily="18" charset="0"/>
              </a:rPr>
              <a:t>Integrated Management of Childhood Illnesses (IMCI)</a:t>
            </a:r>
          </a:p>
          <a:p>
            <a:pPr lvl="2">
              <a:lnSpc>
                <a:spcPct val="90000"/>
              </a:lnSpc>
              <a:spcBef>
                <a:spcPts val="0"/>
              </a:spcBef>
              <a:spcAft>
                <a:spcPts val="600"/>
              </a:spcAft>
              <a:buClrTx/>
              <a:buFont typeface="Arial" panose="020B0604020202020204" pitchFamily="34" charset="0"/>
              <a:buChar char="•"/>
            </a:pPr>
            <a:r>
              <a:rPr lang="en-GB" altLang="en-US" sz="2400" dirty="0">
                <a:solidFill>
                  <a:schemeClr val="tx1"/>
                </a:solidFill>
                <a:latin typeface="Times New Roman" panose="02020603050405020304" pitchFamily="18" charset="0"/>
                <a:cs typeface="Times New Roman" panose="02020603050405020304" pitchFamily="18" charset="0"/>
              </a:rPr>
              <a:t>Reproductive health</a:t>
            </a:r>
          </a:p>
          <a:p>
            <a:pPr lvl="2">
              <a:lnSpc>
                <a:spcPct val="90000"/>
              </a:lnSpc>
              <a:spcBef>
                <a:spcPts val="0"/>
              </a:spcBef>
              <a:spcAft>
                <a:spcPts val="600"/>
              </a:spcAft>
              <a:buClrTx/>
              <a:buFont typeface="Arial" panose="020B0604020202020204" pitchFamily="34" charset="0"/>
              <a:buChar char="•"/>
            </a:pPr>
            <a:r>
              <a:rPr lang="en-GB" altLang="en-US" sz="2400" dirty="0">
                <a:solidFill>
                  <a:schemeClr val="tx1"/>
                </a:solidFill>
                <a:latin typeface="Times New Roman" panose="02020603050405020304" pitchFamily="18" charset="0"/>
                <a:cs typeface="Times New Roman" panose="02020603050405020304" pitchFamily="18" charset="0"/>
              </a:rPr>
              <a:t>HIV/AIDS/TB prevention and management</a:t>
            </a:r>
            <a:endParaRPr lang="en-US" altLang="en-US" sz="2400" dirty="0">
              <a:solidFill>
                <a:schemeClr val="tx1"/>
              </a:solidFill>
              <a:latin typeface="Times New Roman" panose="02020603050405020304" pitchFamily="18" charset="0"/>
              <a:cs typeface="Times New Roman" panose="02020603050405020304" pitchFamily="18" charset="0"/>
            </a:endParaRPr>
          </a:p>
          <a:p>
            <a:pPr>
              <a:lnSpc>
                <a:spcPct val="90000"/>
              </a:lnSpc>
              <a:spcBef>
                <a:spcPts val="0"/>
              </a:spcBef>
              <a:spcAft>
                <a:spcPts val="600"/>
              </a:spcAft>
              <a:buClrTx/>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a:p>
            <a:pPr>
              <a:lnSpc>
                <a:spcPct val="90000"/>
              </a:lnSpc>
              <a:buFontTx/>
              <a:buNone/>
            </a:pPr>
            <a:endParaRPr lang="en-US" altLang="en-US" dirty="0"/>
          </a:p>
        </p:txBody>
      </p:sp>
      <p:sp>
        <p:nvSpPr>
          <p:cNvPr id="6146" name="Rectangle 2"/>
          <p:cNvSpPr>
            <a:spLocks noGrp="1" noChangeArrowheads="1"/>
          </p:cNvSpPr>
          <p:nvPr>
            <p:ph type="title"/>
          </p:nvPr>
        </p:nvSpPr>
        <p:spPr>
          <a:xfrm>
            <a:off x="1447800" y="304800"/>
            <a:ext cx="6324600" cy="1252537"/>
          </a:xfrm>
        </p:spPr>
        <p:txBody>
          <a:bodyPr/>
          <a:lstStyle/>
          <a:p>
            <a:r>
              <a:rPr lang="en-US" altLang="en-US" b="1" i="1" dirty="0">
                <a:solidFill>
                  <a:srgbClr val="C00000"/>
                </a:solidFill>
              </a:rPr>
              <a:t>Health priorities in Kenya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09600" y="1524000"/>
            <a:ext cx="7975600" cy="5486400"/>
          </a:xfrm>
        </p:spPr>
        <p:txBody>
          <a:bodyPr/>
          <a:lstStyle/>
          <a:p>
            <a:pPr marL="0" indent="0">
              <a:lnSpc>
                <a:spcPct val="90000"/>
              </a:lnSpc>
              <a:buNone/>
            </a:pPr>
            <a:r>
              <a:rPr lang="en-AU" sz="3200" dirty="0">
                <a:solidFill>
                  <a:schemeClr val="tx1"/>
                </a:solidFill>
                <a:latin typeface="Times New Roman" panose="02020603050405020304" pitchFamily="18" charset="0"/>
                <a:cs typeface="Times New Roman" panose="02020603050405020304" pitchFamily="18" charset="0"/>
              </a:rPr>
              <a:t>Kenya Health Policy </a:t>
            </a:r>
            <a:r>
              <a:rPr lang="en-AU" sz="3200" dirty="0" smtClean="0">
                <a:solidFill>
                  <a:schemeClr val="tx1"/>
                </a:solidFill>
                <a:latin typeface="Times New Roman" panose="02020603050405020304" pitchFamily="18" charset="0"/>
                <a:cs typeface="Times New Roman" panose="02020603050405020304" pitchFamily="18" charset="0"/>
              </a:rPr>
              <a:t>(2012-2030)</a:t>
            </a:r>
            <a:endParaRPr lang="en-AU" sz="3200" dirty="0">
              <a:solidFill>
                <a:schemeClr val="tx1"/>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b="1" dirty="0" smtClean="0">
                <a:solidFill>
                  <a:schemeClr val="tx1"/>
                </a:solidFill>
                <a:latin typeface="Times New Roman" panose="02020603050405020304" pitchFamily="18" charset="0"/>
                <a:cs typeface="Times New Roman" panose="02020603050405020304" pitchFamily="18" charset="0"/>
              </a:rPr>
              <a:t>Situation analysis</a:t>
            </a:r>
          </a:p>
          <a:p>
            <a:pPr>
              <a:lnSpc>
                <a:spcPct val="90000"/>
              </a:lnSpc>
              <a:buFont typeface="Arial" panose="020B0604020202020204" pitchFamily="34" charset="0"/>
              <a:buChar char="•"/>
            </a:pPr>
            <a:r>
              <a:rPr lang="en-US" altLang="en-US" dirty="0" smtClean="0">
                <a:solidFill>
                  <a:schemeClr val="tx1"/>
                </a:solidFill>
                <a:latin typeface="Times New Roman" panose="02020603050405020304" pitchFamily="18" charset="0"/>
                <a:cs typeface="Times New Roman" panose="02020603050405020304" pitchFamily="18" charset="0"/>
              </a:rPr>
              <a:t>Identified declining health status indicators during the period 1994-2010 , LE 45.2  but increased to 60 years in 2009.</a:t>
            </a:r>
          </a:p>
          <a:p>
            <a:pPr>
              <a:buClrTx/>
              <a:buFont typeface="Arial" panose="020B0604020202020204" pitchFamily="34" charset="0"/>
              <a:buChar char="•"/>
            </a:pPr>
            <a:r>
              <a:rPr lang="en-AU" dirty="0">
                <a:solidFill>
                  <a:schemeClr val="tx1"/>
                </a:solidFill>
                <a:latin typeface="Times New Roman" panose="02020603050405020304" pitchFamily="18" charset="0"/>
                <a:cs typeface="Times New Roman" panose="02020603050405020304" pitchFamily="18" charset="0"/>
              </a:rPr>
              <a:t>The </a:t>
            </a:r>
            <a:r>
              <a:rPr lang="en-AU" dirty="0" smtClean="0">
                <a:solidFill>
                  <a:schemeClr val="tx1"/>
                </a:solidFill>
                <a:latin typeface="Times New Roman" panose="02020603050405020304" pitchFamily="18" charset="0"/>
                <a:cs typeface="Times New Roman" panose="02020603050405020304" pitchFamily="18" charset="0"/>
              </a:rPr>
              <a:t>country is </a:t>
            </a:r>
            <a:r>
              <a:rPr lang="en-AU" dirty="0">
                <a:solidFill>
                  <a:schemeClr val="tx1"/>
                </a:solidFill>
                <a:latin typeface="Times New Roman" panose="02020603050405020304" pitchFamily="18" charset="0"/>
                <a:cs typeface="Times New Roman" panose="02020603050405020304" pitchFamily="18" charset="0"/>
              </a:rPr>
              <a:t>not on </a:t>
            </a:r>
            <a:r>
              <a:rPr lang="en-AU" dirty="0" smtClean="0">
                <a:solidFill>
                  <a:schemeClr val="tx1"/>
                </a:solidFill>
                <a:latin typeface="Times New Roman" panose="02020603050405020304" pitchFamily="18" charset="0"/>
                <a:cs typeface="Times New Roman" panose="02020603050405020304" pitchFamily="18" charset="0"/>
              </a:rPr>
              <a:t>track regarding: </a:t>
            </a:r>
          </a:p>
          <a:p>
            <a:pPr>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Commitments  </a:t>
            </a:r>
            <a:r>
              <a:rPr lang="en-AU" dirty="0">
                <a:solidFill>
                  <a:schemeClr val="tx1"/>
                </a:solidFill>
                <a:latin typeface="Times New Roman" panose="02020603050405020304" pitchFamily="18" charset="0"/>
                <a:cs typeface="Times New Roman" panose="02020603050405020304" pitchFamily="18" charset="0"/>
              </a:rPr>
              <a:t>relating to health related Millennium Development </a:t>
            </a:r>
            <a:r>
              <a:rPr lang="en-AU" dirty="0" smtClean="0">
                <a:solidFill>
                  <a:schemeClr val="tx1"/>
                </a:solidFill>
                <a:latin typeface="Times New Roman" panose="02020603050405020304" pitchFamily="18" charset="0"/>
                <a:cs typeface="Times New Roman" panose="02020603050405020304" pitchFamily="18" charset="0"/>
              </a:rPr>
              <a:t>Goals</a:t>
            </a:r>
          </a:p>
          <a:p>
            <a:pPr lvl="1">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MDG’s 1 </a:t>
            </a:r>
            <a:r>
              <a:rPr lang="en-AU" dirty="0">
                <a:solidFill>
                  <a:schemeClr val="tx1"/>
                </a:solidFill>
                <a:latin typeface="Times New Roman" panose="02020603050405020304" pitchFamily="18" charset="0"/>
                <a:cs typeface="Times New Roman" panose="02020603050405020304" pitchFamily="18" charset="0"/>
              </a:rPr>
              <a:t>(eradicate extreme poverty and hunger</a:t>
            </a:r>
            <a:r>
              <a:rPr lang="en-AU" dirty="0" smtClean="0">
                <a:solidFill>
                  <a:schemeClr val="tx1"/>
                </a:solidFill>
                <a:latin typeface="Times New Roman" panose="02020603050405020304" pitchFamily="18" charset="0"/>
                <a:cs typeface="Times New Roman" panose="02020603050405020304" pitchFamily="18" charset="0"/>
              </a:rPr>
              <a:t>)</a:t>
            </a:r>
            <a:r>
              <a:rPr lang="en-AU" dirty="0">
                <a:solidFill>
                  <a:schemeClr val="tx1"/>
                </a:solidFill>
                <a:latin typeface="Times New Roman" panose="02020603050405020304" pitchFamily="18" charset="0"/>
                <a:cs typeface="Times New Roman" panose="02020603050405020304" pitchFamily="18" charset="0"/>
              </a:rPr>
              <a:t> </a:t>
            </a:r>
            <a:endParaRPr lang="en-AU" dirty="0" smtClean="0">
              <a:solidFill>
                <a:schemeClr val="tx1"/>
              </a:solidFill>
              <a:latin typeface="Times New Roman" panose="02020603050405020304" pitchFamily="18" charset="0"/>
              <a:cs typeface="Times New Roman" panose="02020603050405020304" pitchFamily="18" charset="0"/>
            </a:endParaRPr>
          </a:p>
          <a:p>
            <a:pPr lvl="1">
              <a:buClrTx/>
              <a:buFont typeface="Arial" panose="020B0604020202020204" pitchFamily="34" charset="0"/>
              <a:buChar char="•"/>
            </a:pPr>
            <a:r>
              <a:rPr lang="en-AU" dirty="0">
                <a:solidFill>
                  <a:schemeClr val="tx1"/>
                </a:solidFill>
                <a:latin typeface="Times New Roman" panose="02020603050405020304" pitchFamily="18" charset="0"/>
                <a:cs typeface="Times New Roman" panose="02020603050405020304" pitchFamily="18" charset="0"/>
              </a:rPr>
              <a:t>MDG’s 4, (reduce child mortality rates) </a:t>
            </a:r>
          </a:p>
          <a:p>
            <a:pPr lvl="1">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MDG’s </a:t>
            </a:r>
            <a:r>
              <a:rPr lang="en-AU" dirty="0">
                <a:solidFill>
                  <a:schemeClr val="tx1"/>
                </a:solidFill>
                <a:latin typeface="Times New Roman" panose="02020603050405020304" pitchFamily="18" charset="0"/>
                <a:cs typeface="Times New Roman" panose="02020603050405020304" pitchFamily="18" charset="0"/>
              </a:rPr>
              <a:t>5 (improve maternal health), </a:t>
            </a:r>
            <a:endParaRPr lang="en-AU" dirty="0" smtClean="0">
              <a:solidFill>
                <a:schemeClr val="tx1"/>
              </a:solidFill>
              <a:latin typeface="Times New Roman" panose="02020603050405020304" pitchFamily="18" charset="0"/>
              <a:cs typeface="Times New Roman" panose="02020603050405020304" pitchFamily="18" charset="0"/>
            </a:endParaRPr>
          </a:p>
          <a:p>
            <a:pPr lvl="1">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MDG’s 6 ,(</a:t>
            </a:r>
            <a:r>
              <a:rPr lang="en-AU" dirty="0">
                <a:solidFill>
                  <a:schemeClr val="tx1"/>
                </a:solidFill>
                <a:latin typeface="Times New Roman" panose="02020603050405020304" pitchFamily="18" charset="0"/>
                <a:cs typeface="Times New Roman" panose="02020603050405020304" pitchFamily="18" charset="0"/>
              </a:rPr>
              <a:t>combat HIV, </a:t>
            </a:r>
            <a:r>
              <a:rPr lang="en-AU" dirty="0" smtClean="0">
                <a:solidFill>
                  <a:schemeClr val="tx1"/>
                </a:solidFill>
                <a:latin typeface="Times New Roman" panose="02020603050405020304" pitchFamily="18" charset="0"/>
                <a:cs typeface="Times New Roman" panose="02020603050405020304" pitchFamily="18" charset="0"/>
              </a:rPr>
              <a:t>malaria),</a:t>
            </a:r>
            <a:endParaRPr lang="en-AU" dirty="0">
              <a:solidFill>
                <a:schemeClr val="tx1"/>
              </a:solidFill>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Abuja Declaration</a:t>
            </a:r>
          </a:p>
          <a:p>
            <a:pPr marL="0" indent="0">
              <a:lnSpc>
                <a:spcPct val="90000"/>
              </a:lnSpc>
              <a:buNone/>
            </a:pPr>
            <a:endParaRPr lang="en-US" altLang="en-US" b="1" dirty="0" smtClean="0">
              <a:solidFill>
                <a:schemeClr val="tx1"/>
              </a:solidFill>
              <a:latin typeface="Times New Roman" panose="02020603050405020304" pitchFamily="18" charset="0"/>
              <a:cs typeface="Times New Roman" panose="02020603050405020304" pitchFamily="18" charset="0"/>
            </a:endParaRPr>
          </a:p>
        </p:txBody>
      </p:sp>
      <p:sp>
        <p:nvSpPr>
          <p:cNvPr id="4098" name="Rectangle 2"/>
          <p:cNvSpPr>
            <a:spLocks noGrp="1" noChangeArrowheads="1"/>
          </p:cNvSpPr>
          <p:nvPr>
            <p:ph type="title"/>
          </p:nvPr>
        </p:nvSpPr>
        <p:spPr>
          <a:xfrm>
            <a:off x="228600" y="304801"/>
            <a:ext cx="7543800" cy="1066800"/>
          </a:xfrm>
        </p:spPr>
        <p:txBody>
          <a:bodyPr/>
          <a:lstStyle/>
          <a:p>
            <a:r>
              <a:rPr lang="en-US" altLang="en-US" sz="3600" b="1" dirty="0">
                <a:solidFill>
                  <a:srgbClr val="C00000"/>
                </a:solidFill>
              </a:rPr>
              <a:t>Kenya’s policy on </a:t>
            </a:r>
            <a:r>
              <a:rPr lang="en-US" altLang="en-US" sz="3600" b="1" dirty="0" smtClean="0">
                <a:solidFill>
                  <a:srgbClr val="C00000"/>
                </a:solidFill>
              </a:rPr>
              <a:t>health</a:t>
            </a:r>
            <a:endParaRPr lang="en-US" altLang="en-US" sz="3600" b="1" dirty="0">
              <a:solidFill>
                <a:srgbClr val="C00000"/>
              </a:solidFill>
            </a:endParaRPr>
          </a:p>
        </p:txBody>
      </p:sp>
    </p:spTree>
    <p:extLst>
      <p:ext uri="{BB962C8B-B14F-4D97-AF65-F5344CB8AC3E}">
        <p14:creationId xmlns:p14="http://schemas.microsoft.com/office/powerpoint/2010/main" val="4284974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04800"/>
            <a:ext cx="6248400" cy="1252537"/>
          </a:xfrm>
        </p:spPr>
        <p:txBody>
          <a:bodyPr/>
          <a:lstStyle/>
          <a:p>
            <a:r>
              <a:rPr lang="en-AU" sz="3600" dirty="0" smtClean="0">
                <a:solidFill>
                  <a:srgbClr val="C00000"/>
                </a:solidFill>
              </a:rPr>
              <a:t>Health Indicators (1994-2010)</a:t>
            </a:r>
            <a:endParaRPr lang="en-AU" sz="3600" dirty="0">
              <a:solidFill>
                <a:srgbClr val="C00000"/>
              </a:solidFill>
            </a:endParaRPr>
          </a:p>
        </p:txBody>
      </p:sp>
      <p:sp>
        <p:nvSpPr>
          <p:cNvPr id="4" name="Footer Placeholder 3"/>
          <p:cNvSpPr>
            <a:spLocks noGrp="1"/>
          </p:cNvSpPr>
          <p:nvPr>
            <p:ph type="ftr" sz="quarter" idx="10"/>
          </p:nvPr>
        </p:nvSpPr>
        <p:spPr/>
        <p:txBody>
          <a:bodyPr/>
          <a:lstStyle/>
          <a:p>
            <a:pPr>
              <a:defRPr/>
            </a:pPr>
            <a:r>
              <a:rPr lang="en-US" smtClean="0">
                <a:solidFill>
                  <a:srgbClr val="073E87"/>
                </a:solidFill>
              </a:rPr>
              <a:t>University of Nairobi                                 ISO 9001:2008       </a:t>
            </a:r>
            <a:fld id="{DA695C9E-A3EF-4E33-8903-70B4C8410A1C}" type="slidenum">
              <a:rPr lang="en-US" smtClean="0">
                <a:solidFill>
                  <a:srgbClr val="073E87"/>
                </a:solidFill>
              </a:rPr>
              <a:pPr>
                <a:defRPr/>
              </a:pPr>
              <a:t>14</a:t>
            </a:fld>
            <a:r>
              <a:rPr lang="en-US" smtClean="0">
                <a:solidFill>
                  <a:srgbClr val="073E87"/>
                </a:solidFill>
              </a:rPr>
              <a:t>	 Certified 		http://www.uonbi.ac.ke</a:t>
            </a:r>
            <a:endParaRPr lang="en-US">
              <a:solidFill>
                <a:srgbClr val="073E87"/>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78325"/>
            <a:ext cx="7543800" cy="446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01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04800"/>
            <a:ext cx="6248400" cy="1252537"/>
          </a:xfrm>
        </p:spPr>
        <p:txBody>
          <a:bodyPr/>
          <a:lstStyle/>
          <a:p>
            <a:r>
              <a:rPr lang="en-AU" sz="3600" dirty="0" smtClean="0">
                <a:solidFill>
                  <a:srgbClr val="C00000"/>
                </a:solidFill>
              </a:rPr>
              <a:t>Situation Analysis(1994-2010</a:t>
            </a:r>
            <a:r>
              <a:rPr lang="en-AU" sz="3600" dirty="0">
                <a:solidFill>
                  <a:srgbClr val="C00000"/>
                </a:solidFill>
              </a:rPr>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3" y="1600200"/>
            <a:ext cx="896532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3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04801"/>
            <a:ext cx="6248400" cy="838200"/>
          </a:xfrm>
        </p:spPr>
        <p:txBody>
          <a:bodyPr/>
          <a:lstStyle/>
          <a:p>
            <a:r>
              <a:rPr lang="en-AU" sz="3600" dirty="0" smtClean="0">
                <a:solidFill>
                  <a:srgbClr val="C00000"/>
                </a:solidFill>
              </a:rPr>
              <a:t>Situation Analysis (1994-2010)</a:t>
            </a:r>
            <a:endParaRPr lang="en-AU" sz="3600" dirty="0">
              <a:solidFill>
                <a:srgbClr val="C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91470"/>
            <a:ext cx="7469418" cy="54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97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304800"/>
            <a:ext cx="6172200" cy="1252537"/>
          </a:xfrm>
        </p:spPr>
        <p:txBody>
          <a:bodyPr/>
          <a:lstStyle/>
          <a:p>
            <a:r>
              <a:rPr lang="en-AU" sz="3600" dirty="0">
                <a:solidFill>
                  <a:srgbClr val="C00000"/>
                </a:solidFill>
              </a:rPr>
              <a:t>Situation Analysis (1994-2010)</a:t>
            </a:r>
            <a:endParaRPr lang="en-A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94" y="1828800"/>
            <a:ext cx="8708906" cy="389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38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676400"/>
            <a:ext cx="7408862" cy="4449763"/>
          </a:xfrm>
        </p:spPr>
        <p:txBody>
          <a:bodyPr/>
          <a:lstStyle/>
          <a:p>
            <a:pPr marL="0" indent="0">
              <a:buNone/>
            </a:pPr>
            <a:r>
              <a:rPr lang="en-AU" sz="3200" b="1" dirty="0" smtClean="0">
                <a:solidFill>
                  <a:schemeClr val="tx1"/>
                </a:solidFill>
                <a:latin typeface="Times New Roman" panose="02020603050405020304" pitchFamily="18" charset="0"/>
                <a:cs typeface="Times New Roman" panose="02020603050405020304" pitchFamily="18" charset="0"/>
              </a:rPr>
              <a:t>Law/Regulatory Matters and Health Policy</a:t>
            </a:r>
          </a:p>
          <a:p>
            <a:pPr>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New Constitution (Kenya Constitution 2010)</a:t>
            </a:r>
          </a:p>
          <a:p>
            <a:pPr>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The </a:t>
            </a:r>
            <a:r>
              <a:rPr lang="en-AU" dirty="0">
                <a:solidFill>
                  <a:schemeClr val="tx1"/>
                </a:solidFill>
                <a:latin typeface="Times New Roman" panose="02020603050405020304" pitchFamily="18" charset="0"/>
                <a:cs typeface="Times New Roman" panose="02020603050405020304" pitchFamily="18" charset="0"/>
              </a:rPr>
              <a:t>Public Health Act </a:t>
            </a:r>
            <a:r>
              <a:rPr lang="en-AU" dirty="0" smtClean="0">
                <a:solidFill>
                  <a:schemeClr val="tx1"/>
                </a:solidFill>
                <a:latin typeface="Times New Roman" panose="02020603050405020304" pitchFamily="18" charset="0"/>
                <a:cs typeface="Times New Roman" panose="02020603050405020304" pitchFamily="18" charset="0"/>
              </a:rPr>
              <a:t>not </a:t>
            </a:r>
            <a:r>
              <a:rPr lang="en-AU" dirty="0">
                <a:solidFill>
                  <a:schemeClr val="tx1"/>
                </a:solidFill>
                <a:latin typeface="Times New Roman" panose="02020603050405020304" pitchFamily="18" charset="0"/>
                <a:cs typeface="Times New Roman" panose="02020603050405020304" pitchFamily="18" charset="0"/>
              </a:rPr>
              <a:t>attuned to the stewardship role</a:t>
            </a:r>
          </a:p>
          <a:p>
            <a:pPr>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Other Legislations governing Health Care provision not effective ,e.g. Regulation of health professionals and private health care(Muriithi 2013, Doctoral Thesis[not published]</a:t>
            </a:r>
          </a:p>
          <a:p>
            <a:pPr>
              <a:buClrTx/>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Kenya Health Law [Health Bill] not yet enacted</a:t>
            </a:r>
          </a:p>
          <a:p>
            <a:endParaRPr lang="en-AU" dirty="0"/>
          </a:p>
        </p:txBody>
      </p:sp>
      <p:sp>
        <p:nvSpPr>
          <p:cNvPr id="3" name="Title 2"/>
          <p:cNvSpPr>
            <a:spLocks noGrp="1"/>
          </p:cNvSpPr>
          <p:nvPr>
            <p:ph type="title"/>
          </p:nvPr>
        </p:nvSpPr>
        <p:spPr>
          <a:xfrm>
            <a:off x="1600200" y="304800"/>
            <a:ext cx="6172200" cy="1252537"/>
          </a:xfrm>
        </p:spPr>
        <p:txBody>
          <a:bodyPr/>
          <a:lstStyle/>
          <a:p>
            <a:r>
              <a:rPr lang="en-AU" sz="3600" dirty="0">
                <a:solidFill>
                  <a:srgbClr val="C00000"/>
                </a:solidFill>
              </a:rPr>
              <a:t>Situation Analysis (1994-2010)</a:t>
            </a:r>
            <a:endParaRPr lang="en-AU" sz="3600" dirty="0"/>
          </a:p>
        </p:txBody>
      </p:sp>
    </p:spTree>
    <p:extLst>
      <p:ext uri="{BB962C8B-B14F-4D97-AF65-F5344CB8AC3E}">
        <p14:creationId xmlns:p14="http://schemas.microsoft.com/office/powerpoint/2010/main" val="319097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28600" y="1676400"/>
            <a:ext cx="8763000" cy="5029200"/>
          </a:xfrm>
        </p:spPr>
        <p:txBody>
          <a:bodyPr/>
          <a:lstStyle/>
          <a:p>
            <a:pPr marL="0" indent="0">
              <a:buNone/>
            </a:pPr>
            <a:r>
              <a:rPr lang="en-US" altLang="en-US" sz="3200" b="1" dirty="0" smtClean="0">
                <a:solidFill>
                  <a:schemeClr val="tx1"/>
                </a:solidFill>
                <a:latin typeface="Times New Roman" panose="02020603050405020304" pitchFamily="18" charset="0"/>
                <a:cs typeface="Times New Roman" panose="02020603050405020304" pitchFamily="18" charset="0"/>
              </a:rPr>
              <a:t>The  mandate and obligation of Kenya government:</a:t>
            </a:r>
          </a:p>
          <a:p>
            <a:pPr marL="0" indent="0">
              <a:buNone/>
            </a:pPr>
            <a:r>
              <a:rPr lang="en-US" altLang="en-US" sz="2800" b="1" dirty="0" smtClean="0">
                <a:solidFill>
                  <a:schemeClr val="tx1"/>
                </a:solidFill>
                <a:latin typeface="Times New Roman" panose="02020603050405020304" pitchFamily="18" charset="0"/>
                <a:cs typeface="Times New Roman" panose="02020603050405020304" pitchFamily="18" charset="0"/>
              </a:rPr>
              <a:t>Kenya Constitution 2010: </a:t>
            </a:r>
            <a:r>
              <a:rPr lang="en-US" sz="2800" b="1" dirty="0" smtClean="0">
                <a:solidFill>
                  <a:schemeClr val="tx1"/>
                </a:solidFill>
                <a:latin typeface="Times New Roman" panose="02020603050405020304" pitchFamily="18" charset="0"/>
                <a:cs typeface="Times New Roman" panose="02020603050405020304" pitchFamily="18" charset="0"/>
              </a:rPr>
              <a:t>Economic </a:t>
            </a:r>
            <a:r>
              <a:rPr lang="en-US" sz="2800" b="1" dirty="0">
                <a:solidFill>
                  <a:schemeClr val="tx1"/>
                </a:solidFill>
                <a:latin typeface="Times New Roman" panose="02020603050405020304" pitchFamily="18" charset="0"/>
                <a:cs typeface="Times New Roman" panose="02020603050405020304" pitchFamily="18" charset="0"/>
              </a:rPr>
              <a:t>and social </a:t>
            </a:r>
            <a:r>
              <a:rPr lang="en-US" sz="2800" b="1" dirty="0" smtClean="0">
                <a:solidFill>
                  <a:schemeClr val="tx1"/>
                </a:solidFill>
                <a:latin typeface="Times New Roman" panose="02020603050405020304" pitchFamily="18" charset="0"/>
                <a:cs typeface="Times New Roman" panose="02020603050405020304" pitchFamily="18" charset="0"/>
              </a:rPr>
              <a:t>rights</a:t>
            </a:r>
            <a:endParaRPr lang="en-AU" sz="28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b="1" dirty="0">
                <a:solidFill>
                  <a:schemeClr val="tx1"/>
                </a:solidFill>
                <a:latin typeface="Times New Roman" panose="02020603050405020304" pitchFamily="18" charset="0"/>
                <a:cs typeface="Times New Roman" panose="02020603050405020304" pitchFamily="18" charset="0"/>
              </a:rPr>
              <a:t>43.</a:t>
            </a:r>
            <a:r>
              <a:rPr lang="en-US" sz="3200" dirty="0">
                <a:solidFill>
                  <a:schemeClr val="tx1"/>
                </a:solidFill>
                <a:latin typeface="Times New Roman" panose="02020603050405020304" pitchFamily="18" charset="0"/>
                <a:cs typeface="Times New Roman" panose="02020603050405020304" pitchFamily="18" charset="0"/>
              </a:rPr>
              <a:t> (1) </a:t>
            </a:r>
            <a:r>
              <a:rPr lang="en-US" b="1" dirty="0">
                <a:solidFill>
                  <a:schemeClr val="tx1"/>
                </a:solidFill>
                <a:latin typeface="Times New Roman" panose="02020603050405020304" pitchFamily="18" charset="0"/>
                <a:cs typeface="Times New Roman" panose="02020603050405020304" pitchFamily="18" charset="0"/>
              </a:rPr>
              <a:t>Every person has the right— </a:t>
            </a:r>
            <a:endParaRPr lang="en-AU" b="1"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a:t>
            </a:r>
            <a:r>
              <a:rPr lang="en-US" i="1" dirty="0">
                <a:solidFill>
                  <a:schemeClr val="tx1"/>
                </a:solidFill>
                <a:latin typeface="Times New Roman" panose="02020603050405020304" pitchFamily="18" charset="0"/>
                <a:cs typeface="Times New Roman" panose="02020603050405020304" pitchFamily="18" charset="0"/>
              </a:rPr>
              <a:t>a</a:t>
            </a:r>
            <a:r>
              <a:rPr lang="en-US" dirty="0">
                <a:solidFill>
                  <a:schemeClr val="tx1"/>
                </a:solidFill>
                <a:latin typeface="Times New Roman" panose="02020603050405020304" pitchFamily="18" charset="0"/>
                <a:cs typeface="Times New Roman" panose="02020603050405020304" pitchFamily="18" charset="0"/>
              </a:rPr>
              <a:t>) to the highest attainable standard of health, which includes the right to health care services, including reproductive health care</a:t>
            </a:r>
            <a:r>
              <a:rPr lang="en-US"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b="1" dirty="0">
                <a:solidFill>
                  <a:schemeClr val="tx1"/>
                </a:solidFill>
                <a:latin typeface="Times New Roman" panose="02020603050405020304" pitchFamily="18" charset="0"/>
                <a:cs typeface="Times New Roman" panose="02020603050405020304" pitchFamily="18" charset="0"/>
              </a:rPr>
              <a:t>(2) A person shall not be denied emergency medical </a:t>
            </a:r>
            <a:r>
              <a:rPr lang="en-US" b="1" dirty="0" smtClean="0">
                <a:solidFill>
                  <a:schemeClr val="tx1"/>
                </a:solidFill>
                <a:latin typeface="Times New Roman" panose="02020603050405020304" pitchFamily="18" charset="0"/>
                <a:cs typeface="Times New Roman" panose="02020603050405020304" pitchFamily="18" charset="0"/>
              </a:rPr>
              <a:t>treatment</a:t>
            </a:r>
          </a:p>
          <a:p>
            <a:pPr marL="0" indent="0">
              <a:buNone/>
            </a:pPr>
            <a:endParaRPr lang="en-AU" b="1" dirty="0" smtClean="0">
              <a:solidFill>
                <a:srgbClr val="C00000"/>
              </a:solidFill>
            </a:endParaRPr>
          </a:p>
          <a:p>
            <a:pPr marL="0" indent="0">
              <a:buNone/>
            </a:pPr>
            <a:r>
              <a:rPr lang="en-AU" b="1" dirty="0" smtClean="0">
                <a:solidFill>
                  <a:srgbClr val="C00000"/>
                </a:solidFill>
              </a:rPr>
              <a:t>The </a:t>
            </a:r>
            <a:r>
              <a:rPr lang="en-AU" b="1" dirty="0">
                <a:solidFill>
                  <a:srgbClr val="C00000"/>
                </a:solidFill>
              </a:rPr>
              <a:t>Constitution of Kenya 2010 provides an overarching legal framework to ensure a </a:t>
            </a:r>
            <a:r>
              <a:rPr lang="en-AU" b="1" dirty="0" smtClean="0">
                <a:solidFill>
                  <a:srgbClr val="C00000"/>
                </a:solidFill>
              </a:rPr>
              <a:t>comprehensive rights-based </a:t>
            </a:r>
            <a:r>
              <a:rPr lang="en-AU" b="1" dirty="0">
                <a:solidFill>
                  <a:srgbClr val="C00000"/>
                </a:solidFill>
              </a:rPr>
              <a:t>and people-driven approach to health services delivery.</a:t>
            </a:r>
            <a:endParaRPr lang="en-AU" b="1" dirty="0">
              <a:solidFill>
                <a:srgbClr val="C00000"/>
              </a:solidFill>
              <a:latin typeface="Times New Roman" panose="02020603050405020304" pitchFamily="18" charset="0"/>
              <a:cs typeface="Times New Roman" panose="02020603050405020304" pitchFamily="18" charset="0"/>
            </a:endParaRPr>
          </a:p>
          <a:p>
            <a:pPr marL="0" indent="0">
              <a:buNone/>
            </a:pP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3074" name="Rectangle 2"/>
          <p:cNvSpPr>
            <a:spLocks noGrp="1" noChangeArrowheads="1"/>
          </p:cNvSpPr>
          <p:nvPr>
            <p:ph type="title"/>
          </p:nvPr>
        </p:nvSpPr>
        <p:spPr>
          <a:xfrm>
            <a:off x="1447800" y="304800"/>
            <a:ext cx="6324600" cy="1252537"/>
          </a:xfrm>
        </p:spPr>
        <p:txBody>
          <a:bodyPr/>
          <a:lstStyle/>
          <a:p>
            <a:r>
              <a:rPr lang="en-US" altLang="en-US" sz="3600" b="1" dirty="0">
                <a:solidFill>
                  <a:srgbClr val="C00000"/>
                </a:solidFill>
              </a:rPr>
              <a:t>Kenya's Health </a:t>
            </a:r>
            <a:r>
              <a:rPr lang="en-US" altLang="en-US" sz="3600" b="1" dirty="0" smtClean="0">
                <a:solidFill>
                  <a:srgbClr val="C00000"/>
                </a:solidFill>
              </a:rPr>
              <a:t>Policy and the Law (CONSTITUTION 2010)</a:t>
            </a:r>
            <a:endParaRPr lang="en-US" altLang="en-US" sz="3600" b="1" dirty="0">
              <a:solidFill>
                <a:srgbClr val="C00000"/>
              </a:solidFill>
            </a:endParaRPr>
          </a:p>
        </p:txBody>
      </p:sp>
    </p:spTree>
    <p:extLst>
      <p:ext uri="{BB962C8B-B14F-4D97-AF65-F5344CB8AC3E}">
        <p14:creationId xmlns:p14="http://schemas.microsoft.com/office/powerpoint/2010/main" val="402660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051800" cy="4221163"/>
          </a:xfrm>
        </p:spPr>
        <p:txBody>
          <a:bodyPr/>
          <a:lstStyle/>
          <a:p>
            <a:pPr marL="0" indent="0" algn="ctr">
              <a:buNone/>
            </a:pPr>
            <a:r>
              <a:rPr lang="en-AU" sz="2800" b="1" dirty="0" smtClean="0">
                <a:solidFill>
                  <a:srgbClr val="C00000"/>
                </a:solidFill>
                <a:latin typeface="Times New Roman" panose="02020603050405020304" pitchFamily="18" charset="0"/>
                <a:cs typeface="Times New Roman" panose="02020603050405020304" pitchFamily="18" charset="0"/>
              </a:rPr>
              <a:t>OUTLINE</a:t>
            </a:r>
          </a:p>
          <a:p>
            <a:r>
              <a:rPr lang="en-AU" dirty="0" smtClean="0">
                <a:solidFill>
                  <a:schemeClr val="tx1"/>
                </a:solidFill>
                <a:latin typeface="Times New Roman" panose="02020603050405020304" pitchFamily="18" charset="0"/>
                <a:cs typeface="Times New Roman" panose="02020603050405020304" pitchFamily="18" charset="0"/>
              </a:rPr>
              <a:t>HISTORICAL PERSPECTIVES</a:t>
            </a:r>
          </a:p>
          <a:p>
            <a:r>
              <a:rPr lang="en-AU" dirty="0" smtClean="0">
                <a:solidFill>
                  <a:schemeClr val="tx1"/>
                </a:solidFill>
                <a:latin typeface="Times New Roman" panose="02020603050405020304" pitchFamily="18" charset="0"/>
                <a:cs typeface="Times New Roman" panose="02020603050405020304" pitchFamily="18" charset="0"/>
              </a:rPr>
              <a:t>POLICY CONCEPTS &amp; DEFINITIONS</a:t>
            </a:r>
          </a:p>
          <a:p>
            <a:r>
              <a:rPr lang="en-AU" dirty="0" smtClean="0">
                <a:solidFill>
                  <a:schemeClr val="tx1"/>
                </a:solidFill>
                <a:latin typeface="Times New Roman" panose="02020603050405020304" pitchFamily="18" charset="0"/>
                <a:cs typeface="Times New Roman" panose="02020603050405020304" pitchFamily="18" charset="0"/>
              </a:rPr>
              <a:t>POLICY FORMULATION &amp; CONSIDERATIONS</a:t>
            </a:r>
          </a:p>
          <a:p>
            <a:r>
              <a:rPr lang="en-AU" dirty="0" smtClean="0">
                <a:solidFill>
                  <a:schemeClr val="tx1"/>
                </a:solidFill>
                <a:latin typeface="Times New Roman" panose="02020603050405020304" pitchFamily="18" charset="0"/>
                <a:cs typeface="Times New Roman" panose="02020603050405020304" pitchFamily="18" charset="0"/>
              </a:rPr>
              <a:t>POLICY HIGHLIGHTS 1994 – 2010</a:t>
            </a:r>
          </a:p>
          <a:p>
            <a:r>
              <a:rPr lang="en-AU" dirty="0" smtClean="0">
                <a:solidFill>
                  <a:schemeClr val="tx1"/>
                </a:solidFill>
                <a:latin typeface="Times New Roman" panose="02020603050405020304" pitchFamily="18" charset="0"/>
                <a:cs typeface="Times New Roman" panose="02020603050405020304" pitchFamily="18" charset="0"/>
              </a:rPr>
              <a:t>POLICY HIGHLIGHTS 2012-2030</a:t>
            </a:r>
          </a:p>
          <a:p>
            <a:r>
              <a:rPr lang="en-AU" dirty="0" smtClean="0">
                <a:solidFill>
                  <a:schemeClr val="tx1"/>
                </a:solidFill>
                <a:latin typeface="Times New Roman" panose="02020603050405020304" pitchFamily="18" charset="0"/>
                <a:cs typeface="Times New Roman" panose="02020603050405020304" pitchFamily="18" charset="0"/>
              </a:rPr>
              <a:t>KENYA CONSTITUTION, HEALTH LAW</a:t>
            </a:r>
          </a:p>
          <a:p>
            <a:r>
              <a:rPr lang="en-AU" dirty="0" smtClean="0">
                <a:solidFill>
                  <a:schemeClr val="tx1"/>
                </a:solidFill>
                <a:latin typeface="Times New Roman" panose="02020603050405020304" pitchFamily="18" charset="0"/>
                <a:cs typeface="Times New Roman" panose="02020603050405020304" pitchFamily="18" charset="0"/>
              </a:rPr>
              <a:t>REFERENCES</a:t>
            </a:r>
          </a:p>
          <a:p>
            <a:endParaRPr lang="en-AU" dirty="0"/>
          </a:p>
        </p:txBody>
      </p:sp>
      <p:sp>
        <p:nvSpPr>
          <p:cNvPr id="3" name="Title 2"/>
          <p:cNvSpPr>
            <a:spLocks noGrp="1"/>
          </p:cNvSpPr>
          <p:nvPr>
            <p:ph type="title"/>
          </p:nvPr>
        </p:nvSpPr>
        <p:spPr>
          <a:xfrm>
            <a:off x="1447800" y="304800"/>
            <a:ext cx="6172200" cy="1252537"/>
          </a:xfrm>
        </p:spPr>
        <p:txBody>
          <a:bodyPr/>
          <a:lstStyle/>
          <a:p>
            <a:r>
              <a:rPr lang="en-AU" altLang="en-US" sz="3200" dirty="0">
                <a:solidFill>
                  <a:srgbClr val="FF0000"/>
                </a:solidFill>
                <a:latin typeface="Arial Rounded MT Bold" panose="020F0704030504030204" pitchFamily="34" charset="0"/>
              </a:rPr>
              <a:t>KENYA HEALTH POLICY  AND THE LAW</a:t>
            </a:r>
            <a:endParaRPr lang="en-AU" sz="3200"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solidFill>
                  <a:srgbClr val="073E87"/>
                </a:solidFill>
              </a:rPr>
              <a:t>University of Nairobi                                 ISO 9001:2008       </a:t>
            </a:r>
            <a:fld id="{DA695C9E-A3EF-4E33-8903-70B4C8410A1C}" type="slidenum">
              <a:rPr lang="en-US" smtClean="0">
                <a:solidFill>
                  <a:srgbClr val="073E87"/>
                </a:solidFill>
              </a:rPr>
              <a:pPr>
                <a:defRPr/>
              </a:pPr>
              <a:t>2</a:t>
            </a:fld>
            <a:r>
              <a:rPr lang="en-US" smtClean="0">
                <a:solidFill>
                  <a:srgbClr val="073E87"/>
                </a:solidFill>
              </a:rPr>
              <a:t>	 Certified 		http://www.uonbi.ac.ke</a:t>
            </a:r>
            <a:endParaRPr lang="en-US">
              <a:solidFill>
                <a:srgbClr val="073E87"/>
              </a:solidFill>
            </a:endParaRPr>
          </a:p>
        </p:txBody>
      </p:sp>
    </p:spTree>
    <p:extLst>
      <p:ext uri="{BB962C8B-B14F-4D97-AF65-F5344CB8AC3E}">
        <p14:creationId xmlns:p14="http://schemas.microsoft.com/office/powerpoint/2010/main" val="398828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676400"/>
            <a:ext cx="7408862" cy="4449763"/>
          </a:xfrm>
        </p:spPr>
        <p:txBody>
          <a:bodyPr/>
          <a:lstStyle/>
          <a:p>
            <a:pPr marL="0" indent="0">
              <a:buNone/>
            </a:pPr>
            <a:r>
              <a:rPr lang="en-AU" dirty="0" smtClean="0">
                <a:solidFill>
                  <a:schemeClr val="tx1"/>
                </a:solidFill>
              </a:rPr>
              <a:t>Constitution  </a:t>
            </a:r>
            <a:r>
              <a:rPr lang="en-AU" dirty="0">
                <a:solidFill>
                  <a:schemeClr val="tx1"/>
                </a:solidFill>
              </a:rPr>
              <a:t>also </a:t>
            </a:r>
            <a:r>
              <a:rPr lang="en-AU" dirty="0" smtClean="0">
                <a:solidFill>
                  <a:schemeClr val="tx1"/>
                </a:solidFill>
              </a:rPr>
              <a:t>guarantees  the  underlying </a:t>
            </a:r>
            <a:r>
              <a:rPr lang="en-AU" dirty="0">
                <a:solidFill>
                  <a:schemeClr val="tx1"/>
                </a:solidFill>
              </a:rPr>
              <a:t>determinants of the right to health, </a:t>
            </a:r>
            <a:r>
              <a:rPr lang="en-AU" dirty="0" smtClean="0">
                <a:solidFill>
                  <a:schemeClr val="tx1"/>
                </a:solidFill>
              </a:rPr>
              <a:t>such as:</a:t>
            </a:r>
          </a:p>
          <a:p>
            <a:r>
              <a:rPr lang="en-AU" dirty="0" smtClean="0">
                <a:solidFill>
                  <a:schemeClr val="tx1"/>
                </a:solidFill>
              </a:rPr>
              <a:t>adequate </a:t>
            </a:r>
            <a:r>
              <a:rPr lang="en-AU" dirty="0">
                <a:solidFill>
                  <a:schemeClr val="tx1"/>
                </a:solidFill>
              </a:rPr>
              <a:t>housing, </a:t>
            </a:r>
            <a:endParaRPr lang="en-AU" dirty="0" smtClean="0">
              <a:solidFill>
                <a:schemeClr val="tx1"/>
              </a:solidFill>
            </a:endParaRPr>
          </a:p>
          <a:p>
            <a:r>
              <a:rPr lang="en-AU" dirty="0" smtClean="0">
                <a:solidFill>
                  <a:schemeClr val="tx1"/>
                </a:solidFill>
              </a:rPr>
              <a:t>food</a:t>
            </a:r>
            <a:r>
              <a:rPr lang="en-AU" dirty="0">
                <a:solidFill>
                  <a:schemeClr val="tx1"/>
                </a:solidFill>
              </a:rPr>
              <a:t>, </a:t>
            </a:r>
            <a:endParaRPr lang="en-AU" dirty="0" smtClean="0">
              <a:solidFill>
                <a:schemeClr val="tx1"/>
              </a:solidFill>
            </a:endParaRPr>
          </a:p>
          <a:p>
            <a:r>
              <a:rPr lang="en-AU" dirty="0" smtClean="0">
                <a:solidFill>
                  <a:schemeClr val="tx1"/>
                </a:solidFill>
              </a:rPr>
              <a:t>clean </a:t>
            </a:r>
            <a:r>
              <a:rPr lang="en-AU" dirty="0">
                <a:solidFill>
                  <a:schemeClr val="tx1"/>
                </a:solidFill>
              </a:rPr>
              <a:t>safe water, </a:t>
            </a:r>
            <a:endParaRPr lang="en-AU" dirty="0" smtClean="0">
              <a:solidFill>
                <a:schemeClr val="tx1"/>
              </a:solidFill>
            </a:endParaRPr>
          </a:p>
          <a:p>
            <a:r>
              <a:rPr lang="en-AU" dirty="0" smtClean="0">
                <a:solidFill>
                  <a:schemeClr val="tx1"/>
                </a:solidFill>
              </a:rPr>
              <a:t>social </a:t>
            </a:r>
            <a:r>
              <a:rPr lang="en-AU" dirty="0">
                <a:solidFill>
                  <a:schemeClr val="tx1"/>
                </a:solidFill>
              </a:rPr>
              <a:t>security and </a:t>
            </a:r>
            <a:endParaRPr lang="en-AU" dirty="0" smtClean="0">
              <a:solidFill>
                <a:schemeClr val="tx1"/>
              </a:solidFill>
            </a:endParaRPr>
          </a:p>
          <a:p>
            <a:r>
              <a:rPr lang="en-AU" dirty="0" smtClean="0">
                <a:solidFill>
                  <a:schemeClr val="tx1"/>
                </a:solidFill>
              </a:rPr>
              <a:t>Education.</a:t>
            </a:r>
          </a:p>
          <a:p>
            <a:pPr marL="0" indent="0">
              <a:buNone/>
            </a:pPr>
            <a:r>
              <a:rPr lang="en-AU" dirty="0" smtClean="0">
                <a:solidFill>
                  <a:schemeClr val="tx1"/>
                </a:solidFill>
              </a:rPr>
              <a:t>Kenya policy  2012 -2030 seeks </a:t>
            </a:r>
            <a:r>
              <a:rPr lang="en-AU" dirty="0">
                <a:solidFill>
                  <a:schemeClr val="tx1"/>
                </a:solidFill>
              </a:rPr>
              <a:t>to make the realization of the right to health by all Kenyans </a:t>
            </a:r>
            <a:r>
              <a:rPr lang="en-AU" dirty="0" smtClean="0">
                <a:solidFill>
                  <a:schemeClr val="tx1"/>
                </a:solidFill>
              </a:rPr>
              <a:t>a reality.</a:t>
            </a:r>
            <a:endParaRPr lang="en-AU" dirty="0">
              <a:solidFill>
                <a:schemeClr val="tx1"/>
              </a:solidFill>
            </a:endParaRPr>
          </a:p>
        </p:txBody>
      </p:sp>
      <p:sp>
        <p:nvSpPr>
          <p:cNvPr id="3" name="Title 2"/>
          <p:cNvSpPr>
            <a:spLocks noGrp="1"/>
          </p:cNvSpPr>
          <p:nvPr>
            <p:ph type="title"/>
          </p:nvPr>
        </p:nvSpPr>
        <p:spPr>
          <a:xfrm>
            <a:off x="1524000" y="304800"/>
            <a:ext cx="6096000" cy="1252537"/>
          </a:xfrm>
        </p:spPr>
        <p:txBody>
          <a:bodyPr/>
          <a:lstStyle/>
          <a:p>
            <a:r>
              <a:rPr lang="en-AU" sz="3600" dirty="0" smtClean="0">
                <a:solidFill>
                  <a:srgbClr val="FF0000"/>
                </a:solidFill>
              </a:rPr>
              <a:t>Kenya Health Policy and Constitution 2010</a:t>
            </a:r>
            <a:endParaRPr lang="en-AU" sz="3600"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solidFill>
                  <a:srgbClr val="073E87"/>
                </a:solidFill>
              </a:rPr>
              <a:t>University of Nairobi                                 ISO 9001:2008       </a:t>
            </a:r>
            <a:fld id="{DA695C9E-A3EF-4E33-8903-70B4C8410A1C}" type="slidenum">
              <a:rPr lang="en-US" smtClean="0">
                <a:solidFill>
                  <a:srgbClr val="073E87"/>
                </a:solidFill>
              </a:rPr>
              <a:pPr>
                <a:defRPr/>
              </a:pPr>
              <a:t>20</a:t>
            </a:fld>
            <a:r>
              <a:rPr lang="en-US" smtClean="0">
                <a:solidFill>
                  <a:srgbClr val="073E87"/>
                </a:solidFill>
              </a:rPr>
              <a:t>	 Certified 		http://www.uonbi.ac.ke</a:t>
            </a:r>
            <a:endParaRPr lang="en-US">
              <a:solidFill>
                <a:srgbClr val="073E87"/>
              </a:solidFill>
            </a:endParaRPr>
          </a:p>
        </p:txBody>
      </p:sp>
    </p:spTree>
    <p:extLst>
      <p:ext uri="{BB962C8B-B14F-4D97-AF65-F5344CB8AC3E}">
        <p14:creationId xmlns:p14="http://schemas.microsoft.com/office/powerpoint/2010/main" val="255117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051800" cy="5410200"/>
          </a:xfrm>
        </p:spPr>
        <p:txBody>
          <a:bodyPr/>
          <a:lstStyle/>
          <a:p>
            <a:pPr marL="0" indent="0">
              <a:buNone/>
            </a:pPr>
            <a:r>
              <a:rPr lang="en-AU" b="1" dirty="0">
                <a:solidFill>
                  <a:srgbClr val="C00000"/>
                </a:solidFill>
              </a:rPr>
              <a:t>Policy </a:t>
            </a:r>
            <a:r>
              <a:rPr lang="en-AU" b="1" dirty="0" smtClean="0">
                <a:solidFill>
                  <a:srgbClr val="C00000"/>
                </a:solidFill>
              </a:rPr>
              <a:t>Goal 2012-2030</a:t>
            </a:r>
            <a:endParaRPr lang="en-AU" b="1" dirty="0">
              <a:solidFill>
                <a:srgbClr val="C00000"/>
              </a:solidFill>
            </a:endParaRPr>
          </a:p>
          <a:p>
            <a:pPr>
              <a:buClrTx/>
              <a:buFont typeface="Arial" panose="020B0604020202020204" pitchFamily="34" charset="0"/>
              <a:buChar char="•"/>
            </a:pPr>
            <a:r>
              <a:rPr lang="en-AU" dirty="0">
                <a:solidFill>
                  <a:schemeClr val="tx1"/>
                </a:solidFill>
                <a:latin typeface="Times New Roman" panose="02020603050405020304" pitchFamily="18" charset="0"/>
                <a:cs typeface="Times New Roman" panose="02020603050405020304" pitchFamily="18" charset="0"/>
              </a:rPr>
              <a:t>The goal </a:t>
            </a:r>
            <a:r>
              <a:rPr lang="en-AU" dirty="0" smtClean="0">
                <a:solidFill>
                  <a:schemeClr val="tx1"/>
                </a:solidFill>
                <a:latin typeface="Times New Roman" panose="02020603050405020304" pitchFamily="18" charset="0"/>
                <a:cs typeface="Times New Roman" panose="02020603050405020304" pitchFamily="18" charset="0"/>
              </a:rPr>
              <a:t>Kenya </a:t>
            </a:r>
            <a:r>
              <a:rPr lang="en-AU" dirty="0">
                <a:solidFill>
                  <a:schemeClr val="tx1"/>
                </a:solidFill>
                <a:latin typeface="Times New Roman" panose="02020603050405020304" pitchFamily="18" charset="0"/>
                <a:cs typeface="Times New Roman" panose="02020603050405020304" pitchFamily="18" charset="0"/>
              </a:rPr>
              <a:t>Health Policy </a:t>
            </a:r>
            <a:r>
              <a:rPr lang="en-AU" dirty="0" smtClean="0">
                <a:solidFill>
                  <a:schemeClr val="tx1"/>
                </a:solidFill>
                <a:latin typeface="Times New Roman" panose="02020603050405020304" pitchFamily="18" charset="0"/>
                <a:cs typeface="Times New Roman" panose="02020603050405020304" pitchFamily="18" charset="0"/>
              </a:rPr>
              <a:t>2012-2030 is </a:t>
            </a:r>
          </a:p>
          <a:p>
            <a:pPr marL="265113" indent="0">
              <a:buClrTx/>
              <a:buNone/>
            </a:pPr>
            <a:r>
              <a:rPr lang="en-AU" b="1" dirty="0" smtClean="0">
                <a:solidFill>
                  <a:schemeClr val="tx1"/>
                </a:solidFill>
                <a:latin typeface="Times New Roman" panose="02020603050405020304" pitchFamily="18" charset="0"/>
                <a:cs typeface="Times New Roman" panose="02020603050405020304" pitchFamily="18" charset="0"/>
              </a:rPr>
              <a:t>“attaining </a:t>
            </a:r>
            <a:r>
              <a:rPr lang="en-AU" b="1" dirty="0">
                <a:solidFill>
                  <a:schemeClr val="tx1"/>
                </a:solidFill>
                <a:latin typeface="Times New Roman" panose="02020603050405020304" pitchFamily="18" charset="0"/>
                <a:cs typeface="Times New Roman" panose="02020603050405020304" pitchFamily="18" charset="0"/>
              </a:rPr>
              <a:t>the highest possible standard of health in a </a:t>
            </a:r>
            <a:r>
              <a:rPr lang="en-AU" b="1" dirty="0" smtClean="0">
                <a:solidFill>
                  <a:schemeClr val="tx1"/>
                </a:solidFill>
                <a:latin typeface="Times New Roman" panose="02020603050405020304" pitchFamily="18" charset="0"/>
                <a:cs typeface="Times New Roman" panose="02020603050405020304" pitchFamily="18" charset="0"/>
              </a:rPr>
              <a:t>manner responsive </a:t>
            </a:r>
            <a:r>
              <a:rPr lang="en-AU" b="1" dirty="0">
                <a:solidFill>
                  <a:schemeClr val="tx1"/>
                </a:solidFill>
                <a:latin typeface="Times New Roman" panose="02020603050405020304" pitchFamily="18" charset="0"/>
                <a:cs typeface="Times New Roman" panose="02020603050405020304" pitchFamily="18" charset="0"/>
              </a:rPr>
              <a:t>to the needs of the population’</a:t>
            </a:r>
            <a:r>
              <a:rPr lang="en-AU" dirty="0">
                <a:solidFill>
                  <a:schemeClr val="tx1"/>
                </a:solidFill>
                <a:latin typeface="Times New Roman" panose="02020603050405020304" pitchFamily="18" charset="0"/>
                <a:cs typeface="Times New Roman" panose="02020603050405020304" pitchFamily="18" charset="0"/>
              </a:rPr>
              <a:t>.</a:t>
            </a:r>
          </a:p>
          <a:p>
            <a:pPr>
              <a:buClrTx/>
              <a:buFont typeface="Arial" panose="020B0604020202020204" pitchFamily="34" charset="0"/>
              <a:buChar char="•"/>
            </a:pPr>
            <a:r>
              <a:rPr lang="en-AU" dirty="0">
                <a:solidFill>
                  <a:schemeClr val="tx1"/>
                </a:solidFill>
                <a:latin typeface="Times New Roman" panose="02020603050405020304" pitchFamily="18" charset="0"/>
                <a:cs typeface="Times New Roman" panose="02020603050405020304" pitchFamily="18" charset="0"/>
              </a:rPr>
              <a:t>The Policy </a:t>
            </a:r>
            <a:r>
              <a:rPr lang="en-AU" b="1" dirty="0">
                <a:solidFill>
                  <a:schemeClr val="tx1"/>
                </a:solidFill>
                <a:latin typeface="Times New Roman" panose="02020603050405020304" pitchFamily="18" charset="0"/>
                <a:cs typeface="Times New Roman" panose="02020603050405020304" pitchFamily="18" charset="0"/>
              </a:rPr>
              <a:t>aims </a:t>
            </a:r>
            <a:r>
              <a:rPr lang="en-AU" dirty="0">
                <a:solidFill>
                  <a:schemeClr val="tx1"/>
                </a:solidFill>
                <a:latin typeface="Times New Roman" panose="02020603050405020304" pitchFamily="18" charset="0"/>
                <a:cs typeface="Times New Roman" panose="02020603050405020304" pitchFamily="18" charset="0"/>
              </a:rPr>
              <a:t>to achieve this goal through supporting provision of </a:t>
            </a:r>
            <a:r>
              <a:rPr lang="en-AU" i="1" dirty="0">
                <a:solidFill>
                  <a:schemeClr val="tx1"/>
                </a:solidFill>
                <a:latin typeface="Times New Roman" panose="02020603050405020304" pitchFamily="18" charset="0"/>
                <a:cs typeface="Times New Roman" panose="02020603050405020304" pitchFamily="18" charset="0"/>
              </a:rPr>
              <a:t>equitable, affordable and </a:t>
            </a:r>
            <a:r>
              <a:rPr lang="en-AU" i="1" dirty="0" smtClean="0">
                <a:solidFill>
                  <a:schemeClr val="tx1"/>
                </a:solidFill>
                <a:latin typeface="Times New Roman" panose="02020603050405020304" pitchFamily="18" charset="0"/>
                <a:cs typeface="Times New Roman" panose="02020603050405020304" pitchFamily="18" charset="0"/>
              </a:rPr>
              <a:t>quality health </a:t>
            </a:r>
            <a:r>
              <a:rPr lang="en-AU" i="1" dirty="0">
                <a:solidFill>
                  <a:schemeClr val="tx1"/>
                </a:solidFill>
                <a:latin typeface="Times New Roman" panose="02020603050405020304" pitchFamily="18" charset="0"/>
                <a:cs typeface="Times New Roman" panose="02020603050405020304" pitchFamily="18" charset="0"/>
              </a:rPr>
              <a:t>and related services at the highest attainable standards to all Kenyans.</a:t>
            </a:r>
            <a:endParaRPr lang="en-US" altLang="en-US" b="1" dirty="0" smtClean="0">
              <a:solidFill>
                <a:schemeClr val="tx1"/>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b="1" dirty="0" smtClean="0">
                <a:solidFill>
                  <a:schemeClr val="tx1"/>
                </a:solidFill>
                <a:latin typeface="Times New Roman" panose="02020603050405020304" pitchFamily="18" charset="0"/>
                <a:cs typeface="Times New Roman" panose="02020603050405020304" pitchFamily="18" charset="0"/>
              </a:rPr>
              <a:t>What </a:t>
            </a:r>
            <a:r>
              <a:rPr lang="en-US" altLang="en-US" b="1" dirty="0">
                <a:solidFill>
                  <a:schemeClr val="tx1"/>
                </a:solidFill>
                <a:latin typeface="Times New Roman" panose="02020603050405020304" pitchFamily="18" charset="0"/>
                <a:cs typeface="Times New Roman" panose="02020603050405020304" pitchFamily="18" charset="0"/>
              </a:rPr>
              <a:t>to be done</a:t>
            </a:r>
          </a:p>
          <a:p>
            <a:pPr marL="457200" indent="-457200">
              <a:lnSpc>
                <a:spcPct val="90000"/>
              </a:lnSpc>
              <a:buClrTx/>
              <a:buAutoNum type="arabicPeriod"/>
            </a:pPr>
            <a:r>
              <a:rPr lang="en-US" altLang="en-US" dirty="0">
                <a:solidFill>
                  <a:schemeClr val="tx1"/>
                </a:solidFill>
                <a:latin typeface="Times New Roman" panose="02020603050405020304" pitchFamily="18" charset="0"/>
                <a:cs typeface="Times New Roman" panose="02020603050405020304" pitchFamily="18" charset="0"/>
              </a:rPr>
              <a:t>Align the policy with Kenya Constitution 2010, realization of fundamental human rights</a:t>
            </a:r>
          </a:p>
          <a:p>
            <a:pPr marL="457200" indent="-457200">
              <a:lnSpc>
                <a:spcPct val="90000"/>
              </a:lnSpc>
              <a:buClrTx/>
              <a:buAutoNum type="arabicPeriod"/>
            </a:pPr>
            <a:r>
              <a:rPr lang="en-AU" altLang="en-US" dirty="0">
                <a:solidFill>
                  <a:schemeClr val="tx1"/>
                </a:solidFill>
                <a:latin typeface="Times New Roman" panose="02020603050405020304" pitchFamily="18" charset="0"/>
                <a:cs typeface="Times New Roman" panose="02020603050405020304" pitchFamily="18" charset="0"/>
              </a:rPr>
              <a:t>Contribution  to economic development as envisioned in the Vision 2030</a:t>
            </a:r>
          </a:p>
          <a:p>
            <a:pPr marL="457200" indent="-457200">
              <a:lnSpc>
                <a:spcPct val="90000"/>
              </a:lnSpc>
              <a:buClrTx/>
              <a:buAutoNum type="arabicPeriod"/>
            </a:pPr>
            <a:r>
              <a:rPr lang="en-AU" altLang="en-US" dirty="0">
                <a:solidFill>
                  <a:schemeClr val="tx1"/>
                </a:solidFill>
                <a:latin typeface="Times New Roman" panose="02020603050405020304" pitchFamily="18" charset="0"/>
                <a:cs typeface="Times New Roman" panose="02020603050405020304" pitchFamily="18" charset="0"/>
              </a:rPr>
              <a:t>Address the regional and global health challenges</a:t>
            </a:r>
            <a:endParaRPr lang="en-US" alt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AU" dirty="0"/>
          </a:p>
        </p:txBody>
      </p:sp>
      <p:sp>
        <p:nvSpPr>
          <p:cNvPr id="3" name="Title 2"/>
          <p:cNvSpPr>
            <a:spLocks noGrp="1"/>
          </p:cNvSpPr>
          <p:nvPr>
            <p:ph type="title"/>
          </p:nvPr>
        </p:nvSpPr>
        <p:spPr>
          <a:xfrm>
            <a:off x="1447800" y="304801"/>
            <a:ext cx="6324600" cy="914400"/>
          </a:xfrm>
        </p:spPr>
        <p:txBody>
          <a:bodyPr/>
          <a:lstStyle/>
          <a:p>
            <a:r>
              <a:rPr lang="en-AU" sz="3600" dirty="0" smtClean="0">
                <a:solidFill>
                  <a:srgbClr val="C00000"/>
                </a:solidFill>
              </a:rPr>
              <a:t>Kenya Health Policy 2012-2030</a:t>
            </a:r>
            <a:endParaRPr lang="en-AU" sz="3600" dirty="0">
              <a:solidFill>
                <a:srgbClr val="C00000"/>
              </a:solidFill>
            </a:endParaRPr>
          </a:p>
        </p:txBody>
      </p:sp>
    </p:spTree>
    <p:extLst>
      <p:ext uri="{BB962C8B-B14F-4D97-AF65-F5344CB8AC3E}">
        <p14:creationId xmlns:p14="http://schemas.microsoft.com/office/powerpoint/2010/main" val="428322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7975600" cy="4876800"/>
          </a:xfrm>
        </p:spPr>
        <p:txBody>
          <a:bodyPr/>
          <a:lstStyle/>
          <a:p>
            <a:r>
              <a:rPr lang="en-AU" dirty="0" smtClean="0">
                <a:solidFill>
                  <a:schemeClr val="tx1"/>
                </a:solidFill>
                <a:latin typeface="Times New Roman" panose="02020603050405020304" pitchFamily="18" charset="0"/>
                <a:cs typeface="Times New Roman" panose="02020603050405020304" pitchFamily="18" charset="0"/>
              </a:rPr>
              <a:t>The policy provides </a:t>
            </a:r>
            <a:r>
              <a:rPr lang="en-AU" dirty="0">
                <a:solidFill>
                  <a:schemeClr val="tx1"/>
                </a:solidFill>
                <a:latin typeface="Times New Roman" panose="02020603050405020304" pitchFamily="18" charset="0"/>
                <a:cs typeface="Times New Roman" panose="02020603050405020304" pitchFamily="18" charset="0"/>
              </a:rPr>
              <a:t>mechanisms and frameworks within which health systems </a:t>
            </a:r>
            <a:r>
              <a:rPr lang="en-AU" dirty="0" smtClean="0">
                <a:solidFill>
                  <a:schemeClr val="tx1"/>
                </a:solidFill>
                <a:latin typeface="Times New Roman" panose="02020603050405020304" pitchFamily="18" charset="0"/>
                <a:cs typeface="Times New Roman" panose="02020603050405020304" pitchFamily="18" charset="0"/>
              </a:rPr>
              <a:t>strengthening and </a:t>
            </a:r>
            <a:r>
              <a:rPr lang="en-AU" dirty="0">
                <a:solidFill>
                  <a:schemeClr val="tx1"/>
                </a:solidFill>
                <a:latin typeface="Times New Roman" panose="02020603050405020304" pitchFamily="18" charset="0"/>
                <a:cs typeface="Times New Roman" panose="02020603050405020304" pitchFamily="18" charset="0"/>
              </a:rPr>
              <a:t>development will be defined and considered, to ensure the progressive realization of the right </a:t>
            </a:r>
            <a:r>
              <a:rPr lang="en-AU" dirty="0" smtClean="0">
                <a:solidFill>
                  <a:schemeClr val="tx1"/>
                </a:solidFill>
                <a:latin typeface="Times New Roman" panose="02020603050405020304" pitchFamily="18" charset="0"/>
                <a:cs typeface="Times New Roman" panose="02020603050405020304" pitchFamily="18" charset="0"/>
              </a:rPr>
              <a:t>to health </a:t>
            </a:r>
            <a:r>
              <a:rPr lang="en-AU" dirty="0">
                <a:solidFill>
                  <a:schemeClr val="tx1"/>
                </a:solidFill>
                <a:latin typeface="Times New Roman" panose="02020603050405020304" pitchFamily="18" charset="0"/>
                <a:cs typeface="Times New Roman" panose="02020603050405020304" pitchFamily="18" charset="0"/>
              </a:rPr>
              <a:t>for every person across the country under the devolved system.</a:t>
            </a:r>
          </a:p>
          <a:p>
            <a:r>
              <a:rPr lang="en-AU" dirty="0">
                <a:solidFill>
                  <a:schemeClr val="tx1"/>
                </a:solidFill>
                <a:latin typeface="Times New Roman" panose="02020603050405020304" pitchFamily="18" charset="0"/>
                <a:cs typeface="Times New Roman" panose="02020603050405020304" pitchFamily="18" charset="0"/>
              </a:rPr>
              <a:t>The policy takes cognisance of the specific functions assigned to the two levels of governments </a:t>
            </a:r>
            <a:r>
              <a:rPr lang="en-AU" dirty="0" smtClean="0">
                <a:solidFill>
                  <a:schemeClr val="tx1"/>
                </a:solidFill>
                <a:latin typeface="Times New Roman" panose="02020603050405020304" pitchFamily="18" charset="0"/>
                <a:cs typeface="Times New Roman" panose="02020603050405020304" pitchFamily="18" charset="0"/>
              </a:rPr>
              <a:t>as elaborated </a:t>
            </a:r>
            <a:r>
              <a:rPr lang="en-AU" dirty="0">
                <a:solidFill>
                  <a:schemeClr val="tx1"/>
                </a:solidFill>
                <a:latin typeface="Times New Roman" panose="02020603050405020304" pitchFamily="18" charset="0"/>
                <a:cs typeface="Times New Roman" panose="02020603050405020304" pitchFamily="18" charset="0"/>
              </a:rPr>
              <a:t>in the Fourth Schedule of the </a:t>
            </a:r>
            <a:r>
              <a:rPr lang="en-AU" dirty="0" smtClean="0">
                <a:solidFill>
                  <a:schemeClr val="tx1"/>
                </a:solidFill>
                <a:latin typeface="Times New Roman" panose="02020603050405020304" pitchFamily="18" charset="0"/>
                <a:cs typeface="Times New Roman" panose="02020603050405020304" pitchFamily="18" charset="0"/>
              </a:rPr>
              <a:t>Constitution:</a:t>
            </a:r>
          </a:p>
          <a:p>
            <a:pPr lvl="2"/>
            <a:r>
              <a:rPr lang="en-AU" dirty="0" smtClean="0">
                <a:solidFill>
                  <a:schemeClr val="tx1"/>
                </a:solidFill>
                <a:latin typeface="Times New Roman" panose="02020603050405020304" pitchFamily="18" charset="0"/>
                <a:cs typeface="Times New Roman" panose="02020603050405020304" pitchFamily="18" charset="0"/>
              </a:rPr>
              <a:t>National </a:t>
            </a:r>
            <a:r>
              <a:rPr lang="en-AU" dirty="0">
                <a:solidFill>
                  <a:schemeClr val="tx1"/>
                </a:solidFill>
                <a:latin typeface="Times New Roman" panose="02020603050405020304" pitchFamily="18" charset="0"/>
                <a:cs typeface="Times New Roman" panose="02020603050405020304" pitchFamily="18" charset="0"/>
              </a:rPr>
              <a:t>Government will </a:t>
            </a:r>
            <a:r>
              <a:rPr lang="en-AU" dirty="0" smtClean="0">
                <a:solidFill>
                  <a:schemeClr val="tx1"/>
                </a:solidFill>
                <a:latin typeface="Times New Roman" panose="02020603050405020304" pitchFamily="18" charset="0"/>
                <a:cs typeface="Times New Roman" panose="02020603050405020304" pitchFamily="18" charset="0"/>
              </a:rPr>
              <a:t>provide leadership </a:t>
            </a:r>
            <a:r>
              <a:rPr lang="en-AU" dirty="0">
                <a:solidFill>
                  <a:schemeClr val="tx1"/>
                </a:solidFill>
                <a:latin typeface="Times New Roman" panose="02020603050405020304" pitchFamily="18" charset="0"/>
                <a:cs typeface="Times New Roman" panose="02020603050405020304" pitchFamily="18" charset="0"/>
              </a:rPr>
              <a:t>in policy development, management of national referral facilities and </a:t>
            </a:r>
            <a:r>
              <a:rPr lang="en-AU" dirty="0" smtClean="0">
                <a:solidFill>
                  <a:schemeClr val="tx1"/>
                </a:solidFill>
                <a:latin typeface="Times New Roman" panose="02020603050405020304" pitchFamily="18" charset="0"/>
                <a:cs typeface="Times New Roman" panose="02020603050405020304" pitchFamily="18" charset="0"/>
              </a:rPr>
              <a:t>capacity development</a:t>
            </a:r>
          </a:p>
          <a:p>
            <a:pPr lvl="2"/>
            <a:r>
              <a:rPr lang="en-AU" dirty="0" smtClean="0">
                <a:solidFill>
                  <a:schemeClr val="tx1"/>
                </a:solidFill>
                <a:latin typeface="Times New Roman" panose="02020603050405020304" pitchFamily="18" charset="0"/>
                <a:cs typeface="Times New Roman" panose="02020603050405020304" pitchFamily="18" charset="0"/>
              </a:rPr>
              <a:t>the </a:t>
            </a:r>
            <a:r>
              <a:rPr lang="en-AU" dirty="0">
                <a:solidFill>
                  <a:schemeClr val="tx1"/>
                </a:solidFill>
                <a:latin typeface="Times New Roman" panose="02020603050405020304" pitchFamily="18" charset="0"/>
                <a:cs typeface="Times New Roman" panose="02020603050405020304" pitchFamily="18" charset="0"/>
              </a:rPr>
              <a:t>County Governments will be responsible for service delivery.</a:t>
            </a:r>
          </a:p>
        </p:txBody>
      </p:sp>
      <p:sp>
        <p:nvSpPr>
          <p:cNvPr id="3" name="Title 2"/>
          <p:cNvSpPr>
            <a:spLocks noGrp="1"/>
          </p:cNvSpPr>
          <p:nvPr>
            <p:ph type="title"/>
          </p:nvPr>
        </p:nvSpPr>
        <p:spPr>
          <a:xfrm>
            <a:off x="1447800" y="304800"/>
            <a:ext cx="6096000" cy="1252537"/>
          </a:xfrm>
        </p:spPr>
        <p:txBody>
          <a:bodyPr/>
          <a:lstStyle/>
          <a:p>
            <a:r>
              <a:rPr lang="en-AU" sz="3200" dirty="0">
                <a:solidFill>
                  <a:srgbClr val="FF0000"/>
                </a:solidFill>
              </a:rPr>
              <a:t>Kenya Health Policy and Constitution 2010</a:t>
            </a:r>
            <a:endParaRPr lang="en-AU" sz="3200" dirty="0"/>
          </a:p>
        </p:txBody>
      </p:sp>
      <p:sp>
        <p:nvSpPr>
          <p:cNvPr id="4" name="Footer Placeholder 3"/>
          <p:cNvSpPr>
            <a:spLocks noGrp="1"/>
          </p:cNvSpPr>
          <p:nvPr>
            <p:ph type="ftr" sz="quarter" idx="10"/>
          </p:nvPr>
        </p:nvSpPr>
        <p:spPr>
          <a:xfrm>
            <a:off x="228600" y="6470752"/>
            <a:ext cx="8797925" cy="365125"/>
          </a:xfrm>
        </p:spPr>
        <p:txBody>
          <a:bodyPr/>
          <a:lstStyle/>
          <a:p>
            <a:pPr>
              <a:defRPr/>
            </a:pPr>
            <a:r>
              <a:rPr lang="en-US" dirty="0" smtClean="0">
                <a:solidFill>
                  <a:srgbClr val="073E87"/>
                </a:solidFill>
              </a:rPr>
              <a:t>University of Nairobi                                 ISO 9001:2008       </a:t>
            </a:r>
            <a:fld id="{DA695C9E-A3EF-4E33-8903-70B4C8410A1C}" type="slidenum">
              <a:rPr lang="en-US" smtClean="0">
                <a:solidFill>
                  <a:srgbClr val="073E87"/>
                </a:solidFill>
              </a:rPr>
              <a:pPr>
                <a:defRPr/>
              </a:pPr>
              <a:t>22</a:t>
            </a:fld>
            <a:r>
              <a:rPr lang="en-US" dirty="0" smtClean="0">
                <a:solidFill>
                  <a:srgbClr val="073E87"/>
                </a:solidFill>
              </a:rPr>
              <a:t>	 Certified 		http://www.uonbi.ac.ke</a:t>
            </a:r>
            <a:endParaRPr lang="en-US" dirty="0">
              <a:solidFill>
                <a:srgbClr val="073E87"/>
              </a:solidFill>
            </a:endParaRPr>
          </a:p>
        </p:txBody>
      </p:sp>
    </p:spTree>
    <p:extLst>
      <p:ext uri="{BB962C8B-B14F-4D97-AF65-F5344CB8AC3E}">
        <p14:creationId xmlns:p14="http://schemas.microsoft.com/office/powerpoint/2010/main" val="208750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10600" cy="4800600"/>
          </a:xfrm>
        </p:spPr>
        <p:txBody>
          <a:bodyPr/>
          <a:lstStyle/>
          <a:p>
            <a:pPr marL="0" indent="0">
              <a:buNone/>
            </a:pPr>
            <a:r>
              <a:rPr lang="en-AU" sz="2800" dirty="0" smtClean="0">
                <a:solidFill>
                  <a:srgbClr val="C00000"/>
                </a:solidFill>
              </a:rPr>
              <a:t>The two levels of government  with respect to this policy aims </a:t>
            </a:r>
            <a:r>
              <a:rPr lang="en-AU" sz="2800" dirty="0">
                <a:solidFill>
                  <a:srgbClr val="C00000"/>
                </a:solidFill>
              </a:rPr>
              <a:t>to:</a:t>
            </a:r>
          </a:p>
          <a:p>
            <a:pPr marL="0" indent="0">
              <a:buNone/>
            </a:pPr>
            <a:r>
              <a:rPr lang="en-AU" sz="2800" dirty="0">
                <a:solidFill>
                  <a:schemeClr val="tx1"/>
                </a:solidFill>
                <a:latin typeface="Times New Roman" panose="02020603050405020304" pitchFamily="18" charset="0"/>
                <a:cs typeface="Times New Roman" panose="02020603050405020304" pitchFamily="18" charset="0"/>
              </a:rPr>
              <a:t>a) To promote democracy and accountability in delivery of health care;</a:t>
            </a:r>
          </a:p>
          <a:p>
            <a:pPr marL="0" indent="0">
              <a:buNone/>
            </a:pPr>
            <a:r>
              <a:rPr lang="en-AU" sz="2800" dirty="0">
                <a:solidFill>
                  <a:schemeClr val="tx1"/>
                </a:solidFill>
                <a:latin typeface="Times New Roman" panose="02020603050405020304" pitchFamily="18" charset="0"/>
                <a:cs typeface="Times New Roman" panose="02020603050405020304" pitchFamily="18" charset="0"/>
              </a:rPr>
              <a:t>b) Foster seamless service delivery during and post transition period;</a:t>
            </a:r>
          </a:p>
          <a:p>
            <a:pPr marL="0" indent="0">
              <a:buNone/>
            </a:pPr>
            <a:r>
              <a:rPr lang="en-AU" sz="2800" dirty="0">
                <a:solidFill>
                  <a:schemeClr val="tx1"/>
                </a:solidFill>
                <a:latin typeface="Times New Roman" panose="02020603050405020304" pitchFamily="18" charset="0"/>
                <a:cs typeface="Times New Roman" panose="02020603050405020304" pitchFamily="18" charset="0"/>
              </a:rPr>
              <a:t>c) Give powers of self-governance to the people and enhance their participation in </a:t>
            </a:r>
            <a:r>
              <a:rPr lang="en-AU" sz="2800" dirty="0" smtClean="0">
                <a:solidFill>
                  <a:schemeClr val="tx1"/>
                </a:solidFill>
                <a:latin typeface="Times New Roman" panose="02020603050405020304" pitchFamily="18" charset="0"/>
                <a:cs typeface="Times New Roman" panose="02020603050405020304" pitchFamily="18" charset="0"/>
              </a:rPr>
              <a:t>making decisions </a:t>
            </a:r>
            <a:r>
              <a:rPr lang="en-AU" sz="2800" dirty="0">
                <a:solidFill>
                  <a:schemeClr val="tx1"/>
                </a:solidFill>
                <a:latin typeface="Times New Roman" panose="02020603050405020304" pitchFamily="18" charset="0"/>
                <a:cs typeface="Times New Roman" panose="02020603050405020304" pitchFamily="18" charset="0"/>
              </a:rPr>
              <a:t>on matters of health affecting them;</a:t>
            </a:r>
          </a:p>
          <a:p>
            <a:pPr marL="0" indent="0">
              <a:buNone/>
            </a:pPr>
            <a:r>
              <a:rPr lang="en-AU" sz="2800" dirty="0">
                <a:solidFill>
                  <a:schemeClr val="tx1"/>
                </a:solidFill>
                <a:latin typeface="Times New Roman" panose="02020603050405020304" pitchFamily="18" charset="0"/>
                <a:cs typeface="Times New Roman" panose="02020603050405020304" pitchFamily="18" charset="0"/>
              </a:rPr>
              <a:t>d) Recognize the right of communities to manage their own health affairs and to further </a:t>
            </a:r>
            <a:r>
              <a:rPr lang="en-AU" sz="2800" dirty="0" smtClean="0">
                <a:solidFill>
                  <a:schemeClr val="tx1"/>
                </a:solidFill>
                <a:latin typeface="Times New Roman" panose="02020603050405020304" pitchFamily="18" charset="0"/>
                <a:cs typeface="Times New Roman" panose="02020603050405020304" pitchFamily="18" charset="0"/>
              </a:rPr>
              <a:t>their development;</a:t>
            </a:r>
            <a:endParaRPr lang="en-AU" sz="28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a:xfrm>
            <a:off x="327025" y="6492875"/>
            <a:ext cx="8797925" cy="365125"/>
          </a:xfrm>
        </p:spPr>
        <p:txBody>
          <a:bodyPr/>
          <a:lstStyle/>
          <a:p>
            <a:pPr>
              <a:defRPr/>
            </a:pPr>
            <a:r>
              <a:rPr lang="en-US" dirty="0" smtClean="0">
                <a:solidFill>
                  <a:srgbClr val="073E87"/>
                </a:solidFill>
              </a:rPr>
              <a:t>University of Nairobi                                 ISO 9001:2008       </a:t>
            </a:r>
            <a:fld id="{DA695C9E-A3EF-4E33-8903-70B4C8410A1C}" type="slidenum">
              <a:rPr lang="en-US" smtClean="0">
                <a:solidFill>
                  <a:srgbClr val="073E87"/>
                </a:solidFill>
              </a:rPr>
              <a:pPr>
                <a:defRPr/>
              </a:pPr>
              <a:t>23</a:t>
            </a:fld>
            <a:r>
              <a:rPr lang="en-US" dirty="0" smtClean="0">
                <a:solidFill>
                  <a:srgbClr val="073E87"/>
                </a:solidFill>
              </a:rPr>
              <a:t>	 Certified 		http://www.uonbi.ac.ke</a:t>
            </a:r>
            <a:endParaRPr lang="en-US" dirty="0">
              <a:solidFill>
                <a:srgbClr val="073E87"/>
              </a:solidFill>
            </a:endParaRPr>
          </a:p>
        </p:txBody>
      </p:sp>
      <p:sp>
        <p:nvSpPr>
          <p:cNvPr id="5" name="Title 2"/>
          <p:cNvSpPr>
            <a:spLocks noGrp="1"/>
          </p:cNvSpPr>
          <p:nvPr>
            <p:ph type="title"/>
          </p:nvPr>
        </p:nvSpPr>
        <p:spPr>
          <a:xfrm>
            <a:off x="1447800" y="304800"/>
            <a:ext cx="6324600" cy="1252537"/>
          </a:xfrm>
        </p:spPr>
        <p:txBody>
          <a:bodyPr/>
          <a:lstStyle/>
          <a:p>
            <a:r>
              <a:rPr lang="en-AU" sz="3200" dirty="0">
                <a:solidFill>
                  <a:srgbClr val="FF0000"/>
                </a:solidFill>
              </a:rPr>
              <a:t>Kenya Health Policy and Constitution 2010</a:t>
            </a:r>
            <a:endParaRPr lang="en-AU" sz="3200" dirty="0"/>
          </a:p>
        </p:txBody>
      </p:sp>
    </p:spTree>
    <p:extLst>
      <p:ext uri="{BB962C8B-B14F-4D97-AF65-F5344CB8AC3E}">
        <p14:creationId xmlns:p14="http://schemas.microsoft.com/office/powerpoint/2010/main" val="235213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534400" cy="4724400"/>
          </a:xfrm>
        </p:spPr>
        <p:txBody>
          <a:bodyPr/>
          <a:lstStyle/>
          <a:p>
            <a:pPr marL="0" indent="0">
              <a:buNone/>
            </a:pPr>
            <a:r>
              <a:rPr lang="en-AU" sz="2800" dirty="0">
                <a:solidFill>
                  <a:schemeClr val="tx1"/>
                </a:solidFill>
                <a:latin typeface="Times New Roman" panose="02020603050405020304" pitchFamily="18" charset="0"/>
                <a:cs typeface="Times New Roman" panose="02020603050405020304" pitchFamily="18" charset="0"/>
              </a:rPr>
              <a:t>e) Protect and promote the health interests and rights of minorities and </a:t>
            </a:r>
            <a:r>
              <a:rPr lang="en-AU" sz="2800" dirty="0" smtClean="0">
                <a:solidFill>
                  <a:schemeClr val="tx1"/>
                </a:solidFill>
                <a:latin typeface="Times New Roman" panose="02020603050405020304" pitchFamily="18" charset="0"/>
                <a:cs typeface="Times New Roman" panose="02020603050405020304" pitchFamily="18" charset="0"/>
              </a:rPr>
              <a:t>marginalized communities</a:t>
            </a:r>
            <a:r>
              <a:rPr lang="en-AU" sz="2800" dirty="0">
                <a:solidFill>
                  <a:schemeClr val="tx1"/>
                </a:solidFill>
                <a:latin typeface="Times New Roman" panose="02020603050405020304" pitchFamily="18" charset="0"/>
                <a:cs typeface="Times New Roman" panose="02020603050405020304" pitchFamily="18" charset="0"/>
              </a:rPr>
              <a:t>;</a:t>
            </a:r>
          </a:p>
          <a:p>
            <a:pPr marL="0" indent="0">
              <a:buNone/>
            </a:pPr>
            <a:r>
              <a:rPr lang="en-AU" sz="2800" dirty="0">
                <a:solidFill>
                  <a:schemeClr val="tx1"/>
                </a:solidFill>
                <a:latin typeface="Times New Roman" panose="02020603050405020304" pitchFamily="18" charset="0"/>
                <a:cs typeface="Times New Roman" panose="02020603050405020304" pitchFamily="18" charset="0"/>
              </a:rPr>
              <a:t>f) Promote social and economic development and the provision of proximate, easily </a:t>
            </a:r>
            <a:r>
              <a:rPr lang="en-AU" sz="2800" dirty="0" smtClean="0">
                <a:solidFill>
                  <a:schemeClr val="tx1"/>
                </a:solidFill>
                <a:latin typeface="Times New Roman" panose="02020603050405020304" pitchFamily="18" charset="0"/>
                <a:cs typeface="Times New Roman" panose="02020603050405020304" pitchFamily="18" charset="0"/>
              </a:rPr>
              <a:t>accessible health </a:t>
            </a:r>
            <a:r>
              <a:rPr lang="en-AU" sz="2800" dirty="0">
                <a:solidFill>
                  <a:schemeClr val="tx1"/>
                </a:solidFill>
                <a:latin typeface="Times New Roman" panose="02020603050405020304" pitchFamily="18" charset="0"/>
                <a:cs typeface="Times New Roman" panose="02020603050405020304" pitchFamily="18" charset="0"/>
              </a:rPr>
              <a:t>services throughout Kenya;</a:t>
            </a:r>
          </a:p>
          <a:p>
            <a:pPr marL="0" indent="0">
              <a:buNone/>
            </a:pPr>
            <a:r>
              <a:rPr lang="en-AU" sz="2800" dirty="0">
                <a:solidFill>
                  <a:schemeClr val="tx1"/>
                </a:solidFill>
                <a:latin typeface="Times New Roman" panose="02020603050405020304" pitchFamily="18" charset="0"/>
                <a:cs typeface="Times New Roman" panose="02020603050405020304" pitchFamily="18" charset="0"/>
              </a:rPr>
              <a:t>g) Ensure equitable sharing of national and local resources targeting health delivery </a:t>
            </a:r>
            <a:r>
              <a:rPr lang="en-AU" sz="2800" dirty="0" smtClean="0">
                <a:solidFill>
                  <a:schemeClr val="tx1"/>
                </a:solidFill>
                <a:latin typeface="Times New Roman" panose="02020603050405020304" pitchFamily="18" charset="0"/>
                <a:cs typeface="Times New Roman" panose="02020603050405020304" pitchFamily="18" charset="0"/>
              </a:rPr>
              <a:t>throughout Kenya</a:t>
            </a:r>
            <a:r>
              <a:rPr lang="en-AU" sz="2800" dirty="0">
                <a:solidFill>
                  <a:schemeClr val="tx1"/>
                </a:solidFill>
                <a:latin typeface="Times New Roman" panose="02020603050405020304" pitchFamily="18" charset="0"/>
                <a:cs typeface="Times New Roman" panose="02020603050405020304" pitchFamily="18" charset="0"/>
              </a:rPr>
              <a:t>;</a:t>
            </a:r>
          </a:p>
          <a:p>
            <a:pPr marL="0" indent="0">
              <a:buNone/>
            </a:pPr>
            <a:r>
              <a:rPr lang="en-AU" sz="2800" dirty="0">
                <a:solidFill>
                  <a:schemeClr val="tx1"/>
                </a:solidFill>
                <a:latin typeface="Times New Roman" panose="02020603050405020304" pitchFamily="18" charset="0"/>
                <a:cs typeface="Times New Roman" panose="02020603050405020304" pitchFamily="18" charset="0"/>
              </a:rPr>
              <a:t>h) Enhance capacities of the two levels of governments to effectively deliver health service </a:t>
            </a:r>
            <a:r>
              <a:rPr lang="en-AU" sz="2800" dirty="0" smtClean="0">
                <a:solidFill>
                  <a:schemeClr val="tx1"/>
                </a:solidFill>
                <a:latin typeface="Times New Roman" panose="02020603050405020304" pitchFamily="18" charset="0"/>
                <a:cs typeface="Times New Roman" panose="02020603050405020304" pitchFamily="18" charset="0"/>
              </a:rPr>
              <a:t>in accordance </a:t>
            </a:r>
            <a:r>
              <a:rPr lang="en-AU" sz="2800" dirty="0">
                <a:solidFill>
                  <a:schemeClr val="tx1"/>
                </a:solidFill>
                <a:latin typeface="Times New Roman" panose="02020603050405020304" pitchFamily="18" charset="0"/>
                <a:cs typeface="Times New Roman" panose="02020603050405020304" pitchFamily="18" charset="0"/>
              </a:rPr>
              <a:t>with their respective mandates.</a:t>
            </a:r>
          </a:p>
          <a:p>
            <a:endParaRPr lang="en-AU" dirty="0"/>
          </a:p>
        </p:txBody>
      </p:sp>
      <p:sp>
        <p:nvSpPr>
          <p:cNvPr id="4" name="Footer Placeholder 3"/>
          <p:cNvSpPr>
            <a:spLocks noGrp="1"/>
          </p:cNvSpPr>
          <p:nvPr>
            <p:ph type="ftr" sz="quarter" idx="10"/>
          </p:nvPr>
        </p:nvSpPr>
        <p:spPr>
          <a:xfrm>
            <a:off x="346075" y="6492875"/>
            <a:ext cx="8797925" cy="365125"/>
          </a:xfrm>
        </p:spPr>
        <p:txBody>
          <a:bodyPr/>
          <a:lstStyle/>
          <a:p>
            <a:pPr>
              <a:defRPr/>
            </a:pPr>
            <a:r>
              <a:rPr lang="en-US" dirty="0" smtClean="0">
                <a:solidFill>
                  <a:srgbClr val="073E87"/>
                </a:solidFill>
              </a:rPr>
              <a:t>University of Nairobi                                 ISO 9001:2008       </a:t>
            </a:r>
            <a:fld id="{DA695C9E-A3EF-4E33-8903-70B4C8410A1C}" type="slidenum">
              <a:rPr lang="en-US" smtClean="0">
                <a:solidFill>
                  <a:srgbClr val="073E87"/>
                </a:solidFill>
              </a:rPr>
              <a:pPr>
                <a:defRPr/>
              </a:pPr>
              <a:t>24</a:t>
            </a:fld>
            <a:r>
              <a:rPr lang="en-US" dirty="0" smtClean="0">
                <a:solidFill>
                  <a:srgbClr val="073E87"/>
                </a:solidFill>
              </a:rPr>
              <a:t>	 Certified 		http://www.uonbi.ac.ke</a:t>
            </a:r>
            <a:endParaRPr lang="en-US" dirty="0">
              <a:solidFill>
                <a:srgbClr val="073E87"/>
              </a:solidFill>
            </a:endParaRPr>
          </a:p>
        </p:txBody>
      </p:sp>
      <p:sp>
        <p:nvSpPr>
          <p:cNvPr id="5" name="Title 2"/>
          <p:cNvSpPr>
            <a:spLocks noGrp="1"/>
          </p:cNvSpPr>
          <p:nvPr>
            <p:ph type="title"/>
          </p:nvPr>
        </p:nvSpPr>
        <p:spPr>
          <a:xfrm>
            <a:off x="1524000" y="304800"/>
            <a:ext cx="6019800" cy="1252537"/>
          </a:xfrm>
        </p:spPr>
        <p:txBody>
          <a:bodyPr/>
          <a:lstStyle/>
          <a:p>
            <a:r>
              <a:rPr lang="en-AU" sz="3200" dirty="0">
                <a:solidFill>
                  <a:srgbClr val="FF0000"/>
                </a:solidFill>
              </a:rPr>
              <a:t>Kenya Health Policy and Constitution 2010</a:t>
            </a:r>
            <a:endParaRPr lang="en-AU" sz="3200" dirty="0"/>
          </a:p>
        </p:txBody>
      </p:sp>
    </p:spTree>
    <p:extLst>
      <p:ext uri="{BB962C8B-B14F-4D97-AF65-F5344CB8AC3E}">
        <p14:creationId xmlns:p14="http://schemas.microsoft.com/office/powerpoint/2010/main" val="375121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458200" cy="4373563"/>
          </a:xfrm>
        </p:spPr>
        <p:txBody>
          <a:bodyPr/>
          <a:lstStyle/>
          <a:p>
            <a:r>
              <a:rPr lang="en-AU" sz="2800" dirty="0" smtClean="0">
                <a:solidFill>
                  <a:schemeClr val="tx1"/>
                </a:solidFill>
                <a:latin typeface="Times New Roman" panose="02020603050405020304" pitchFamily="18" charset="0"/>
                <a:cs typeface="Times New Roman" panose="02020603050405020304" pitchFamily="18" charset="0"/>
              </a:rPr>
              <a:t>Without a regulatory framework, implementing the  policy is vain.</a:t>
            </a:r>
          </a:p>
          <a:p>
            <a:r>
              <a:rPr lang="en-AU" sz="2800" dirty="0" smtClean="0">
                <a:solidFill>
                  <a:schemeClr val="tx1"/>
                </a:solidFill>
                <a:latin typeface="Times New Roman" panose="02020603050405020304" pitchFamily="18" charset="0"/>
                <a:cs typeface="Times New Roman" panose="02020603050405020304" pitchFamily="18" charset="0"/>
              </a:rPr>
              <a:t>The Kenya Government aims at formulating a comprehensive legal framework to  ensure the implementation.</a:t>
            </a:r>
          </a:p>
          <a:p>
            <a:pPr marL="0" indent="0">
              <a:buNone/>
            </a:pPr>
            <a:r>
              <a:rPr lang="en-AU" sz="2800" b="1" dirty="0" smtClean="0">
                <a:solidFill>
                  <a:srgbClr val="C00000"/>
                </a:solidFill>
                <a:latin typeface="Times New Roman" panose="02020603050405020304" pitchFamily="18" charset="0"/>
                <a:cs typeface="Times New Roman" panose="02020603050405020304" pitchFamily="18" charset="0"/>
              </a:rPr>
              <a:t>THE KENYA HEALTH LAW........STILL A DRAFT HEALTH BILL</a:t>
            </a:r>
          </a:p>
          <a:p>
            <a:pPr marL="0" indent="0">
              <a:buNone/>
            </a:pPr>
            <a:endParaRPr lang="en-AU" dirty="0"/>
          </a:p>
        </p:txBody>
      </p:sp>
      <p:sp>
        <p:nvSpPr>
          <p:cNvPr id="3" name="Title 2"/>
          <p:cNvSpPr>
            <a:spLocks noGrp="1"/>
          </p:cNvSpPr>
          <p:nvPr>
            <p:ph type="title"/>
          </p:nvPr>
        </p:nvSpPr>
        <p:spPr>
          <a:xfrm>
            <a:off x="1524000" y="304800"/>
            <a:ext cx="6248400" cy="1252537"/>
          </a:xfrm>
        </p:spPr>
        <p:txBody>
          <a:bodyPr/>
          <a:lstStyle/>
          <a:p>
            <a:r>
              <a:rPr lang="en-AU" dirty="0" smtClean="0">
                <a:solidFill>
                  <a:srgbClr val="C00000"/>
                </a:solidFill>
              </a:rPr>
              <a:t>Health Policy and Health Law</a:t>
            </a:r>
            <a:endParaRPr lang="en-AU" dirty="0">
              <a:solidFill>
                <a:srgbClr val="C00000"/>
              </a:solidFill>
            </a:endParaRPr>
          </a:p>
        </p:txBody>
      </p:sp>
      <p:sp>
        <p:nvSpPr>
          <p:cNvPr id="4" name="Footer Placeholder 3"/>
          <p:cNvSpPr>
            <a:spLocks noGrp="1"/>
          </p:cNvSpPr>
          <p:nvPr>
            <p:ph type="ftr" sz="quarter" idx="10"/>
          </p:nvPr>
        </p:nvSpPr>
        <p:spPr/>
        <p:txBody>
          <a:bodyPr/>
          <a:lstStyle/>
          <a:p>
            <a:pPr>
              <a:defRPr/>
            </a:pPr>
            <a:r>
              <a:rPr lang="en-US" smtClean="0">
                <a:solidFill>
                  <a:srgbClr val="073E87"/>
                </a:solidFill>
              </a:rPr>
              <a:t>University of Nairobi                                 ISO 9001:2008       </a:t>
            </a:r>
            <a:fld id="{DA695C9E-A3EF-4E33-8903-70B4C8410A1C}" type="slidenum">
              <a:rPr lang="en-US" smtClean="0">
                <a:solidFill>
                  <a:srgbClr val="073E87"/>
                </a:solidFill>
              </a:rPr>
              <a:pPr>
                <a:defRPr/>
              </a:pPr>
              <a:t>25</a:t>
            </a:fld>
            <a:r>
              <a:rPr lang="en-US" smtClean="0">
                <a:solidFill>
                  <a:srgbClr val="073E87"/>
                </a:solidFill>
              </a:rPr>
              <a:t>	 Certified 		http://www.uonbi.ac.ke</a:t>
            </a:r>
            <a:endParaRPr lang="en-US">
              <a:solidFill>
                <a:srgbClr val="073E87"/>
              </a:solidFill>
            </a:endParaRPr>
          </a:p>
        </p:txBody>
      </p:sp>
    </p:spTree>
    <p:extLst>
      <p:ext uri="{BB962C8B-B14F-4D97-AF65-F5344CB8AC3E}">
        <p14:creationId xmlns:p14="http://schemas.microsoft.com/office/powerpoint/2010/main" val="151179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04800"/>
            <a:ext cx="6248400" cy="1252537"/>
          </a:xfrm>
        </p:spPr>
        <p:txBody>
          <a:bodyPr/>
          <a:lstStyle/>
          <a:p>
            <a:r>
              <a:rPr lang="en-AU" sz="3200" b="1" dirty="0" smtClean="0">
                <a:solidFill>
                  <a:srgbClr val="C00000"/>
                </a:solidFill>
              </a:rPr>
              <a:t>HIGHLIGHTS OF THE LEGAL FRAMEWORK</a:t>
            </a:r>
            <a:endParaRPr lang="en-AU" sz="3200" b="1" dirty="0">
              <a:solidFill>
                <a:srgbClr val="C00000"/>
              </a:solidFill>
            </a:endParaRPr>
          </a:p>
        </p:txBody>
      </p:sp>
      <p:sp>
        <p:nvSpPr>
          <p:cNvPr id="4" name="Footer Placeholder 3"/>
          <p:cNvSpPr>
            <a:spLocks noGrp="1"/>
          </p:cNvSpPr>
          <p:nvPr>
            <p:ph type="ftr" sz="quarter" idx="10"/>
          </p:nvPr>
        </p:nvSpPr>
        <p:spPr/>
        <p:txBody>
          <a:bodyPr/>
          <a:lstStyle/>
          <a:p>
            <a:pPr>
              <a:defRPr/>
            </a:pPr>
            <a:r>
              <a:rPr lang="en-US" smtClean="0">
                <a:solidFill>
                  <a:srgbClr val="073E87"/>
                </a:solidFill>
              </a:rPr>
              <a:t>University of Nairobi                                 ISO 9001:2008       </a:t>
            </a:r>
            <a:fld id="{DA695C9E-A3EF-4E33-8903-70B4C8410A1C}" type="slidenum">
              <a:rPr lang="en-US" smtClean="0">
                <a:solidFill>
                  <a:srgbClr val="073E87"/>
                </a:solidFill>
              </a:rPr>
              <a:pPr>
                <a:defRPr/>
              </a:pPr>
              <a:t>26</a:t>
            </a:fld>
            <a:r>
              <a:rPr lang="en-US" smtClean="0">
                <a:solidFill>
                  <a:srgbClr val="073E87"/>
                </a:solidFill>
              </a:rPr>
              <a:t>	 Certified 		http://www.uonbi.ac.ke</a:t>
            </a:r>
            <a:endParaRPr lang="en-US">
              <a:solidFill>
                <a:srgbClr val="073E87"/>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912" y="1701006"/>
            <a:ext cx="825817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837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051800" cy="4297363"/>
          </a:xfrm>
        </p:spPr>
        <p:txBody>
          <a:bodyPr/>
          <a:lstStyle/>
          <a:p>
            <a:pPr marL="457200" indent="-457200">
              <a:buClrTx/>
              <a:buFont typeface="+mj-lt"/>
              <a:buAutoNum type="arabicPeriod"/>
            </a:pPr>
            <a:r>
              <a:rPr lang="en-AU" dirty="0" smtClean="0"/>
              <a:t>GOK 1994. Kenya Health Policy Framework 1994-2010</a:t>
            </a:r>
          </a:p>
          <a:p>
            <a:pPr marL="457200" indent="-457200">
              <a:buClrTx/>
              <a:buFont typeface="+mj-lt"/>
              <a:buAutoNum type="arabicPeriod"/>
            </a:pPr>
            <a:r>
              <a:rPr lang="en-AU" dirty="0" smtClean="0"/>
              <a:t>GOK 2013.Draft Kenya Health Policy 2012-2030</a:t>
            </a:r>
          </a:p>
          <a:p>
            <a:pPr marL="457200" indent="-457200">
              <a:buClrTx/>
              <a:buFont typeface="+mj-lt"/>
              <a:buAutoNum type="arabicPeriod"/>
            </a:pPr>
            <a:r>
              <a:rPr lang="en-AU" dirty="0" smtClean="0"/>
              <a:t>WHO 2005 . Health Systems Action Framework, Geneva</a:t>
            </a:r>
          </a:p>
          <a:p>
            <a:pPr marL="457200" indent="-457200">
              <a:buClrTx/>
              <a:buFont typeface="+mj-lt"/>
              <a:buAutoNum type="arabicPeriod"/>
            </a:pPr>
            <a:r>
              <a:rPr lang="en-AU" dirty="0" smtClean="0"/>
              <a:t>Republic of Kenya 2010. Kenya Constitution 2010</a:t>
            </a:r>
          </a:p>
          <a:p>
            <a:pPr marL="457200" indent="-457200">
              <a:buClrTx/>
              <a:buFont typeface="+mj-lt"/>
              <a:buAutoNum type="arabicPeriod"/>
            </a:pPr>
            <a:r>
              <a:rPr lang="en-AU" dirty="0" smtClean="0"/>
              <a:t>Muriithi P.J. 2013. Private Health Care Regulation in Kenya. Doctoral Thesis [Unpublished]</a:t>
            </a:r>
            <a:endParaRPr lang="en-AU" dirty="0"/>
          </a:p>
        </p:txBody>
      </p:sp>
      <p:sp>
        <p:nvSpPr>
          <p:cNvPr id="3" name="Title 2"/>
          <p:cNvSpPr>
            <a:spLocks noGrp="1"/>
          </p:cNvSpPr>
          <p:nvPr>
            <p:ph type="title"/>
          </p:nvPr>
        </p:nvSpPr>
        <p:spPr/>
        <p:txBody>
          <a:bodyPr/>
          <a:lstStyle/>
          <a:p>
            <a:r>
              <a:rPr lang="en-AU" dirty="0" smtClean="0">
                <a:solidFill>
                  <a:srgbClr val="C00000"/>
                </a:solidFill>
              </a:rPr>
              <a:t>References </a:t>
            </a:r>
            <a:endParaRPr lang="en-AU" dirty="0">
              <a:solidFill>
                <a:srgbClr val="C00000"/>
              </a:solidFill>
            </a:endParaRPr>
          </a:p>
        </p:txBody>
      </p:sp>
      <p:sp>
        <p:nvSpPr>
          <p:cNvPr id="4" name="Footer Placeholder 3"/>
          <p:cNvSpPr>
            <a:spLocks noGrp="1"/>
          </p:cNvSpPr>
          <p:nvPr>
            <p:ph type="ftr" sz="quarter" idx="10"/>
          </p:nvPr>
        </p:nvSpPr>
        <p:spPr/>
        <p:txBody>
          <a:bodyPr/>
          <a:lstStyle/>
          <a:p>
            <a:pPr>
              <a:defRPr/>
            </a:pPr>
            <a:r>
              <a:rPr lang="en-US" smtClean="0">
                <a:solidFill>
                  <a:srgbClr val="073E87"/>
                </a:solidFill>
              </a:rPr>
              <a:t>University of Nairobi                                 ISO 9001:2008       </a:t>
            </a:r>
            <a:fld id="{DA695C9E-A3EF-4E33-8903-70B4C8410A1C}" type="slidenum">
              <a:rPr lang="en-US" smtClean="0">
                <a:solidFill>
                  <a:srgbClr val="073E87"/>
                </a:solidFill>
              </a:rPr>
              <a:pPr>
                <a:defRPr/>
              </a:pPr>
              <a:t>27</a:t>
            </a:fld>
            <a:r>
              <a:rPr lang="en-US" smtClean="0">
                <a:solidFill>
                  <a:srgbClr val="073E87"/>
                </a:solidFill>
              </a:rPr>
              <a:t>	 Certified 		http://www.uonbi.ac.ke</a:t>
            </a:r>
            <a:endParaRPr lang="en-US">
              <a:solidFill>
                <a:srgbClr val="073E87"/>
              </a:solidFill>
            </a:endParaRPr>
          </a:p>
        </p:txBody>
      </p:sp>
    </p:spTree>
    <p:extLst>
      <p:ext uri="{BB962C8B-B14F-4D97-AF65-F5344CB8AC3E}">
        <p14:creationId xmlns:p14="http://schemas.microsoft.com/office/powerpoint/2010/main" val="203186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763000" cy="5257800"/>
          </a:xfrm>
        </p:spPr>
        <p:txBody>
          <a:bodyPr/>
          <a:lstStyle/>
          <a:p>
            <a:pPr marL="0" indent="0">
              <a:buNone/>
            </a:pPr>
            <a:r>
              <a:rPr lang="en-AU" sz="3200" dirty="0" smtClean="0">
                <a:solidFill>
                  <a:schemeClr val="tx1"/>
                </a:solidFill>
                <a:latin typeface="Times New Roman" panose="02020603050405020304" pitchFamily="18" charset="0"/>
                <a:cs typeface="Times New Roman" panose="02020603050405020304" pitchFamily="18" charset="0"/>
              </a:rPr>
              <a:t>Historical perspectives</a:t>
            </a:r>
          </a:p>
          <a:p>
            <a:pPr marL="900113" indent="-900113">
              <a:buClrTx/>
              <a:buAutoNum type="arabicPlain" startAt="1888"/>
              <a:tabLst>
                <a:tab pos="900113" algn="l"/>
              </a:tabLst>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Imperial British East Africa Company </a:t>
            </a:r>
            <a:r>
              <a:rPr lang="en-US" dirty="0" smtClean="0">
                <a:solidFill>
                  <a:schemeClr val="tx1"/>
                </a:solidFill>
                <a:latin typeface="Times New Roman" panose="02020603050405020304" pitchFamily="18" charset="0"/>
                <a:cs typeface="Times New Roman" panose="02020603050405020304" pitchFamily="18" charset="0"/>
              </a:rPr>
              <a:t>introduced Western  </a:t>
            </a:r>
            <a:r>
              <a:rPr lang="en-US" dirty="0">
                <a:solidFill>
                  <a:schemeClr val="tx1"/>
                </a:solidFill>
                <a:latin typeface="Times New Roman" panose="02020603050405020304" pitchFamily="18" charset="0"/>
                <a:cs typeface="Times New Roman" panose="02020603050405020304" pitchFamily="18" charset="0"/>
              </a:rPr>
              <a:t>medicine to Kenya</a:t>
            </a:r>
            <a:r>
              <a:rPr lang="en-US" dirty="0" smtClean="0">
                <a:solidFill>
                  <a:schemeClr val="tx1"/>
                </a:solidFill>
                <a:latin typeface="Times New Roman" panose="02020603050405020304" pitchFamily="18" charset="0"/>
                <a:cs typeface="Times New Roman" panose="02020603050405020304" pitchFamily="18" charset="0"/>
              </a:rPr>
              <a:t>. Mainly control of rats and malaria. </a:t>
            </a:r>
          </a:p>
          <a:p>
            <a:pPr marL="900113" indent="-900113">
              <a:buClrTx/>
              <a:buAutoNum type="arabicPlain" startAt="1903"/>
            </a:pPr>
            <a:r>
              <a:rPr lang="en-US" dirty="0" smtClean="0">
                <a:solidFill>
                  <a:schemeClr val="tx1"/>
                </a:solidFill>
                <a:latin typeface="Times New Roman" panose="02020603050405020304" pitchFamily="18" charset="0"/>
                <a:cs typeface="Times New Roman" panose="02020603050405020304" pitchFamily="18" charset="0"/>
              </a:rPr>
              <a:t>Medical </a:t>
            </a:r>
            <a:r>
              <a:rPr lang="en-US" dirty="0">
                <a:solidFill>
                  <a:schemeClr val="tx1"/>
                </a:solidFill>
                <a:latin typeface="Times New Roman" panose="02020603050405020304" pitchFamily="18" charset="0"/>
                <a:cs typeface="Times New Roman" panose="02020603050405020304" pitchFamily="18" charset="0"/>
              </a:rPr>
              <a:t>administrators are requested to undertake </a:t>
            </a:r>
            <a:r>
              <a:rPr lang="en-US" dirty="0" smtClean="0">
                <a:solidFill>
                  <a:schemeClr val="tx1"/>
                </a:solidFill>
                <a:latin typeface="Times New Roman" panose="02020603050405020304" pitchFamily="18" charset="0"/>
                <a:cs typeface="Times New Roman" panose="02020603050405020304" pitchFamily="18" charset="0"/>
              </a:rPr>
              <a:t>the </a:t>
            </a:r>
          </a:p>
          <a:p>
            <a:pPr marL="900113" indent="-900113">
              <a:buNone/>
            </a:pPr>
            <a:r>
              <a:rPr lang="en-US" dirty="0" smtClean="0">
                <a:solidFill>
                  <a:schemeClr val="tx1"/>
                </a:solidFill>
                <a:latin typeface="Times New Roman" panose="02020603050405020304" pitchFamily="18" charset="0"/>
                <a:cs typeface="Times New Roman" panose="02020603050405020304" pitchFamily="18" charset="0"/>
              </a:rPr>
              <a:t>	following health activities:</a:t>
            </a:r>
          </a:p>
          <a:p>
            <a:pPr lvl="3">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Preserve the health of the European community</a:t>
            </a:r>
            <a:endParaRPr lang="en-AU" sz="2400" dirty="0">
              <a:solidFill>
                <a:schemeClr val="tx1"/>
              </a:solidFill>
              <a:latin typeface="Times New Roman" panose="02020603050405020304" pitchFamily="18" charset="0"/>
              <a:cs typeface="Times New Roman" panose="02020603050405020304" pitchFamily="18" charset="0"/>
            </a:endParaRPr>
          </a:p>
          <a:p>
            <a:pPr lvl="3">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Keep the African and Asiatic labor force in good working condition</a:t>
            </a:r>
            <a:endParaRPr lang="en-AU" sz="2400" dirty="0">
              <a:solidFill>
                <a:schemeClr val="tx1"/>
              </a:solidFill>
              <a:latin typeface="Times New Roman" panose="02020603050405020304" pitchFamily="18" charset="0"/>
              <a:cs typeface="Times New Roman" panose="02020603050405020304" pitchFamily="18" charset="0"/>
            </a:endParaRPr>
          </a:p>
          <a:p>
            <a:pPr lvl="3">
              <a:buClrTx/>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Prevent the spread of tropical disease epidemics</a:t>
            </a:r>
            <a:endParaRPr lang="en-AU" sz="2400" dirty="0">
              <a:solidFill>
                <a:schemeClr val="tx1"/>
              </a:solidFill>
              <a:latin typeface="Times New Roman" panose="02020603050405020304" pitchFamily="18" charset="0"/>
              <a:cs typeface="Times New Roman" panose="02020603050405020304" pitchFamily="18" charset="0"/>
            </a:endParaRPr>
          </a:p>
          <a:p>
            <a:pPr marL="0" indent="0">
              <a:buNone/>
            </a:pPr>
            <a:r>
              <a:rPr lang="en-AU" dirty="0" smtClean="0">
                <a:solidFill>
                  <a:schemeClr val="tx1"/>
                </a:solidFill>
                <a:latin typeface="Times New Roman" panose="02020603050405020304" pitchFamily="18" charset="0"/>
                <a:cs typeface="Times New Roman" panose="02020603050405020304" pitchFamily="18" charset="0"/>
              </a:rPr>
              <a:t>These activities did not improve the health of African and /Asians. One third of Africans and Asians were found to be unfit during the drafting of porters and carriers for 1</a:t>
            </a:r>
            <a:r>
              <a:rPr lang="en-AU" baseline="30000" dirty="0" smtClean="0">
                <a:solidFill>
                  <a:schemeClr val="tx1"/>
                </a:solidFill>
                <a:latin typeface="Times New Roman" panose="02020603050405020304" pitchFamily="18" charset="0"/>
                <a:cs typeface="Times New Roman" panose="02020603050405020304" pitchFamily="18" charset="0"/>
              </a:rPr>
              <a:t>st</a:t>
            </a:r>
            <a:r>
              <a:rPr lang="en-AU" dirty="0" smtClean="0">
                <a:solidFill>
                  <a:schemeClr val="tx1"/>
                </a:solidFill>
                <a:latin typeface="Times New Roman" panose="02020603050405020304" pitchFamily="18" charset="0"/>
                <a:cs typeface="Times New Roman" panose="02020603050405020304" pitchFamily="18" charset="0"/>
              </a:rPr>
              <a:t> World War (1914-1918)</a:t>
            </a:r>
            <a:endParaRPr lang="en-AU"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600200" y="304800"/>
            <a:ext cx="6172200" cy="1252537"/>
          </a:xfrm>
        </p:spPr>
        <p:txBody>
          <a:bodyPr/>
          <a:lstStyle/>
          <a:p>
            <a:r>
              <a:rPr lang="en-AU" sz="3600" dirty="0">
                <a:solidFill>
                  <a:srgbClr val="FF0000"/>
                </a:solidFill>
              </a:rPr>
              <a:t>Health Care delivery in Kenya</a:t>
            </a:r>
            <a:endParaRPr lang="en-AU" dirty="0"/>
          </a:p>
        </p:txBody>
      </p:sp>
    </p:spTree>
    <p:extLst>
      <p:ext uri="{BB962C8B-B14F-4D97-AF65-F5344CB8AC3E}">
        <p14:creationId xmlns:p14="http://schemas.microsoft.com/office/powerpoint/2010/main" val="9698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839200" cy="5410200"/>
          </a:xfrm>
        </p:spPr>
        <p:txBody>
          <a:bodyPr/>
          <a:lstStyle/>
          <a:p>
            <a:pPr marL="900113" lvl="0" indent="-900113">
              <a:spcBef>
                <a:spcPts val="0"/>
              </a:spcBef>
              <a:buClr>
                <a:schemeClr val="tx1"/>
              </a:buClr>
              <a:buAutoNum type="arabicPlain" startAt="1918"/>
            </a:pPr>
            <a:r>
              <a:rPr lang="en-US" dirty="0" smtClean="0">
                <a:solidFill>
                  <a:schemeClr val="tx1"/>
                </a:solidFill>
                <a:latin typeface="Times New Roman" panose="02020603050405020304" pitchFamily="18" charset="0"/>
                <a:cs typeface="Times New Roman" panose="02020603050405020304" pitchFamily="18" charset="0"/>
              </a:rPr>
              <a:t>A </a:t>
            </a:r>
            <a:r>
              <a:rPr lang="en-US" dirty="0">
                <a:solidFill>
                  <a:schemeClr val="tx1"/>
                </a:solidFill>
                <a:latin typeface="Times New Roman" panose="02020603050405020304" pitchFamily="18" charset="0"/>
                <a:cs typeface="Times New Roman" panose="02020603050405020304" pitchFamily="18" charset="0"/>
              </a:rPr>
              <a:t>statement by the medical  directors - "African population is entitled to </a:t>
            </a:r>
            <a:r>
              <a:rPr lang="en-US" dirty="0" smtClean="0">
                <a:solidFill>
                  <a:schemeClr val="tx1"/>
                </a:solidFill>
                <a:latin typeface="Times New Roman" panose="02020603050405020304" pitchFamily="18" charset="0"/>
                <a:cs typeface="Times New Roman" panose="02020603050405020304" pitchFamily="18" charset="0"/>
              </a:rPr>
              <a:t>preventive and </a:t>
            </a:r>
            <a:r>
              <a:rPr lang="en-US" dirty="0">
                <a:solidFill>
                  <a:schemeClr val="tx1"/>
                </a:solidFill>
                <a:latin typeface="Times New Roman" panose="02020603050405020304" pitchFamily="18" charset="0"/>
                <a:cs typeface="Times New Roman" panose="02020603050405020304" pitchFamily="18" charset="0"/>
              </a:rPr>
              <a:t>curative services</a:t>
            </a:r>
            <a:r>
              <a:rPr lang="en-US" dirty="0" smtClean="0">
                <a:solidFill>
                  <a:schemeClr val="tx1"/>
                </a:solidFill>
                <a:latin typeface="Times New Roman" panose="02020603050405020304" pitchFamily="18" charset="0"/>
                <a:cs typeface="Times New Roman" panose="02020603050405020304" pitchFamily="18" charset="0"/>
              </a:rPr>
              <a:t>".</a:t>
            </a:r>
          </a:p>
          <a:p>
            <a:pPr marL="900113" lvl="0" indent="-900113">
              <a:spcBef>
                <a:spcPts val="0"/>
              </a:spcBef>
              <a:buClr>
                <a:schemeClr val="tx1"/>
              </a:buClr>
              <a:buAutoNum type="arabicPlain" startAt="1924"/>
            </a:pPr>
            <a:r>
              <a:rPr lang="en-US" dirty="0" smtClean="0">
                <a:solidFill>
                  <a:schemeClr val="tx1"/>
                </a:solidFill>
                <a:latin typeface="Times New Roman" panose="02020603050405020304" pitchFamily="18" charset="0"/>
                <a:cs typeface="Times New Roman" panose="02020603050405020304" pitchFamily="18" charset="0"/>
              </a:rPr>
              <a:t>Local </a:t>
            </a:r>
            <a:r>
              <a:rPr lang="en-US" dirty="0">
                <a:solidFill>
                  <a:schemeClr val="tx1"/>
                </a:solidFill>
                <a:latin typeface="Times New Roman" panose="02020603050405020304" pitchFamily="18" charset="0"/>
                <a:cs typeface="Times New Roman" panose="02020603050405020304" pitchFamily="18" charset="0"/>
              </a:rPr>
              <a:t>Native Councils </a:t>
            </a:r>
            <a:r>
              <a:rPr lang="en-US" dirty="0" smtClean="0">
                <a:solidFill>
                  <a:schemeClr val="tx1"/>
                </a:solidFill>
                <a:latin typeface="Times New Roman" panose="02020603050405020304" pitchFamily="18" charset="0"/>
                <a:cs typeface="Times New Roman" panose="02020603050405020304" pitchFamily="18" charset="0"/>
              </a:rPr>
              <a:t>(LNCs) are </a:t>
            </a:r>
            <a:r>
              <a:rPr lang="en-US" dirty="0">
                <a:solidFill>
                  <a:schemeClr val="tx1"/>
                </a:solidFill>
                <a:latin typeface="Times New Roman" panose="02020603050405020304" pitchFamily="18" charset="0"/>
                <a:cs typeface="Times New Roman" panose="02020603050405020304" pitchFamily="18" charset="0"/>
              </a:rPr>
              <a:t>given authority to </a:t>
            </a:r>
            <a:r>
              <a:rPr lang="en-US" dirty="0" smtClean="0">
                <a:solidFill>
                  <a:schemeClr val="tx1"/>
                </a:solidFill>
                <a:latin typeface="Times New Roman" panose="02020603050405020304" pitchFamily="18" charset="0"/>
                <a:cs typeface="Times New Roman" panose="02020603050405020304" pitchFamily="18" charset="0"/>
              </a:rPr>
              <a:t>pass  resolutions </a:t>
            </a:r>
            <a:r>
              <a:rPr lang="en-US" dirty="0">
                <a:solidFill>
                  <a:schemeClr val="tx1"/>
                </a:solidFill>
                <a:latin typeface="Times New Roman" panose="02020603050405020304" pitchFamily="18" charset="0"/>
                <a:cs typeface="Times New Roman" panose="02020603050405020304" pitchFamily="18" charset="0"/>
              </a:rPr>
              <a:t>concerning public </a:t>
            </a:r>
            <a:r>
              <a:rPr lang="en-US" dirty="0" smtClean="0">
                <a:solidFill>
                  <a:schemeClr val="tx1"/>
                </a:solidFill>
                <a:latin typeface="Times New Roman" panose="02020603050405020304" pitchFamily="18" charset="0"/>
                <a:cs typeface="Times New Roman" panose="02020603050405020304" pitchFamily="18" charset="0"/>
              </a:rPr>
              <a:t>health. </a:t>
            </a:r>
          </a:p>
          <a:p>
            <a:pPr marL="900113" lvl="0" indent="-900113">
              <a:spcBef>
                <a:spcPts val="0"/>
              </a:spcBef>
              <a:buClr>
                <a:schemeClr val="tx1"/>
              </a:buClr>
              <a:buAutoNum type="arabicPlain" startAt="1924"/>
            </a:pPr>
            <a:r>
              <a:rPr lang="en-US" dirty="0" smtClean="0">
                <a:solidFill>
                  <a:schemeClr val="tx1"/>
                </a:solidFill>
                <a:latin typeface="Times New Roman" panose="02020603050405020304" pitchFamily="18" charset="0"/>
                <a:cs typeface="Times New Roman" panose="02020603050405020304" pitchFamily="18" charset="0"/>
              </a:rPr>
              <a:t>LNCs established funds </a:t>
            </a:r>
            <a:r>
              <a:rPr lang="en-US" dirty="0">
                <a:solidFill>
                  <a:schemeClr val="tx1"/>
                </a:solidFill>
                <a:latin typeface="Times New Roman" panose="02020603050405020304" pitchFamily="18" charset="0"/>
                <a:cs typeface="Times New Roman" panose="02020603050405020304" pitchFamily="18" charset="0"/>
              </a:rPr>
              <a:t>to build hospitals and dispensaries and passed a resolution on the control of venereal </a:t>
            </a:r>
            <a:r>
              <a:rPr lang="en-US" dirty="0" smtClean="0">
                <a:solidFill>
                  <a:schemeClr val="tx1"/>
                </a:solidFill>
                <a:latin typeface="Times New Roman" panose="02020603050405020304" pitchFamily="18" charset="0"/>
                <a:cs typeface="Times New Roman" panose="02020603050405020304" pitchFamily="18" charset="0"/>
              </a:rPr>
              <a:t>diseases.</a:t>
            </a:r>
          </a:p>
          <a:p>
            <a:pPr marL="900113" lvl="0" indent="-900113">
              <a:spcBef>
                <a:spcPts val="0"/>
              </a:spcBef>
              <a:buClr>
                <a:schemeClr val="tx1"/>
              </a:buClr>
              <a:buAutoNum type="arabicPlain" startAt="1945"/>
            </a:pPr>
            <a:r>
              <a:rPr lang="en-US" dirty="0" smtClean="0">
                <a:solidFill>
                  <a:schemeClr val="tx1"/>
                </a:solidFill>
                <a:latin typeface="Times New Roman" panose="02020603050405020304" pitchFamily="18" charset="0"/>
                <a:cs typeface="Times New Roman" panose="02020603050405020304" pitchFamily="18" charset="0"/>
              </a:rPr>
              <a:t>A </a:t>
            </a:r>
            <a:r>
              <a:rPr lang="en-US" dirty="0">
                <a:solidFill>
                  <a:schemeClr val="tx1"/>
                </a:solidFill>
                <a:latin typeface="Times New Roman" panose="02020603050405020304" pitchFamily="18" charset="0"/>
                <a:cs typeface="Times New Roman" panose="02020603050405020304" pitchFamily="18" charset="0"/>
              </a:rPr>
              <a:t>post-war committee on health is established within the medical </a:t>
            </a:r>
            <a:r>
              <a:rPr lang="en-US" dirty="0" smtClean="0">
                <a:solidFill>
                  <a:schemeClr val="tx1"/>
                </a:solidFill>
                <a:latin typeface="Times New Roman" panose="02020603050405020304" pitchFamily="18" charset="0"/>
                <a:cs typeface="Times New Roman" panose="02020603050405020304" pitchFamily="18" charset="0"/>
              </a:rPr>
              <a:t>department that concentrated on:</a:t>
            </a:r>
          </a:p>
          <a:p>
            <a:pPr lvl="2">
              <a:spcBef>
                <a:spcPts val="0"/>
              </a:spcBef>
              <a:buClr>
                <a:schemeClr val="tx1"/>
              </a:buCl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Development </a:t>
            </a:r>
            <a:r>
              <a:rPr lang="en-US" sz="2400" dirty="0">
                <a:solidFill>
                  <a:schemeClr val="tx1"/>
                </a:solidFill>
                <a:latin typeface="Times New Roman" panose="02020603050405020304" pitchFamily="18" charset="0"/>
                <a:cs typeface="Times New Roman" panose="02020603050405020304" pitchFamily="18" charset="0"/>
              </a:rPr>
              <a:t>of a system of health centers throughout the </a:t>
            </a:r>
            <a:r>
              <a:rPr lang="en-US" sz="2400" dirty="0" smtClean="0">
                <a:solidFill>
                  <a:schemeClr val="tx1"/>
                </a:solidFill>
                <a:latin typeface="Times New Roman" panose="02020603050405020304" pitchFamily="18" charset="0"/>
                <a:cs typeface="Times New Roman" panose="02020603050405020304" pitchFamily="18" charset="0"/>
              </a:rPr>
              <a:t>colony</a:t>
            </a:r>
          </a:p>
          <a:p>
            <a:pPr lvl="2">
              <a:spcBef>
                <a:spcPts val="0"/>
              </a:spcBef>
              <a:buClr>
                <a:schemeClr val="tx1"/>
              </a:buCl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Construction </a:t>
            </a:r>
            <a:r>
              <a:rPr lang="en-US" sz="2400" dirty="0">
                <a:solidFill>
                  <a:schemeClr val="tx1"/>
                </a:solidFill>
                <a:latin typeface="Times New Roman" panose="02020603050405020304" pitchFamily="18" charset="0"/>
                <a:cs typeface="Times New Roman" panose="02020603050405020304" pitchFamily="18" charset="0"/>
              </a:rPr>
              <a:t>of a new and larger medical training school in Nairobi and a group hospital in Nairobi</a:t>
            </a:r>
            <a:r>
              <a:rPr lang="en-US" dirty="0" smtClean="0">
                <a:solidFill>
                  <a:schemeClr val="tx1"/>
                </a:solidFill>
                <a:latin typeface="Times New Roman" panose="02020603050405020304" pitchFamily="18" charset="0"/>
                <a:cs typeface="Times New Roman" panose="02020603050405020304" pitchFamily="18" charset="0"/>
              </a:rPr>
              <a:t>.</a:t>
            </a:r>
          </a:p>
          <a:p>
            <a:pPr marL="0" lvl="2" indent="0">
              <a:spcBef>
                <a:spcPts val="0"/>
              </a:spcBef>
              <a:buClr>
                <a:schemeClr val="tx1"/>
              </a:buClr>
              <a:buNone/>
            </a:pPr>
            <a:r>
              <a:rPr lang="en-US" sz="2400" dirty="0">
                <a:solidFill>
                  <a:schemeClr val="tx1"/>
                </a:solidFill>
                <a:latin typeface="Times New Roman" panose="02020603050405020304" pitchFamily="18" charset="0"/>
                <a:cs typeface="Times New Roman" panose="02020603050405020304" pitchFamily="18" charset="0"/>
              </a:rPr>
              <a:t>Thus the spread of dispensaries to the reserves in addition to a broad training program became one of the major goals of the government</a:t>
            </a:r>
            <a:endParaRPr lang="en-AU" sz="2400" dirty="0">
              <a:solidFill>
                <a:schemeClr val="tx1"/>
              </a:solidFill>
              <a:latin typeface="Times New Roman" panose="02020603050405020304" pitchFamily="18" charset="0"/>
              <a:cs typeface="Times New Roman" panose="02020603050405020304" pitchFamily="18" charset="0"/>
            </a:endParaRPr>
          </a:p>
          <a:p>
            <a:endParaRPr lang="en-AU" sz="32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AU" sz="3200" dirty="0" smtClean="0">
                <a:solidFill>
                  <a:schemeClr val="tx1"/>
                </a:solidFill>
                <a:latin typeface="Times New Roman" panose="02020603050405020304" pitchFamily="18" charset="0"/>
                <a:cs typeface="Times New Roman" panose="02020603050405020304" pitchFamily="18" charset="0"/>
              </a:rPr>
              <a:t> </a:t>
            </a:r>
            <a:endParaRPr lang="en-AU" sz="3200"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600200" y="304801"/>
            <a:ext cx="6172200" cy="1066800"/>
          </a:xfrm>
        </p:spPr>
        <p:txBody>
          <a:bodyPr/>
          <a:lstStyle/>
          <a:p>
            <a:r>
              <a:rPr lang="en-AU" sz="3600" dirty="0">
                <a:solidFill>
                  <a:srgbClr val="FF0000"/>
                </a:solidFill>
              </a:rPr>
              <a:t>Health Care delivery in </a:t>
            </a:r>
            <a:r>
              <a:rPr lang="en-AU" sz="3600" dirty="0" smtClean="0">
                <a:solidFill>
                  <a:srgbClr val="FF0000"/>
                </a:solidFill>
              </a:rPr>
              <a:t>Kenya</a:t>
            </a:r>
            <a:endParaRPr lang="en-AU" sz="3600" dirty="0">
              <a:solidFill>
                <a:srgbClr val="FF0000"/>
              </a:solidFill>
            </a:endParaRPr>
          </a:p>
        </p:txBody>
      </p:sp>
    </p:spTree>
    <p:extLst>
      <p:ext uri="{BB962C8B-B14F-4D97-AF65-F5344CB8AC3E}">
        <p14:creationId xmlns:p14="http://schemas.microsoft.com/office/powerpoint/2010/main" val="2900079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7975600" cy="4144963"/>
          </a:xfrm>
        </p:spPr>
        <p:txBody>
          <a:bodyPr/>
          <a:lstStyle/>
          <a:p>
            <a:pPr marL="0" indent="0">
              <a:buNone/>
            </a:pPr>
            <a:r>
              <a:rPr lang="en-AU" sz="3200" dirty="0">
                <a:solidFill>
                  <a:schemeClr val="tx1"/>
                </a:solidFill>
                <a:latin typeface="Times New Roman" panose="02020603050405020304" pitchFamily="18" charset="0"/>
                <a:cs typeface="Times New Roman" panose="02020603050405020304" pitchFamily="18" charset="0"/>
              </a:rPr>
              <a:t>Historical perspectives</a:t>
            </a:r>
          </a:p>
          <a:p>
            <a:pPr marL="0" indent="0">
              <a:buNone/>
            </a:pPr>
            <a:r>
              <a:rPr lang="en-US" sz="3200" dirty="0" smtClean="0">
                <a:solidFill>
                  <a:srgbClr val="FF0000"/>
                </a:solidFill>
                <a:latin typeface="Times New Roman" panose="02020603050405020304" pitchFamily="18" charset="0"/>
                <a:cs typeface="Times New Roman" panose="02020603050405020304" pitchFamily="18" charset="0"/>
              </a:rPr>
              <a:t>Public sector development</a:t>
            </a: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Up </a:t>
            </a:r>
            <a:r>
              <a:rPr lang="en-US" dirty="0">
                <a:solidFill>
                  <a:schemeClr val="tx1"/>
                </a:solidFill>
                <a:latin typeface="Times New Roman" panose="02020603050405020304" pitchFamily="18" charset="0"/>
                <a:cs typeface="Times New Roman" panose="02020603050405020304" pitchFamily="18" charset="0"/>
              </a:rPr>
              <a:t>to early 80's the health policy action plans were directed towards increasing the capacity of medical and health care delivery system, both quantitatively and qualitatively. This culminated in the establishment of a vast health infrastructure we are currently possessing - over 3,200 health care institutions nationwide comprising a network of dispensaries, health centers, district and provincial and the referral hospitals</a:t>
            </a:r>
            <a:endParaRPr lang="en-AU"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447800" y="304800"/>
            <a:ext cx="6324600" cy="1252537"/>
          </a:xfrm>
        </p:spPr>
        <p:txBody>
          <a:bodyPr/>
          <a:lstStyle/>
          <a:p>
            <a:r>
              <a:rPr lang="en-AU" sz="3600" dirty="0">
                <a:solidFill>
                  <a:srgbClr val="FF0000"/>
                </a:solidFill>
              </a:rPr>
              <a:t>Health Care delivery in Kenya</a:t>
            </a:r>
            <a:endParaRPr lang="en-AU" sz="3600" dirty="0"/>
          </a:p>
        </p:txBody>
      </p:sp>
      <p:sp>
        <p:nvSpPr>
          <p:cNvPr id="4" name="Footer Placeholder 3"/>
          <p:cNvSpPr>
            <a:spLocks noGrp="1"/>
          </p:cNvSpPr>
          <p:nvPr>
            <p:ph type="ftr" sz="quarter" idx="10"/>
          </p:nvPr>
        </p:nvSpPr>
        <p:spPr/>
        <p:txBody>
          <a:bodyPr/>
          <a:lstStyle/>
          <a:p>
            <a:pPr>
              <a:defRPr/>
            </a:pPr>
            <a:r>
              <a:rPr lang="en-US" smtClean="0">
                <a:solidFill>
                  <a:srgbClr val="073E87"/>
                </a:solidFill>
              </a:rPr>
              <a:t>University of Nairobi                                 ISO 9001:2008       </a:t>
            </a:r>
            <a:fld id="{DA695C9E-A3EF-4E33-8903-70B4C8410A1C}" type="slidenum">
              <a:rPr lang="en-US" smtClean="0">
                <a:solidFill>
                  <a:srgbClr val="073E87"/>
                </a:solidFill>
              </a:rPr>
              <a:pPr>
                <a:defRPr/>
              </a:pPr>
              <a:t>5</a:t>
            </a:fld>
            <a:r>
              <a:rPr lang="en-US" smtClean="0">
                <a:solidFill>
                  <a:srgbClr val="073E87"/>
                </a:solidFill>
              </a:rPr>
              <a:t>	 Certified 		http://www.uonbi.ac.ke</a:t>
            </a:r>
            <a:endParaRPr lang="en-US">
              <a:solidFill>
                <a:srgbClr val="073E87"/>
              </a:solidFill>
            </a:endParaRPr>
          </a:p>
        </p:txBody>
      </p:sp>
    </p:spTree>
    <p:extLst>
      <p:ext uri="{BB962C8B-B14F-4D97-AF65-F5344CB8AC3E}">
        <p14:creationId xmlns:p14="http://schemas.microsoft.com/office/powerpoint/2010/main" val="226424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47800"/>
            <a:ext cx="8204200" cy="4678363"/>
          </a:xfrm>
        </p:spPr>
        <p:txBody>
          <a:bodyPr/>
          <a:lstStyle/>
          <a:p>
            <a:pPr marL="0" indent="0">
              <a:buNone/>
            </a:pPr>
            <a:r>
              <a:rPr lang="en-US" sz="3200" dirty="0" smtClean="0">
                <a:latin typeface="Times New Roman" panose="02020603050405020304" pitchFamily="18" charset="0"/>
                <a:cs typeface="Times New Roman" panose="02020603050405020304" pitchFamily="18" charset="0"/>
              </a:rPr>
              <a:t>Historical perspectives</a:t>
            </a:r>
          </a:p>
          <a:p>
            <a:pPr marL="0" indent="0">
              <a:buNone/>
            </a:pPr>
            <a:r>
              <a:rPr lang="en-US" sz="3200" dirty="0" smtClean="0">
                <a:solidFill>
                  <a:srgbClr val="FF0000"/>
                </a:solidFill>
                <a:latin typeface="Times New Roman" panose="02020603050405020304" pitchFamily="18" charset="0"/>
                <a:cs typeface="Times New Roman" panose="02020603050405020304" pitchFamily="18" charset="0"/>
              </a:rPr>
              <a:t>Faith –based Services</a:t>
            </a:r>
          </a:p>
          <a:p>
            <a:pPr marL="722313" indent="-722313">
              <a:buClr>
                <a:schemeClr val="tx1"/>
              </a:buClr>
              <a:buAutoNum type="arabicPlain" startAt="1898"/>
            </a:pPr>
            <a:r>
              <a:rPr lang="en-US" dirty="0">
                <a:solidFill>
                  <a:schemeClr val="tx1"/>
                </a:solidFill>
              </a:rPr>
              <a:t>Church Missionary Society of Scotland </a:t>
            </a:r>
            <a:r>
              <a:rPr lang="en-US" dirty="0" smtClean="0">
                <a:solidFill>
                  <a:schemeClr val="tx1"/>
                </a:solidFill>
              </a:rPr>
              <a:t>had started </a:t>
            </a:r>
            <a:r>
              <a:rPr lang="en-US" dirty="0">
                <a:solidFill>
                  <a:schemeClr val="tx1"/>
                </a:solidFill>
              </a:rPr>
              <a:t>some form of organized medical work in Mombasa and </a:t>
            </a:r>
            <a:r>
              <a:rPr lang="en-US" dirty="0" err="1" smtClean="0">
                <a:solidFill>
                  <a:schemeClr val="tx1"/>
                </a:solidFill>
              </a:rPr>
              <a:t>Rabai</a:t>
            </a:r>
            <a:r>
              <a:rPr lang="en-US" dirty="0" smtClean="0">
                <a:solidFill>
                  <a:schemeClr val="tx1"/>
                </a:solidFill>
              </a:rPr>
              <a:t>. </a:t>
            </a:r>
          </a:p>
          <a:p>
            <a:pPr marL="0" indent="0">
              <a:buClrTx/>
              <a:buNone/>
            </a:pPr>
            <a:r>
              <a:rPr lang="en-US" dirty="0" smtClean="0">
                <a:solidFill>
                  <a:schemeClr val="tx1"/>
                </a:solidFill>
              </a:rPr>
              <a:t>Before </a:t>
            </a:r>
            <a:r>
              <a:rPr lang="en-US" dirty="0">
                <a:solidFill>
                  <a:schemeClr val="tx1"/>
                </a:solidFill>
              </a:rPr>
              <a:t>the World War 1, had furthered medical care to the interior mainly through voluntary efforts</a:t>
            </a:r>
            <a:r>
              <a:rPr lang="en-US" dirty="0" smtClean="0">
                <a:solidFill>
                  <a:schemeClr val="tx1"/>
                </a:solidFill>
              </a:rPr>
              <a:t>.</a:t>
            </a:r>
            <a:r>
              <a:rPr lang="en-US" dirty="0">
                <a:solidFill>
                  <a:schemeClr val="tx1"/>
                </a:solidFill>
              </a:rPr>
              <a:t> </a:t>
            </a:r>
            <a:endParaRPr lang="en-US" dirty="0" smtClean="0">
              <a:solidFill>
                <a:schemeClr val="tx1"/>
              </a:solidFill>
            </a:endParaRPr>
          </a:p>
          <a:p>
            <a:pPr marL="811213" indent="-811213">
              <a:buClrTx/>
              <a:buAutoNum type="arabicPlain" startAt="1908"/>
              <a:tabLst>
                <a:tab pos="88900" algn="l"/>
              </a:tabLst>
            </a:pPr>
            <a:r>
              <a:rPr lang="en-AU" dirty="0" smtClean="0">
                <a:solidFill>
                  <a:schemeClr val="tx1"/>
                </a:solidFill>
              </a:rPr>
              <a:t>Presbyterian </a:t>
            </a:r>
            <a:r>
              <a:rPr lang="en-AU" dirty="0">
                <a:solidFill>
                  <a:schemeClr val="tx1"/>
                </a:solidFill>
              </a:rPr>
              <a:t>Hospital at Kikuyu </a:t>
            </a:r>
            <a:r>
              <a:rPr lang="en-AU" dirty="0" smtClean="0">
                <a:solidFill>
                  <a:schemeClr val="tx1"/>
                </a:solidFill>
              </a:rPr>
              <a:t>by Scottish </a:t>
            </a:r>
            <a:r>
              <a:rPr lang="en-AU" dirty="0">
                <a:solidFill>
                  <a:schemeClr val="tx1"/>
                </a:solidFill>
              </a:rPr>
              <a:t>Presbyterian </a:t>
            </a:r>
            <a:r>
              <a:rPr lang="en-AU" dirty="0" smtClean="0">
                <a:solidFill>
                  <a:schemeClr val="tx1"/>
                </a:solidFill>
              </a:rPr>
              <a:t>missionaries. </a:t>
            </a:r>
          </a:p>
          <a:p>
            <a:pPr marL="811213" indent="-811213">
              <a:buClrTx/>
              <a:buAutoNum type="arabicPlain" startAt="1915"/>
              <a:tabLst>
                <a:tab pos="88900" algn="l"/>
              </a:tabLst>
            </a:pPr>
            <a:r>
              <a:rPr lang="en-AU" dirty="0" smtClean="0">
                <a:solidFill>
                  <a:schemeClr val="tx1"/>
                </a:solidFill>
              </a:rPr>
              <a:t>Theodora </a:t>
            </a:r>
            <a:r>
              <a:rPr lang="en-AU" dirty="0">
                <a:solidFill>
                  <a:schemeClr val="tx1"/>
                </a:solidFill>
              </a:rPr>
              <a:t>Hospital, now Kijabe  Hospital </a:t>
            </a:r>
            <a:r>
              <a:rPr lang="en-AU" dirty="0" smtClean="0">
                <a:solidFill>
                  <a:schemeClr val="tx1"/>
                </a:solidFill>
              </a:rPr>
              <a:t>by  </a:t>
            </a:r>
            <a:r>
              <a:rPr lang="en-US" dirty="0" smtClean="0">
                <a:solidFill>
                  <a:schemeClr val="tx1"/>
                </a:solidFill>
              </a:rPr>
              <a:t>African Inland Mission .</a:t>
            </a:r>
            <a:endParaRPr lang="en-US" dirty="0">
              <a:solidFill>
                <a:schemeClr val="tx1"/>
              </a:solidFill>
            </a:endParaRPr>
          </a:p>
          <a:p>
            <a:pPr marL="0" indent="0">
              <a:buNone/>
            </a:pPr>
            <a:endParaRPr lang="en-US" dirty="0" smtClean="0"/>
          </a:p>
          <a:p>
            <a:endParaRPr lang="en-AU" dirty="0"/>
          </a:p>
        </p:txBody>
      </p:sp>
      <p:sp>
        <p:nvSpPr>
          <p:cNvPr id="3" name="Title 2"/>
          <p:cNvSpPr>
            <a:spLocks noGrp="1"/>
          </p:cNvSpPr>
          <p:nvPr>
            <p:ph type="title"/>
          </p:nvPr>
        </p:nvSpPr>
        <p:spPr>
          <a:xfrm>
            <a:off x="1600200" y="304800"/>
            <a:ext cx="6172200" cy="1252537"/>
          </a:xfrm>
        </p:spPr>
        <p:txBody>
          <a:bodyPr/>
          <a:lstStyle/>
          <a:p>
            <a:r>
              <a:rPr lang="en-AU" sz="3600" dirty="0">
                <a:solidFill>
                  <a:srgbClr val="FF0000"/>
                </a:solidFill>
              </a:rPr>
              <a:t>Health Care delivery in Kenya</a:t>
            </a:r>
            <a:endParaRPr lang="en-AU" sz="3600" dirty="0"/>
          </a:p>
        </p:txBody>
      </p:sp>
    </p:spTree>
    <p:extLst>
      <p:ext uri="{BB962C8B-B14F-4D97-AF65-F5344CB8AC3E}">
        <p14:creationId xmlns:p14="http://schemas.microsoft.com/office/powerpoint/2010/main" val="266445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839200" cy="5257800"/>
          </a:xfrm>
        </p:spPr>
        <p:txBody>
          <a:bodyPr/>
          <a:lstStyle/>
          <a:p>
            <a:pPr marL="0" indent="0">
              <a:buNone/>
            </a:pPr>
            <a:r>
              <a:rPr lang="en-AU" sz="3200" dirty="0" smtClean="0">
                <a:solidFill>
                  <a:schemeClr val="tx1"/>
                </a:solidFill>
                <a:latin typeface="Times New Roman" panose="02020603050405020304" pitchFamily="18" charset="0"/>
                <a:cs typeface="Times New Roman" panose="02020603050405020304" pitchFamily="18" charset="0"/>
              </a:rPr>
              <a:t>The need for a health policy</a:t>
            </a:r>
          </a:p>
          <a:p>
            <a:pPr>
              <a:buClrTx/>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health in human is significant for both social and economic development of </a:t>
            </a:r>
            <a:r>
              <a:rPr lang="en-US" dirty="0" smtClean="0">
                <a:solidFill>
                  <a:schemeClr val="tx1"/>
                </a:solidFill>
                <a:latin typeface="Times New Roman" panose="02020603050405020304" pitchFamily="18" charset="0"/>
                <a:cs typeface="Times New Roman" panose="02020603050405020304" pitchFamily="18" charset="0"/>
              </a:rPr>
              <a:t>Kenya population</a:t>
            </a:r>
          </a:p>
          <a:p>
            <a:pPr>
              <a:buClrTx/>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Political  </a:t>
            </a:r>
            <a:r>
              <a:rPr lang="en-US" dirty="0">
                <a:solidFill>
                  <a:schemeClr val="tx1"/>
                </a:solidFill>
                <a:latin typeface="Times New Roman" panose="02020603050405020304" pitchFamily="18" charset="0"/>
                <a:cs typeface="Times New Roman" panose="02020603050405020304" pitchFamily="18" charset="0"/>
              </a:rPr>
              <a:t>imperative to tackle forcefully the major public health threats and escalating burden of illness that impede overall health </a:t>
            </a:r>
            <a:r>
              <a:rPr lang="en-US" dirty="0" smtClean="0">
                <a:solidFill>
                  <a:schemeClr val="tx1"/>
                </a:solidFill>
                <a:latin typeface="Times New Roman" panose="02020603050405020304" pitchFamily="18" charset="0"/>
                <a:cs typeface="Times New Roman" panose="02020603050405020304" pitchFamily="18" charset="0"/>
              </a:rPr>
              <a:t>development</a:t>
            </a:r>
          </a:p>
          <a:p>
            <a:pPr>
              <a:buClrTx/>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Health development is one of the pillars of Vision 2030 </a:t>
            </a:r>
          </a:p>
          <a:p>
            <a:pPr>
              <a:buClrTx/>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Policy </a:t>
            </a:r>
            <a:r>
              <a:rPr lang="en-US" dirty="0">
                <a:solidFill>
                  <a:schemeClr val="tx1"/>
                </a:solidFill>
                <a:latin typeface="Times New Roman" panose="02020603050405020304" pitchFamily="18" charset="0"/>
                <a:cs typeface="Times New Roman" panose="02020603050405020304" pitchFamily="18" charset="0"/>
              </a:rPr>
              <a:t>makers </a:t>
            </a:r>
            <a:r>
              <a:rPr lang="en-US" dirty="0" smtClean="0">
                <a:solidFill>
                  <a:schemeClr val="tx1"/>
                </a:solidFill>
                <a:latin typeface="Times New Roman" panose="02020603050405020304" pitchFamily="18" charset="0"/>
                <a:cs typeface="Times New Roman" panose="02020603050405020304" pitchFamily="18" charset="0"/>
              </a:rPr>
              <a:t>determine </a:t>
            </a:r>
            <a:r>
              <a:rPr lang="en-US" dirty="0">
                <a:solidFill>
                  <a:schemeClr val="tx1"/>
                </a:solidFill>
                <a:latin typeface="Times New Roman" panose="02020603050405020304" pitchFamily="18" charset="0"/>
                <a:cs typeface="Times New Roman" panose="02020603050405020304" pitchFamily="18" charset="0"/>
              </a:rPr>
              <a:t>the necessary interventions </a:t>
            </a:r>
            <a:r>
              <a:rPr lang="en-US" b="1" dirty="0" smtClean="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health strategy) </a:t>
            </a:r>
            <a:r>
              <a:rPr lang="en-US" dirty="0" smtClean="0">
                <a:solidFill>
                  <a:schemeClr val="tx1"/>
                </a:solidFill>
                <a:latin typeface="Times New Roman" panose="02020603050405020304" pitchFamily="18" charset="0"/>
                <a:cs typeface="Times New Roman" panose="02020603050405020304" pitchFamily="18" charset="0"/>
              </a:rPr>
              <a:t>that </a:t>
            </a:r>
            <a:r>
              <a:rPr lang="en-US" dirty="0">
                <a:solidFill>
                  <a:schemeClr val="tx1"/>
                </a:solidFill>
                <a:latin typeface="Times New Roman" panose="02020603050405020304" pitchFamily="18" charset="0"/>
                <a:cs typeface="Times New Roman" panose="02020603050405020304" pitchFamily="18" charset="0"/>
              </a:rPr>
              <a:t>most effectively deal with </a:t>
            </a:r>
            <a:r>
              <a:rPr lang="en-US" dirty="0" smtClean="0">
                <a:solidFill>
                  <a:schemeClr val="tx1"/>
                </a:solidFill>
                <a:latin typeface="Times New Roman" panose="02020603050405020304" pitchFamily="18" charset="0"/>
                <a:cs typeface="Times New Roman" panose="02020603050405020304" pitchFamily="18" charset="0"/>
              </a:rPr>
              <a:t>identified health problems. </a:t>
            </a:r>
          </a:p>
          <a:p>
            <a:pPr>
              <a:buClrTx/>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Such strategies are geared towards  </a:t>
            </a:r>
            <a:r>
              <a:rPr lang="en-US" dirty="0">
                <a:solidFill>
                  <a:schemeClr val="tx1"/>
                </a:solidFill>
                <a:latin typeface="Times New Roman" panose="02020603050405020304" pitchFamily="18" charset="0"/>
                <a:cs typeface="Times New Roman" panose="02020603050405020304" pitchFamily="18" charset="0"/>
              </a:rPr>
              <a:t>improvements in health status, health development, or the production of healthy people.</a:t>
            </a:r>
            <a:endParaRPr lang="en-AU" dirty="0">
              <a:solidFill>
                <a:schemeClr val="tx1"/>
              </a:solidFill>
              <a:latin typeface="Times New Roman" panose="02020603050405020304" pitchFamily="18" charset="0"/>
              <a:cs typeface="Times New Roman" panose="02020603050405020304" pitchFamily="18" charset="0"/>
            </a:endParaRPr>
          </a:p>
          <a:p>
            <a:pPr marL="0" indent="0">
              <a:buClrTx/>
              <a:buNone/>
            </a:pPr>
            <a:endParaRPr lang="en-AU" dirty="0">
              <a:solidFill>
                <a:schemeClr val="tx1"/>
              </a:solidFill>
            </a:endParaRPr>
          </a:p>
          <a:p>
            <a:pPr marL="0" indent="0">
              <a:buNone/>
            </a:pPr>
            <a:r>
              <a:rPr lang="en-AU" sz="3200" dirty="0" smtClean="0">
                <a:solidFill>
                  <a:schemeClr val="tx1"/>
                </a:solidFill>
                <a:latin typeface="Times New Roman" panose="02020603050405020304" pitchFamily="18" charset="0"/>
                <a:cs typeface="Times New Roman" panose="02020603050405020304" pitchFamily="18" charset="0"/>
              </a:rPr>
              <a:t> </a:t>
            </a:r>
            <a:endParaRPr lang="en-AU" sz="3200"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676400" y="304800"/>
            <a:ext cx="6096000" cy="1252537"/>
          </a:xfrm>
        </p:spPr>
        <p:txBody>
          <a:bodyPr/>
          <a:lstStyle/>
          <a:p>
            <a:r>
              <a:rPr lang="en-AU" sz="3600" dirty="0" smtClean="0">
                <a:solidFill>
                  <a:srgbClr val="FF0000"/>
                </a:solidFill>
              </a:rPr>
              <a:t>Health Policy and Health </a:t>
            </a:r>
            <a:r>
              <a:rPr lang="en-AU" sz="3600" dirty="0">
                <a:solidFill>
                  <a:srgbClr val="FF0000"/>
                </a:solidFill>
              </a:rPr>
              <a:t>Care delivery </a:t>
            </a:r>
            <a:r>
              <a:rPr lang="en-AU" sz="3600" dirty="0" smtClean="0">
                <a:solidFill>
                  <a:srgbClr val="FF0000"/>
                </a:solidFill>
              </a:rPr>
              <a:t>and in Kenya</a:t>
            </a:r>
            <a:endParaRPr lang="en-AU" sz="3600" dirty="0">
              <a:solidFill>
                <a:srgbClr val="FF0000"/>
              </a:solidFill>
            </a:endParaRPr>
          </a:p>
        </p:txBody>
      </p:sp>
    </p:spTree>
    <p:extLst>
      <p:ext uri="{BB962C8B-B14F-4D97-AF65-F5344CB8AC3E}">
        <p14:creationId xmlns:p14="http://schemas.microsoft.com/office/powerpoint/2010/main" val="6966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915400" cy="5486400"/>
          </a:xfrm>
        </p:spPr>
        <p:txBody>
          <a:bodyPr/>
          <a:lstStyle/>
          <a:p>
            <a:pPr marL="0" indent="0">
              <a:spcBef>
                <a:spcPts val="0"/>
              </a:spcBef>
              <a:buNone/>
            </a:pPr>
            <a:r>
              <a:rPr lang="en-AU" sz="3200" dirty="0" smtClean="0">
                <a:solidFill>
                  <a:schemeClr val="tx1"/>
                </a:solidFill>
                <a:latin typeface="Times New Roman" panose="02020603050405020304" pitchFamily="18" charset="0"/>
                <a:cs typeface="Times New Roman" panose="02020603050405020304" pitchFamily="18" charset="0"/>
              </a:rPr>
              <a:t>The concept </a:t>
            </a:r>
          </a:p>
          <a:p>
            <a:pPr marL="0" indent="0">
              <a:spcBef>
                <a:spcPts val="0"/>
              </a:spcBef>
              <a:buNone/>
            </a:pPr>
            <a:r>
              <a:rPr lang="en-US" dirty="0">
                <a:solidFill>
                  <a:schemeClr val="tx1"/>
                </a:solidFill>
                <a:latin typeface="Times New Roman" panose="02020603050405020304" pitchFamily="18" charset="0"/>
                <a:cs typeface="Times New Roman" panose="02020603050405020304" pitchFamily="18" charset="0"/>
              </a:rPr>
              <a:t>A policy defines an area within which a decision will be consistent with, and contribute to an objective. </a:t>
            </a:r>
            <a:endParaRPr lang="en-AU"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3200" dirty="0" smtClean="0">
                <a:solidFill>
                  <a:schemeClr val="tx1"/>
                </a:solidFill>
                <a:latin typeface="Times New Roman" panose="02020603050405020304" pitchFamily="18" charset="0"/>
                <a:cs typeface="Times New Roman" panose="02020603050405020304" pitchFamily="18" charset="0"/>
              </a:rPr>
              <a:t>Definition </a:t>
            </a:r>
          </a:p>
          <a:p>
            <a:pPr marL="0" indent="0">
              <a:spcBef>
                <a:spcPts val="0"/>
              </a:spcBef>
              <a:buNone/>
            </a:pPr>
            <a:r>
              <a:rPr lang="en-AU" dirty="0" smtClean="0">
                <a:solidFill>
                  <a:schemeClr val="tx1"/>
                </a:solidFill>
                <a:latin typeface="Times New Roman" panose="02020603050405020304" pitchFamily="18" charset="0"/>
                <a:cs typeface="Times New Roman" panose="02020603050405020304" pitchFamily="18" charset="0"/>
              </a:rPr>
              <a:t>A Policy can be defined as - </a:t>
            </a:r>
            <a:r>
              <a:rPr lang="en-AU" dirty="0">
                <a:solidFill>
                  <a:schemeClr val="tx1"/>
                </a:solidFill>
                <a:latin typeface="Times New Roman" panose="02020603050405020304" pitchFamily="18" charset="0"/>
                <a:cs typeface="Times New Roman" panose="02020603050405020304" pitchFamily="18" charset="0"/>
              </a:rPr>
              <a:t>A Plan of action, Statement of ideals, A Blue print etc., proposed or adopted by a government, political </a:t>
            </a:r>
            <a:r>
              <a:rPr lang="en-AU" dirty="0" smtClean="0">
                <a:solidFill>
                  <a:schemeClr val="tx1"/>
                </a:solidFill>
                <a:latin typeface="Times New Roman" panose="02020603050405020304" pitchFamily="18" charset="0"/>
                <a:cs typeface="Times New Roman" panose="02020603050405020304" pitchFamily="18" charset="0"/>
              </a:rPr>
              <a:t>party etc</a:t>
            </a:r>
            <a:r>
              <a:rPr lang="en-AU" sz="3200" dirty="0">
                <a:solidFill>
                  <a:schemeClr val="tx1"/>
                </a:solidFill>
                <a:latin typeface="Times New Roman" panose="02020603050405020304" pitchFamily="18" charset="0"/>
                <a:cs typeface="Times New Roman" panose="02020603050405020304" pitchFamily="18" charset="0"/>
              </a:rPr>
              <a:t>. </a:t>
            </a:r>
            <a:endParaRPr lang="en-AU" sz="3200"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AU" sz="32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228600" y="304801"/>
            <a:ext cx="7543800" cy="990600"/>
          </a:xfrm>
        </p:spPr>
        <p:txBody>
          <a:bodyPr/>
          <a:lstStyle/>
          <a:p>
            <a:r>
              <a:rPr lang="en-AU" dirty="0" smtClean="0">
                <a:solidFill>
                  <a:srgbClr val="C00000"/>
                </a:solidFill>
              </a:rPr>
              <a:t>Health Policy</a:t>
            </a:r>
            <a:endParaRPr lang="en-AU" dirty="0">
              <a:solidFill>
                <a:srgbClr val="C00000"/>
              </a:solidFill>
            </a:endParaRPr>
          </a:p>
        </p:txBody>
      </p:sp>
    </p:spTree>
    <p:extLst>
      <p:ext uri="{BB962C8B-B14F-4D97-AF65-F5344CB8AC3E}">
        <p14:creationId xmlns:p14="http://schemas.microsoft.com/office/powerpoint/2010/main" val="400122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10600" cy="4678363"/>
          </a:xfrm>
        </p:spPr>
        <p:txBody>
          <a:bodyPr/>
          <a:lstStyle/>
          <a:p>
            <a:pPr marL="0" indent="0">
              <a:buNone/>
            </a:pPr>
            <a:r>
              <a:rPr lang="en-AU" sz="3200" dirty="0" smtClean="0">
                <a:solidFill>
                  <a:schemeClr val="tx1"/>
                </a:solidFill>
                <a:latin typeface="Times New Roman" panose="02020603050405020304" pitchFamily="18" charset="0"/>
                <a:cs typeface="Times New Roman" panose="02020603050405020304" pitchFamily="18" charset="0"/>
              </a:rPr>
              <a:t>Formulating a health policy</a:t>
            </a:r>
          </a:p>
          <a:p>
            <a:pPr marL="0" indent="0">
              <a:spcBef>
                <a:spcPts val="0"/>
              </a:spcBef>
              <a:buNone/>
            </a:pPr>
            <a:r>
              <a:rPr lang="en-AU" sz="3200"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 national health policy is defined after a careful review of the negative and positive aspects of the factors that determine or influence health, e.g. diseases in the population (morbidity), causes of death (mortality)and health problems (the problems affecting provision of health care such as financing, cultural beliefs, poor supply of drugs, physical inaccessibility, inadequate personnel etc.) in different age groups, socio-economic strata, and geographical </a:t>
            </a:r>
            <a:r>
              <a:rPr lang="en-US" dirty="0" smtClean="0">
                <a:solidFill>
                  <a:schemeClr val="tx1"/>
                </a:solidFill>
                <a:latin typeface="Times New Roman" panose="02020603050405020304" pitchFamily="18" charset="0"/>
                <a:cs typeface="Times New Roman" panose="02020603050405020304" pitchFamily="18" charset="0"/>
              </a:rPr>
              <a:t>locations</a:t>
            </a:r>
            <a:r>
              <a:rPr lang="en-US" sz="3200" dirty="0">
                <a:solidFill>
                  <a:schemeClr val="tx1"/>
                </a:solidFill>
                <a:latin typeface="Times New Roman" panose="02020603050405020304" pitchFamily="18" charset="0"/>
                <a:cs typeface="Times New Roman" panose="02020603050405020304" pitchFamily="18" charset="0"/>
              </a:rPr>
              <a:t>.</a:t>
            </a:r>
            <a:endParaRPr lang="en-AU"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AU" sz="3200"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676400" y="304800"/>
            <a:ext cx="6096000" cy="1252537"/>
          </a:xfrm>
        </p:spPr>
        <p:txBody>
          <a:bodyPr/>
          <a:lstStyle/>
          <a:p>
            <a:r>
              <a:rPr lang="en-AU" sz="3600" dirty="0" smtClean="0">
                <a:solidFill>
                  <a:srgbClr val="FF0000"/>
                </a:solidFill>
              </a:rPr>
              <a:t>Health Policy and Health </a:t>
            </a:r>
            <a:r>
              <a:rPr lang="en-AU" sz="3600" dirty="0">
                <a:solidFill>
                  <a:srgbClr val="FF0000"/>
                </a:solidFill>
              </a:rPr>
              <a:t>Care delivery </a:t>
            </a:r>
            <a:r>
              <a:rPr lang="en-AU" sz="3600" dirty="0" smtClean="0">
                <a:solidFill>
                  <a:srgbClr val="FF0000"/>
                </a:solidFill>
              </a:rPr>
              <a:t>and in Kenya</a:t>
            </a:r>
            <a:endParaRPr lang="en-AU" sz="3600" dirty="0">
              <a:solidFill>
                <a:srgbClr val="FF0000"/>
              </a:solidFill>
            </a:endParaRPr>
          </a:p>
        </p:txBody>
      </p:sp>
    </p:spTree>
    <p:extLst>
      <p:ext uri="{BB962C8B-B14F-4D97-AF65-F5344CB8AC3E}">
        <p14:creationId xmlns:p14="http://schemas.microsoft.com/office/powerpoint/2010/main" val="3601161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1705</Words>
  <Application>Microsoft Office PowerPoint</Application>
  <PresentationFormat>On-screen Show (4:3)</PresentationFormat>
  <Paragraphs>170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Waveform</vt:lpstr>
      <vt:lpstr>MBCHB – LEVEL II LECTURES IN LAW, MEDICINE &amp; ETHICS  KENYA HEALTH POLICY  AND THE LAW </vt:lpstr>
      <vt:lpstr>KENYA HEALTH POLICY  AND THE LAW</vt:lpstr>
      <vt:lpstr>Health Care delivery in Kenya</vt:lpstr>
      <vt:lpstr>Health Care delivery in Kenya</vt:lpstr>
      <vt:lpstr>Health Care delivery in Kenya</vt:lpstr>
      <vt:lpstr>Health Care delivery in Kenya</vt:lpstr>
      <vt:lpstr>Health Policy and Health Care delivery and in Kenya</vt:lpstr>
      <vt:lpstr>Health Policy</vt:lpstr>
      <vt:lpstr>Health Policy and Health Care delivery and in Kenya</vt:lpstr>
      <vt:lpstr>Health Policy and Health Care delivery and in Kenya</vt:lpstr>
      <vt:lpstr>Kenya’s policy on health</vt:lpstr>
      <vt:lpstr>Health priorities in Kenya</vt:lpstr>
      <vt:lpstr>Kenya’s policy on health</vt:lpstr>
      <vt:lpstr>Health Indicators (1994-2010)</vt:lpstr>
      <vt:lpstr>Situation Analysis(1994-2010)</vt:lpstr>
      <vt:lpstr>Situation Analysis (1994-2010)</vt:lpstr>
      <vt:lpstr>Situation Analysis (1994-2010)</vt:lpstr>
      <vt:lpstr>Situation Analysis (1994-2010)</vt:lpstr>
      <vt:lpstr>Kenya's Health Policy and the Law (CONSTITUTION 2010)</vt:lpstr>
      <vt:lpstr>Kenya Health Policy and Constitution 2010</vt:lpstr>
      <vt:lpstr>Kenya Health Policy 2012-2030</vt:lpstr>
      <vt:lpstr>Kenya Health Policy and Constitution 2010</vt:lpstr>
      <vt:lpstr>Kenya Health Policy and Constitution 2010</vt:lpstr>
      <vt:lpstr>Kenya Health Policy and Constitution 2010</vt:lpstr>
      <vt:lpstr>Health Policy and Health Law</vt:lpstr>
      <vt:lpstr>HIGHLIGHTS OF THE LEGAL FRAMEWORK</vt:lpstr>
      <vt:lpstr>References </vt:lpstr>
    </vt:vector>
  </TitlesOfParts>
  <Company>Department of Community Health UON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Kenya's Health Policy</dc:title>
  <dc:creator>Dr. Peterson J Muriithi</dc:creator>
  <cp:lastModifiedBy>Dr. Muriithi P J</cp:lastModifiedBy>
  <cp:revision>34</cp:revision>
  <dcterms:created xsi:type="dcterms:W3CDTF">2006-02-07T05:44:56Z</dcterms:created>
  <dcterms:modified xsi:type="dcterms:W3CDTF">2015-11-03T08:03:57Z</dcterms:modified>
</cp:coreProperties>
</file>