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4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07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75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DDCD7-ED3D-42C6-8BF5-234BA1DAEF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626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5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3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6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3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1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7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9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4668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MORAXELLA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KIMAIGA H.O</a:t>
            </a:r>
          </a:p>
          <a:p>
            <a:r>
              <a:rPr lang="en-GB" dirty="0" smtClean="0"/>
              <a:t>MBChB(University of Nairobi)</a:t>
            </a:r>
            <a:endParaRPr lang="en-GB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960"/>
            <a:ext cx="2750046" cy="2068264"/>
          </a:xfrm>
          <a:prstGeom prst="rect">
            <a:avLst/>
          </a:prstGeom>
          <a:noFill/>
          <a:ln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10"/>
            <a:ext cx="2750046" cy="2068264"/>
          </a:xfrm>
          <a:prstGeom prst="rect">
            <a:avLst/>
          </a:prstGeom>
          <a:noFill/>
          <a:ln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774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Treatment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752528"/>
          </a:xfrm>
        </p:spPr>
        <p:txBody>
          <a:bodyPr/>
          <a:lstStyle/>
          <a:p>
            <a:pPr lvl="0"/>
            <a:r>
              <a:rPr lang="en-US" dirty="0" err="1"/>
              <a:t>Acinetobacter</a:t>
            </a:r>
            <a:r>
              <a:rPr lang="en-US" dirty="0"/>
              <a:t> </a:t>
            </a:r>
            <a:r>
              <a:rPr lang="en-US" dirty="0" err="1"/>
              <a:t>spp</a:t>
            </a:r>
            <a:r>
              <a:rPr lang="en-US" dirty="0"/>
              <a:t> are resistant to many classes of antibiotics including penicillin, </a:t>
            </a:r>
            <a:r>
              <a:rPr lang="en-US" dirty="0">
                <a:effectLst/>
              </a:rPr>
              <a:t>cephalosporin, </a:t>
            </a:r>
            <a:r>
              <a:rPr lang="en-US" dirty="0" smtClean="0"/>
              <a:t>chloramphenicol and </a:t>
            </a:r>
            <a:r>
              <a:rPr lang="en-US" dirty="0" smtClean="0">
                <a:effectLst/>
              </a:rPr>
              <a:t>aminoglycosides </a:t>
            </a:r>
            <a:endParaRPr lang="en-GB" dirty="0">
              <a:effectLst/>
            </a:endParaRPr>
          </a:p>
          <a:p>
            <a:r>
              <a:rPr lang="en-US" dirty="0" smtClean="0"/>
              <a:t>Rifampicin </a:t>
            </a:r>
            <a:r>
              <a:rPr lang="en-US" dirty="0"/>
              <a:t>with </a:t>
            </a:r>
            <a:r>
              <a:rPr lang="en-US" dirty="0" err="1"/>
              <a:t>meropenem</a:t>
            </a:r>
            <a:r>
              <a:rPr lang="en-US" dirty="0"/>
              <a:t> has been used in treatment of post neurosurgical </a:t>
            </a:r>
            <a:r>
              <a:rPr lang="en-US" dirty="0" err="1"/>
              <a:t>Acinetobacter</a:t>
            </a:r>
            <a:r>
              <a:rPr lang="en-US" dirty="0"/>
              <a:t> </a:t>
            </a:r>
            <a:r>
              <a:rPr lang="en-US" dirty="0" err="1"/>
              <a:t>menengitis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15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VEILLONELLA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anaerobic gram negative diplococci.</a:t>
            </a:r>
          </a:p>
          <a:p>
            <a:r>
              <a:rPr lang="en-US" smtClean="0"/>
              <a:t>Part of the normal flora of the mouth, colon, vagina.</a:t>
            </a:r>
          </a:p>
          <a:p>
            <a:r>
              <a:rPr lang="en-US" smtClean="0"/>
              <a:t>A rare opportunistic pathogen, can cause abscesses of sinuses, tonsils &amp; brain.</a:t>
            </a:r>
          </a:p>
          <a:p>
            <a:r>
              <a:rPr lang="en-US" smtClean="0"/>
              <a:t>Generally regarded as a minor component in mixed anaerobic infections.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19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00811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</a:t>
            </a:r>
            <a:r>
              <a:rPr lang="en-US" dirty="0" smtClean="0"/>
              <a:t>genus is a member of the family </a:t>
            </a:r>
            <a:r>
              <a:rPr lang="en-US" dirty="0" err="1" smtClean="0"/>
              <a:t>Neisseriaceae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are</a:t>
            </a:r>
          </a:p>
          <a:p>
            <a:pPr lvl="1"/>
            <a:r>
              <a:rPr lang="en-US" dirty="0" err="1" smtClean="0"/>
              <a:t>Coccobacilliary</a:t>
            </a:r>
            <a:r>
              <a:rPr lang="en-US" dirty="0" smtClean="0"/>
              <a:t> rods </a:t>
            </a:r>
          </a:p>
          <a:p>
            <a:pPr lvl="1"/>
            <a:r>
              <a:rPr lang="en-US" dirty="0" err="1" smtClean="0"/>
              <a:t>Assacharolytic</a:t>
            </a:r>
            <a:endParaRPr lang="en-US" dirty="0" smtClean="0"/>
          </a:p>
          <a:p>
            <a:pPr lvl="1"/>
            <a:r>
              <a:rPr lang="en-US" dirty="0" smtClean="0"/>
              <a:t>Oxidase positive</a:t>
            </a:r>
          </a:p>
          <a:p>
            <a:pPr lvl="1"/>
            <a:r>
              <a:rPr lang="en-US" dirty="0" smtClean="0"/>
              <a:t>Catalase positive </a:t>
            </a:r>
          </a:p>
          <a:p>
            <a:r>
              <a:rPr lang="en-US" dirty="0"/>
              <a:t>M. </a:t>
            </a:r>
            <a:r>
              <a:rPr lang="en-US" dirty="0" err="1"/>
              <a:t>catarrhalis</a:t>
            </a:r>
            <a:r>
              <a:rPr lang="en-US" dirty="0"/>
              <a:t> is the major pathogen in this </a:t>
            </a:r>
            <a:r>
              <a:rPr lang="en-US" dirty="0" smtClean="0"/>
              <a:t>genus and is f</a:t>
            </a:r>
            <a:r>
              <a:rPr lang="en-US" dirty="0" smtClean="0"/>
              <a:t>ormerly named </a:t>
            </a:r>
            <a:r>
              <a:rPr lang="en-US" dirty="0" err="1" smtClean="0"/>
              <a:t>Branhamella</a:t>
            </a:r>
            <a:r>
              <a:rPr lang="en-US" dirty="0" smtClean="0"/>
              <a:t> </a:t>
            </a:r>
            <a:r>
              <a:rPr lang="en-US" dirty="0" err="1" smtClean="0"/>
              <a:t>catarrhallis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Moraxella </a:t>
            </a:r>
            <a:r>
              <a:rPr lang="en-US" dirty="0" err="1" smtClean="0">
                <a:effectLst/>
              </a:rPr>
              <a:t>catarrhalis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125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effectLst/>
              </a:rPr>
              <a:t>Gram negative </a:t>
            </a:r>
            <a:r>
              <a:rPr lang="en-US" dirty="0" err="1">
                <a:effectLst/>
              </a:rPr>
              <a:t>cocci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diplococci</a:t>
            </a:r>
            <a:r>
              <a:rPr lang="en-US" dirty="0">
                <a:effectLst/>
              </a:rPr>
              <a:t> or </a:t>
            </a:r>
            <a:r>
              <a:rPr lang="en-US" dirty="0" err="1">
                <a:effectLst/>
              </a:rPr>
              <a:t>coccobacilli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0"/>
            <a:r>
              <a:rPr lang="en-US" dirty="0" err="1" smtClean="0">
                <a:effectLst/>
              </a:rPr>
              <a:t>Assacharolytic</a:t>
            </a:r>
            <a:endParaRPr lang="en-US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Strict anaerobes </a:t>
            </a:r>
            <a:endParaRPr lang="en-GB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Oxidase </a:t>
            </a:r>
            <a:r>
              <a:rPr lang="en-US" dirty="0">
                <a:effectLst/>
              </a:rPr>
              <a:t>positive, catalase positive </a:t>
            </a:r>
            <a:endParaRPr lang="en-GB" dirty="0">
              <a:effectLst/>
            </a:endParaRPr>
          </a:p>
          <a:p>
            <a:pPr lvl="0"/>
            <a:r>
              <a:rPr lang="en-US" dirty="0" smtClean="0"/>
              <a:t>Only </a:t>
            </a:r>
            <a:r>
              <a:rPr lang="en-US" dirty="0"/>
              <a:t>found in humans </a:t>
            </a:r>
            <a:endParaRPr lang="en-US" dirty="0" smtClean="0"/>
          </a:p>
          <a:p>
            <a:pPr lvl="0"/>
            <a:r>
              <a:rPr lang="en-US" dirty="0" smtClean="0">
                <a:effectLst/>
              </a:rPr>
              <a:t>Normal </a:t>
            </a:r>
            <a:r>
              <a:rPr lang="en-US" dirty="0">
                <a:effectLst/>
              </a:rPr>
              <a:t>flora – mouth and </a:t>
            </a:r>
            <a:r>
              <a:rPr lang="en-US" dirty="0" err="1">
                <a:effectLst/>
              </a:rPr>
              <a:t>nasopharynx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Transmission – respiratory </a:t>
            </a:r>
            <a:r>
              <a:rPr lang="en-US" dirty="0" smtClean="0">
                <a:effectLst/>
              </a:rPr>
              <a:t>aerosol droplets</a:t>
            </a:r>
          </a:p>
          <a:p>
            <a:pPr lvl="0"/>
            <a:r>
              <a:rPr lang="en-CA" dirty="0">
                <a:effectLst/>
              </a:rPr>
              <a:t>Can gain access to the lower </a:t>
            </a:r>
            <a:r>
              <a:rPr lang="en-CA" dirty="0" err="1">
                <a:effectLst/>
              </a:rPr>
              <a:t>resp</a:t>
            </a:r>
            <a:r>
              <a:rPr lang="en-CA" dirty="0">
                <a:effectLst/>
              </a:rPr>
              <a:t> tract of patients with chronic obstructive pulmonary </a:t>
            </a:r>
            <a:r>
              <a:rPr lang="en-CA" dirty="0" smtClean="0">
                <a:effectLst/>
              </a:rPr>
              <a:t>disease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808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diagnosis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08912" cy="49685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</a:t>
            </a:r>
            <a:r>
              <a:rPr lang="en-US" dirty="0" smtClean="0"/>
              <a:t>ram film made from sputum indicates large numbers of gram negative diplococcic dispersed between pus cells.</a:t>
            </a:r>
          </a:p>
          <a:p>
            <a:r>
              <a:rPr lang="en-US" dirty="0" smtClean="0"/>
              <a:t>Sputum is cultured on BA/CBA , incubated in 5% carbon dioxide atmosphere overnight.</a:t>
            </a:r>
          </a:p>
          <a:p>
            <a:r>
              <a:rPr lang="en-US" dirty="0" smtClean="0"/>
              <a:t>They are oxidase positive, and do not ferment any sugars</a:t>
            </a:r>
            <a:r>
              <a:rPr lang="en-US" dirty="0" smtClean="0"/>
              <a:t>.</a:t>
            </a:r>
          </a:p>
          <a:p>
            <a:pPr lvl="0"/>
            <a:r>
              <a:rPr lang="en-CA" dirty="0" err="1">
                <a:effectLst/>
              </a:rPr>
              <a:t>Buryrate</a:t>
            </a:r>
            <a:r>
              <a:rPr lang="en-CA" dirty="0">
                <a:effectLst/>
              </a:rPr>
              <a:t> </a:t>
            </a:r>
            <a:r>
              <a:rPr lang="en-CA" dirty="0" err="1">
                <a:effectLst/>
              </a:rPr>
              <a:t>esterse</a:t>
            </a:r>
            <a:r>
              <a:rPr lang="en-CA" dirty="0">
                <a:effectLst/>
              </a:rPr>
              <a:t> </a:t>
            </a:r>
            <a:r>
              <a:rPr lang="en-CA" baseline="30000" dirty="0">
                <a:effectLst/>
              </a:rPr>
              <a:t>+</a:t>
            </a:r>
            <a:r>
              <a:rPr lang="en-CA" dirty="0" err="1">
                <a:effectLst/>
              </a:rPr>
              <a:t>ve</a:t>
            </a:r>
            <a:endParaRPr lang="en-GB" dirty="0">
              <a:effectLst/>
            </a:endParaRPr>
          </a:p>
          <a:p>
            <a:pPr lvl="0"/>
            <a:r>
              <a:rPr lang="en-CA" dirty="0" err="1">
                <a:effectLst/>
              </a:rPr>
              <a:t>Deoxyribonuclease</a:t>
            </a:r>
            <a:r>
              <a:rPr lang="en-CA" dirty="0">
                <a:effectLst/>
              </a:rPr>
              <a:t> </a:t>
            </a:r>
            <a:r>
              <a:rPr lang="en-CA" baseline="30000" dirty="0">
                <a:effectLst/>
              </a:rPr>
              <a:t>+</a:t>
            </a:r>
            <a:r>
              <a:rPr lang="en-CA" dirty="0" err="1">
                <a:effectLst/>
              </a:rPr>
              <a:t>ve</a:t>
            </a:r>
            <a:endParaRPr lang="en-GB" dirty="0">
              <a:effectLst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Clinical Manifestations </a:t>
            </a:r>
            <a:endParaRPr lang="en-GB" dirty="0">
              <a:effectLst/>
            </a:endParaRPr>
          </a:p>
          <a:p>
            <a:r>
              <a:rPr lang="en-US" dirty="0" smtClean="0">
                <a:effectLst/>
              </a:rPr>
              <a:t>In children, otitis media and </a:t>
            </a:r>
            <a:r>
              <a:rPr lang="en-CA" dirty="0" err="1" smtClean="0">
                <a:effectLst/>
              </a:rPr>
              <a:t>paranasal</a:t>
            </a:r>
            <a:r>
              <a:rPr lang="en-CA" dirty="0" smtClean="0">
                <a:effectLst/>
              </a:rPr>
              <a:t> </a:t>
            </a:r>
            <a:r>
              <a:rPr lang="en-CA" dirty="0">
                <a:effectLst/>
              </a:rPr>
              <a:t>sinusitis </a:t>
            </a:r>
            <a:endParaRPr lang="en-CA" dirty="0" smtClean="0">
              <a:effectLst/>
            </a:endParaRPr>
          </a:p>
          <a:p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the elderly, bronchitis, pneumonia </a:t>
            </a:r>
            <a:endParaRPr lang="en-US" dirty="0" smtClean="0">
              <a:effectLst/>
            </a:endParaRPr>
          </a:p>
          <a:p>
            <a:pPr lvl="0"/>
            <a:r>
              <a:rPr lang="en-GB" i="1" dirty="0">
                <a:solidFill>
                  <a:srgbClr val="FFFF00"/>
                </a:solidFill>
                <a:effectLst/>
              </a:rPr>
              <a:t>Moraxella </a:t>
            </a:r>
            <a:r>
              <a:rPr lang="en-GB" i="1" dirty="0" err="1">
                <a:solidFill>
                  <a:srgbClr val="FFFF00"/>
                </a:solidFill>
                <a:effectLst/>
              </a:rPr>
              <a:t>nonliquefaciens</a:t>
            </a:r>
            <a:r>
              <a:rPr lang="en-GB" i="1" dirty="0">
                <a:solidFill>
                  <a:srgbClr val="FFFF00"/>
                </a:solidFill>
                <a:effectLst/>
              </a:rPr>
              <a:t> </a:t>
            </a:r>
            <a:r>
              <a:rPr lang="en-GB" dirty="0">
                <a:effectLst/>
              </a:rPr>
              <a:t>is one of the two common causes of </a:t>
            </a:r>
            <a:r>
              <a:rPr lang="en-GB" dirty="0" err="1">
                <a:effectLst/>
              </a:rPr>
              <a:t>blepharitis</a:t>
            </a:r>
            <a:r>
              <a:rPr lang="en-GB" dirty="0">
                <a:effectLst/>
              </a:rPr>
              <a:t> (eyelid infection), the other being Staph. </a:t>
            </a:r>
            <a:r>
              <a:rPr lang="en-GB" dirty="0" err="1">
                <a:effectLst/>
              </a:rPr>
              <a:t>aureus</a:t>
            </a:r>
            <a:r>
              <a:rPr lang="en-GB" dirty="0">
                <a:effectLst/>
              </a:rPr>
              <a:t>. Treatment is local application of antibiotic </a:t>
            </a:r>
            <a:r>
              <a:rPr lang="en-GB" dirty="0" err="1">
                <a:effectLst/>
              </a:rPr>
              <a:t>eg</a:t>
            </a:r>
            <a:r>
              <a:rPr lang="en-GB" dirty="0">
                <a:effectLst/>
              </a:rPr>
              <a:t> </a:t>
            </a:r>
            <a:r>
              <a:rPr lang="en-GB" dirty="0" smtClean="0">
                <a:effectLst/>
              </a:rPr>
              <a:t>erythromycin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153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effectLst/>
              </a:rPr>
              <a:t>Trimethoprim-</a:t>
            </a:r>
            <a:r>
              <a:rPr lang="en-CA" dirty="0" err="1">
                <a:effectLst/>
              </a:rPr>
              <a:t>sulphamethoxazole</a:t>
            </a:r>
            <a:r>
              <a:rPr lang="en-CA" dirty="0">
                <a:effectLst/>
              </a:rPr>
              <a:t> (co-</a:t>
            </a:r>
            <a:r>
              <a:rPr lang="en-CA" dirty="0" err="1">
                <a:effectLst/>
              </a:rPr>
              <a:t>trimethoxazole</a:t>
            </a:r>
            <a:r>
              <a:rPr lang="en-CA" dirty="0">
                <a:effectLst/>
              </a:rPr>
              <a:t>) or amoxicillin-</a:t>
            </a:r>
            <a:r>
              <a:rPr lang="en-CA" dirty="0" err="1">
                <a:effectLst/>
              </a:rPr>
              <a:t>clavulanate</a:t>
            </a:r>
            <a:r>
              <a:rPr lang="en-CA" dirty="0">
                <a:effectLst/>
              </a:rPr>
              <a:t> (co-</a:t>
            </a:r>
            <a:r>
              <a:rPr lang="en-CA" dirty="0" err="1">
                <a:effectLst/>
              </a:rPr>
              <a:t>amoxiclav</a:t>
            </a:r>
            <a:r>
              <a:rPr lang="en-CA" dirty="0">
                <a:effectLst/>
              </a:rPr>
              <a:t>) can be used for treatment</a:t>
            </a:r>
            <a:r>
              <a:rPr lang="en-CA" dirty="0" smtClean="0">
                <a:effectLst/>
              </a:rPr>
              <a:t>.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129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Acinetobacter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species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Gram </a:t>
            </a:r>
            <a:r>
              <a:rPr lang="en-US" dirty="0">
                <a:effectLst/>
              </a:rPr>
              <a:t>negative </a:t>
            </a:r>
            <a:r>
              <a:rPr lang="en-US" dirty="0" err="1">
                <a:effectLst/>
              </a:rPr>
              <a:t>coccobacilli</a:t>
            </a:r>
            <a:r>
              <a:rPr lang="en-US" dirty="0">
                <a:effectLst/>
              </a:rPr>
              <a:t> easily confused with Neisseria; </a:t>
            </a:r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Oxidase </a:t>
            </a:r>
            <a:r>
              <a:rPr lang="en-US" dirty="0">
                <a:effectLst/>
              </a:rPr>
              <a:t>positive, catalase positive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Habitat: soil and water 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Found as normal flora of skin, respiratory and intestinal tract and the genitor-urinary </a:t>
            </a:r>
            <a:r>
              <a:rPr lang="en-US" dirty="0" smtClean="0">
                <a:effectLst/>
              </a:rPr>
              <a:t>tract</a:t>
            </a:r>
          </a:p>
          <a:p>
            <a:r>
              <a:rPr lang="en-US" dirty="0" smtClean="0"/>
              <a:t>Opportunistic </a:t>
            </a:r>
            <a:r>
              <a:rPr lang="en-US" dirty="0"/>
              <a:t>pathogens.</a:t>
            </a:r>
          </a:p>
          <a:p>
            <a:pPr lvl="0"/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03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Clinical Manifestation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12568"/>
          </a:xfrm>
        </p:spPr>
        <p:txBody>
          <a:bodyPr>
            <a:normAutofit/>
          </a:bodyPr>
          <a:lstStyle/>
          <a:p>
            <a:pPr lvl="0"/>
            <a:r>
              <a:rPr lang="en-US" i="1" dirty="0" err="1"/>
              <a:t>Acinetobacter</a:t>
            </a:r>
            <a:r>
              <a:rPr lang="en-US" i="1" dirty="0"/>
              <a:t> </a:t>
            </a:r>
            <a:r>
              <a:rPr lang="en-US" i="1" dirty="0" err="1"/>
              <a:t>calcoaceticus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smtClean="0"/>
              <a:t>causes</a:t>
            </a:r>
          </a:p>
          <a:p>
            <a:pPr lvl="1"/>
            <a:r>
              <a:rPr lang="en-US" dirty="0" smtClean="0">
                <a:effectLst/>
              </a:rPr>
              <a:t>Nosocomial </a:t>
            </a:r>
            <a:r>
              <a:rPr lang="en-US" dirty="0">
                <a:effectLst/>
              </a:rPr>
              <a:t>respiratory infections usually traced to contaminated inhalation therapy equipment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Nosocomial </a:t>
            </a:r>
            <a:r>
              <a:rPr lang="en-US" dirty="0" err="1">
                <a:effectLst/>
              </a:rPr>
              <a:t>bacterimia</a:t>
            </a:r>
            <a:r>
              <a:rPr lang="en-US" dirty="0">
                <a:effectLst/>
              </a:rPr>
              <a:t> traced to infected intravenous catheters </a:t>
            </a:r>
            <a:endParaRPr lang="en-GB" dirty="0">
              <a:effectLst/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dirty="0" smtClean="0">
                <a:effectLst/>
              </a:rPr>
              <a:t>Sepsis, Pneumonia</a:t>
            </a:r>
            <a:r>
              <a:rPr lang="en-US" dirty="0">
                <a:effectLst/>
              </a:rPr>
              <a:t>, UTIs, </a:t>
            </a:r>
            <a:r>
              <a:rPr lang="en-US" dirty="0" smtClean="0">
                <a:effectLst/>
              </a:rPr>
              <a:t>meningitis, soft </a:t>
            </a:r>
            <a:r>
              <a:rPr lang="en-US" dirty="0">
                <a:effectLst/>
              </a:rPr>
              <a:t>tissue infections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33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>
                <a:effectLst/>
              </a:rPr>
              <a:t>Grow well on </a:t>
            </a:r>
            <a:r>
              <a:rPr lang="en-US" dirty="0" err="1">
                <a:effectLst/>
              </a:rPr>
              <a:t>MacConkey</a:t>
            </a:r>
            <a:r>
              <a:rPr lang="en-US" dirty="0">
                <a:effectLst/>
              </a:rPr>
              <a:t> and other media</a:t>
            </a:r>
          </a:p>
          <a:p>
            <a:r>
              <a:rPr lang="en-US" i="1" dirty="0" err="1"/>
              <a:t>Acinetobacter</a:t>
            </a:r>
            <a:r>
              <a:rPr lang="en-US" i="1" dirty="0"/>
              <a:t> </a:t>
            </a:r>
            <a:r>
              <a:rPr lang="en-US" i="1" dirty="0" err="1"/>
              <a:t>baumannii</a:t>
            </a:r>
            <a:r>
              <a:rPr lang="en-US" i="1" dirty="0"/>
              <a:t> </a:t>
            </a:r>
            <a:r>
              <a:rPr lang="en-US" dirty="0"/>
              <a:t> is often cultured from hospitalized patients' sputum or respiratory secretions, wounds, and urine. </a:t>
            </a:r>
          </a:p>
          <a:p>
            <a:r>
              <a:rPr lang="en-US" dirty="0"/>
              <a:t>In a hospital setting, </a:t>
            </a:r>
            <a:r>
              <a:rPr lang="en-US" i="1" dirty="0" err="1"/>
              <a:t>Acinetobacter</a:t>
            </a:r>
            <a:r>
              <a:rPr lang="en-US" dirty="0"/>
              <a:t> commonly colonizes irrigating solutions and intravenous solutions.</a:t>
            </a:r>
            <a:endParaRPr lang="en-US" i="1" dirty="0"/>
          </a:p>
          <a:p>
            <a:r>
              <a:rPr lang="en-US" i="1" dirty="0" err="1"/>
              <a:t>Acinetobacter</a:t>
            </a:r>
            <a:r>
              <a:rPr lang="en-US" dirty="0"/>
              <a:t> will grow on routine laboratory media, including sheep blood agar; colony growth appears smooth, </a:t>
            </a:r>
            <a:r>
              <a:rPr lang="en-US" dirty="0" err="1"/>
              <a:t>mucoid</a:t>
            </a:r>
            <a:r>
              <a:rPr lang="en-US" dirty="0"/>
              <a:t>, and </a:t>
            </a:r>
            <a:r>
              <a:rPr lang="en-US" dirty="0" err="1"/>
              <a:t>nonpigmented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13998"/>
      </p:ext>
    </p:extLst>
  </p:cSld>
  <p:clrMapOvr>
    <a:masterClrMapping/>
  </p:clrMapOvr>
</p:sld>
</file>

<file path=ppt/theme/theme1.xml><?xml version="1.0" encoding="utf-8"?>
<a:theme xmlns:a="http://schemas.openxmlformats.org/drawingml/2006/main" name="1_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421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1_TS001069040</vt:lpstr>
      <vt:lpstr>MORAXELLA</vt:lpstr>
      <vt:lpstr>INTRODUCTION</vt:lpstr>
      <vt:lpstr>Moraxella catarrhalis</vt:lpstr>
      <vt:lpstr>Lab diagnosis:</vt:lpstr>
      <vt:lpstr>PowerPoint Presentation</vt:lpstr>
      <vt:lpstr>Treatment </vt:lpstr>
      <vt:lpstr>Acinetobacter species</vt:lpstr>
      <vt:lpstr>Clinical Manifestation </vt:lpstr>
      <vt:lpstr>Culture</vt:lpstr>
      <vt:lpstr>Treatment </vt:lpstr>
      <vt:lpstr>VEILLONELLA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MORAXELLA</dc:title>
  <dc:creator>Dr. Kimaiga H.O. MBChB (UoN)</dc:creator>
  <cp:lastModifiedBy>Dr. Kimaiga H.O. MBChB (UoN)</cp:lastModifiedBy>
  <cp:revision>1</cp:revision>
  <dcterms:created xsi:type="dcterms:W3CDTF">2013-12-04T06:52:17Z</dcterms:created>
  <dcterms:modified xsi:type="dcterms:W3CDTF">2013-12-04T07:01:23Z</dcterms:modified>
</cp:coreProperties>
</file>