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6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2050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3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4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6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7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8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9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0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2067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1907B08-DE58-4EB1-A445-0C63E8219D4F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544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B9ACBD-7D98-4FDE-99B0-479700343D1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074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00050"/>
            <a:ext cx="1943100" cy="54864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00050"/>
            <a:ext cx="5676900" cy="5486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B4F5B2-8ACF-4665-BAC9-07738455F5E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875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6096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DDCD7-ED3D-42C6-8BF5-234BA1DAEF1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6261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29C3B5-6883-44AD-B001-179677537AF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35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CC74E4-D48B-4165-9F57-E79A1B841936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03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CADE2A-6B4F-49D8-9665-14DCF6370B1D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36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83D4C6-7BAC-48CB-BDFD-CAA762E9C23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336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A75280-150B-4462-A4BD-48345749F54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21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254BDA-3944-493C-AE0B-6F1DEB2BEADA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4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2A1832-2F8E-4903-9108-C06AC08102C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476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32FE2D-A179-4C8C-BAE5-68A833DA10F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9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2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2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1026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28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104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000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716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FFFFFF"/>
              </a:solidFill>
            </a:endParaRP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BE7C1BBB-9379-4727-8260-284834B861D2}" type="slidenum">
              <a:rPr lang="en-GB" smtClean="0">
                <a:solidFill>
                  <a:srgbClr val="FFFF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mtClean="0">
              <a:solidFill>
                <a:srgbClr val="FFFFFF"/>
              </a:solidFill>
            </a:endParaRP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46687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MORAXELLA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KIMAIGA H.O</a:t>
            </a:r>
          </a:p>
          <a:p>
            <a:r>
              <a:rPr lang="en-GB" dirty="0" smtClean="0"/>
              <a:t>MBChB(University of Nairobi)</a:t>
            </a:r>
            <a:endParaRPr lang="en-GB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0960"/>
            <a:ext cx="2750046" cy="2068264"/>
          </a:xfrm>
          <a:prstGeom prst="rect">
            <a:avLst/>
          </a:prstGeom>
          <a:noFill/>
          <a:ln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510"/>
            <a:ext cx="2750046" cy="2068264"/>
          </a:xfrm>
          <a:prstGeom prst="rect">
            <a:avLst/>
          </a:prstGeom>
          <a:noFill/>
          <a:ln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5774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/>
              </a:rPr>
              <a:t>Treatment 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8208912" cy="4752528"/>
          </a:xfrm>
        </p:spPr>
        <p:txBody>
          <a:bodyPr/>
          <a:lstStyle/>
          <a:p>
            <a:pPr lvl="0"/>
            <a:r>
              <a:rPr lang="en-US" dirty="0" err="1"/>
              <a:t>Acinetobacter</a:t>
            </a:r>
            <a:r>
              <a:rPr lang="en-US" dirty="0"/>
              <a:t> </a:t>
            </a:r>
            <a:r>
              <a:rPr lang="en-US" dirty="0" err="1"/>
              <a:t>spp</a:t>
            </a:r>
            <a:r>
              <a:rPr lang="en-US" dirty="0"/>
              <a:t> are resistant to many classes of antibiotics including penicillin, </a:t>
            </a:r>
            <a:r>
              <a:rPr lang="en-US" dirty="0">
                <a:effectLst/>
              </a:rPr>
              <a:t>cephalosporin, </a:t>
            </a:r>
            <a:r>
              <a:rPr lang="en-US" dirty="0" smtClean="0"/>
              <a:t>chloramphenicol and </a:t>
            </a:r>
            <a:r>
              <a:rPr lang="en-US" dirty="0" smtClean="0">
                <a:effectLst/>
              </a:rPr>
              <a:t>aminoglycosides </a:t>
            </a:r>
            <a:endParaRPr lang="en-GB" dirty="0">
              <a:effectLst/>
            </a:endParaRPr>
          </a:p>
          <a:p>
            <a:r>
              <a:rPr lang="en-US" dirty="0" smtClean="0"/>
              <a:t>Rifampicin </a:t>
            </a:r>
            <a:r>
              <a:rPr lang="en-US" dirty="0"/>
              <a:t>with </a:t>
            </a:r>
            <a:r>
              <a:rPr lang="en-US" dirty="0" err="1"/>
              <a:t>meropenem</a:t>
            </a:r>
            <a:r>
              <a:rPr lang="en-US" dirty="0"/>
              <a:t> has been used in treatment of post neurosurgical </a:t>
            </a:r>
            <a:r>
              <a:rPr lang="en-US" dirty="0" err="1"/>
              <a:t>Acinetobacter</a:t>
            </a:r>
            <a:r>
              <a:rPr lang="en-US" dirty="0"/>
              <a:t> </a:t>
            </a:r>
            <a:r>
              <a:rPr lang="en-US" dirty="0" err="1"/>
              <a:t>menengitis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115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VEILLONELLA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 anaerobic gram negative diplococci.</a:t>
            </a:r>
          </a:p>
          <a:p>
            <a:r>
              <a:rPr lang="en-US" smtClean="0"/>
              <a:t>Part of the normal flora of the mouth, colon, vagina.</a:t>
            </a:r>
          </a:p>
          <a:p>
            <a:r>
              <a:rPr lang="en-US" smtClean="0"/>
              <a:t>A rare opportunistic pathogen, can cause abscesses of sinuses, tonsils &amp; brain.</a:t>
            </a:r>
          </a:p>
          <a:p>
            <a:r>
              <a:rPr lang="en-US" smtClean="0"/>
              <a:t>Generally regarded as a minor component in mixed anaerobic infections.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8196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1008112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50405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</a:t>
            </a:r>
            <a:r>
              <a:rPr lang="en-US" dirty="0" smtClean="0"/>
              <a:t>genus is a member of the family </a:t>
            </a:r>
            <a:r>
              <a:rPr lang="en-US" dirty="0" err="1" smtClean="0"/>
              <a:t>Neisseriaceae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They are</a:t>
            </a:r>
          </a:p>
          <a:p>
            <a:pPr lvl="1"/>
            <a:r>
              <a:rPr lang="en-US" dirty="0" err="1" smtClean="0"/>
              <a:t>Coccobacilliary</a:t>
            </a:r>
            <a:r>
              <a:rPr lang="en-US" dirty="0" smtClean="0"/>
              <a:t> rods </a:t>
            </a:r>
          </a:p>
          <a:p>
            <a:pPr lvl="1"/>
            <a:r>
              <a:rPr lang="en-US" dirty="0" err="1" smtClean="0"/>
              <a:t>Assacharolytic</a:t>
            </a:r>
            <a:endParaRPr lang="en-US" dirty="0" smtClean="0"/>
          </a:p>
          <a:p>
            <a:pPr lvl="1"/>
            <a:r>
              <a:rPr lang="en-US" dirty="0" smtClean="0"/>
              <a:t>Oxidase positive</a:t>
            </a:r>
          </a:p>
          <a:p>
            <a:pPr lvl="1"/>
            <a:r>
              <a:rPr lang="en-US" dirty="0" smtClean="0"/>
              <a:t>Catalase positive </a:t>
            </a:r>
          </a:p>
          <a:p>
            <a:r>
              <a:rPr lang="en-US" dirty="0"/>
              <a:t>M. </a:t>
            </a:r>
            <a:r>
              <a:rPr lang="en-US" dirty="0" err="1"/>
              <a:t>catarrhalis</a:t>
            </a:r>
            <a:r>
              <a:rPr lang="en-US" dirty="0"/>
              <a:t> is the major pathogen in this </a:t>
            </a:r>
            <a:r>
              <a:rPr lang="en-US" dirty="0" smtClean="0"/>
              <a:t>genus and is f</a:t>
            </a:r>
            <a:r>
              <a:rPr lang="en-US" dirty="0" smtClean="0"/>
              <a:t>ormerly named </a:t>
            </a:r>
            <a:r>
              <a:rPr lang="en-US" dirty="0" err="1" smtClean="0"/>
              <a:t>Branhamella</a:t>
            </a:r>
            <a:r>
              <a:rPr lang="en-US" dirty="0" smtClean="0"/>
              <a:t> </a:t>
            </a:r>
            <a:r>
              <a:rPr lang="en-US" dirty="0" err="1" smtClean="0"/>
              <a:t>catarrhallis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06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Moraxella </a:t>
            </a:r>
            <a:r>
              <a:rPr lang="en-US" dirty="0" err="1" smtClean="0">
                <a:effectLst/>
              </a:rPr>
              <a:t>catarrhalis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511256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>
                <a:effectLst/>
              </a:rPr>
              <a:t>Gram negative </a:t>
            </a:r>
            <a:r>
              <a:rPr lang="en-US" dirty="0" err="1">
                <a:effectLst/>
              </a:rPr>
              <a:t>cocci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diplococci</a:t>
            </a:r>
            <a:r>
              <a:rPr lang="en-US" dirty="0">
                <a:effectLst/>
              </a:rPr>
              <a:t> or </a:t>
            </a:r>
            <a:r>
              <a:rPr lang="en-US" dirty="0" err="1">
                <a:effectLst/>
              </a:rPr>
              <a:t>coccobacilli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pPr lvl="0"/>
            <a:r>
              <a:rPr lang="en-US" dirty="0" err="1" smtClean="0">
                <a:effectLst/>
              </a:rPr>
              <a:t>Assacharolytic</a:t>
            </a:r>
            <a:endParaRPr lang="en-US" dirty="0">
              <a:effectLst/>
            </a:endParaRPr>
          </a:p>
          <a:p>
            <a:pPr lvl="0"/>
            <a:r>
              <a:rPr lang="en-US" dirty="0" smtClean="0">
                <a:effectLst/>
              </a:rPr>
              <a:t>Strict anaerobes </a:t>
            </a:r>
            <a:endParaRPr lang="en-GB" dirty="0" smtClean="0">
              <a:effectLst/>
            </a:endParaRPr>
          </a:p>
          <a:p>
            <a:pPr lvl="0"/>
            <a:r>
              <a:rPr lang="en-US" dirty="0" smtClean="0">
                <a:effectLst/>
              </a:rPr>
              <a:t>Oxidase </a:t>
            </a:r>
            <a:r>
              <a:rPr lang="en-US" dirty="0">
                <a:effectLst/>
              </a:rPr>
              <a:t>positive, catalase positive </a:t>
            </a:r>
            <a:endParaRPr lang="en-GB" dirty="0">
              <a:effectLst/>
            </a:endParaRPr>
          </a:p>
          <a:p>
            <a:pPr lvl="0"/>
            <a:r>
              <a:rPr lang="en-US" dirty="0" smtClean="0"/>
              <a:t>Only </a:t>
            </a:r>
            <a:r>
              <a:rPr lang="en-US" dirty="0"/>
              <a:t>found in humans </a:t>
            </a:r>
            <a:endParaRPr lang="en-US" dirty="0" smtClean="0"/>
          </a:p>
          <a:p>
            <a:pPr lvl="0"/>
            <a:r>
              <a:rPr lang="en-US" dirty="0" smtClean="0">
                <a:effectLst/>
              </a:rPr>
              <a:t>Normal </a:t>
            </a:r>
            <a:r>
              <a:rPr lang="en-US" dirty="0">
                <a:effectLst/>
              </a:rPr>
              <a:t>flora – mouth and </a:t>
            </a:r>
            <a:r>
              <a:rPr lang="en-US" dirty="0" err="1">
                <a:effectLst/>
              </a:rPr>
              <a:t>nasopharynx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Transmission – respiratory </a:t>
            </a:r>
            <a:r>
              <a:rPr lang="en-US" dirty="0" smtClean="0">
                <a:effectLst/>
              </a:rPr>
              <a:t>aerosol droplets</a:t>
            </a:r>
          </a:p>
          <a:p>
            <a:pPr lvl="0"/>
            <a:r>
              <a:rPr lang="en-CA" dirty="0">
                <a:effectLst/>
              </a:rPr>
              <a:t>Can gain access to the lower </a:t>
            </a:r>
            <a:r>
              <a:rPr lang="en-CA" dirty="0" err="1">
                <a:effectLst/>
              </a:rPr>
              <a:t>resp</a:t>
            </a:r>
            <a:r>
              <a:rPr lang="en-CA" dirty="0">
                <a:effectLst/>
              </a:rPr>
              <a:t> tract of patients with chronic obstructive pulmonary </a:t>
            </a:r>
            <a:r>
              <a:rPr lang="en-CA" dirty="0" smtClean="0">
                <a:effectLst/>
              </a:rPr>
              <a:t>disease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38088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diagnosis</a:t>
            </a:r>
            <a:r>
              <a:rPr lang="en-US" dirty="0" smtClean="0"/>
              <a:t>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8208912" cy="496855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</a:t>
            </a:r>
            <a:r>
              <a:rPr lang="en-US" dirty="0" smtClean="0"/>
              <a:t>ram film made from sputum indicates large numbers of gram negative diplococcic dispersed between pus cells.</a:t>
            </a:r>
          </a:p>
          <a:p>
            <a:r>
              <a:rPr lang="en-US" dirty="0" smtClean="0"/>
              <a:t>Sputum is cultured on BA/CBA , incubated in 5% carbon dioxide atmosphere overnight.</a:t>
            </a:r>
          </a:p>
          <a:p>
            <a:r>
              <a:rPr lang="en-US" dirty="0" smtClean="0"/>
              <a:t>They are oxidase positive, and do not ferment any sugars</a:t>
            </a:r>
            <a:r>
              <a:rPr lang="en-US" dirty="0" smtClean="0"/>
              <a:t>.</a:t>
            </a:r>
          </a:p>
          <a:p>
            <a:pPr lvl="0"/>
            <a:r>
              <a:rPr lang="en-CA" dirty="0" err="1">
                <a:effectLst/>
              </a:rPr>
              <a:t>Buryrate</a:t>
            </a:r>
            <a:r>
              <a:rPr lang="en-CA" dirty="0">
                <a:effectLst/>
              </a:rPr>
              <a:t> </a:t>
            </a:r>
            <a:r>
              <a:rPr lang="en-CA" dirty="0" err="1">
                <a:effectLst/>
              </a:rPr>
              <a:t>esterse</a:t>
            </a:r>
            <a:r>
              <a:rPr lang="en-CA" dirty="0">
                <a:effectLst/>
              </a:rPr>
              <a:t> </a:t>
            </a:r>
            <a:r>
              <a:rPr lang="en-CA" baseline="30000" dirty="0">
                <a:effectLst/>
              </a:rPr>
              <a:t>+</a:t>
            </a:r>
            <a:r>
              <a:rPr lang="en-CA" dirty="0" err="1">
                <a:effectLst/>
              </a:rPr>
              <a:t>ve</a:t>
            </a:r>
            <a:endParaRPr lang="en-GB" dirty="0">
              <a:effectLst/>
            </a:endParaRPr>
          </a:p>
          <a:p>
            <a:pPr lvl="0"/>
            <a:r>
              <a:rPr lang="en-CA" dirty="0" err="1">
                <a:effectLst/>
              </a:rPr>
              <a:t>Deoxyribonuclease</a:t>
            </a:r>
            <a:r>
              <a:rPr lang="en-CA" dirty="0">
                <a:effectLst/>
              </a:rPr>
              <a:t> </a:t>
            </a:r>
            <a:r>
              <a:rPr lang="en-CA" baseline="30000" dirty="0">
                <a:effectLst/>
              </a:rPr>
              <a:t>+</a:t>
            </a:r>
            <a:r>
              <a:rPr lang="en-CA" dirty="0" err="1">
                <a:effectLst/>
              </a:rPr>
              <a:t>ve</a:t>
            </a:r>
            <a:endParaRPr lang="en-GB" dirty="0">
              <a:effectLst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88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effectLst/>
              </a:rPr>
              <a:t>Clinical Manifestations </a:t>
            </a:r>
            <a:endParaRPr lang="en-GB" dirty="0">
              <a:effectLst/>
            </a:endParaRPr>
          </a:p>
          <a:p>
            <a:r>
              <a:rPr lang="en-US" dirty="0" smtClean="0">
                <a:effectLst/>
              </a:rPr>
              <a:t>In children, otitis media and </a:t>
            </a:r>
            <a:r>
              <a:rPr lang="en-CA" dirty="0" err="1" smtClean="0">
                <a:effectLst/>
              </a:rPr>
              <a:t>paranasal</a:t>
            </a:r>
            <a:r>
              <a:rPr lang="en-CA" dirty="0" smtClean="0">
                <a:effectLst/>
              </a:rPr>
              <a:t> </a:t>
            </a:r>
            <a:r>
              <a:rPr lang="en-CA" dirty="0">
                <a:effectLst/>
              </a:rPr>
              <a:t>sinusitis </a:t>
            </a:r>
            <a:endParaRPr lang="en-CA" dirty="0" smtClean="0">
              <a:effectLst/>
            </a:endParaRPr>
          </a:p>
          <a:p>
            <a:r>
              <a:rPr lang="en-US" dirty="0" smtClean="0">
                <a:effectLst/>
              </a:rPr>
              <a:t>In </a:t>
            </a:r>
            <a:r>
              <a:rPr lang="en-US" dirty="0">
                <a:effectLst/>
              </a:rPr>
              <a:t>the elderly, bronchitis, pneumonia </a:t>
            </a:r>
            <a:endParaRPr lang="en-US" dirty="0" smtClean="0">
              <a:effectLst/>
            </a:endParaRPr>
          </a:p>
          <a:p>
            <a:pPr lvl="0"/>
            <a:r>
              <a:rPr lang="en-GB" i="1" dirty="0">
                <a:solidFill>
                  <a:srgbClr val="FFFF00"/>
                </a:solidFill>
                <a:effectLst/>
              </a:rPr>
              <a:t>Moraxella </a:t>
            </a:r>
            <a:r>
              <a:rPr lang="en-GB" i="1" dirty="0" err="1">
                <a:solidFill>
                  <a:srgbClr val="FFFF00"/>
                </a:solidFill>
                <a:effectLst/>
              </a:rPr>
              <a:t>nonliquefaciens</a:t>
            </a:r>
            <a:r>
              <a:rPr lang="en-GB" i="1" dirty="0">
                <a:solidFill>
                  <a:srgbClr val="FFFF00"/>
                </a:solidFill>
                <a:effectLst/>
              </a:rPr>
              <a:t> </a:t>
            </a:r>
            <a:r>
              <a:rPr lang="en-GB" dirty="0">
                <a:effectLst/>
              </a:rPr>
              <a:t>is one of the two common causes of </a:t>
            </a:r>
            <a:r>
              <a:rPr lang="en-GB" dirty="0" err="1">
                <a:effectLst/>
              </a:rPr>
              <a:t>blepharitis</a:t>
            </a:r>
            <a:r>
              <a:rPr lang="en-GB" dirty="0">
                <a:effectLst/>
              </a:rPr>
              <a:t> (eyelid infection), the other being Staph. </a:t>
            </a:r>
            <a:r>
              <a:rPr lang="en-GB" dirty="0" err="1">
                <a:effectLst/>
              </a:rPr>
              <a:t>aureus</a:t>
            </a:r>
            <a:r>
              <a:rPr lang="en-GB" dirty="0">
                <a:effectLst/>
              </a:rPr>
              <a:t>. Treatment is local application of antibiotic </a:t>
            </a:r>
            <a:r>
              <a:rPr lang="en-GB" dirty="0" err="1">
                <a:effectLst/>
              </a:rPr>
              <a:t>eg</a:t>
            </a:r>
            <a:r>
              <a:rPr lang="en-GB" dirty="0">
                <a:effectLst/>
              </a:rPr>
              <a:t> </a:t>
            </a:r>
            <a:r>
              <a:rPr lang="en-GB" dirty="0" smtClean="0">
                <a:effectLst/>
              </a:rPr>
              <a:t>erythromycin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81536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Treatment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effectLst/>
              </a:rPr>
              <a:t>Trimethoprim-</a:t>
            </a:r>
            <a:r>
              <a:rPr lang="en-CA" dirty="0" err="1">
                <a:effectLst/>
              </a:rPr>
              <a:t>sulphamethoxazole</a:t>
            </a:r>
            <a:r>
              <a:rPr lang="en-CA" dirty="0">
                <a:effectLst/>
              </a:rPr>
              <a:t> (co-</a:t>
            </a:r>
            <a:r>
              <a:rPr lang="en-CA" dirty="0" err="1">
                <a:effectLst/>
              </a:rPr>
              <a:t>trimethoxazole</a:t>
            </a:r>
            <a:r>
              <a:rPr lang="en-CA" dirty="0">
                <a:effectLst/>
              </a:rPr>
              <a:t>) or amoxicillin-</a:t>
            </a:r>
            <a:r>
              <a:rPr lang="en-CA" dirty="0" err="1">
                <a:effectLst/>
              </a:rPr>
              <a:t>clavulanate</a:t>
            </a:r>
            <a:r>
              <a:rPr lang="en-CA" dirty="0">
                <a:effectLst/>
              </a:rPr>
              <a:t> (co-</a:t>
            </a:r>
            <a:r>
              <a:rPr lang="en-CA" dirty="0" err="1">
                <a:effectLst/>
              </a:rPr>
              <a:t>amoxiclav</a:t>
            </a:r>
            <a:r>
              <a:rPr lang="en-CA" dirty="0">
                <a:effectLst/>
              </a:rPr>
              <a:t>) can be used for treatment</a:t>
            </a:r>
            <a:r>
              <a:rPr lang="en-CA" dirty="0" smtClean="0">
                <a:effectLst/>
              </a:rPr>
              <a:t>.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41299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Acinetobacter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species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effectLst/>
              </a:rPr>
              <a:t>Gram </a:t>
            </a:r>
            <a:r>
              <a:rPr lang="en-US" dirty="0">
                <a:effectLst/>
              </a:rPr>
              <a:t>negative </a:t>
            </a:r>
            <a:r>
              <a:rPr lang="en-US" dirty="0" err="1">
                <a:effectLst/>
              </a:rPr>
              <a:t>coccobacilli</a:t>
            </a:r>
            <a:r>
              <a:rPr lang="en-US" dirty="0">
                <a:effectLst/>
              </a:rPr>
              <a:t> easily confused with Neisseria; </a:t>
            </a:r>
            <a:endParaRPr lang="en-US" dirty="0" smtClean="0">
              <a:effectLst/>
            </a:endParaRPr>
          </a:p>
          <a:p>
            <a:pPr lvl="0"/>
            <a:r>
              <a:rPr lang="en-US" dirty="0" smtClean="0">
                <a:effectLst/>
              </a:rPr>
              <a:t>Oxidase </a:t>
            </a:r>
            <a:r>
              <a:rPr lang="en-US" dirty="0">
                <a:effectLst/>
              </a:rPr>
              <a:t>positive, catalase positive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Habitat: soil and water </a:t>
            </a:r>
            <a:endParaRPr lang="en-GB" dirty="0">
              <a:effectLst/>
            </a:endParaRPr>
          </a:p>
          <a:p>
            <a:r>
              <a:rPr lang="en-US" dirty="0">
                <a:effectLst/>
              </a:rPr>
              <a:t>Found as normal flora of skin, respiratory and intestinal tract and the genitor-urinary </a:t>
            </a:r>
            <a:r>
              <a:rPr lang="en-US" dirty="0" smtClean="0">
                <a:effectLst/>
              </a:rPr>
              <a:t>tract</a:t>
            </a:r>
          </a:p>
          <a:p>
            <a:r>
              <a:rPr lang="en-US" dirty="0" smtClean="0"/>
              <a:t>Opportunistic </a:t>
            </a:r>
            <a:r>
              <a:rPr lang="en-US" dirty="0"/>
              <a:t>pathogens.</a:t>
            </a:r>
          </a:p>
          <a:p>
            <a:pPr lvl="0"/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5039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Clinical Manifestation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5112568"/>
          </a:xfrm>
        </p:spPr>
        <p:txBody>
          <a:bodyPr>
            <a:normAutofit/>
          </a:bodyPr>
          <a:lstStyle/>
          <a:p>
            <a:pPr lvl="0"/>
            <a:r>
              <a:rPr lang="en-US" i="1" dirty="0" err="1"/>
              <a:t>Acinetobacter</a:t>
            </a:r>
            <a:r>
              <a:rPr lang="en-US" i="1" dirty="0"/>
              <a:t> </a:t>
            </a:r>
            <a:r>
              <a:rPr lang="en-US" i="1" dirty="0" err="1"/>
              <a:t>calcoaceticus</a:t>
            </a:r>
            <a:r>
              <a:rPr lang="en-US" i="1" dirty="0"/>
              <a:t>,</a:t>
            </a:r>
            <a:r>
              <a:rPr lang="en-US" dirty="0"/>
              <a:t> </a:t>
            </a:r>
            <a:r>
              <a:rPr lang="en-US" dirty="0" smtClean="0"/>
              <a:t>causes</a:t>
            </a:r>
          </a:p>
          <a:p>
            <a:pPr lvl="1"/>
            <a:r>
              <a:rPr lang="en-US" dirty="0" smtClean="0">
                <a:effectLst/>
              </a:rPr>
              <a:t>Nosocomial </a:t>
            </a:r>
            <a:r>
              <a:rPr lang="en-US" dirty="0">
                <a:effectLst/>
              </a:rPr>
              <a:t>respiratory infections usually traced to contaminated inhalation therapy equipment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Nosocomial </a:t>
            </a:r>
            <a:r>
              <a:rPr lang="en-US" dirty="0" err="1">
                <a:effectLst/>
              </a:rPr>
              <a:t>bacterimia</a:t>
            </a:r>
            <a:r>
              <a:rPr lang="en-US" dirty="0">
                <a:effectLst/>
              </a:rPr>
              <a:t> traced to infected intravenous catheters </a:t>
            </a:r>
            <a:endParaRPr lang="en-GB" dirty="0">
              <a:effectLst/>
            </a:endParaRPr>
          </a:p>
          <a:p>
            <a:pPr marL="342900" lvl="1" indent="-342900">
              <a:buClr>
                <a:schemeClr val="tx2"/>
              </a:buClr>
            </a:pPr>
            <a:r>
              <a:rPr lang="en-US" dirty="0" smtClean="0">
                <a:effectLst/>
              </a:rPr>
              <a:t>Sepsis, Pneumonia</a:t>
            </a:r>
            <a:r>
              <a:rPr lang="en-US" dirty="0">
                <a:effectLst/>
              </a:rPr>
              <a:t>, UTIs, </a:t>
            </a:r>
            <a:r>
              <a:rPr lang="en-US" dirty="0" smtClean="0">
                <a:effectLst/>
              </a:rPr>
              <a:t>meningitis, soft </a:t>
            </a:r>
            <a:r>
              <a:rPr lang="en-US" dirty="0">
                <a:effectLst/>
              </a:rPr>
              <a:t>tissue infections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336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Culture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>
                <a:effectLst/>
              </a:rPr>
              <a:t>Grow well on </a:t>
            </a:r>
            <a:r>
              <a:rPr lang="en-US" dirty="0" err="1">
                <a:effectLst/>
              </a:rPr>
              <a:t>MacConkey</a:t>
            </a:r>
            <a:r>
              <a:rPr lang="en-US" dirty="0">
                <a:effectLst/>
              </a:rPr>
              <a:t> and other media</a:t>
            </a:r>
          </a:p>
          <a:p>
            <a:r>
              <a:rPr lang="en-US" i="1" dirty="0" err="1"/>
              <a:t>Acinetobacter</a:t>
            </a:r>
            <a:r>
              <a:rPr lang="en-US" i="1" dirty="0"/>
              <a:t> </a:t>
            </a:r>
            <a:r>
              <a:rPr lang="en-US" i="1" dirty="0" err="1"/>
              <a:t>baumannii</a:t>
            </a:r>
            <a:r>
              <a:rPr lang="en-US" i="1" dirty="0"/>
              <a:t> </a:t>
            </a:r>
            <a:r>
              <a:rPr lang="en-US" dirty="0"/>
              <a:t> is often cultured from hospitalized patients' sputum or respiratory secretions, wounds, and urine. </a:t>
            </a:r>
          </a:p>
          <a:p>
            <a:r>
              <a:rPr lang="en-US" dirty="0"/>
              <a:t>In a hospital setting, </a:t>
            </a:r>
            <a:r>
              <a:rPr lang="en-US" i="1" dirty="0" err="1"/>
              <a:t>Acinetobacter</a:t>
            </a:r>
            <a:r>
              <a:rPr lang="en-US" dirty="0"/>
              <a:t> commonly colonizes irrigating solutions and intravenous solutions.</a:t>
            </a:r>
            <a:endParaRPr lang="en-US" i="1" dirty="0"/>
          </a:p>
          <a:p>
            <a:r>
              <a:rPr lang="en-US" i="1" dirty="0" err="1"/>
              <a:t>Acinetobacter</a:t>
            </a:r>
            <a:r>
              <a:rPr lang="en-US" dirty="0"/>
              <a:t> will grow on routine laboratory media, including sheep blood agar; colony growth appears smooth, </a:t>
            </a:r>
            <a:r>
              <a:rPr lang="en-US" dirty="0" err="1"/>
              <a:t>mucoid</a:t>
            </a:r>
            <a:r>
              <a:rPr lang="en-US" dirty="0"/>
              <a:t>, and </a:t>
            </a:r>
            <a:r>
              <a:rPr lang="en-US" dirty="0" err="1"/>
              <a:t>nonpigmented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913998"/>
      </p:ext>
    </p:extLst>
  </p:cSld>
  <p:clrMapOvr>
    <a:masterClrMapping/>
  </p:clrMapOvr>
</p:sld>
</file>

<file path=ppt/theme/theme1.xml><?xml version="1.0" encoding="utf-8"?>
<a:theme xmlns:a="http://schemas.openxmlformats.org/drawingml/2006/main" name="1_TS001069040">
  <a:themeElements>
    <a:clrScheme name="Office Theme 1">
      <a:dk1>
        <a:srgbClr val="000000"/>
      </a:dk1>
      <a:lt1>
        <a:srgbClr val="FFFFFF"/>
      </a:lt1>
      <a:dk2>
        <a:srgbClr val="7F00FF"/>
      </a:dk2>
      <a:lt2>
        <a:srgbClr val="FAFD00"/>
      </a:lt2>
      <a:accent1>
        <a:srgbClr val="B50069"/>
      </a:accent1>
      <a:accent2>
        <a:srgbClr val="FF7F00"/>
      </a:accent2>
      <a:accent3>
        <a:srgbClr val="C0AAFF"/>
      </a:accent3>
      <a:accent4>
        <a:srgbClr val="DADADA"/>
      </a:accent4>
      <a:accent5>
        <a:srgbClr val="D7AAB9"/>
      </a:accent5>
      <a:accent6>
        <a:srgbClr val="E77200"/>
      </a:accent6>
      <a:hlink>
        <a:srgbClr val="FF00FF"/>
      </a:hlink>
      <a:folHlink>
        <a:srgbClr val="B760F9"/>
      </a:folHlink>
    </a:clrScheme>
    <a:fontScheme name="Office Theme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7F00FF"/>
        </a:dk2>
        <a:lt2>
          <a:srgbClr val="FAFD00"/>
        </a:lt2>
        <a:accent1>
          <a:srgbClr val="B50069"/>
        </a:accent1>
        <a:accent2>
          <a:srgbClr val="FF7F00"/>
        </a:accent2>
        <a:accent3>
          <a:srgbClr val="C0AAFF"/>
        </a:accent3>
        <a:accent4>
          <a:srgbClr val="DADADA"/>
        </a:accent4>
        <a:accent5>
          <a:srgbClr val="D7AAB9"/>
        </a:accent5>
        <a:accent6>
          <a:srgbClr val="E77200"/>
        </a:accent6>
        <a:hlink>
          <a:srgbClr val="FF00FF"/>
        </a:hlink>
        <a:folHlink>
          <a:srgbClr val="B760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B760F9"/>
        </a:lt1>
        <a:dk2>
          <a:srgbClr val="7B00E4"/>
        </a:dk2>
        <a:lt2>
          <a:srgbClr val="280049"/>
        </a:lt2>
        <a:accent1>
          <a:srgbClr val="FFFFFF"/>
        </a:accent1>
        <a:accent2>
          <a:srgbClr val="FFFF00"/>
        </a:accent2>
        <a:accent3>
          <a:srgbClr val="D8B6FB"/>
        </a:accent3>
        <a:accent4>
          <a:srgbClr val="000000"/>
        </a:accent4>
        <a:accent5>
          <a:srgbClr val="FFFFFF"/>
        </a:accent5>
        <a:accent6>
          <a:srgbClr val="E7E700"/>
        </a:accent6>
        <a:hlink>
          <a:srgbClr val="FF00FF"/>
        </a:hlink>
        <a:folHlink>
          <a:srgbClr val="DFB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DADADA"/>
        </a:lt2>
        <a:accent1>
          <a:srgbClr val="F2F2F2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F7F7F7"/>
        </a:accent5>
        <a:accent6>
          <a:srgbClr val="838383"/>
        </a:accent6>
        <a:hlink>
          <a:srgbClr val="DADADA"/>
        </a:hlink>
        <a:folHlink>
          <a:srgbClr val="67676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421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1_TS001069040</vt:lpstr>
      <vt:lpstr>MORAXELLA</vt:lpstr>
      <vt:lpstr>INTRODUCTION</vt:lpstr>
      <vt:lpstr>Moraxella catarrhalis</vt:lpstr>
      <vt:lpstr>Lab diagnosis:</vt:lpstr>
      <vt:lpstr>PowerPoint Presentation</vt:lpstr>
      <vt:lpstr>Treatment </vt:lpstr>
      <vt:lpstr>Acinetobacter species</vt:lpstr>
      <vt:lpstr>Clinical Manifestation </vt:lpstr>
      <vt:lpstr>Culture</vt:lpstr>
      <vt:lpstr>Treatment </vt:lpstr>
      <vt:lpstr>VEILLONELLA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MORAXELLA</dc:title>
  <dc:creator>Dr. Kimaiga H.O. MBChB (UoN)</dc:creator>
  <cp:lastModifiedBy>Dr. Kimaiga H.O. MBChB (UoN)</cp:lastModifiedBy>
  <cp:revision>1</cp:revision>
  <dcterms:created xsi:type="dcterms:W3CDTF">2013-12-04T06:52:17Z</dcterms:created>
  <dcterms:modified xsi:type="dcterms:W3CDTF">2013-12-04T07:01:23Z</dcterms:modified>
</cp:coreProperties>
</file>