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1"/>
  </p:notesMasterIdLst>
  <p:sldIdLst>
    <p:sldId id="470" r:id="rId2"/>
    <p:sldId id="471" r:id="rId3"/>
    <p:sldId id="472" r:id="rId4"/>
    <p:sldId id="473" r:id="rId5"/>
    <p:sldId id="474" r:id="rId6"/>
    <p:sldId id="475" r:id="rId7"/>
    <p:sldId id="476" r:id="rId8"/>
    <p:sldId id="477" r:id="rId9"/>
    <p:sldId id="478" r:id="rId10"/>
    <p:sldId id="479" r:id="rId11"/>
    <p:sldId id="501" r:id="rId12"/>
    <p:sldId id="480" r:id="rId13"/>
    <p:sldId id="481" r:id="rId14"/>
    <p:sldId id="482" r:id="rId15"/>
    <p:sldId id="483" r:id="rId16"/>
    <p:sldId id="484" r:id="rId17"/>
    <p:sldId id="487" r:id="rId18"/>
    <p:sldId id="488" r:id="rId19"/>
    <p:sldId id="489" r:id="rId20"/>
    <p:sldId id="485" r:id="rId21"/>
    <p:sldId id="490" r:id="rId22"/>
    <p:sldId id="491" r:id="rId23"/>
    <p:sldId id="492" r:id="rId24"/>
    <p:sldId id="493" r:id="rId25"/>
    <p:sldId id="494" r:id="rId26"/>
    <p:sldId id="495" r:id="rId27"/>
    <p:sldId id="496" r:id="rId28"/>
    <p:sldId id="497" r:id="rId29"/>
    <p:sldId id="49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67" autoAdjust="0"/>
  </p:normalViewPr>
  <p:slideViewPr>
    <p:cSldViewPr>
      <p:cViewPr varScale="1">
        <p:scale>
          <a:sx n="66" d="100"/>
          <a:sy n="66" d="100"/>
        </p:scale>
        <p:origin x="-1410" y="-96"/>
      </p:cViewPr>
      <p:guideLst>
        <p:guide orient="horz" pos="2160"/>
        <p:guide pos="2880"/>
      </p:guideLst>
    </p:cSldViewPr>
  </p:slideViewPr>
  <p:outlineViewPr>
    <p:cViewPr>
      <p:scale>
        <a:sx n="33" d="100"/>
        <a:sy n="33" d="100"/>
      </p:scale>
      <p:origin x="54" y="3843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05E55B-6E9D-456D-ADDF-D75BB0DD98DC}" type="datetimeFigureOut">
              <a:rPr lang="en-US" smtClean="0"/>
              <a:pPr/>
              <a:t>1/12/2014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0189DA-29C5-4C6E-AF30-52B04CBA9591}" type="slidenum">
              <a:rPr lang="en-US" smtClean="0"/>
              <a:pPr/>
              <a:t>‹#›</a:t>
            </a:fld>
            <a:endParaRPr lang="en-US"/>
          </a:p>
        </p:txBody>
      </p:sp>
    </p:spTree>
    <p:extLst>
      <p:ext uri="{BB962C8B-B14F-4D97-AF65-F5344CB8AC3E}">
        <p14:creationId xmlns:p14="http://schemas.microsoft.com/office/powerpoint/2010/main" val="312294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3E9A91CB-431E-4D4B-BF52-5C6A02F24945}" type="slidenum">
              <a:rPr lang="en-US" smtClean="0"/>
              <a:pPr/>
              <a:t>2</a:t>
            </a:fld>
            <a:endParaRPr lang="en-US" smtClean="0"/>
          </a:p>
        </p:txBody>
      </p:sp>
      <p:sp>
        <p:nvSpPr>
          <p:cNvPr id="307203" name="Rectangle 2"/>
          <p:cNvSpPr>
            <a:spLocks noGrp="1" noRot="1" noChangeAspect="1" noChangeArrowheads="1" noTextEdit="1"/>
          </p:cNvSpPr>
          <p:nvPr>
            <p:ph type="sldImg"/>
          </p:nvPr>
        </p:nvSpPr>
        <p:spPr>
          <a:xfrm>
            <a:off x="1158875" y="681038"/>
            <a:ext cx="4540250" cy="3405187"/>
          </a:xfrm>
          <a:ln/>
        </p:spPr>
      </p:sp>
      <p:sp>
        <p:nvSpPr>
          <p:cNvPr id="307204" name="Rectangle 3"/>
          <p:cNvSpPr>
            <a:spLocks noGrp="1" noChangeArrowheads="1"/>
          </p:cNvSpPr>
          <p:nvPr>
            <p:ph type="body" idx="1"/>
          </p:nvPr>
        </p:nvSpPr>
        <p:spPr>
          <a:xfrm>
            <a:off x="914400" y="4313238"/>
            <a:ext cx="5029200" cy="4162425"/>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3281D144-E254-4B45-A377-30B8B2591743}" type="slidenum">
              <a:rPr lang="en-US"/>
              <a:pPr/>
              <a:t>14</a:t>
            </a:fld>
            <a:endParaRPr lang="en-US"/>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066" name="Group 18"/>
          <p:cNvGrpSpPr>
            <a:grpSpLocks/>
          </p:cNvGrpSpPr>
          <p:nvPr/>
        </p:nvGrpSpPr>
        <p:grpSpPr bwMode="auto">
          <a:xfrm>
            <a:off x="2166938" y="563563"/>
            <a:ext cx="4800600" cy="6151562"/>
            <a:chOff x="1365" y="355"/>
            <a:chExt cx="3024" cy="3875"/>
          </a:xfrm>
        </p:grpSpPr>
        <p:sp>
          <p:nvSpPr>
            <p:cNvPr id="2050" name="Freeform 2"/>
            <p:cNvSpPr>
              <a:spLocks/>
            </p:cNvSpPr>
            <p:nvPr/>
          </p:nvSpPr>
          <p:spPr bwMode="auto">
            <a:xfrm>
              <a:off x="2835" y="586"/>
              <a:ext cx="88" cy="1121"/>
            </a:xfrm>
            <a:custGeom>
              <a:avLst/>
              <a:gdLst>
                <a:gd name="T0" fmla="*/ 0 w 88"/>
                <a:gd name="T1" fmla="*/ 1120 h 1121"/>
                <a:gd name="T2" fmla="*/ 0 w 88"/>
                <a:gd name="T3" fmla="*/ 0 h 1121"/>
                <a:gd name="T4" fmla="*/ 87 w 88"/>
                <a:gd name="T5" fmla="*/ 0 h 1121"/>
                <a:gd name="T6" fmla="*/ 87 w 88"/>
                <a:gd name="T7" fmla="*/ 1085 h 1121"/>
                <a:gd name="T8" fmla="*/ 0 w 88"/>
                <a:gd name="T9" fmla="*/ 1120 h 1121"/>
              </a:gdLst>
              <a:ahLst/>
              <a:cxnLst>
                <a:cxn ang="0">
                  <a:pos x="T0" y="T1"/>
                </a:cxn>
                <a:cxn ang="0">
                  <a:pos x="T2" y="T3"/>
                </a:cxn>
                <a:cxn ang="0">
                  <a:pos x="T4" y="T5"/>
                </a:cxn>
                <a:cxn ang="0">
                  <a:pos x="T6" y="T7"/>
                </a:cxn>
                <a:cxn ang="0">
                  <a:pos x="T8" y="T9"/>
                </a:cxn>
              </a:cxnLst>
              <a:rect l="0" t="0" r="r" b="b"/>
              <a:pathLst>
                <a:path w="88" h="1121">
                  <a:moveTo>
                    <a:pt x="0" y="1120"/>
                  </a:moveTo>
                  <a:lnTo>
                    <a:pt x="0" y="0"/>
                  </a:lnTo>
                  <a:lnTo>
                    <a:pt x="87" y="0"/>
                  </a:lnTo>
                  <a:lnTo>
                    <a:pt x="87" y="1085"/>
                  </a:lnTo>
                  <a:lnTo>
                    <a:pt x="0" y="112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1" name="Freeform 3"/>
            <p:cNvSpPr>
              <a:spLocks/>
            </p:cNvSpPr>
            <p:nvPr/>
          </p:nvSpPr>
          <p:spPr bwMode="auto">
            <a:xfrm>
              <a:off x="2834" y="1900"/>
              <a:ext cx="84" cy="363"/>
            </a:xfrm>
            <a:custGeom>
              <a:avLst/>
              <a:gdLst>
                <a:gd name="T0" fmla="*/ 0 w 84"/>
                <a:gd name="T1" fmla="*/ 29 h 363"/>
                <a:gd name="T2" fmla="*/ 83 w 84"/>
                <a:gd name="T3" fmla="*/ 0 h 363"/>
                <a:gd name="T4" fmla="*/ 74 w 84"/>
                <a:gd name="T5" fmla="*/ 329 h 363"/>
                <a:gd name="T6" fmla="*/ 0 w 84"/>
                <a:gd name="T7" fmla="*/ 362 h 363"/>
                <a:gd name="T8" fmla="*/ 0 w 84"/>
                <a:gd name="T9" fmla="*/ 29 h 363"/>
              </a:gdLst>
              <a:ahLst/>
              <a:cxnLst>
                <a:cxn ang="0">
                  <a:pos x="T0" y="T1"/>
                </a:cxn>
                <a:cxn ang="0">
                  <a:pos x="T2" y="T3"/>
                </a:cxn>
                <a:cxn ang="0">
                  <a:pos x="T4" y="T5"/>
                </a:cxn>
                <a:cxn ang="0">
                  <a:pos x="T6" y="T7"/>
                </a:cxn>
                <a:cxn ang="0">
                  <a:pos x="T8" y="T9"/>
                </a:cxn>
              </a:cxnLst>
              <a:rect l="0" t="0" r="r" b="b"/>
              <a:pathLst>
                <a:path w="84" h="363">
                  <a:moveTo>
                    <a:pt x="0" y="29"/>
                  </a:moveTo>
                  <a:lnTo>
                    <a:pt x="83" y="0"/>
                  </a:lnTo>
                  <a:lnTo>
                    <a:pt x="74" y="329"/>
                  </a:lnTo>
                  <a:lnTo>
                    <a:pt x="0" y="362"/>
                  </a:lnTo>
                  <a:lnTo>
                    <a:pt x="0" y="2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2" name="Freeform 4"/>
            <p:cNvSpPr>
              <a:spLocks/>
            </p:cNvSpPr>
            <p:nvPr/>
          </p:nvSpPr>
          <p:spPr bwMode="auto">
            <a:xfrm>
              <a:off x="2825" y="2493"/>
              <a:ext cx="84" cy="249"/>
            </a:xfrm>
            <a:custGeom>
              <a:avLst/>
              <a:gdLst>
                <a:gd name="T0" fmla="*/ 2 w 84"/>
                <a:gd name="T1" fmla="*/ 213 h 249"/>
                <a:gd name="T2" fmla="*/ 0 w 84"/>
                <a:gd name="T3" fmla="*/ 28 h 249"/>
                <a:gd name="T4" fmla="*/ 83 w 84"/>
                <a:gd name="T5" fmla="*/ 0 h 249"/>
                <a:gd name="T6" fmla="*/ 72 w 84"/>
                <a:gd name="T7" fmla="*/ 248 h 249"/>
                <a:gd name="T8" fmla="*/ 2 w 84"/>
                <a:gd name="T9" fmla="*/ 213 h 249"/>
              </a:gdLst>
              <a:ahLst/>
              <a:cxnLst>
                <a:cxn ang="0">
                  <a:pos x="T0" y="T1"/>
                </a:cxn>
                <a:cxn ang="0">
                  <a:pos x="T2" y="T3"/>
                </a:cxn>
                <a:cxn ang="0">
                  <a:pos x="T4" y="T5"/>
                </a:cxn>
                <a:cxn ang="0">
                  <a:pos x="T6" y="T7"/>
                </a:cxn>
                <a:cxn ang="0">
                  <a:pos x="T8" y="T9"/>
                </a:cxn>
              </a:cxnLst>
              <a:rect l="0" t="0" r="r" b="b"/>
              <a:pathLst>
                <a:path w="84" h="249">
                  <a:moveTo>
                    <a:pt x="2" y="213"/>
                  </a:moveTo>
                  <a:lnTo>
                    <a:pt x="0" y="28"/>
                  </a:lnTo>
                  <a:lnTo>
                    <a:pt x="83" y="0"/>
                  </a:lnTo>
                  <a:lnTo>
                    <a:pt x="72" y="248"/>
                  </a:lnTo>
                  <a:lnTo>
                    <a:pt x="2" y="21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3" name="Freeform 5"/>
            <p:cNvSpPr>
              <a:spLocks/>
            </p:cNvSpPr>
            <p:nvPr/>
          </p:nvSpPr>
          <p:spPr bwMode="auto">
            <a:xfrm>
              <a:off x="2831" y="2965"/>
              <a:ext cx="52" cy="232"/>
            </a:xfrm>
            <a:custGeom>
              <a:avLst/>
              <a:gdLst>
                <a:gd name="T0" fmla="*/ 13 w 52"/>
                <a:gd name="T1" fmla="*/ 204 h 232"/>
                <a:gd name="T2" fmla="*/ 0 w 52"/>
                <a:gd name="T3" fmla="*/ 0 h 232"/>
                <a:gd name="T4" fmla="*/ 51 w 52"/>
                <a:gd name="T5" fmla="*/ 26 h 232"/>
                <a:gd name="T6" fmla="*/ 47 w 52"/>
                <a:gd name="T7" fmla="*/ 231 h 232"/>
                <a:gd name="T8" fmla="*/ 13 w 52"/>
                <a:gd name="T9" fmla="*/ 204 h 232"/>
              </a:gdLst>
              <a:ahLst/>
              <a:cxnLst>
                <a:cxn ang="0">
                  <a:pos x="T0" y="T1"/>
                </a:cxn>
                <a:cxn ang="0">
                  <a:pos x="T2" y="T3"/>
                </a:cxn>
                <a:cxn ang="0">
                  <a:pos x="T4" y="T5"/>
                </a:cxn>
                <a:cxn ang="0">
                  <a:pos x="T6" y="T7"/>
                </a:cxn>
                <a:cxn ang="0">
                  <a:pos x="T8" y="T9"/>
                </a:cxn>
              </a:cxnLst>
              <a:rect l="0" t="0" r="r" b="b"/>
              <a:pathLst>
                <a:path w="52" h="232">
                  <a:moveTo>
                    <a:pt x="13" y="204"/>
                  </a:moveTo>
                  <a:lnTo>
                    <a:pt x="0" y="0"/>
                  </a:lnTo>
                  <a:lnTo>
                    <a:pt x="51" y="26"/>
                  </a:lnTo>
                  <a:lnTo>
                    <a:pt x="47" y="231"/>
                  </a:lnTo>
                  <a:lnTo>
                    <a:pt x="13" y="20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4" name="Freeform 6"/>
            <p:cNvSpPr>
              <a:spLocks/>
            </p:cNvSpPr>
            <p:nvPr/>
          </p:nvSpPr>
          <p:spPr bwMode="auto">
            <a:xfrm>
              <a:off x="2851" y="3354"/>
              <a:ext cx="36" cy="133"/>
            </a:xfrm>
            <a:custGeom>
              <a:avLst/>
              <a:gdLst>
                <a:gd name="T0" fmla="*/ 4 w 36"/>
                <a:gd name="T1" fmla="*/ 101 h 133"/>
                <a:gd name="T2" fmla="*/ 0 w 36"/>
                <a:gd name="T3" fmla="*/ 0 h 133"/>
                <a:gd name="T4" fmla="*/ 35 w 36"/>
                <a:gd name="T5" fmla="*/ 20 h 133"/>
                <a:gd name="T6" fmla="*/ 28 w 36"/>
                <a:gd name="T7" fmla="*/ 132 h 133"/>
                <a:gd name="T8" fmla="*/ 4 w 36"/>
                <a:gd name="T9" fmla="*/ 101 h 133"/>
              </a:gdLst>
              <a:ahLst/>
              <a:cxnLst>
                <a:cxn ang="0">
                  <a:pos x="T0" y="T1"/>
                </a:cxn>
                <a:cxn ang="0">
                  <a:pos x="T2" y="T3"/>
                </a:cxn>
                <a:cxn ang="0">
                  <a:pos x="T4" y="T5"/>
                </a:cxn>
                <a:cxn ang="0">
                  <a:pos x="T6" y="T7"/>
                </a:cxn>
                <a:cxn ang="0">
                  <a:pos x="T8" y="T9"/>
                </a:cxn>
              </a:cxnLst>
              <a:rect l="0" t="0" r="r" b="b"/>
              <a:pathLst>
                <a:path w="36" h="133">
                  <a:moveTo>
                    <a:pt x="4" y="101"/>
                  </a:moveTo>
                  <a:lnTo>
                    <a:pt x="0" y="0"/>
                  </a:lnTo>
                  <a:lnTo>
                    <a:pt x="35" y="20"/>
                  </a:lnTo>
                  <a:lnTo>
                    <a:pt x="28" y="132"/>
                  </a:lnTo>
                  <a:lnTo>
                    <a:pt x="4" y="10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5" name="Freeform 7"/>
            <p:cNvSpPr>
              <a:spLocks/>
            </p:cNvSpPr>
            <p:nvPr/>
          </p:nvSpPr>
          <p:spPr bwMode="auto">
            <a:xfrm>
              <a:off x="2851" y="3640"/>
              <a:ext cx="30" cy="590"/>
            </a:xfrm>
            <a:custGeom>
              <a:avLst/>
              <a:gdLst>
                <a:gd name="T0" fmla="*/ 15 w 30"/>
                <a:gd name="T1" fmla="*/ 589 h 590"/>
                <a:gd name="T2" fmla="*/ 0 w 30"/>
                <a:gd name="T3" fmla="*/ 0 h 590"/>
                <a:gd name="T4" fmla="*/ 29 w 30"/>
                <a:gd name="T5" fmla="*/ 37 h 590"/>
                <a:gd name="T6" fmla="*/ 15 w 30"/>
                <a:gd name="T7" fmla="*/ 589 h 590"/>
              </a:gdLst>
              <a:ahLst/>
              <a:cxnLst>
                <a:cxn ang="0">
                  <a:pos x="T0" y="T1"/>
                </a:cxn>
                <a:cxn ang="0">
                  <a:pos x="T2" y="T3"/>
                </a:cxn>
                <a:cxn ang="0">
                  <a:pos x="T4" y="T5"/>
                </a:cxn>
                <a:cxn ang="0">
                  <a:pos x="T6" y="T7"/>
                </a:cxn>
              </a:cxnLst>
              <a:rect l="0" t="0" r="r" b="b"/>
              <a:pathLst>
                <a:path w="30" h="590">
                  <a:moveTo>
                    <a:pt x="15" y="589"/>
                  </a:moveTo>
                  <a:lnTo>
                    <a:pt x="0" y="0"/>
                  </a:lnTo>
                  <a:lnTo>
                    <a:pt x="29" y="37"/>
                  </a:lnTo>
                  <a:lnTo>
                    <a:pt x="15" y="58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6" name="Freeform 8"/>
            <p:cNvSpPr>
              <a:spLocks/>
            </p:cNvSpPr>
            <p:nvPr/>
          </p:nvSpPr>
          <p:spPr bwMode="auto">
            <a:xfrm>
              <a:off x="2600" y="3595"/>
              <a:ext cx="233" cy="130"/>
            </a:xfrm>
            <a:custGeom>
              <a:avLst/>
              <a:gdLst>
                <a:gd name="T0" fmla="*/ 0 w 233"/>
                <a:gd name="T1" fmla="*/ 117 h 130"/>
                <a:gd name="T2" fmla="*/ 48 w 233"/>
                <a:gd name="T3" fmla="*/ 101 h 130"/>
                <a:gd name="T4" fmla="*/ 93 w 233"/>
                <a:gd name="T5" fmla="*/ 79 h 130"/>
                <a:gd name="T6" fmla="*/ 146 w 233"/>
                <a:gd name="T7" fmla="*/ 39 h 130"/>
                <a:gd name="T8" fmla="*/ 182 w 233"/>
                <a:gd name="T9" fmla="*/ 0 h 130"/>
                <a:gd name="T10" fmla="*/ 232 w 233"/>
                <a:gd name="T11" fmla="*/ 42 h 130"/>
                <a:gd name="T12" fmla="*/ 188 w 233"/>
                <a:gd name="T13" fmla="*/ 74 h 130"/>
                <a:gd name="T14" fmla="*/ 134 w 233"/>
                <a:gd name="T15" fmla="*/ 110 h 130"/>
                <a:gd name="T16" fmla="*/ 61 w 233"/>
                <a:gd name="T17" fmla="*/ 129 h 130"/>
                <a:gd name="T18" fmla="*/ 0 w 233"/>
                <a:gd name="T19" fmla="*/ 1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30">
                  <a:moveTo>
                    <a:pt x="0" y="117"/>
                  </a:moveTo>
                  <a:lnTo>
                    <a:pt x="48" y="101"/>
                  </a:lnTo>
                  <a:lnTo>
                    <a:pt x="93" y="79"/>
                  </a:lnTo>
                  <a:lnTo>
                    <a:pt x="146" y="39"/>
                  </a:lnTo>
                  <a:lnTo>
                    <a:pt x="182" y="0"/>
                  </a:lnTo>
                  <a:lnTo>
                    <a:pt x="232" y="42"/>
                  </a:lnTo>
                  <a:lnTo>
                    <a:pt x="188" y="74"/>
                  </a:lnTo>
                  <a:lnTo>
                    <a:pt x="134" y="110"/>
                  </a:lnTo>
                  <a:lnTo>
                    <a:pt x="61" y="129"/>
                  </a:lnTo>
                  <a:lnTo>
                    <a:pt x="0" y="117"/>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7" name="Freeform 9"/>
            <p:cNvSpPr>
              <a:spLocks/>
            </p:cNvSpPr>
            <p:nvPr/>
          </p:nvSpPr>
          <p:spPr bwMode="auto">
            <a:xfrm>
              <a:off x="2583" y="2888"/>
              <a:ext cx="465" cy="646"/>
            </a:xfrm>
            <a:custGeom>
              <a:avLst/>
              <a:gdLst>
                <a:gd name="T0" fmla="*/ 359 w 465"/>
                <a:gd name="T1" fmla="*/ 645 h 646"/>
                <a:gd name="T2" fmla="*/ 405 w 465"/>
                <a:gd name="T3" fmla="*/ 616 h 646"/>
                <a:gd name="T4" fmla="*/ 447 w 465"/>
                <a:gd name="T5" fmla="*/ 580 h 646"/>
                <a:gd name="T6" fmla="*/ 460 w 465"/>
                <a:gd name="T7" fmla="*/ 552 h 646"/>
                <a:gd name="T8" fmla="*/ 464 w 465"/>
                <a:gd name="T9" fmla="*/ 515 h 646"/>
                <a:gd name="T10" fmla="*/ 451 w 465"/>
                <a:gd name="T11" fmla="*/ 468 h 646"/>
                <a:gd name="T12" fmla="*/ 424 w 465"/>
                <a:gd name="T13" fmla="*/ 424 h 646"/>
                <a:gd name="T14" fmla="*/ 380 w 465"/>
                <a:gd name="T15" fmla="*/ 385 h 646"/>
                <a:gd name="T16" fmla="*/ 168 w 465"/>
                <a:gd name="T17" fmla="*/ 259 h 646"/>
                <a:gd name="T18" fmla="*/ 133 w 465"/>
                <a:gd name="T19" fmla="*/ 235 h 646"/>
                <a:gd name="T20" fmla="*/ 111 w 465"/>
                <a:gd name="T21" fmla="*/ 208 h 646"/>
                <a:gd name="T22" fmla="*/ 104 w 465"/>
                <a:gd name="T23" fmla="*/ 166 h 646"/>
                <a:gd name="T24" fmla="*/ 117 w 465"/>
                <a:gd name="T25" fmla="*/ 124 h 646"/>
                <a:gd name="T26" fmla="*/ 155 w 465"/>
                <a:gd name="T27" fmla="*/ 95 h 646"/>
                <a:gd name="T28" fmla="*/ 222 w 465"/>
                <a:gd name="T29" fmla="*/ 52 h 646"/>
                <a:gd name="T30" fmla="*/ 124 w 465"/>
                <a:gd name="T31" fmla="*/ 0 h 646"/>
                <a:gd name="T32" fmla="*/ 55 w 465"/>
                <a:gd name="T33" fmla="*/ 41 h 646"/>
                <a:gd name="T34" fmla="*/ 27 w 465"/>
                <a:gd name="T35" fmla="*/ 70 h 646"/>
                <a:gd name="T36" fmla="*/ 2 w 465"/>
                <a:gd name="T37" fmla="*/ 123 h 646"/>
                <a:gd name="T38" fmla="*/ 0 w 465"/>
                <a:gd name="T39" fmla="*/ 189 h 646"/>
                <a:gd name="T40" fmla="*/ 29 w 465"/>
                <a:gd name="T41" fmla="*/ 257 h 646"/>
                <a:gd name="T42" fmla="*/ 78 w 465"/>
                <a:gd name="T43" fmla="*/ 300 h 646"/>
                <a:gd name="T44" fmla="*/ 311 w 465"/>
                <a:gd name="T45" fmla="*/ 442 h 646"/>
                <a:gd name="T46" fmla="*/ 358 w 465"/>
                <a:gd name="T47" fmla="*/ 474 h 646"/>
                <a:gd name="T48" fmla="*/ 375 w 465"/>
                <a:gd name="T49" fmla="*/ 516 h 646"/>
                <a:gd name="T50" fmla="*/ 375 w 465"/>
                <a:gd name="T51" fmla="*/ 550 h 646"/>
                <a:gd name="T52" fmla="*/ 308 w 465"/>
                <a:gd name="T53" fmla="*/ 608 h 646"/>
                <a:gd name="T54" fmla="*/ 359 w 465"/>
                <a:gd name="T55" fmla="*/ 64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5" h="646">
                  <a:moveTo>
                    <a:pt x="359" y="645"/>
                  </a:moveTo>
                  <a:lnTo>
                    <a:pt x="405" y="616"/>
                  </a:lnTo>
                  <a:lnTo>
                    <a:pt x="447" y="580"/>
                  </a:lnTo>
                  <a:lnTo>
                    <a:pt x="460" y="552"/>
                  </a:lnTo>
                  <a:lnTo>
                    <a:pt x="464" y="515"/>
                  </a:lnTo>
                  <a:lnTo>
                    <a:pt x="451" y="468"/>
                  </a:lnTo>
                  <a:lnTo>
                    <a:pt x="424" y="424"/>
                  </a:lnTo>
                  <a:lnTo>
                    <a:pt x="380" y="385"/>
                  </a:lnTo>
                  <a:lnTo>
                    <a:pt x="168" y="259"/>
                  </a:lnTo>
                  <a:lnTo>
                    <a:pt x="133" y="235"/>
                  </a:lnTo>
                  <a:lnTo>
                    <a:pt x="111" y="208"/>
                  </a:lnTo>
                  <a:lnTo>
                    <a:pt x="104" y="166"/>
                  </a:lnTo>
                  <a:lnTo>
                    <a:pt x="117" y="124"/>
                  </a:lnTo>
                  <a:lnTo>
                    <a:pt x="155" y="95"/>
                  </a:lnTo>
                  <a:lnTo>
                    <a:pt x="222" y="52"/>
                  </a:lnTo>
                  <a:lnTo>
                    <a:pt x="124" y="0"/>
                  </a:lnTo>
                  <a:lnTo>
                    <a:pt x="55" y="41"/>
                  </a:lnTo>
                  <a:lnTo>
                    <a:pt x="27" y="70"/>
                  </a:lnTo>
                  <a:lnTo>
                    <a:pt x="2" y="123"/>
                  </a:lnTo>
                  <a:lnTo>
                    <a:pt x="0" y="189"/>
                  </a:lnTo>
                  <a:lnTo>
                    <a:pt x="29" y="257"/>
                  </a:lnTo>
                  <a:lnTo>
                    <a:pt x="78" y="300"/>
                  </a:lnTo>
                  <a:lnTo>
                    <a:pt x="311" y="442"/>
                  </a:lnTo>
                  <a:lnTo>
                    <a:pt x="358" y="474"/>
                  </a:lnTo>
                  <a:lnTo>
                    <a:pt x="375" y="516"/>
                  </a:lnTo>
                  <a:lnTo>
                    <a:pt x="375" y="550"/>
                  </a:lnTo>
                  <a:lnTo>
                    <a:pt x="308" y="608"/>
                  </a:lnTo>
                  <a:lnTo>
                    <a:pt x="359" y="64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8" name="Freeform 10"/>
            <p:cNvSpPr>
              <a:spLocks/>
            </p:cNvSpPr>
            <p:nvPr/>
          </p:nvSpPr>
          <p:spPr bwMode="auto">
            <a:xfrm>
              <a:off x="2966" y="2396"/>
              <a:ext cx="318" cy="422"/>
            </a:xfrm>
            <a:custGeom>
              <a:avLst/>
              <a:gdLst>
                <a:gd name="T0" fmla="*/ 92 w 318"/>
                <a:gd name="T1" fmla="*/ 421 h 422"/>
                <a:gd name="T2" fmla="*/ 163 w 318"/>
                <a:gd name="T3" fmla="*/ 399 h 422"/>
                <a:gd name="T4" fmla="*/ 218 w 318"/>
                <a:gd name="T5" fmla="*/ 357 h 422"/>
                <a:gd name="T6" fmla="*/ 263 w 318"/>
                <a:gd name="T7" fmla="*/ 316 h 422"/>
                <a:gd name="T8" fmla="*/ 300 w 318"/>
                <a:gd name="T9" fmla="*/ 265 h 422"/>
                <a:gd name="T10" fmla="*/ 317 w 318"/>
                <a:gd name="T11" fmla="*/ 203 h 422"/>
                <a:gd name="T12" fmla="*/ 316 w 318"/>
                <a:gd name="T13" fmla="*/ 139 h 422"/>
                <a:gd name="T14" fmla="*/ 299 w 318"/>
                <a:gd name="T15" fmla="*/ 95 h 422"/>
                <a:gd name="T16" fmla="*/ 276 w 318"/>
                <a:gd name="T17" fmla="*/ 64 h 422"/>
                <a:gd name="T18" fmla="*/ 241 w 318"/>
                <a:gd name="T19" fmla="*/ 36 h 422"/>
                <a:gd name="T20" fmla="*/ 218 w 318"/>
                <a:gd name="T21" fmla="*/ 14 h 422"/>
                <a:gd name="T22" fmla="*/ 180 w 318"/>
                <a:gd name="T23" fmla="*/ 0 h 422"/>
                <a:gd name="T24" fmla="*/ 61 w 318"/>
                <a:gd name="T25" fmla="*/ 52 h 422"/>
                <a:gd name="T26" fmla="*/ 106 w 318"/>
                <a:gd name="T27" fmla="*/ 93 h 422"/>
                <a:gd name="T28" fmla="*/ 137 w 318"/>
                <a:gd name="T29" fmla="*/ 130 h 422"/>
                <a:gd name="T30" fmla="*/ 159 w 318"/>
                <a:gd name="T31" fmla="*/ 159 h 422"/>
                <a:gd name="T32" fmla="*/ 176 w 318"/>
                <a:gd name="T33" fmla="*/ 196 h 422"/>
                <a:gd name="T34" fmla="*/ 176 w 318"/>
                <a:gd name="T35" fmla="*/ 246 h 422"/>
                <a:gd name="T36" fmla="*/ 145 w 318"/>
                <a:gd name="T37" fmla="*/ 279 h 422"/>
                <a:gd name="T38" fmla="*/ 105 w 318"/>
                <a:gd name="T39" fmla="*/ 309 h 422"/>
                <a:gd name="T40" fmla="*/ 50 w 318"/>
                <a:gd name="T41" fmla="*/ 342 h 422"/>
                <a:gd name="T42" fmla="*/ 0 w 318"/>
                <a:gd name="T43" fmla="*/ 369 h 422"/>
                <a:gd name="T44" fmla="*/ 92 w 318"/>
                <a:gd name="T45"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8" h="422">
                  <a:moveTo>
                    <a:pt x="92" y="421"/>
                  </a:moveTo>
                  <a:lnTo>
                    <a:pt x="163" y="399"/>
                  </a:lnTo>
                  <a:lnTo>
                    <a:pt x="218" y="357"/>
                  </a:lnTo>
                  <a:lnTo>
                    <a:pt x="263" y="316"/>
                  </a:lnTo>
                  <a:lnTo>
                    <a:pt x="300" y="265"/>
                  </a:lnTo>
                  <a:lnTo>
                    <a:pt x="317" y="203"/>
                  </a:lnTo>
                  <a:lnTo>
                    <a:pt x="316" y="139"/>
                  </a:lnTo>
                  <a:lnTo>
                    <a:pt x="299" y="95"/>
                  </a:lnTo>
                  <a:lnTo>
                    <a:pt x="276" y="64"/>
                  </a:lnTo>
                  <a:lnTo>
                    <a:pt x="241" y="36"/>
                  </a:lnTo>
                  <a:lnTo>
                    <a:pt x="218" y="14"/>
                  </a:lnTo>
                  <a:lnTo>
                    <a:pt x="180" y="0"/>
                  </a:lnTo>
                  <a:lnTo>
                    <a:pt x="61" y="52"/>
                  </a:lnTo>
                  <a:lnTo>
                    <a:pt x="106" y="93"/>
                  </a:lnTo>
                  <a:lnTo>
                    <a:pt x="137" y="130"/>
                  </a:lnTo>
                  <a:lnTo>
                    <a:pt x="159" y="159"/>
                  </a:lnTo>
                  <a:lnTo>
                    <a:pt x="176" y="196"/>
                  </a:lnTo>
                  <a:lnTo>
                    <a:pt x="176" y="246"/>
                  </a:lnTo>
                  <a:lnTo>
                    <a:pt x="145" y="279"/>
                  </a:lnTo>
                  <a:lnTo>
                    <a:pt x="105" y="309"/>
                  </a:lnTo>
                  <a:lnTo>
                    <a:pt x="50" y="342"/>
                  </a:lnTo>
                  <a:lnTo>
                    <a:pt x="0" y="369"/>
                  </a:lnTo>
                  <a:lnTo>
                    <a:pt x="92" y="42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9" name="Freeform 11"/>
            <p:cNvSpPr>
              <a:spLocks/>
            </p:cNvSpPr>
            <p:nvPr/>
          </p:nvSpPr>
          <p:spPr bwMode="auto">
            <a:xfrm>
              <a:off x="2308" y="1190"/>
              <a:ext cx="1404" cy="1153"/>
            </a:xfrm>
            <a:custGeom>
              <a:avLst/>
              <a:gdLst>
                <a:gd name="T0" fmla="*/ 466 w 1404"/>
                <a:gd name="T1" fmla="*/ 1084 h 1153"/>
                <a:gd name="T2" fmla="*/ 370 w 1404"/>
                <a:gd name="T3" fmla="*/ 1066 h 1153"/>
                <a:gd name="T4" fmla="*/ 299 w 1404"/>
                <a:gd name="T5" fmla="*/ 1035 h 1153"/>
                <a:gd name="T6" fmla="*/ 257 w 1404"/>
                <a:gd name="T7" fmla="*/ 1002 h 1153"/>
                <a:gd name="T8" fmla="*/ 220 w 1404"/>
                <a:gd name="T9" fmla="*/ 956 h 1153"/>
                <a:gd name="T10" fmla="*/ 209 w 1404"/>
                <a:gd name="T11" fmla="*/ 914 h 1153"/>
                <a:gd name="T12" fmla="*/ 215 w 1404"/>
                <a:gd name="T13" fmla="*/ 873 h 1153"/>
                <a:gd name="T14" fmla="*/ 231 w 1404"/>
                <a:gd name="T15" fmla="*/ 836 h 1153"/>
                <a:gd name="T16" fmla="*/ 273 w 1404"/>
                <a:gd name="T17" fmla="*/ 798 h 1153"/>
                <a:gd name="T18" fmla="*/ 330 w 1404"/>
                <a:gd name="T19" fmla="*/ 774 h 1153"/>
                <a:gd name="T20" fmla="*/ 400 w 1404"/>
                <a:gd name="T21" fmla="*/ 748 h 1153"/>
                <a:gd name="T22" fmla="*/ 1110 w 1404"/>
                <a:gd name="T23" fmla="*/ 499 h 1153"/>
                <a:gd name="T24" fmla="*/ 1207 w 1404"/>
                <a:gd name="T25" fmla="*/ 451 h 1153"/>
                <a:gd name="T26" fmla="*/ 1289 w 1404"/>
                <a:gd name="T27" fmla="*/ 398 h 1153"/>
                <a:gd name="T28" fmla="*/ 1344 w 1404"/>
                <a:gd name="T29" fmla="*/ 356 h 1153"/>
                <a:gd name="T30" fmla="*/ 1381 w 1404"/>
                <a:gd name="T31" fmla="*/ 310 h 1153"/>
                <a:gd name="T32" fmla="*/ 1403 w 1404"/>
                <a:gd name="T33" fmla="*/ 249 h 1153"/>
                <a:gd name="T34" fmla="*/ 1401 w 1404"/>
                <a:gd name="T35" fmla="*/ 185 h 1153"/>
                <a:gd name="T36" fmla="*/ 1386 w 1404"/>
                <a:gd name="T37" fmla="*/ 136 h 1153"/>
                <a:gd name="T38" fmla="*/ 1370 w 1404"/>
                <a:gd name="T39" fmla="*/ 90 h 1153"/>
                <a:gd name="T40" fmla="*/ 1335 w 1404"/>
                <a:gd name="T41" fmla="*/ 55 h 1153"/>
                <a:gd name="T42" fmla="*/ 1280 w 1404"/>
                <a:gd name="T43" fmla="*/ 18 h 1153"/>
                <a:gd name="T44" fmla="*/ 1214 w 1404"/>
                <a:gd name="T45" fmla="*/ 0 h 1153"/>
                <a:gd name="T46" fmla="*/ 1172 w 1404"/>
                <a:gd name="T47" fmla="*/ 4 h 1153"/>
                <a:gd name="T48" fmla="*/ 1111 w 1404"/>
                <a:gd name="T49" fmla="*/ 7 h 1153"/>
                <a:gd name="T50" fmla="*/ 1053 w 1404"/>
                <a:gd name="T51" fmla="*/ 20 h 1153"/>
                <a:gd name="T52" fmla="*/ 989 w 1404"/>
                <a:gd name="T53" fmla="*/ 46 h 1153"/>
                <a:gd name="T54" fmla="*/ 939 w 1404"/>
                <a:gd name="T55" fmla="*/ 79 h 1153"/>
                <a:gd name="T56" fmla="*/ 899 w 1404"/>
                <a:gd name="T57" fmla="*/ 106 h 1153"/>
                <a:gd name="T58" fmla="*/ 878 w 1404"/>
                <a:gd name="T59" fmla="*/ 149 h 1153"/>
                <a:gd name="T60" fmla="*/ 897 w 1404"/>
                <a:gd name="T61" fmla="*/ 187 h 1153"/>
                <a:gd name="T62" fmla="*/ 939 w 1404"/>
                <a:gd name="T63" fmla="*/ 183 h 1153"/>
                <a:gd name="T64" fmla="*/ 987 w 1404"/>
                <a:gd name="T65" fmla="*/ 171 h 1153"/>
                <a:gd name="T66" fmla="*/ 1033 w 1404"/>
                <a:gd name="T67" fmla="*/ 158 h 1153"/>
                <a:gd name="T68" fmla="*/ 1069 w 1404"/>
                <a:gd name="T69" fmla="*/ 150 h 1153"/>
                <a:gd name="T70" fmla="*/ 1111 w 1404"/>
                <a:gd name="T71" fmla="*/ 150 h 1153"/>
                <a:gd name="T72" fmla="*/ 1154 w 1404"/>
                <a:gd name="T73" fmla="*/ 163 h 1153"/>
                <a:gd name="T74" fmla="*/ 1183 w 1404"/>
                <a:gd name="T75" fmla="*/ 204 h 1153"/>
                <a:gd name="T76" fmla="*/ 1179 w 1404"/>
                <a:gd name="T77" fmla="*/ 248 h 1153"/>
                <a:gd name="T78" fmla="*/ 1157 w 1404"/>
                <a:gd name="T79" fmla="*/ 286 h 1153"/>
                <a:gd name="T80" fmla="*/ 1121 w 1404"/>
                <a:gd name="T81" fmla="*/ 323 h 1153"/>
                <a:gd name="T82" fmla="*/ 1047 w 1404"/>
                <a:gd name="T83" fmla="*/ 361 h 1153"/>
                <a:gd name="T84" fmla="*/ 908 w 1404"/>
                <a:gd name="T85" fmla="*/ 415 h 1153"/>
                <a:gd name="T86" fmla="*/ 194 w 1404"/>
                <a:gd name="T87" fmla="*/ 675 h 1153"/>
                <a:gd name="T88" fmla="*/ 123 w 1404"/>
                <a:gd name="T89" fmla="*/ 715 h 1153"/>
                <a:gd name="T90" fmla="*/ 68 w 1404"/>
                <a:gd name="T91" fmla="*/ 763 h 1153"/>
                <a:gd name="T92" fmla="*/ 29 w 1404"/>
                <a:gd name="T93" fmla="*/ 809 h 1153"/>
                <a:gd name="T94" fmla="*/ 6 w 1404"/>
                <a:gd name="T95" fmla="*/ 858 h 1153"/>
                <a:gd name="T96" fmla="*/ 0 w 1404"/>
                <a:gd name="T97" fmla="*/ 912 h 1153"/>
                <a:gd name="T98" fmla="*/ 8 w 1404"/>
                <a:gd name="T99" fmla="*/ 952 h 1153"/>
                <a:gd name="T100" fmla="*/ 22 w 1404"/>
                <a:gd name="T101" fmla="*/ 992 h 1153"/>
                <a:gd name="T102" fmla="*/ 59 w 1404"/>
                <a:gd name="T103" fmla="*/ 1036 h 1153"/>
                <a:gd name="T104" fmla="*/ 127 w 1404"/>
                <a:gd name="T105" fmla="*/ 1095 h 1153"/>
                <a:gd name="T106" fmla="*/ 198 w 1404"/>
                <a:gd name="T107" fmla="*/ 1135 h 1153"/>
                <a:gd name="T108" fmla="*/ 273 w 1404"/>
                <a:gd name="T109" fmla="*/ 1152 h 1153"/>
                <a:gd name="T110" fmla="*/ 466 w 1404"/>
                <a:gd name="T111" fmla="*/ 108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4" h="1153">
                  <a:moveTo>
                    <a:pt x="466" y="1084"/>
                  </a:moveTo>
                  <a:lnTo>
                    <a:pt x="370" y="1066"/>
                  </a:lnTo>
                  <a:lnTo>
                    <a:pt x="299" y="1035"/>
                  </a:lnTo>
                  <a:lnTo>
                    <a:pt x="257" y="1002"/>
                  </a:lnTo>
                  <a:lnTo>
                    <a:pt x="220" y="956"/>
                  </a:lnTo>
                  <a:lnTo>
                    <a:pt x="209" y="914"/>
                  </a:lnTo>
                  <a:lnTo>
                    <a:pt x="215" y="873"/>
                  </a:lnTo>
                  <a:lnTo>
                    <a:pt x="231" y="836"/>
                  </a:lnTo>
                  <a:lnTo>
                    <a:pt x="273" y="798"/>
                  </a:lnTo>
                  <a:lnTo>
                    <a:pt x="330" y="774"/>
                  </a:lnTo>
                  <a:lnTo>
                    <a:pt x="400" y="748"/>
                  </a:lnTo>
                  <a:lnTo>
                    <a:pt x="1110" y="499"/>
                  </a:lnTo>
                  <a:lnTo>
                    <a:pt x="1207" y="451"/>
                  </a:lnTo>
                  <a:lnTo>
                    <a:pt x="1289" y="398"/>
                  </a:lnTo>
                  <a:lnTo>
                    <a:pt x="1344" y="356"/>
                  </a:lnTo>
                  <a:lnTo>
                    <a:pt x="1381" y="310"/>
                  </a:lnTo>
                  <a:lnTo>
                    <a:pt x="1403" y="249"/>
                  </a:lnTo>
                  <a:lnTo>
                    <a:pt x="1401" y="185"/>
                  </a:lnTo>
                  <a:lnTo>
                    <a:pt x="1386" y="136"/>
                  </a:lnTo>
                  <a:lnTo>
                    <a:pt x="1370" y="90"/>
                  </a:lnTo>
                  <a:lnTo>
                    <a:pt x="1335" y="55"/>
                  </a:lnTo>
                  <a:lnTo>
                    <a:pt x="1280" y="18"/>
                  </a:lnTo>
                  <a:lnTo>
                    <a:pt x="1214" y="0"/>
                  </a:lnTo>
                  <a:lnTo>
                    <a:pt x="1172" y="4"/>
                  </a:lnTo>
                  <a:lnTo>
                    <a:pt x="1111" y="7"/>
                  </a:lnTo>
                  <a:lnTo>
                    <a:pt x="1053" y="20"/>
                  </a:lnTo>
                  <a:lnTo>
                    <a:pt x="989" y="46"/>
                  </a:lnTo>
                  <a:lnTo>
                    <a:pt x="939" y="79"/>
                  </a:lnTo>
                  <a:lnTo>
                    <a:pt x="899" y="106"/>
                  </a:lnTo>
                  <a:lnTo>
                    <a:pt x="878" y="149"/>
                  </a:lnTo>
                  <a:lnTo>
                    <a:pt x="897" y="187"/>
                  </a:lnTo>
                  <a:lnTo>
                    <a:pt x="939" y="183"/>
                  </a:lnTo>
                  <a:lnTo>
                    <a:pt x="987" y="171"/>
                  </a:lnTo>
                  <a:lnTo>
                    <a:pt x="1033" y="158"/>
                  </a:lnTo>
                  <a:lnTo>
                    <a:pt x="1069" y="150"/>
                  </a:lnTo>
                  <a:lnTo>
                    <a:pt x="1111" y="150"/>
                  </a:lnTo>
                  <a:lnTo>
                    <a:pt x="1154" y="163"/>
                  </a:lnTo>
                  <a:lnTo>
                    <a:pt x="1183" y="204"/>
                  </a:lnTo>
                  <a:lnTo>
                    <a:pt x="1179" y="248"/>
                  </a:lnTo>
                  <a:lnTo>
                    <a:pt x="1157" y="286"/>
                  </a:lnTo>
                  <a:lnTo>
                    <a:pt x="1121" y="323"/>
                  </a:lnTo>
                  <a:lnTo>
                    <a:pt x="1047" y="361"/>
                  </a:lnTo>
                  <a:lnTo>
                    <a:pt x="908" y="415"/>
                  </a:lnTo>
                  <a:lnTo>
                    <a:pt x="194" y="675"/>
                  </a:lnTo>
                  <a:lnTo>
                    <a:pt x="123" y="715"/>
                  </a:lnTo>
                  <a:lnTo>
                    <a:pt x="68" y="763"/>
                  </a:lnTo>
                  <a:lnTo>
                    <a:pt x="29" y="809"/>
                  </a:lnTo>
                  <a:lnTo>
                    <a:pt x="6" y="858"/>
                  </a:lnTo>
                  <a:lnTo>
                    <a:pt x="0" y="912"/>
                  </a:lnTo>
                  <a:lnTo>
                    <a:pt x="8" y="952"/>
                  </a:lnTo>
                  <a:lnTo>
                    <a:pt x="22" y="992"/>
                  </a:lnTo>
                  <a:lnTo>
                    <a:pt x="59" y="1036"/>
                  </a:lnTo>
                  <a:lnTo>
                    <a:pt x="127" y="1095"/>
                  </a:lnTo>
                  <a:lnTo>
                    <a:pt x="198" y="1135"/>
                  </a:lnTo>
                  <a:lnTo>
                    <a:pt x="273" y="1152"/>
                  </a:lnTo>
                  <a:lnTo>
                    <a:pt x="466" y="108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0" name="Freeform 12"/>
            <p:cNvSpPr>
              <a:spLocks/>
            </p:cNvSpPr>
            <p:nvPr/>
          </p:nvSpPr>
          <p:spPr bwMode="auto">
            <a:xfrm>
              <a:off x="2711" y="3280"/>
              <a:ext cx="368" cy="422"/>
            </a:xfrm>
            <a:custGeom>
              <a:avLst/>
              <a:gdLst>
                <a:gd name="T0" fmla="*/ 367 w 368"/>
                <a:gd name="T1" fmla="*/ 421 h 422"/>
                <a:gd name="T2" fmla="*/ 171 w 368"/>
                <a:gd name="T3" fmla="*/ 340 h 422"/>
                <a:gd name="T4" fmla="*/ 117 w 368"/>
                <a:gd name="T5" fmla="*/ 304 h 422"/>
                <a:gd name="T6" fmla="*/ 73 w 368"/>
                <a:gd name="T7" fmla="*/ 265 h 422"/>
                <a:gd name="T8" fmla="*/ 31 w 368"/>
                <a:gd name="T9" fmla="*/ 219 h 422"/>
                <a:gd name="T10" fmla="*/ 9 w 368"/>
                <a:gd name="T11" fmla="*/ 179 h 422"/>
                <a:gd name="T12" fmla="*/ 0 w 368"/>
                <a:gd name="T13" fmla="*/ 137 h 422"/>
                <a:gd name="T14" fmla="*/ 2 w 368"/>
                <a:gd name="T15" fmla="*/ 95 h 422"/>
                <a:gd name="T16" fmla="*/ 19 w 368"/>
                <a:gd name="T17" fmla="*/ 51 h 422"/>
                <a:gd name="T18" fmla="*/ 44 w 368"/>
                <a:gd name="T19" fmla="*/ 0 h 422"/>
                <a:gd name="T20" fmla="*/ 120 w 368"/>
                <a:gd name="T21" fmla="*/ 52 h 422"/>
                <a:gd name="T22" fmla="*/ 95 w 368"/>
                <a:gd name="T23" fmla="*/ 98 h 422"/>
                <a:gd name="T24" fmla="*/ 95 w 368"/>
                <a:gd name="T25" fmla="*/ 143 h 422"/>
                <a:gd name="T26" fmla="*/ 122 w 368"/>
                <a:gd name="T27" fmla="*/ 191 h 422"/>
                <a:gd name="T28" fmla="*/ 162 w 368"/>
                <a:gd name="T29" fmla="*/ 235 h 422"/>
                <a:gd name="T30" fmla="*/ 223 w 368"/>
                <a:gd name="T31" fmla="*/ 284 h 422"/>
                <a:gd name="T32" fmla="*/ 290 w 368"/>
                <a:gd name="T33" fmla="*/ 317 h 422"/>
                <a:gd name="T34" fmla="*/ 332 w 368"/>
                <a:gd name="T35" fmla="*/ 351 h 422"/>
                <a:gd name="T36" fmla="*/ 351 w 368"/>
                <a:gd name="T37" fmla="*/ 378 h 422"/>
                <a:gd name="T38" fmla="*/ 367 w 368"/>
                <a:gd name="T39"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422">
                  <a:moveTo>
                    <a:pt x="367" y="421"/>
                  </a:moveTo>
                  <a:lnTo>
                    <a:pt x="171" y="340"/>
                  </a:lnTo>
                  <a:lnTo>
                    <a:pt x="117" y="304"/>
                  </a:lnTo>
                  <a:lnTo>
                    <a:pt x="73" y="265"/>
                  </a:lnTo>
                  <a:lnTo>
                    <a:pt x="31" y="219"/>
                  </a:lnTo>
                  <a:lnTo>
                    <a:pt x="9" y="179"/>
                  </a:lnTo>
                  <a:lnTo>
                    <a:pt x="0" y="137"/>
                  </a:lnTo>
                  <a:lnTo>
                    <a:pt x="2" y="95"/>
                  </a:lnTo>
                  <a:lnTo>
                    <a:pt x="19" y="51"/>
                  </a:lnTo>
                  <a:lnTo>
                    <a:pt x="44" y="0"/>
                  </a:lnTo>
                  <a:lnTo>
                    <a:pt x="120" y="52"/>
                  </a:lnTo>
                  <a:lnTo>
                    <a:pt x="95" y="98"/>
                  </a:lnTo>
                  <a:lnTo>
                    <a:pt x="95" y="143"/>
                  </a:lnTo>
                  <a:lnTo>
                    <a:pt x="122" y="191"/>
                  </a:lnTo>
                  <a:lnTo>
                    <a:pt x="162" y="235"/>
                  </a:lnTo>
                  <a:lnTo>
                    <a:pt x="223" y="284"/>
                  </a:lnTo>
                  <a:lnTo>
                    <a:pt x="290" y="317"/>
                  </a:lnTo>
                  <a:lnTo>
                    <a:pt x="332" y="351"/>
                  </a:lnTo>
                  <a:lnTo>
                    <a:pt x="351" y="378"/>
                  </a:lnTo>
                  <a:lnTo>
                    <a:pt x="367" y="42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1" name="Freeform 13"/>
            <p:cNvSpPr>
              <a:spLocks/>
            </p:cNvSpPr>
            <p:nvPr/>
          </p:nvSpPr>
          <p:spPr bwMode="auto">
            <a:xfrm>
              <a:off x="2432" y="1792"/>
              <a:ext cx="989" cy="1439"/>
            </a:xfrm>
            <a:custGeom>
              <a:avLst/>
              <a:gdLst>
                <a:gd name="T0" fmla="*/ 525 w 989"/>
                <a:gd name="T1" fmla="*/ 1438 h 1439"/>
                <a:gd name="T2" fmla="*/ 582 w 989"/>
                <a:gd name="T3" fmla="*/ 1409 h 1439"/>
                <a:gd name="T4" fmla="*/ 647 w 989"/>
                <a:gd name="T5" fmla="*/ 1355 h 1439"/>
                <a:gd name="T6" fmla="*/ 670 w 989"/>
                <a:gd name="T7" fmla="*/ 1304 h 1439"/>
                <a:gd name="T8" fmla="*/ 686 w 989"/>
                <a:gd name="T9" fmla="*/ 1255 h 1439"/>
                <a:gd name="T10" fmla="*/ 677 w 989"/>
                <a:gd name="T11" fmla="*/ 1198 h 1439"/>
                <a:gd name="T12" fmla="*/ 637 w 989"/>
                <a:gd name="T13" fmla="*/ 1125 h 1439"/>
                <a:gd name="T14" fmla="*/ 609 w 989"/>
                <a:gd name="T15" fmla="*/ 1092 h 1439"/>
                <a:gd name="T16" fmla="*/ 569 w 989"/>
                <a:gd name="T17" fmla="*/ 1063 h 1439"/>
                <a:gd name="T18" fmla="*/ 259 w 989"/>
                <a:gd name="T19" fmla="*/ 905 h 1439"/>
                <a:gd name="T20" fmla="*/ 201 w 989"/>
                <a:gd name="T21" fmla="*/ 863 h 1439"/>
                <a:gd name="T22" fmla="*/ 177 w 989"/>
                <a:gd name="T23" fmla="*/ 843 h 1439"/>
                <a:gd name="T24" fmla="*/ 160 w 989"/>
                <a:gd name="T25" fmla="*/ 800 h 1439"/>
                <a:gd name="T26" fmla="*/ 171 w 989"/>
                <a:gd name="T27" fmla="*/ 766 h 1439"/>
                <a:gd name="T28" fmla="*/ 215 w 989"/>
                <a:gd name="T29" fmla="*/ 738 h 1439"/>
                <a:gd name="T30" fmla="*/ 294 w 989"/>
                <a:gd name="T31" fmla="*/ 709 h 1439"/>
                <a:gd name="T32" fmla="*/ 780 w 989"/>
                <a:gd name="T33" fmla="*/ 521 h 1439"/>
                <a:gd name="T34" fmla="*/ 856 w 989"/>
                <a:gd name="T35" fmla="*/ 471 h 1439"/>
                <a:gd name="T36" fmla="*/ 918 w 989"/>
                <a:gd name="T37" fmla="*/ 417 h 1439"/>
                <a:gd name="T38" fmla="*/ 953 w 989"/>
                <a:gd name="T39" fmla="*/ 379 h 1439"/>
                <a:gd name="T40" fmla="*/ 984 w 989"/>
                <a:gd name="T41" fmla="*/ 334 h 1439"/>
                <a:gd name="T42" fmla="*/ 988 w 989"/>
                <a:gd name="T43" fmla="*/ 274 h 1439"/>
                <a:gd name="T44" fmla="*/ 972 w 989"/>
                <a:gd name="T45" fmla="*/ 214 h 1439"/>
                <a:gd name="T46" fmla="*/ 953 w 989"/>
                <a:gd name="T47" fmla="*/ 167 h 1439"/>
                <a:gd name="T48" fmla="*/ 920 w 989"/>
                <a:gd name="T49" fmla="*/ 126 h 1439"/>
                <a:gd name="T50" fmla="*/ 875 w 989"/>
                <a:gd name="T51" fmla="*/ 85 h 1439"/>
                <a:gd name="T52" fmla="*/ 828 w 989"/>
                <a:gd name="T53" fmla="*/ 50 h 1439"/>
                <a:gd name="T54" fmla="*/ 803 w 989"/>
                <a:gd name="T55" fmla="*/ 29 h 1439"/>
                <a:gd name="T56" fmla="*/ 756 w 989"/>
                <a:gd name="T57" fmla="*/ 0 h 1439"/>
                <a:gd name="T58" fmla="*/ 588 w 989"/>
                <a:gd name="T59" fmla="*/ 61 h 1439"/>
                <a:gd name="T60" fmla="*/ 649 w 989"/>
                <a:gd name="T61" fmla="*/ 104 h 1439"/>
                <a:gd name="T62" fmla="*/ 694 w 989"/>
                <a:gd name="T63" fmla="*/ 145 h 1439"/>
                <a:gd name="T64" fmla="*/ 739 w 989"/>
                <a:gd name="T65" fmla="*/ 182 h 1439"/>
                <a:gd name="T66" fmla="*/ 780 w 989"/>
                <a:gd name="T67" fmla="*/ 223 h 1439"/>
                <a:gd name="T68" fmla="*/ 803 w 989"/>
                <a:gd name="T69" fmla="*/ 272 h 1439"/>
                <a:gd name="T70" fmla="*/ 787 w 989"/>
                <a:gd name="T71" fmla="*/ 323 h 1439"/>
                <a:gd name="T72" fmla="*/ 729 w 989"/>
                <a:gd name="T73" fmla="*/ 369 h 1439"/>
                <a:gd name="T74" fmla="*/ 639 w 989"/>
                <a:gd name="T75" fmla="*/ 413 h 1439"/>
                <a:gd name="T76" fmla="*/ 212 w 989"/>
                <a:gd name="T77" fmla="*/ 589 h 1439"/>
                <a:gd name="T78" fmla="*/ 160 w 989"/>
                <a:gd name="T79" fmla="*/ 608 h 1439"/>
                <a:gd name="T80" fmla="*/ 88 w 989"/>
                <a:gd name="T81" fmla="*/ 653 h 1439"/>
                <a:gd name="T82" fmla="*/ 43 w 989"/>
                <a:gd name="T83" fmla="*/ 698 h 1439"/>
                <a:gd name="T84" fmla="*/ 9 w 989"/>
                <a:gd name="T85" fmla="*/ 755 h 1439"/>
                <a:gd name="T86" fmla="*/ 0 w 989"/>
                <a:gd name="T87" fmla="*/ 820 h 1439"/>
                <a:gd name="T88" fmla="*/ 10 w 989"/>
                <a:gd name="T89" fmla="*/ 872 h 1439"/>
                <a:gd name="T90" fmla="*/ 40 w 989"/>
                <a:gd name="T91" fmla="*/ 914 h 1439"/>
                <a:gd name="T92" fmla="*/ 84 w 989"/>
                <a:gd name="T93" fmla="*/ 949 h 1439"/>
                <a:gd name="T94" fmla="*/ 159 w 989"/>
                <a:gd name="T95" fmla="*/ 999 h 1439"/>
                <a:gd name="T96" fmla="*/ 487 w 989"/>
                <a:gd name="T97" fmla="*/ 1164 h 1439"/>
                <a:gd name="T98" fmla="*/ 530 w 989"/>
                <a:gd name="T99" fmla="*/ 1197 h 1439"/>
                <a:gd name="T100" fmla="*/ 569 w 989"/>
                <a:gd name="T101" fmla="*/ 1236 h 1439"/>
                <a:gd name="T102" fmla="*/ 557 w 989"/>
                <a:gd name="T103" fmla="*/ 1292 h 1439"/>
                <a:gd name="T104" fmla="*/ 502 w 989"/>
                <a:gd name="T105" fmla="*/ 1354 h 1439"/>
                <a:gd name="T106" fmla="*/ 434 w 989"/>
                <a:gd name="T107" fmla="*/ 1394 h 1439"/>
                <a:gd name="T108" fmla="*/ 525 w 989"/>
                <a:gd name="T109" fmla="*/ 1438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9" h="1439">
                  <a:moveTo>
                    <a:pt x="525" y="1438"/>
                  </a:moveTo>
                  <a:lnTo>
                    <a:pt x="582" y="1409"/>
                  </a:lnTo>
                  <a:lnTo>
                    <a:pt x="647" y="1355"/>
                  </a:lnTo>
                  <a:lnTo>
                    <a:pt x="670" y="1304"/>
                  </a:lnTo>
                  <a:lnTo>
                    <a:pt x="686" y="1255"/>
                  </a:lnTo>
                  <a:lnTo>
                    <a:pt x="677" y="1198"/>
                  </a:lnTo>
                  <a:lnTo>
                    <a:pt x="637" y="1125"/>
                  </a:lnTo>
                  <a:lnTo>
                    <a:pt x="609" y="1092"/>
                  </a:lnTo>
                  <a:lnTo>
                    <a:pt x="569" y="1063"/>
                  </a:lnTo>
                  <a:lnTo>
                    <a:pt x="259" y="905"/>
                  </a:lnTo>
                  <a:lnTo>
                    <a:pt x="201" y="863"/>
                  </a:lnTo>
                  <a:lnTo>
                    <a:pt x="177" y="843"/>
                  </a:lnTo>
                  <a:lnTo>
                    <a:pt x="160" y="800"/>
                  </a:lnTo>
                  <a:lnTo>
                    <a:pt x="171" y="766"/>
                  </a:lnTo>
                  <a:lnTo>
                    <a:pt x="215" y="738"/>
                  </a:lnTo>
                  <a:lnTo>
                    <a:pt x="294" y="709"/>
                  </a:lnTo>
                  <a:lnTo>
                    <a:pt x="780" y="521"/>
                  </a:lnTo>
                  <a:lnTo>
                    <a:pt x="856" y="471"/>
                  </a:lnTo>
                  <a:lnTo>
                    <a:pt x="918" y="417"/>
                  </a:lnTo>
                  <a:lnTo>
                    <a:pt x="953" y="379"/>
                  </a:lnTo>
                  <a:lnTo>
                    <a:pt x="984" y="334"/>
                  </a:lnTo>
                  <a:lnTo>
                    <a:pt x="988" y="274"/>
                  </a:lnTo>
                  <a:lnTo>
                    <a:pt x="972" y="214"/>
                  </a:lnTo>
                  <a:lnTo>
                    <a:pt x="953" y="167"/>
                  </a:lnTo>
                  <a:lnTo>
                    <a:pt x="920" y="126"/>
                  </a:lnTo>
                  <a:lnTo>
                    <a:pt x="875" y="85"/>
                  </a:lnTo>
                  <a:lnTo>
                    <a:pt x="828" y="50"/>
                  </a:lnTo>
                  <a:lnTo>
                    <a:pt x="803" y="29"/>
                  </a:lnTo>
                  <a:lnTo>
                    <a:pt x="756" y="0"/>
                  </a:lnTo>
                  <a:lnTo>
                    <a:pt x="588" y="61"/>
                  </a:lnTo>
                  <a:lnTo>
                    <a:pt x="649" y="104"/>
                  </a:lnTo>
                  <a:lnTo>
                    <a:pt x="694" y="145"/>
                  </a:lnTo>
                  <a:lnTo>
                    <a:pt x="739" y="182"/>
                  </a:lnTo>
                  <a:lnTo>
                    <a:pt x="780" y="223"/>
                  </a:lnTo>
                  <a:lnTo>
                    <a:pt x="803" y="272"/>
                  </a:lnTo>
                  <a:lnTo>
                    <a:pt x="787" y="323"/>
                  </a:lnTo>
                  <a:lnTo>
                    <a:pt x="729" y="369"/>
                  </a:lnTo>
                  <a:lnTo>
                    <a:pt x="639" y="413"/>
                  </a:lnTo>
                  <a:lnTo>
                    <a:pt x="212" y="589"/>
                  </a:lnTo>
                  <a:lnTo>
                    <a:pt x="160" y="608"/>
                  </a:lnTo>
                  <a:lnTo>
                    <a:pt x="88" y="653"/>
                  </a:lnTo>
                  <a:lnTo>
                    <a:pt x="43" y="698"/>
                  </a:lnTo>
                  <a:lnTo>
                    <a:pt x="9" y="755"/>
                  </a:lnTo>
                  <a:lnTo>
                    <a:pt x="0" y="820"/>
                  </a:lnTo>
                  <a:lnTo>
                    <a:pt x="10" y="872"/>
                  </a:lnTo>
                  <a:lnTo>
                    <a:pt x="40" y="914"/>
                  </a:lnTo>
                  <a:lnTo>
                    <a:pt x="84" y="949"/>
                  </a:lnTo>
                  <a:lnTo>
                    <a:pt x="159" y="999"/>
                  </a:lnTo>
                  <a:lnTo>
                    <a:pt x="487" y="1164"/>
                  </a:lnTo>
                  <a:lnTo>
                    <a:pt x="530" y="1197"/>
                  </a:lnTo>
                  <a:lnTo>
                    <a:pt x="569" y="1236"/>
                  </a:lnTo>
                  <a:lnTo>
                    <a:pt x="557" y="1292"/>
                  </a:lnTo>
                  <a:lnTo>
                    <a:pt x="502" y="1354"/>
                  </a:lnTo>
                  <a:lnTo>
                    <a:pt x="434" y="1394"/>
                  </a:lnTo>
                  <a:lnTo>
                    <a:pt x="525" y="143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2" name="Freeform 14"/>
            <p:cNvSpPr>
              <a:spLocks/>
            </p:cNvSpPr>
            <p:nvPr/>
          </p:nvSpPr>
          <p:spPr bwMode="auto">
            <a:xfrm>
              <a:off x="2100" y="1162"/>
              <a:ext cx="669" cy="582"/>
            </a:xfrm>
            <a:custGeom>
              <a:avLst/>
              <a:gdLst>
                <a:gd name="T0" fmla="*/ 668 w 669"/>
                <a:gd name="T1" fmla="*/ 553 h 582"/>
                <a:gd name="T2" fmla="*/ 668 w 669"/>
                <a:gd name="T3" fmla="*/ 450 h 582"/>
                <a:gd name="T4" fmla="*/ 562 w 669"/>
                <a:gd name="T5" fmla="*/ 435 h 582"/>
                <a:gd name="T6" fmla="*/ 448 w 669"/>
                <a:gd name="T7" fmla="*/ 420 h 582"/>
                <a:gd name="T8" fmla="*/ 367 w 669"/>
                <a:gd name="T9" fmla="*/ 400 h 582"/>
                <a:gd name="T10" fmla="*/ 314 w 669"/>
                <a:gd name="T11" fmla="*/ 378 h 582"/>
                <a:gd name="T12" fmla="*/ 257 w 669"/>
                <a:gd name="T13" fmla="*/ 349 h 582"/>
                <a:gd name="T14" fmla="*/ 220 w 669"/>
                <a:gd name="T15" fmla="*/ 314 h 582"/>
                <a:gd name="T16" fmla="*/ 193 w 669"/>
                <a:gd name="T17" fmla="*/ 274 h 582"/>
                <a:gd name="T18" fmla="*/ 180 w 669"/>
                <a:gd name="T19" fmla="*/ 231 h 582"/>
                <a:gd name="T20" fmla="*/ 180 w 669"/>
                <a:gd name="T21" fmla="*/ 189 h 582"/>
                <a:gd name="T22" fmla="*/ 193 w 669"/>
                <a:gd name="T23" fmla="*/ 165 h 582"/>
                <a:gd name="T24" fmla="*/ 209 w 669"/>
                <a:gd name="T25" fmla="*/ 143 h 582"/>
                <a:gd name="T26" fmla="*/ 255 w 669"/>
                <a:gd name="T27" fmla="*/ 127 h 582"/>
                <a:gd name="T28" fmla="*/ 297 w 669"/>
                <a:gd name="T29" fmla="*/ 127 h 582"/>
                <a:gd name="T30" fmla="*/ 345 w 669"/>
                <a:gd name="T31" fmla="*/ 141 h 582"/>
                <a:gd name="T32" fmla="*/ 396 w 669"/>
                <a:gd name="T33" fmla="*/ 156 h 582"/>
                <a:gd name="T34" fmla="*/ 448 w 669"/>
                <a:gd name="T35" fmla="*/ 163 h 582"/>
                <a:gd name="T36" fmla="*/ 477 w 669"/>
                <a:gd name="T37" fmla="*/ 125 h 582"/>
                <a:gd name="T38" fmla="*/ 464 w 669"/>
                <a:gd name="T39" fmla="*/ 86 h 582"/>
                <a:gd name="T40" fmla="*/ 415 w 669"/>
                <a:gd name="T41" fmla="*/ 42 h 582"/>
                <a:gd name="T42" fmla="*/ 363 w 669"/>
                <a:gd name="T43" fmla="*/ 18 h 582"/>
                <a:gd name="T44" fmla="*/ 319 w 669"/>
                <a:gd name="T45" fmla="*/ 7 h 582"/>
                <a:gd name="T46" fmla="*/ 273 w 669"/>
                <a:gd name="T47" fmla="*/ 2 h 582"/>
                <a:gd name="T48" fmla="*/ 222 w 669"/>
                <a:gd name="T49" fmla="*/ 0 h 582"/>
                <a:gd name="T50" fmla="*/ 176 w 669"/>
                <a:gd name="T51" fmla="*/ 4 h 582"/>
                <a:gd name="T52" fmla="*/ 136 w 669"/>
                <a:gd name="T53" fmla="*/ 15 h 582"/>
                <a:gd name="T54" fmla="*/ 86 w 669"/>
                <a:gd name="T55" fmla="*/ 33 h 582"/>
                <a:gd name="T56" fmla="*/ 50 w 669"/>
                <a:gd name="T57" fmla="*/ 66 h 582"/>
                <a:gd name="T58" fmla="*/ 22 w 669"/>
                <a:gd name="T59" fmla="*/ 99 h 582"/>
                <a:gd name="T60" fmla="*/ 6 w 669"/>
                <a:gd name="T61" fmla="*/ 145 h 582"/>
                <a:gd name="T62" fmla="*/ 0 w 669"/>
                <a:gd name="T63" fmla="*/ 189 h 582"/>
                <a:gd name="T64" fmla="*/ 9 w 669"/>
                <a:gd name="T65" fmla="*/ 237 h 582"/>
                <a:gd name="T66" fmla="*/ 22 w 669"/>
                <a:gd name="T67" fmla="*/ 285 h 582"/>
                <a:gd name="T68" fmla="*/ 50 w 669"/>
                <a:gd name="T69" fmla="*/ 330 h 582"/>
                <a:gd name="T70" fmla="*/ 81 w 669"/>
                <a:gd name="T71" fmla="*/ 375 h 582"/>
                <a:gd name="T72" fmla="*/ 125 w 669"/>
                <a:gd name="T73" fmla="*/ 419 h 582"/>
                <a:gd name="T74" fmla="*/ 169 w 669"/>
                <a:gd name="T75" fmla="*/ 457 h 582"/>
                <a:gd name="T76" fmla="*/ 217 w 669"/>
                <a:gd name="T77" fmla="*/ 488 h 582"/>
                <a:gd name="T78" fmla="*/ 266 w 669"/>
                <a:gd name="T79" fmla="*/ 514 h 582"/>
                <a:gd name="T80" fmla="*/ 310 w 669"/>
                <a:gd name="T81" fmla="*/ 534 h 582"/>
                <a:gd name="T82" fmla="*/ 369 w 669"/>
                <a:gd name="T83" fmla="*/ 549 h 582"/>
                <a:gd name="T84" fmla="*/ 437 w 669"/>
                <a:gd name="T85" fmla="*/ 568 h 582"/>
                <a:gd name="T86" fmla="*/ 516 w 669"/>
                <a:gd name="T87" fmla="*/ 581 h 582"/>
                <a:gd name="T88" fmla="*/ 595 w 669"/>
                <a:gd name="T89" fmla="*/ 577 h 582"/>
                <a:gd name="T90" fmla="*/ 668 w 669"/>
                <a:gd name="T91" fmla="*/ 5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9" h="582">
                  <a:moveTo>
                    <a:pt x="668" y="553"/>
                  </a:moveTo>
                  <a:lnTo>
                    <a:pt x="668" y="450"/>
                  </a:lnTo>
                  <a:lnTo>
                    <a:pt x="562" y="435"/>
                  </a:lnTo>
                  <a:lnTo>
                    <a:pt x="448" y="420"/>
                  </a:lnTo>
                  <a:lnTo>
                    <a:pt x="367" y="400"/>
                  </a:lnTo>
                  <a:lnTo>
                    <a:pt x="314" y="378"/>
                  </a:lnTo>
                  <a:lnTo>
                    <a:pt x="257" y="349"/>
                  </a:lnTo>
                  <a:lnTo>
                    <a:pt x="220" y="314"/>
                  </a:lnTo>
                  <a:lnTo>
                    <a:pt x="193" y="274"/>
                  </a:lnTo>
                  <a:lnTo>
                    <a:pt x="180" y="231"/>
                  </a:lnTo>
                  <a:lnTo>
                    <a:pt x="180" y="189"/>
                  </a:lnTo>
                  <a:lnTo>
                    <a:pt x="193" y="165"/>
                  </a:lnTo>
                  <a:lnTo>
                    <a:pt x="209" y="143"/>
                  </a:lnTo>
                  <a:lnTo>
                    <a:pt x="255" y="127"/>
                  </a:lnTo>
                  <a:lnTo>
                    <a:pt x="297" y="127"/>
                  </a:lnTo>
                  <a:lnTo>
                    <a:pt x="345" y="141"/>
                  </a:lnTo>
                  <a:lnTo>
                    <a:pt x="396" y="156"/>
                  </a:lnTo>
                  <a:lnTo>
                    <a:pt x="448" y="163"/>
                  </a:lnTo>
                  <a:lnTo>
                    <a:pt x="477" y="125"/>
                  </a:lnTo>
                  <a:lnTo>
                    <a:pt x="464" y="86"/>
                  </a:lnTo>
                  <a:lnTo>
                    <a:pt x="415" y="42"/>
                  </a:lnTo>
                  <a:lnTo>
                    <a:pt x="363" y="18"/>
                  </a:lnTo>
                  <a:lnTo>
                    <a:pt x="319" y="7"/>
                  </a:lnTo>
                  <a:lnTo>
                    <a:pt x="273" y="2"/>
                  </a:lnTo>
                  <a:lnTo>
                    <a:pt x="222" y="0"/>
                  </a:lnTo>
                  <a:lnTo>
                    <a:pt x="176" y="4"/>
                  </a:lnTo>
                  <a:lnTo>
                    <a:pt x="136" y="15"/>
                  </a:lnTo>
                  <a:lnTo>
                    <a:pt x="86" y="33"/>
                  </a:lnTo>
                  <a:lnTo>
                    <a:pt x="50" y="66"/>
                  </a:lnTo>
                  <a:lnTo>
                    <a:pt x="22" y="99"/>
                  </a:lnTo>
                  <a:lnTo>
                    <a:pt x="6" y="145"/>
                  </a:lnTo>
                  <a:lnTo>
                    <a:pt x="0" y="189"/>
                  </a:lnTo>
                  <a:lnTo>
                    <a:pt x="9" y="237"/>
                  </a:lnTo>
                  <a:lnTo>
                    <a:pt x="22" y="285"/>
                  </a:lnTo>
                  <a:lnTo>
                    <a:pt x="50" y="330"/>
                  </a:lnTo>
                  <a:lnTo>
                    <a:pt x="81" y="375"/>
                  </a:lnTo>
                  <a:lnTo>
                    <a:pt x="125" y="419"/>
                  </a:lnTo>
                  <a:lnTo>
                    <a:pt x="169" y="457"/>
                  </a:lnTo>
                  <a:lnTo>
                    <a:pt x="217" y="488"/>
                  </a:lnTo>
                  <a:lnTo>
                    <a:pt x="266" y="514"/>
                  </a:lnTo>
                  <a:lnTo>
                    <a:pt x="310" y="534"/>
                  </a:lnTo>
                  <a:lnTo>
                    <a:pt x="369" y="549"/>
                  </a:lnTo>
                  <a:lnTo>
                    <a:pt x="437" y="568"/>
                  </a:lnTo>
                  <a:lnTo>
                    <a:pt x="516" y="581"/>
                  </a:lnTo>
                  <a:lnTo>
                    <a:pt x="595" y="577"/>
                  </a:lnTo>
                  <a:lnTo>
                    <a:pt x="668" y="55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3" name="Freeform 15"/>
            <p:cNvSpPr>
              <a:spLocks/>
            </p:cNvSpPr>
            <p:nvPr/>
          </p:nvSpPr>
          <p:spPr bwMode="auto">
            <a:xfrm>
              <a:off x="1365" y="583"/>
              <a:ext cx="1413" cy="549"/>
            </a:xfrm>
            <a:custGeom>
              <a:avLst/>
              <a:gdLst>
                <a:gd name="T0" fmla="*/ 1412 w 1413"/>
                <a:gd name="T1" fmla="*/ 548 h 549"/>
                <a:gd name="T2" fmla="*/ 1316 w 1413"/>
                <a:gd name="T3" fmla="*/ 537 h 549"/>
                <a:gd name="T4" fmla="*/ 1237 w 1413"/>
                <a:gd name="T5" fmla="*/ 524 h 549"/>
                <a:gd name="T6" fmla="*/ 1179 w 1413"/>
                <a:gd name="T7" fmla="*/ 511 h 549"/>
                <a:gd name="T8" fmla="*/ 1118 w 1413"/>
                <a:gd name="T9" fmla="*/ 499 h 549"/>
                <a:gd name="T10" fmla="*/ 1060 w 1413"/>
                <a:gd name="T11" fmla="*/ 493 h 549"/>
                <a:gd name="T12" fmla="*/ 1000 w 1413"/>
                <a:gd name="T13" fmla="*/ 495 h 549"/>
                <a:gd name="T14" fmla="*/ 939 w 1413"/>
                <a:gd name="T15" fmla="*/ 499 h 549"/>
                <a:gd name="T16" fmla="*/ 894 w 1413"/>
                <a:gd name="T17" fmla="*/ 482 h 549"/>
                <a:gd name="T18" fmla="*/ 962 w 1413"/>
                <a:gd name="T19" fmla="*/ 440 h 549"/>
                <a:gd name="T20" fmla="*/ 1005 w 1413"/>
                <a:gd name="T21" fmla="*/ 411 h 549"/>
                <a:gd name="T22" fmla="*/ 1043 w 1413"/>
                <a:gd name="T23" fmla="*/ 381 h 549"/>
                <a:gd name="T24" fmla="*/ 1069 w 1413"/>
                <a:gd name="T25" fmla="*/ 348 h 549"/>
                <a:gd name="T26" fmla="*/ 962 w 1413"/>
                <a:gd name="T27" fmla="*/ 383 h 549"/>
                <a:gd name="T28" fmla="*/ 855 w 1413"/>
                <a:gd name="T29" fmla="*/ 418 h 549"/>
                <a:gd name="T30" fmla="*/ 783 w 1413"/>
                <a:gd name="T31" fmla="*/ 436 h 549"/>
                <a:gd name="T32" fmla="*/ 670 w 1413"/>
                <a:gd name="T33" fmla="*/ 449 h 549"/>
                <a:gd name="T34" fmla="*/ 597 w 1413"/>
                <a:gd name="T35" fmla="*/ 449 h 549"/>
                <a:gd name="T36" fmla="*/ 531 w 1413"/>
                <a:gd name="T37" fmla="*/ 444 h 549"/>
                <a:gd name="T38" fmla="*/ 486 w 1413"/>
                <a:gd name="T39" fmla="*/ 427 h 549"/>
                <a:gd name="T40" fmla="*/ 459 w 1413"/>
                <a:gd name="T41" fmla="*/ 407 h 549"/>
                <a:gd name="T42" fmla="*/ 527 w 1413"/>
                <a:gd name="T43" fmla="*/ 389 h 549"/>
                <a:gd name="T44" fmla="*/ 572 w 1413"/>
                <a:gd name="T45" fmla="*/ 365 h 549"/>
                <a:gd name="T46" fmla="*/ 599 w 1413"/>
                <a:gd name="T47" fmla="*/ 339 h 549"/>
                <a:gd name="T48" fmla="*/ 634 w 1413"/>
                <a:gd name="T49" fmla="*/ 308 h 549"/>
                <a:gd name="T50" fmla="*/ 544 w 1413"/>
                <a:gd name="T51" fmla="*/ 334 h 549"/>
                <a:gd name="T52" fmla="*/ 463 w 1413"/>
                <a:gd name="T53" fmla="*/ 348 h 549"/>
                <a:gd name="T54" fmla="*/ 378 w 1413"/>
                <a:gd name="T55" fmla="*/ 356 h 549"/>
                <a:gd name="T56" fmla="*/ 303 w 1413"/>
                <a:gd name="T57" fmla="*/ 352 h 549"/>
                <a:gd name="T58" fmla="*/ 254 w 1413"/>
                <a:gd name="T59" fmla="*/ 334 h 549"/>
                <a:gd name="T60" fmla="*/ 233 w 1413"/>
                <a:gd name="T61" fmla="*/ 312 h 549"/>
                <a:gd name="T62" fmla="*/ 281 w 1413"/>
                <a:gd name="T63" fmla="*/ 291 h 549"/>
                <a:gd name="T64" fmla="*/ 313 w 1413"/>
                <a:gd name="T65" fmla="*/ 269 h 549"/>
                <a:gd name="T66" fmla="*/ 341 w 1413"/>
                <a:gd name="T67" fmla="*/ 244 h 549"/>
                <a:gd name="T68" fmla="*/ 339 w 1413"/>
                <a:gd name="T69" fmla="*/ 229 h 549"/>
                <a:gd name="T70" fmla="*/ 262 w 1413"/>
                <a:gd name="T71" fmla="*/ 246 h 549"/>
                <a:gd name="T72" fmla="*/ 179 w 1413"/>
                <a:gd name="T73" fmla="*/ 255 h 549"/>
                <a:gd name="T74" fmla="*/ 109 w 1413"/>
                <a:gd name="T75" fmla="*/ 254 h 549"/>
                <a:gd name="T76" fmla="*/ 51 w 1413"/>
                <a:gd name="T77" fmla="*/ 244 h 549"/>
                <a:gd name="T78" fmla="*/ 19 w 1413"/>
                <a:gd name="T79" fmla="*/ 229 h 549"/>
                <a:gd name="T80" fmla="*/ 0 w 1413"/>
                <a:gd name="T81" fmla="*/ 205 h 549"/>
                <a:gd name="T82" fmla="*/ 120 w 1413"/>
                <a:gd name="T83" fmla="*/ 187 h 549"/>
                <a:gd name="T84" fmla="*/ 309 w 1413"/>
                <a:gd name="T85" fmla="*/ 156 h 549"/>
                <a:gd name="T86" fmla="*/ 544 w 1413"/>
                <a:gd name="T87" fmla="*/ 119 h 549"/>
                <a:gd name="T88" fmla="*/ 742 w 1413"/>
                <a:gd name="T89" fmla="*/ 71 h 549"/>
                <a:gd name="T90" fmla="*/ 926 w 1413"/>
                <a:gd name="T91" fmla="*/ 26 h 549"/>
                <a:gd name="T92" fmla="*/ 1020 w 1413"/>
                <a:gd name="T93" fmla="*/ 9 h 549"/>
                <a:gd name="T94" fmla="*/ 1098 w 1413"/>
                <a:gd name="T95" fmla="*/ 0 h 549"/>
                <a:gd name="T96" fmla="*/ 1165 w 1413"/>
                <a:gd name="T97" fmla="*/ 2 h 549"/>
                <a:gd name="T98" fmla="*/ 1211 w 1413"/>
                <a:gd name="T99" fmla="*/ 7 h 549"/>
                <a:gd name="T100" fmla="*/ 1254 w 1413"/>
                <a:gd name="T101" fmla="*/ 27 h 549"/>
                <a:gd name="T102" fmla="*/ 1288 w 1413"/>
                <a:gd name="T103" fmla="*/ 71 h 549"/>
                <a:gd name="T104" fmla="*/ 1301 w 1413"/>
                <a:gd name="T105" fmla="*/ 117 h 549"/>
                <a:gd name="T106" fmla="*/ 1316 w 1413"/>
                <a:gd name="T107" fmla="*/ 148 h 549"/>
                <a:gd name="T108" fmla="*/ 1344 w 1413"/>
                <a:gd name="T109" fmla="*/ 159 h 549"/>
                <a:gd name="T110" fmla="*/ 1384 w 1413"/>
                <a:gd name="T111" fmla="*/ 156 h 549"/>
                <a:gd name="T112" fmla="*/ 1412 w 1413"/>
                <a:gd name="T113" fmla="*/ 145 h 549"/>
                <a:gd name="T114" fmla="*/ 1412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1412" y="548"/>
                  </a:moveTo>
                  <a:lnTo>
                    <a:pt x="1316" y="537"/>
                  </a:lnTo>
                  <a:lnTo>
                    <a:pt x="1237" y="524"/>
                  </a:lnTo>
                  <a:lnTo>
                    <a:pt x="1179" y="511"/>
                  </a:lnTo>
                  <a:lnTo>
                    <a:pt x="1118" y="499"/>
                  </a:lnTo>
                  <a:lnTo>
                    <a:pt x="1060" y="493"/>
                  </a:lnTo>
                  <a:lnTo>
                    <a:pt x="1000" y="495"/>
                  </a:lnTo>
                  <a:lnTo>
                    <a:pt x="939" y="499"/>
                  </a:lnTo>
                  <a:lnTo>
                    <a:pt x="894" y="482"/>
                  </a:lnTo>
                  <a:lnTo>
                    <a:pt x="962" y="440"/>
                  </a:lnTo>
                  <a:lnTo>
                    <a:pt x="1005" y="411"/>
                  </a:lnTo>
                  <a:lnTo>
                    <a:pt x="1043" y="381"/>
                  </a:lnTo>
                  <a:lnTo>
                    <a:pt x="1069" y="348"/>
                  </a:lnTo>
                  <a:lnTo>
                    <a:pt x="962" y="383"/>
                  </a:lnTo>
                  <a:lnTo>
                    <a:pt x="855" y="418"/>
                  </a:lnTo>
                  <a:lnTo>
                    <a:pt x="783" y="436"/>
                  </a:lnTo>
                  <a:lnTo>
                    <a:pt x="670" y="449"/>
                  </a:lnTo>
                  <a:lnTo>
                    <a:pt x="597" y="449"/>
                  </a:lnTo>
                  <a:lnTo>
                    <a:pt x="531" y="444"/>
                  </a:lnTo>
                  <a:lnTo>
                    <a:pt x="486" y="427"/>
                  </a:lnTo>
                  <a:lnTo>
                    <a:pt x="459" y="407"/>
                  </a:lnTo>
                  <a:lnTo>
                    <a:pt x="527" y="389"/>
                  </a:lnTo>
                  <a:lnTo>
                    <a:pt x="572" y="365"/>
                  </a:lnTo>
                  <a:lnTo>
                    <a:pt x="599" y="339"/>
                  </a:lnTo>
                  <a:lnTo>
                    <a:pt x="634" y="308"/>
                  </a:lnTo>
                  <a:lnTo>
                    <a:pt x="544" y="334"/>
                  </a:lnTo>
                  <a:lnTo>
                    <a:pt x="463" y="348"/>
                  </a:lnTo>
                  <a:lnTo>
                    <a:pt x="378" y="356"/>
                  </a:lnTo>
                  <a:lnTo>
                    <a:pt x="303" y="352"/>
                  </a:lnTo>
                  <a:lnTo>
                    <a:pt x="254" y="334"/>
                  </a:lnTo>
                  <a:lnTo>
                    <a:pt x="233" y="312"/>
                  </a:lnTo>
                  <a:lnTo>
                    <a:pt x="281" y="291"/>
                  </a:lnTo>
                  <a:lnTo>
                    <a:pt x="313" y="269"/>
                  </a:lnTo>
                  <a:lnTo>
                    <a:pt x="341" y="244"/>
                  </a:lnTo>
                  <a:lnTo>
                    <a:pt x="339" y="229"/>
                  </a:lnTo>
                  <a:lnTo>
                    <a:pt x="262" y="246"/>
                  </a:lnTo>
                  <a:lnTo>
                    <a:pt x="179" y="255"/>
                  </a:lnTo>
                  <a:lnTo>
                    <a:pt x="109" y="254"/>
                  </a:lnTo>
                  <a:lnTo>
                    <a:pt x="51" y="244"/>
                  </a:lnTo>
                  <a:lnTo>
                    <a:pt x="19" y="229"/>
                  </a:lnTo>
                  <a:lnTo>
                    <a:pt x="0" y="205"/>
                  </a:lnTo>
                  <a:lnTo>
                    <a:pt x="120" y="187"/>
                  </a:lnTo>
                  <a:lnTo>
                    <a:pt x="309" y="156"/>
                  </a:lnTo>
                  <a:lnTo>
                    <a:pt x="544" y="119"/>
                  </a:lnTo>
                  <a:lnTo>
                    <a:pt x="742" y="71"/>
                  </a:lnTo>
                  <a:lnTo>
                    <a:pt x="926" y="26"/>
                  </a:lnTo>
                  <a:lnTo>
                    <a:pt x="1020" y="9"/>
                  </a:lnTo>
                  <a:lnTo>
                    <a:pt x="1098" y="0"/>
                  </a:lnTo>
                  <a:lnTo>
                    <a:pt x="1165" y="2"/>
                  </a:lnTo>
                  <a:lnTo>
                    <a:pt x="1211" y="7"/>
                  </a:lnTo>
                  <a:lnTo>
                    <a:pt x="1254" y="27"/>
                  </a:lnTo>
                  <a:lnTo>
                    <a:pt x="1288" y="71"/>
                  </a:lnTo>
                  <a:lnTo>
                    <a:pt x="1301" y="117"/>
                  </a:lnTo>
                  <a:lnTo>
                    <a:pt x="1316" y="148"/>
                  </a:lnTo>
                  <a:lnTo>
                    <a:pt x="1344" y="159"/>
                  </a:lnTo>
                  <a:lnTo>
                    <a:pt x="1384" y="156"/>
                  </a:lnTo>
                  <a:lnTo>
                    <a:pt x="1412" y="145"/>
                  </a:lnTo>
                  <a:lnTo>
                    <a:pt x="1412" y="5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4" name="Oval 16"/>
            <p:cNvSpPr>
              <a:spLocks noChangeArrowheads="1"/>
            </p:cNvSpPr>
            <p:nvPr/>
          </p:nvSpPr>
          <p:spPr bwMode="auto">
            <a:xfrm>
              <a:off x="2785" y="355"/>
              <a:ext cx="187" cy="19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FFFFFF"/>
                </a:solidFill>
              </a:endParaRPr>
            </a:p>
          </p:txBody>
        </p:sp>
        <p:sp>
          <p:nvSpPr>
            <p:cNvPr id="2065" name="Freeform 17"/>
            <p:cNvSpPr>
              <a:spLocks/>
            </p:cNvSpPr>
            <p:nvPr/>
          </p:nvSpPr>
          <p:spPr bwMode="auto">
            <a:xfrm>
              <a:off x="2976" y="583"/>
              <a:ext cx="1413" cy="549"/>
            </a:xfrm>
            <a:custGeom>
              <a:avLst/>
              <a:gdLst>
                <a:gd name="T0" fmla="*/ 0 w 1413"/>
                <a:gd name="T1" fmla="*/ 548 h 549"/>
                <a:gd name="T2" fmla="*/ 96 w 1413"/>
                <a:gd name="T3" fmla="*/ 537 h 549"/>
                <a:gd name="T4" fmla="*/ 175 w 1413"/>
                <a:gd name="T5" fmla="*/ 524 h 549"/>
                <a:gd name="T6" fmla="*/ 233 w 1413"/>
                <a:gd name="T7" fmla="*/ 511 h 549"/>
                <a:gd name="T8" fmla="*/ 294 w 1413"/>
                <a:gd name="T9" fmla="*/ 499 h 549"/>
                <a:gd name="T10" fmla="*/ 352 w 1413"/>
                <a:gd name="T11" fmla="*/ 493 h 549"/>
                <a:gd name="T12" fmla="*/ 412 w 1413"/>
                <a:gd name="T13" fmla="*/ 495 h 549"/>
                <a:gd name="T14" fmla="*/ 473 w 1413"/>
                <a:gd name="T15" fmla="*/ 499 h 549"/>
                <a:gd name="T16" fmla="*/ 518 w 1413"/>
                <a:gd name="T17" fmla="*/ 482 h 549"/>
                <a:gd name="T18" fmla="*/ 450 w 1413"/>
                <a:gd name="T19" fmla="*/ 440 h 549"/>
                <a:gd name="T20" fmla="*/ 407 w 1413"/>
                <a:gd name="T21" fmla="*/ 411 h 549"/>
                <a:gd name="T22" fmla="*/ 369 w 1413"/>
                <a:gd name="T23" fmla="*/ 381 h 549"/>
                <a:gd name="T24" fmla="*/ 343 w 1413"/>
                <a:gd name="T25" fmla="*/ 348 h 549"/>
                <a:gd name="T26" fmla="*/ 450 w 1413"/>
                <a:gd name="T27" fmla="*/ 383 h 549"/>
                <a:gd name="T28" fmla="*/ 557 w 1413"/>
                <a:gd name="T29" fmla="*/ 418 h 549"/>
                <a:gd name="T30" fmla="*/ 629 w 1413"/>
                <a:gd name="T31" fmla="*/ 436 h 549"/>
                <a:gd name="T32" fmla="*/ 742 w 1413"/>
                <a:gd name="T33" fmla="*/ 449 h 549"/>
                <a:gd name="T34" fmla="*/ 815 w 1413"/>
                <a:gd name="T35" fmla="*/ 449 h 549"/>
                <a:gd name="T36" fmla="*/ 881 w 1413"/>
                <a:gd name="T37" fmla="*/ 444 h 549"/>
                <a:gd name="T38" fmla="*/ 926 w 1413"/>
                <a:gd name="T39" fmla="*/ 427 h 549"/>
                <a:gd name="T40" fmla="*/ 953 w 1413"/>
                <a:gd name="T41" fmla="*/ 407 h 549"/>
                <a:gd name="T42" fmla="*/ 885 w 1413"/>
                <a:gd name="T43" fmla="*/ 389 h 549"/>
                <a:gd name="T44" fmla="*/ 840 w 1413"/>
                <a:gd name="T45" fmla="*/ 365 h 549"/>
                <a:gd name="T46" fmla="*/ 809 w 1413"/>
                <a:gd name="T47" fmla="*/ 339 h 549"/>
                <a:gd name="T48" fmla="*/ 778 w 1413"/>
                <a:gd name="T49" fmla="*/ 308 h 549"/>
                <a:gd name="T50" fmla="*/ 868 w 1413"/>
                <a:gd name="T51" fmla="*/ 334 h 549"/>
                <a:gd name="T52" fmla="*/ 949 w 1413"/>
                <a:gd name="T53" fmla="*/ 348 h 549"/>
                <a:gd name="T54" fmla="*/ 1034 w 1413"/>
                <a:gd name="T55" fmla="*/ 356 h 549"/>
                <a:gd name="T56" fmla="*/ 1109 w 1413"/>
                <a:gd name="T57" fmla="*/ 352 h 549"/>
                <a:gd name="T58" fmla="*/ 1158 w 1413"/>
                <a:gd name="T59" fmla="*/ 334 h 549"/>
                <a:gd name="T60" fmla="*/ 1179 w 1413"/>
                <a:gd name="T61" fmla="*/ 312 h 549"/>
                <a:gd name="T62" fmla="*/ 1131 w 1413"/>
                <a:gd name="T63" fmla="*/ 291 h 549"/>
                <a:gd name="T64" fmla="*/ 1099 w 1413"/>
                <a:gd name="T65" fmla="*/ 269 h 549"/>
                <a:gd name="T66" fmla="*/ 1071 w 1413"/>
                <a:gd name="T67" fmla="*/ 244 h 549"/>
                <a:gd name="T68" fmla="*/ 1073 w 1413"/>
                <a:gd name="T69" fmla="*/ 229 h 549"/>
                <a:gd name="T70" fmla="*/ 1150 w 1413"/>
                <a:gd name="T71" fmla="*/ 246 h 549"/>
                <a:gd name="T72" fmla="*/ 1233 w 1413"/>
                <a:gd name="T73" fmla="*/ 255 h 549"/>
                <a:gd name="T74" fmla="*/ 1311 w 1413"/>
                <a:gd name="T75" fmla="*/ 253 h 549"/>
                <a:gd name="T76" fmla="*/ 1361 w 1413"/>
                <a:gd name="T77" fmla="*/ 244 h 549"/>
                <a:gd name="T78" fmla="*/ 1393 w 1413"/>
                <a:gd name="T79" fmla="*/ 229 h 549"/>
                <a:gd name="T80" fmla="*/ 1412 w 1413"/>
                <a:gd name="T81" fmla="*/ 205 h 549"/>
                <a:gd name="T82" fmla="*/ 1292 w 1413"/>
                <a:gd name="T83" fmla="*/ 187 h 549"/>
                <a:gd name="T84" fmla="*/ 1087 w 1413"/>
                <a:gd name="T85" fmla="*/ 158 h 549"/>
                <a:gd name="T86" fmla="*/ 868 w 1413"/>
                <a:gd name="T87" fmla="*/ 119 h 549"/>
                <a:gd name="T88" fmla="*/ 670 w 1413"/>
                <a:gd name="T89" fmla="*/ 71 h 549"/>
                <a:gd name="T90" fmla="*/ 486 w 1413"/>
                <a:gd name="T91" fmla="*/ 26 h 549"/>
                <a:gd name="T92" fmla="*/ 392 w 1413"/>
                <a:gd name="T93" fmla="*/ 9 h 549"/>
                <a:gd name="T94" fmla="*/ 314 w 1413"/>
                <a:gd name="T95" fmla="*/ 0 h 549"/>
                <a:gd name="T96" fmla="*/ 247 w 1413"/>
                <a:gd name="T97" fmla="*/ 2 h 549"/>
                <a:gd name="T98" fmla="*/ 201 w 1413"/>
                <a:gd name="T99" fmla="*/ 7 h 549"/>
                <a:gd name="T100" fmla="*/ 158 w 1413"/>
                <a:gd name="T101" fmla="*/ 27 h 549"/>
                <a:gd name="T102" fmla="*/ 124 w 1413"/>
                <a:gd name="T103" fmla="*/ 71 h 549"/>
                <a:gd name="T104" fmla="*/ 111 w 1413"/>
                <a:gd name="T105" fmla="*/ 117 h 549"/>
                <a:gd name="T106" fmla="*/ 96 w 1413"/>
                <a:gd name="T107" fmla="*/ 148 h 549"/>
                <a:gd name="T108" fmla="*/ 68 w 1413"/>
                <a:gd name="T109" fmla="*/ 159 h 549"/>
                <a:gd name="T110" fmla="*/ 28 w 1413"/>
                <a:gd name="T111" fmla="*/ 156 h 549"/>
                <a:gd name="T112" fmla="*/ 0 w 1413"/>
                <a:gd name="T113" fmla="*/ 145 h 549"/>
                <a:gd name="T114" fmla="*/ 0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0" y="548"/>
                  </a:moveTo>
                  <a:lnTo>
                    <a:pt x="96" y="537"/>
                  </a:lnTo>
                  <a:lnTo>
                    <a:pt x="175" y="524"/>
                  </a:lnTo>
                  <a:lnTo>
                    <a:pt x="233" y="511"/>
                  </a:lnTo>
                  <a:lnTo>
                    <a:pt x="294" y="499"/>
                  </a:lnTo>
                  <a:lnTo>
                    <a:pt x="352" y="493"/>
                  </a:lnTo>
                  <a:lnTo>
                    <a:pt x="412" y="495"/>
                  </a:lnTo>
                  <a:lnTo>
                    <a:pt x="473" y="499"/>
                  </a:lnTo>
                  <a:lnTo>
                    <a:pt x="518" y="482"/>
                  </a:lnTo>
                  <a:lnTo>
                    <a:pt x="450" y="440"/>
                  </a:lnTo>
                  <a:lnTo>
                    <a:pt x="407" y="411"/>
                  </a:lnTo>
                  <a:lnTo>
                    <a:pt x="369" y="381"/>
                  </a:lnTo>
                  <a:lnTo>
                    <a:pt x="343" y="348"/>
                  </a:lnTo>
                  <a:lnTo>
                    <a:pt x="450" y="383"/>
                  </a:lnTo>
                  <a:lnTo>
                    <a:pt x="557" y="418"/>
                  </a:lnTo>
                  <a:lnTo>
                    <a:pt x="629" y="436"/>
                  </a:lnTo>
                  <a:lnTo>
                    <a:pt x="742" y="449"/>
                  </a:lnTo>
                  <a:lnTo>
                    <a:pt x="815" y="449"/>
                  </a:lnTo>
                  <a:lnTo>
                    <a:pt x="881" y="444"/>
                  </a:lnTo>
                  <a:lnTo>
                    <a:pt x="926" y="427"/>
                  </a:lnTo>
                  <a:lnTo>
                    <a:pt x="953" y="407"/>
                  </a:lnTo>
                  <a:lnTo>
                    <a:pt x="885" y="389"/>
                  </a:lnTo>
                  <a:lnTo>
                    <a:pt x="840" y="365"/>
                  </a:lnTo>
                  <a:lnTo>
                    <a:pt x="809" y="339"/>
                  </a:lnTo>
                  <a:lnTo>
                    <a:pt x="778" y="308"/>
                  </a:lnTo>
                  <a:lnTo>
                    <a:pt x="868" y="334"/>
                  </a:lnTo>
                  <a:lnTo>
                    <a:pt x="949" y="348"/>
                  </a:lnTo>
                  <a:lnTo>
                    <a:pt x="1034" y="356"/>
                  </a:lnTo>
                  <a:lnTo>
                    <a:pt x="1109" y="352"/>
                  </a:lnTo>
                  <a:lnTo>
                    <a:pt x="1158" y="334"/>
                  </a:lnTo>
                  <a:lnTo>
                    <a:pt x="1179" y="312"/>
                  </a:lnTo>
                  <a:lnTo>
                    <a:pt x="1131" y="291"/>
                  </a:lnTo>
                  <a:lnTo>
                    <a:pt x="1099" y="269"/>
                  </a:lnTo>
                  <a:lnTo>
                    <a:pt x="1071" y="244"/>
                  </a:lnTo>
                  <a:lnTo>
                    <a:pt x="1073" y="229"/>
                  </a:lnTo>
                  <a:lnTo>
                    <a:pt x="1150" y="246"/>
                  </a:lnTo>
                  <a:lnTo>
                    <a:pt x="1233" y="255"/>
                  </a:lnTo>
                  <a:lnTo>
                    <a:pt x="1311" y="253"/>
                  </a:lnTo>
                  <a:lnTo>
                    <a:pt x="1361" y="244"/>
                  </a:lnTo>
                  <a:lnTo>
                    <a:pt x="1393" y="229"/>
                  </a:lnTo>
                  <a:lnTo>
                    <a:pt x="1412" y="205"/>
                  </a:lnTo>
                  <a:lnTo>
                    <a:pt x="1292" y="187"/>
                  </a:lnTo>
                  <a:lnTo>
                    <a:pt x="1087" y="158"/>
                  </a:lnTo>
                  <a:lnTo>
                    <a:pt x="868" y="119"/>
                  </a:lnTo>
                  <a:lnTo>
                    <a:pt x="670" y="71"/>
                  </a:lnTo>
                  <a:lnTo>
                    <a:pt x="486" y="26"/>
                  </a:lnTo>
                  <a:lnTo>
                    <a:pt x="392" y="9"/>
                  </a:lnTo>
                  <a:lnTo>
                    <a:pt x="314" y="0"/>
                  </a:lnTo>
                  <a:lnTo>
                    <a:pt x="247" y="2"/>
                  </a:lnTo>
                  <a:lnTo>
                    <a:pt x="201" y="7"/>
                  </a:lnTo>
                  <a:lnTo>
                    <a:pt x="158" y="27"/>
                  </a:lnTo>
                  <a:lnTo>
                    <a:pt x="124" y="71"/>
                  </a:lnTo>
                  <a:lnTo>
                    <a:pt x="111" y="117"/>
                  </a:lnTo>
                  <a:lnTo>
                    <a:pt x="96" y="148"/>
                  </a:lnTo>
                  <a:lnTo>
                    <a:pt x="68" y="159"/>
                  </a:lnTo>
                  <a:lnTo>
                    <a:pt x="28" y="156"/>
                  </a:lnTo>
                  <a:lnTo>
                    <a:pt x="0" y="145"/>
                  </a:lnTo>
                  <a:lnTo>
                    <a:pt x="0" y="5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grpSp>
      <p:sp>
        <p:nvSpPr>
          <p:cNvPr id="2067" name="Rectangle 19"/>
          <p:cNvSpPr>
            <a:spLocks noGrp="1" noChangeArrowheads="1"/>
          </p:cNvSpPr>
          <p:nvPr>
            <p:ph type="ctrTitle" sz="quarter"/>
          </p:nvPr>
        </p:nvSpPr>
        <p:spPr>
          <a:xfrm>
            <a:off x="685800" y="2286000"/>
            <a:ext cx="7772400" cy="1143000"/>
          </a:xfrm>
        </p:spPr>
        <p:txBody>
          <a:bodyPr/>
          <a:lstStyle>
            <a:lvl1pPr>
              <a:defRPr/>
            </a:lvl1pPr>
          </a:lstStyle>
          <a:p>
            <a:pPr lvl="0"/>
            <a:r>
              <a:rPr lang="en-GB" noProof="0" smtClean="0"/>
              <a:t>Click to edit Master title style</a:t>
            </a:r>
          </a:p>
        </p:txBody>
      </p:sp>
      <p:sp>
        <p:nvSpPr>
          <p:cNvPr id="2068" name="Rectangle 20"/>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sp>
        <p:nvSpPr>
          <p:cNvPr id="2069" name="Rectangle 21"/>
          <p:cNvSpPr>
            <a:spLocks noGrp="1" noChangeArrowheads="1"/>
          </p:cNvSpPr>
          <p:nvPr>
            <p:ph type="dt" sz="quarter" idx="2"/>
          </p:nvPr>
        </p:nvSpPr>
        <p:spPr/>
        <p:txBody>
          <a:bodyPr/>
          <a:lstStyle>
            <a:lvl1pPr>
              <a:defRPr/>
            </a:lvl1pPr>
          </a:lstStyle>
          <a:p>
            <a:endParaRPr lang="en-GB">
              <a:solidFill>
                <a:srgbClr val="FFFFFF"/>
              </a:solidFill>
            </a:endParaRPr>
          </a:p>
        </p:txBody>
      </p:sp>
      <p:sp>
        <p:nvSpPr>
          <p:cNvPr id="2070" name="Rectangle 22"/>
          <p:cNvSpPr>
            <a:spLocks noGrp="1" noChangeArrowheads="1"/>
          </p:cNvSpPr>
          <p:nvPr>
            <p:ph type="ftr" sz="quarter" idx="3"/>
          </p:nvPr>
        </p:nvSpPr>
        <p:spPr/>
        <p:txBody>
          <a:bodyPr/>
          <a:lstStyle>
            <a:lvl1pPr>
              <a:defRPr/>
            </a:lvl1pPr>
          </a:lstStyle>
          <a:p>
            <a:endParaRPr lang="en-GB">
              <a:solidFill>
                <a:srgbClr val="FFFFFF"/>
              </a:solidFill>
            </a:endParaRPr>
          </a:p>
        </p:txBody>
      </p:sp>
      <p:sp>
        <p:nvSpPr>
          <p:cNvPr id="2071" name="Rectangle 23"/>
          <p:cNvSpPr>
            <a:spLocks noGrp="1" noChangeArrowheads="1"/>
          </p:cNvSpPr>
          <p:nvPr>
            <p:ph type="sldNum" sz="quarter" idx="4"/>
          </p:nvPr>
        </p:nvSpPr>
        <p:spPr/>
        <p:txBody>
          <a:bodyPr/>
          <a:lstStyle>
            <a:lvl1pPr>
              <a:defRPr/>
            </a:lvl1pPr>
          </a:lstStyle>
          <a:p>
            <a:fld id="{41907B08-DE58-4EB1-A445-0C63E8219D4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789343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67B9ACBD-7D98-4FDE-99B0-479700343D1C}" type="slidenum">
              <a:rPr lang="en-GB">
                <a:solidFill>
                  <a:srgbClr val="FFFFFF"/>
                </a:solidFill>
              </a:rPr>
              <a:pPr/>
              <a:t>‹#›</a:t>
            </a:fld>
            <a:endParaRPr lang="en-GB">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126704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00050"/>
            <a:ext cx="1943100" cy="54864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685800" y="40005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3AB4F5B2-8ACF-4665-BAC9-07738455F5E0}" type="slidenum">
              <a:rPr lang="en-GB">
                <a:solidFill>
                  <a:srgbClr val="FFFFFF"/>
                </a:solidFill>
              </a:rPr>
              <a:pPr/>
              <a:t>‹#›</a:t>
            </a:fld>
            <a:endParaRPr lang="en-GB">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229517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4629C3B5-6883-44AD-B001-179677537AF3}" type="slidenum">
              <a:rPr lang="en-GB">
                <a:solidFill>
                  <a:srgbClr val="FFFFFF"/>
                </a:solidFill>
              </a:rPr>
              <a:pPr/>
              <a:t>‹#›</a:t>
            </a:fld>
            <a:endParaRPr lang="en-GB">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2006085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E1CC74E4-D48B-4165-9F57-E79A1B841936}" type="slidenum">
              <a:rPr lang="en-GB">
                <a:solidFill>
                  <a:srgbClr val="FFFFFF"/>
                </a:solidFill>
              </a:rPr>
              <a:pPr/>
              <a:t>‹#›</a:t>
            </a:fld>
            <a:endParaRPr lang="en-GB">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2118864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6858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59CADE2A-6B4F-49D8-9665-14DCF6370B1D}" type="slidenum">
              <a:rPr lang="en-GB">
                <a:solidFill>
                  <a:srgbClr val="FFFFFF"/>
                </a:solidFill>
              </a:rPr>
              <a:pPr/>
              <a:t>‹#›</a:t>
            </a:fld>
            <a:endParaRPr lang="en-GB">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9034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3083D4C6-7BAC-48CB-BDFD-CAA762E9C233}" type="slidenum">
              <a:rPr lang="en-GB">
                <a:solidFill>
                  <a:srgbClr val="FFFFFF"/>
                </a:solidFill>
              </a:rPr>
              <a:pPr/>
              <a:t>‹#›</a:t>
            </a:fld>
            <a:endParaRPr lang="en-GB">
              <a:solidFill>
                <a:srgbClr val="FFFFFF"/>
              </a:solidFill>
            </a:endParaRPr>
          </a:p>
        </p:txBody>
      </p:sp>
      <p:sp>
        <p:nvSpPr>
          <p:cNvPr id="9" name="Footer Placeholder 8"/>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204012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9EA75280-150B-4462-A4BD-48345749F54C}" type="slidenum">
              <a:rPr lang="en-GB">
                <a:solidFill>
                  <a:srgbClr val="FFFFFF"/>
                </a:solidFill>
              </a:rPr>
              <a:pPr/>
              <a:t>‹#›</a:t>
            </a:fld>
            <a:endParaRPr lang="en-GB">
              <a:solidFill>
                <a:srgbClr val="FFFFFF"/>
              </a:solidFill>
            </a:endParaRPr>
          </a:p>
        </p:txBody>
      </p:sp>
      <p:sp>
        <p:nvSpPr>
          <p:cNvPr id="5" name="Footer Placeholder 4"/>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157675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FF254BDA-3944-493C-AE0B-6F1DEB2BEADA}" type="slidenum">
              <a:rPr lang="en-GB">
                <a:solidFill>
                  <a:srgbClr val="FFFFFF"/>
                </a:solidFill>
              </a:rPr>
              <a:pPr/>
              <a:t>‹#›</a:t>
            </a:fld>
            <a:endParaRPr lang="en-GB">
              <a:solidFill>
                <a:srgbClr val="FFFFFF"/>
              </a:solidFill>
            </a:endParaRPr>
          </a:p>
        </p:txBody>
      </p:sp>
      <p:sp>
        <p:nvSpPr>
          <p:cNvPr id="4" name="Footer Placeholder 3"/>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1459750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892A1832-2F8E-4903-9108-C06AC08102C0}" type="slidenum">
              <a:rPr lang="en-GB">
                <a:solidFill>
                  <a:srgbClr val="FFFFFF"/>
                </a:solidFill>
              </a:rPr>
              <a:pPr/>
              <a:t>‹#›</a:t>
            </a:fld>
            <a:endParaRPr lang="en-GB">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180927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D332FE2D-A179-4C8C-BAE5-68A833DA10FC}" type="slidenum">
              <a:rPr lang="en-GB">
                <a:solidFill>
                  <a:srgbClr val="FFFFFF"/>
                </a:solidFill>
              </a:rPr>
              <a:pPr/>
              <a:t>‹#›</a:t>
            </a:fld>
            <a:endParaRPr lang="en-GB">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205717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1042" name="Group 18"/>
          <p:cNvGrpSpPr>
            <a:grpSpLocks/>
          </p:cNvGrpSpPr>
          <p:nvPr/>
        </p:nvGrpSpPr>
        <p:grpSpPr bwMode="auto">
          <a:xfrm>
            <a:off x="2166938" y="563563"/>
            <a:ext cx="4800600" cy="6151562"/>
            <a:chOff x="1365" y="355"/>
            <a:chExt cx="3024" cy="3875"/>
          </a:xfrm>
        </p:grpSpPr>
        <p:sp>
          <p:nvSpPr>
            <p:cNvPr id="1026" name="Freeform 2"/>
            <p:cNvSpPr>
              <a:spLocks/>
            </p:cNvSpPr>
            <p:nvPr/>
          </p:nvSpPr>
          <p:spPr bwMode="auto">
            <a:xfrm>
              <a:off x="2835" y="586"/>
              <a:ext cx="88" cy="1121"/>
            </a:xfrm>
            <a:custGeom>
              <a:avLst/>
              <a:gdLst>
                <a:gd name="T0" fmla="*/ 0 w 88"/>
                <a:gd name="T1" fmla="*/ 1120 h 1121"/>
                <a:gd name="T2" fmla="*/ 0 w 88"/>
                <a:gd name="T3" fmla="*/ 0 h 1121"/>
                <a:gd name="T4" fmla="*/ 87 w 88"/>
                <a:gd name="T5" fmla="*/ 0 h 1121"/>
                <a:gd name="T6" fmla="*/ 87 w 88"/>
                <a:gd name="T7" fmla="*/ 1085 h 1121"/>
                <a:gd name="T8" fmla="*/ 0 w 88"/>
                <a:gd name="T9" fmla="*/ 1120 h 1121"/>
              </a:gdLst>
              <a:ahLst/>
              <a:cxnLst>
                <a:cxn ang="0">
                  <a:pos x="T0" y="T1"/>
                </a:cxn>
                <a:cxn ang="0">
                  <a:pos x="T2" y="T3"/>
                </a:cxn>
                <a:cxn ang="0">
                  <a:pos x="T4" y="T5"/>
                </a:cxn>
                <a:cxn ang="0">
                  <a:pos x="T6" y="T7"/>
                </a:cxn>
                <a:cxn ang="0">
                  <a:pos x="T8" y="T9"/>
                </a:cxn>
              </a:cxnLst>
              <a:rect l="0" t="0" r="r" b="b"/>
              <a:pathLst>
                <a:path w="88" h="1121">
                  <a:moveTo>
                    <a:pt x="0" y="1120"/>
                  </a:moveTo>
                  <a:lnTo>
                    <a:pt x="0" y="0"/>
                  </a:lnTo>
                  <a:lnTo>
                    <a:pt x="87" y="0"/>
                  </a:lnTo>
                  <a:lnTo>
                    <a:pt x="87" y="1085"/>
                  </a:lnTo>
                  <a:lnTo>
                    <a:pt x="0" y="112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27" name="Freeform 3"/>
            <p:cNvSpPr>
              <a:spLocks/>
            </p:cNvSpPr>
            <p:nvPr/>
          </p:nvSpPr>
          <p:spPr bwMode="auto">
            <a:xfrm>
              <a:off x="2834" y="1900"/>
              <a:ext cx="84" cy="363"/>
            </a:xfrm>
            <a:custGeom>
              <a:avLst/>
              <a:gdLst>
                <a:gd name="T0" fmla="*/ 0 w 84"/>
                <a:gd name="T1" fmla="*/ 29 h 363"/>
                <a:gd name="T2" fmla="*/ 83 w 84"/>
                <a:gd name="T3" fmla="*/ 0 h 363"/>
                <a:gd name="T4" fmla="*/ 74 w 84"/>
                <a:gd name="T5" fmla="*/ 329 h 363"/>
                <a:gd name="T6" fmla="*/ 0 w 84"/>
                <a:gd name="T7" fmla="*/ 362 h 363"/>
                <a:gd name="T8" fmla="*/ 0 w 84"/>
                <a:gd name="T9" fmla="*/ 29 h 363"/>
              </a:gdLst>
              <a:ahLst/>
              <a:cxnLst>
                <a:cxn ang="0">
                  <a:pos x="T0" y="T1"/>
                </a:cxn>
                <a:cxn ang="0">
                  <a:pos x="T2" y="T3"/>
                </a:cxn>
                <a:cxn ang="0">
                  <a:pos x="T4" y="T5"/>
                </a:cxn>
                <a:cxn ang="0">
                  <a:pos x="T6" y="T7"/>
                </a:cxn>
                <a:cxn ang="0">
                  <a:pos x="T8" y="T9"/>
                </a:cxn>
              </a:cxnLst>
              <a:rect l="0" t="0" r="r" b="b"/>
              <a:pathLst>
                <a:path w="84" h="363">
                  <a:moveTo>
                    <a:pt x="0" y="29"/>
                  </a:moveTo>
                  <a:lnTo>
                    <a:pt x="83" y="0"/>
                  </a:lnTo>
                  <a:lnTo>
                    <a:pt x="74" y="329"/>
                  </a:lnTo>
                  <a:lnTo>
                    <a:pt x="0" y="362"/>
                  </a:lnTo>
                  <a:lnTo>
                    <a:pt x="0" y="2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28" name="Freeform 4"/>
            <p:cNvSpPr>
              <a:spLocks/>
            </p:cNvSpPr>
            <p:nvPr/>
          </p:nvSpPr>
          <p:spPr bwMode="auto">
            <a:xfrm>
              <a:off x="2825" y="2493"/>
              <a:ext cx="84" cy="249"/>
            </a:xfrm>
            <a:custGeom>
              <a:avLst/>
              <a:gdLst>
                <a:gd name="T0" fmla="*/ 2 w 84"/>
                <a:gd name="T1" fmla="*/ 213 h 249"/>
                <a:gd name="T2" fmla="*/ 0 w 84"/>
                <a:gd name="T3" fmla="*/ 28 h 249"/>
                <a:gd name="T4" fmla="*/ 83 w 84"/>
                <a:gd name="T5" fmla="*/ 0 h 249"/>
                <a:gd name="T6" fmla="*/ 72 w 84"/>
                <a:gd name="T7" fmla="*/ 248 h 249"/>
                <a:gd name="T8" fmla="*/ 2 w 84"/>
                <a:gd name="T9" fmla="*/ 213 h 249"/>
              </a:gdLst>
              <a:ahLst/>
              <a:cxnLst>
                <a:cxn ang="0">
                  <a:pos x="T0" y="T1"/>
                </a:cxn>
                <a:cxn ang="0">
                  <a:pos x="T2" y="T3"/>
                </a:cxn>
                <a:cxn ang="0">
                  <a:pos x="T4" y="T5"/>
                </a:cxn>
                <a:cxn ang="0">
                  <a:pos x="T6" y="T7"/>
                </a:cxn>
                <a:cxn ang="0">
                  <a:pos x="T8" y="T9"/>
                </a:cxn>
              </a:cxnLst>
              <a:rect l="0" t="0" r="r" b="b"/>
              <a:pathLst>
                <a:path w="84" h="249">
                  <a:moveTo>
                    <a:pt x="2" y="213"/>
                  </a:moveTo>
                  <a:lnTo>
                    <a:pt x="0" y="28"/>
                  </a:lnTo>
                  <a:lnTo>
                    <a:pt x="83" y="0"/>
                  </a:lnTo>
                  <a:lnTo>
                    <a:pt x="72" y="248"/>
                  </a:lnTo>
                  <a:lnTo>
                    <a:pt x="2" y="21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29" name="Freeform 5"/>
            <p:cNvSpPr>
              <a:spLocks/>
            </p:cNvSpPr>
            <p:nvPr/>
          </p:nvSpPr>
          <p:spPr bwMode="auto">
            <a:xfrm>
              <a:off x="2831" y="2965"/>
              <a:ext cx="52" cy="232"/>
            </a:xfrm>
            <a:custGeom>
              <a:avLst/>
              <a:gdLst>
                <a:gd name="T0" fmla="*/ 13 w 52"/>
                <a:gd name="T1" fmla="*/ 204 h 232"/>
                <a:gd name="T2" fmla="*/ 0 w 52"/>
                <a:gd name="T3" fmla="*/ 0 h 232"/>
                <a:gd name="T4" fmla="*/ 51 w 52"/>
                <a:gd name="T5" fmla="*/ 26 h 232"/>
                <a:gd name="T6" fmla="*/ 47 w 52"/>
                <a:gd name="T7" fmla="*/ 231 h 232"/>
                <a:gd name="T8" fmla="*/ 13 w 52"/>
                <a:gd name="T9" fmla="*/ 204 h 232"/>
              </a:gdLst>
              <a:ahLst/>
              <a:cxnLst>
                <a:cxn ang="0">
                  <a:pos x="T0" y="T1"/>
                </a:cxn>
                <a:cxn ang="0">
                  <a:pos x="T2" y="T3"/>
                </a:cxn>
                <a:cxn ang="0">
                  <a:pos x="T4" y="T5"/>
                </a:cxn>
                <a:cxn ang="0">
                  <a:pos x="T6" y="T7"/>
                </a:cxn>
                <a:cxn ang="0">
                  <a:pos x="T8" y="T9"/>
                </a:cxn>
              </a:cxnLst>
              <a:rect l="0" t="0" r="r" b="b"/>
              <a:pathLst>
                <a:path w="52" h="232">
                  <a:moveTo>
                    <a:pt x="13" y="204"/>
                  </a:moveTo>
                  <a:lnTo>
                    <a:pt x="0" y="0"/>
                  </a:lnTo>
                  <a:lnTo>
                    <a:pt x="51" y="26"/>
                  </a:lnTo>
                  <a:lnTo>
                    <a:pt x="47" y="231"/>
                  </a:lnTo>
                  <a:lnTo>
                    <a:pt x="13" y="20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0" name="Freeform 6"/>
            <p:cNvSpPr>
              <a:spLocks/>
            </p:cNvSpPr>
            <p:nvPr/>
          </p:nvSpPr>
          <p:spPr bwMode="auto">
            <a:xfrm>
              <a:off x="2851" y="3354"/>
              <a:ext cx="36" cy="133"/>
            </a:xfrm>
            <a:custGeom>
              <a:avLst/>
              <a:gdLst>
                <a:gd name="T0" fmla="*/ 4 w 36"/>
                <a:gd name="T1" fmla="*/ 101 h 133"/>
                <a:gd name="T2" fmla="*/ 0 w 36"/>
                <a:gd name="T3" fmla="*/ 0 h 133"/>
                <a:gd name="T4" fmla="*/ 35 w 36"/>
                <a:gd name="T5" fmla="*/ 20 h 133"/>
                <a:gd name="T6" fmla="*/ 28 w 36"/>
                <a:gd name="T7" fmla="*/ 132 h 133"/>
                <a:gd name="T8" fmla="*/ 4 w 36"/>
                <a:gd name="T9" fmla="*/ 101 h 133"/>
              </a:gdLst>
              <a:ahLst/>
              <a:cxnLst>
                <a:cxn ang="0">
                  <a:pos x="T0" y="T1"/>
                </a:cxn>
                <a:cxn ang="0">
                  <a:pos x="T2" y="T3"/>
                </a:cxn>
                <a:cxn ang="0">
                  <a:pos x="T4" y="T5"/>
                </a:cxn>
                <a:cxn ang="0">
                  <a:pos x="T6" y="T7"/>
                </a:cxn>
                <a:cxn ang="0">
                  <a:pos x="T8" y="T9"/>
                </a:cxn>
              </a:cxnLst>
              <a:rect l="0" t="0" r="r" b="b"/>
              <a:pathLst>
                <a:path w="36" h="133">
                  <a:moveTo>
                    <a:pt x="4" y="101"/>
                  </a:moveTo>
                  <a:lnTo>
                    <a:pt x="0" y="0"/>
                  </a:lnTo>
                  <a:lnTo>
                    <a:pt x="35" y="20"/>
                  </a:lnTo>
                  <a:lnTo>
                    <a:pt x="28" y="132"/>
                  </a:lnTo>
                  <a:lnTo>
                    <a:pt x="4" y="10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1" name="Freeform 7"/>
            <p:cNvSpPr>
              <a:spLocks/>
            </p:cNvSpPr>
            <p:nvPr/>
          </p:nvSpPr>
          <p:spPr bwMode="auto">
            <a:xfrm>
              <a:off x="2851" y="3640"/>
              <a:ext cx="30" cy="590"/>
            </a:xfrm>
            <a:custGeom>
              <a:avLst/>
              <a:gdLst>
                <a:gd name="T0" fmla="*/ 15 w 30"/>
                <a:gd name="T1" fmla="*/ 589 h 590"/>
                <a:gd name="T2" fmla="*/ 0 w 30"/>
                <a:gd name="T3" fmla="*/ 0 h 590"/>
                <a:gd name="T4" fmla="*/ 29 w 30"/>
                <a:gd name="T5" fmla="*/ 37 h 590"/>
                <a:gd name="T6" fmla="*/ 15 w 30"/>
                <a:gd name="T7" fmla="*/ 589 h 590"/>
              </a:gdLst>
              <a:ahLst/>
              <a:cxnLst>
                <a:cxn ang="0">
                  <a:pos x="T0" y="T1"/>
                </a:cxn>
                <a:cxn ang="0">
                  <a:pos x="T2" y="T3"/>
                </a:cxn>
                <a:cxn ang="0">
                  <a:pos x="T4" y="T5"/>
                </a:cxn>
                <a:cxn ang="0">
                  <a:pos x="T6" y="T7"/>
                </a:cxn>
              </a:cxnLst>
              <a:rect l="0" t="0" r="r" b="b"/>
              <a:pathLst>
                <a:path w="30" h="590">
                  <a:moveTo>
                    <a:pt x="15" y="589"/>
                  </a:moveTo>
                  <a:lnTo>
                    <a:pt x="0" y="0"/>
                  </a:lnTo>
                  <a:lnTo>
                    <a:pt x="29" y="37"/>
                  </a:lnTo>
                  <a:lnTo>
                    <a:pt x="15" y="58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2" name="Freeform 8"/>
            <p:cNvSpPr>
              <a:spLocks/>
            </p:cNvSpPr>
            <p:nvPr/>
          </p:nvSpPr>
          <p:spPr bwMode="auto">
            <a:xfrm>
              <a:off x="2600" y="3595"/>
              <a:ext cx="233" cy="130"/>
            </a:xfrm>
            <a:custGeom>
              <a:avLst/>
              <a:gdLst>
                <a:gd name="T0" fmla="*/ 0 w 233"/>
                <a:gd name="T1" fmla="*/ 117 h 130"/>
                <a:gd name="T2" fmla="*/ 48 w 233"/>
                <a:gd name="T3" fmla="*/ 101 h 130"/>
                <a:gd name="T4" fmla="*/ 93 w 233"/>
                <a:gd name="T5" fmla="*/ 79 h 130"/>
                <a:gd name="T6" fmla="*/ 146 w 233"/>
                <a:gd name="T7" fmla="*/ 39 h 130"/>
                <a:gd name="T8" fmla="*/ 182 w 233"/>
                <a:gd name="T9" fmla="*/ 0 h 130"/>
                <a:gd name="T10" fmla="*/ 232 w 233"/>
                <a:gd name="T11" fmla="*/ 42 h 130"/>
                <a:gd name="T12" fmla="*/ 188 w 233"/>
                <a:gd name="T13" fmla="*/ 74 h 130"/>
                <a:gd name="T14" fmla="*/ 134 w 233"/>
                <a:gd name="T15" fmla="*/ 110 h 130"/>
                <a:gd name="T16" fmla="*/ 61 w 233"/>
                <a:gd name="T17" fmla="*/ 129 h 130"/>
                <a:gd name="T18" fmla="*/ 0 w 233"/>
                <a:gd name="T19" fmla="*/ 1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30">
                  <a:moveTo>
                    <a:pt x="0" y="117"/>
                  </a:moveTo>
                  <a:lnTo>
                    <a:pt x="48" y="101"/>
                  </a:lnTo>
                  <a:lnTo>
                    <a:pt x="93" y="79"/>
                  </a:lnTo>
                  <a:lnTo>
                    <a:pt x="146" y="39"/>
                  </a:lnTo>
                  <a:lnTo>
                    <a:pt x="182" y="0"/>
                  </a:lnTo>
                  <a:lnTo>
                    <a:pt x="232" y="42"/>
                  </a:lnTo>
                  <a:lnTo>
                    <a:pt x="188" y="74"/>
                  </a:lnTo>
                  <a:lnTo>
                    <a:pt x="134" y="110"/>
                  </a:lnTo>
                  <a:lnTo>
                    <a:pt x="61" y="129"/>
                  </a:lnTo>
                  <a:lnTo>
                    <a:pt x="0" y="117"/>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3" name="Freeform 9"/>
            <p:cNvSpPr>
              <a:spLocks/>
            </p:cNvSpPr>
            <p:nvPr/>
          </p:nvSpPr>
          <p:spPr bwMode="auto">
            <a:xfrm>
              <a:off x="2583" y="2888"/>
              <a:ext cx="465" cy="646"/>
            </a:xfrm>
            <a:custGeom>
              <a:avLst/>
              <a:gdLst>
                <a:gd name="T0" fmla="*/ 359 w 465"/>
                <a:gd name="T1" fmla="*/ 645 h 646"/>
                <a:gd name="T2" fmla="*/ 405 w 465"/>
                <a:gd name="T3" fmla="*/ 616 h 646"/>
                <a:gd name="T4" fmla="*/ 447 w 465"/>
                <a:gd name="T5" fmla="*/ 580 h 646"/>
                <a:gd name="T6" fmla="*/ 460 w 465"/>
                <a:gd name="T7" fmla="*/ 552 h 646"/>
                <a:gd name="T8" fmla="*/ 464 w 465"/>
                <a:gd name="T9" fmla="*/ 515 h 646"/>
                <a:gd name="T10" fmla="*/ 451 w 465"/>
                <a:gd name="T11" fmla="*/ 468 h 646"/>
                <a:gd name="T12" fmla="*/ 424 w 465"/>
                <a:gd name="T13" fmla="*/ 424 h 646"/>
                <a:gd name="T14" fmla="*/ 380 w 465"/>
                <a:gd name="T15" fmla="*/ 385 h 646"/>
                <a:gd name="T16" fmla="*/ 168 w 465"/>
                <a:gd name="T17" fmla="*/ 259 h 646"/>
                <a:gd name="T18" fmla="*/ 133 w 465"/>
                <a:gd name="T19" fmla="*/ 235 h 646"/>
                <a:gd name="T20" fmla="*/ 111 w 465"/>
                <a:gd name="T21" fmla="*/ 208 h 646"/>
                <a:gd name="T22" fmla="*/ 104 w 465"/>
                <a:gd name="T23" fmla="*/ 166 h 646"/>
                <a:gd name="T24" fmla="*/ 117 w 465"/>
                <a:gd name="T25" fmla="*/ 124 h 646"/>
                <a:gd name="T26" fmla="*/ 155 w 465"/>
                <a:gd name="T27" fmla="*/ 95 h 646"/>
                <a:gd name="T28" fmla="*/ 222 w 465"/>
                <a:gd name="T29" fmla="*/ 52 h 646"/>
                <a:gd name="T30" fmla="*/ 124 w 465"/>
                <a:gd name="T31" fmla="*/ 0 h 646"/>
                <a:gd name="T32" fmla="*/ 55 w 465"/>
                <a:gd name="T33" fmla="*/ 41 h 646"/>
                <a:gd name="T34" fmla="*/ 27 w 465"/>
                <a:gd name="T35" fmla="*/ 70 h 646"/>
                <a:gd name="T36" fmla="*/ 2 w 465"/>
                <a:gd name="T37" fmla="*/ 123 h 646"/>
                <a:gd name="T38" fmla="*/ 0 w 465"/>
                <a:gd name="T39" fmla="*/ 189 h 646"/>
                <a:gd name="T40" fmla="*/ 29 w 465"/>
                <a:gd name="T41" fmla="*/ 257 h 646"/>
                <a:gd name="T42" fmla="*/ 78 w 465"/>
                <a:gd name="T43" fmla="*/ 300 h 646"/>
                <a:gd name="T44" fmla="*/ 311 w 465"/>
                <a:gd name="T45" fmla="*/ 442 h 646"/>
                <a:gd name="T46" fmla="*/ 358 w 465"/>
                <a:gd name="T47" fmla="*/ 474 h 646"/>
                <a:gd name="T48" fmla="*/ 375 w 465"/>
                <a:gd name="T49" fmla="*/ 516 h 646"/>
                <a:gd name="T50" fmla="*/ 375 w 465"/>
                <a:gd name="T51" fmla="*/ 550 h 646"/>
                <a:gd name="T52" fmla="*/ 308 w 465"/>
                <a:gd name="T53" fmla="*/ 608 h 646"/>
                <a:gd name="T54" fmla="*/ 359 w 465"/>
                <a:gd name="T55" fmla="*/ 64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5" h="646">
                  <a:moveTo>
                    <a:pt x="359" y="645"/>
                  </a:moveTo>
                  <a:lnTo>
                    <a:pt x="405" y="616"/>
                  </a:lnTo>
                  <a:lnTo>
                    <a:pt x="447" y="580"/>
                  </a:lnTo>
                  <a:lnTo>
                    <a:pt x="460" y="552"/>
                  </a:lnTo>
                  <a:lnTo>
                    <a:pt x="464" y="515"/>
                  </a:lnTo>
                  <a:lnTo>
                    <a:pt x="451" y="468"/>
                  </a:lnTo>
                  <a:lnTo>
                    <a:pt x="424" y="424"/>
                  </a:lnTo>
                  <a:lnTo>
                    <a:pt x="380" y="385"/>
                  </a:lnTo>
                  <a:lnTo>
                    <a:pt x="168" y="259"/>
                  </a:lnTo>
                  <a:lnTo>
                    <a:pt x="133" y="235"/>
                  </a:lnTo>
                  <a:lnTo>
                    <a:pt x="111" y="208"/>
                  </a:lnTo>
                  <a:lnTo>
                    <a:pt x="104" y="166"/>
                  </a:lnTo>
                  <a:lnTo>
                    <a:pt x="117" y="124"/>
                  </a:lnTo>
                  <a:lnTo>
                    <a:pt x="155" y="95"/>
                  </a:lnTo>
                  <a:lnTo>
                    <a:pt x="222" y="52"/>
                  </a:lnTo>
                  <a:lnTo>
                    <a:pt x="124" y="0"/>
                  </a:lnTo>
                  <a:lnTo>
                    <a:pt x="55" y="41"/>
                  </a:lnTo>
                  <a:lnTo>
                    <a:pt x="27" y="70"/>
                  </a:lnTo>
                  <a:lnTo>
                    <a:pt x="2" y="123"/>
                  </a:lnTo>
                  <a:lnTo>
                    <a:pt x="0" y="189"/>
                  </a:lnTo>
                  <a:lnTo>
                    <a:pt x="29" y="257"/>
                  </a:lnTo>
                  <a:lnTo>
                    <a:pt x="78" y="300"/>
                  </a:lnTo>
                  <a:lnTo>
                    <a:pt x="311" y="442"/>
                  </a:lnTo>
                  <a:lnTo>
                    <a:pt x="358" y="474"/>
                  </a:lnTo>
                  <a:lnTo>
                    <a:pt x="375" y="516"/>
                  </a:lnTo>
                  <a:lnTo>
                    <a:pt x="375" y="550"/>
                  </a:lnTo>
                  <a:lnTo>
                    <a:pt x="308" y="608"/>
                  </a:lnTo>
                  <a:lnTo>
                    <a:pt x="359" y="64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4" name="Freeform 10"/>
            <p:cNvSpPr>
              <a:spLocks/>
            </p:cNvSpPr>
            <p:nvPr/>
          </p:nvSpPr>
          <p:spPr bwMode="auto">
            <a:xfrm>
              <a:off x="2966" y="2396"/>
              <a:ext cx="318" cy="422"/>
            </a:xfrm>
            <a:custGeom>
              <a:avLst/>
              <a:gdLst>
                <a:gd name="T0" fmla="*/ 92 w 318"/>
                <a:gd name="T1" fmla="*/ 421 h 422"/>
                <a:gd name="T2" fmla="*/ 163 w 318"/>
                <a:gd name="T3" fmla="*/ 399 h 422"/>
                <a:gd name="T4" fmla="*/ 218 w 318"/>
                <a:gd name="T5" fmla="*/ 357 h 422"/>
                <a:gd name="T6" fmla="*/ 263 w 318"/>
                <a:gd name="T7" fmla="*/ 316 h 422"/>
                <a:gd name="T8" fmla="*/ 300 w 318"/>
                <a:gd name="T9" fmla="*/ 265 h 422"/>
                <a:gd name="T10" fmla="*/ 317 w 318"/>
                <a:gd name="T11" fmla="*/ 203 h 422"/>
                <a:gd name="T12" fmla="*/ 316 w 318"/>
                <a:gd name="T13" fmla="*/ 139 h 422"/>
                <a:gd name="T14" fmla="*/ 299 w 318"/>
                <a:gd name="T15" fmla="*/ 95 h 422"/>
                <a:gd name="T16" fmla="*/ 276 w 318"/>
                <a:gd name="T17" fmla="*/ 64 h 422"/>
                <a:gd name="T18" fmla="*/ 241 w 318"/>
                <a:gd name="T19" fmla="*/ 36 h 422"/>
                <a:gd name="T20" fmla="*/ 218 w 318"/>
                <a:gd name="T21" fmla="*/ 14 h 422"/>
                <a:gd name="T22" fmla="*/ 180 w 318"/>
                <a:gd name="T23" fmla="*/ 0 h 422"/>
                <a:gd name="T24" fmla="*/ 61 w 318"/>
                <a:gd name="T25" fmla="*/ 52 h 422"/>
                <a:gd name="T26" fmla="*/ 106 w 318"/>
                <a:gd name="T27" fmla="*/ 93 h 422"/>
                <a:gd name="T28" fmla="*/ 137 w 318"/>
                <a:gd name="T29" fmla="*/ 130 h 422"/>
                <a:gd name="T30" fmla="*/ 159 w 318"/>
                <a:gd name="T31" fmla="*/ 159 h 422"/>
                <a:gd name="T32" fmla="*/ 176 w 318"/>
                <a:gd name="T33" fmla="*/ 196 h 422"/>
                <a:gd name="T34" fmla="*/ 176 w 318"/>
                <a:gd name="T35" fmla="*/ 246 h 422"/>
                <a:gd name="T36" fmla="*/ 145 w 318"/>
                <a:gd name="T37" fmla="*/ 279 h 422"/>
                <a:gd name="T38" fmla="*/ 105 w 318"/>
                <a:gd name="T39" fmla="*/ 309 h 422"/>
                <a:gd name="T40" fmla="*/ 50 w 318"/>
                <a:gd name="T41" fmla="*/ 342 h 422"/>
                <a:gd name="T42" fmla="*/ 0 w 318"/>
                <a:gd name="T43" fmla="*/ 369 h 422"/>
                <a:gd name="T44" fmla="*/ 92 w 318"/>
                <a:gd name="T45"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8" h="422">
                  <a:moveTo>
                    <a:pt x="92" y="421"/>
                  </a:moveTo>
                  <a:lnTo>
                    <a:pt x="163" y="399"/>
                  </a:lnTo>
                  <a:lnTo>
                    <a:pt x="218" y="357"/>
                  </a:lnTo>
                  <a:lnTo>
                    <a:pt x="263" y="316"/>
                  </a:lnTo>
                  <a:lnTo>
                    <a:pt x="300" y="265"/>
                  </a:lnTo>
                  <a:lnTo>
                    <a:pt x="317" y="203"/>
                  </a:lnTo>
                  <a:lnTo>
                    <a:pt x="316" y="139"/>
                  </a:lnTo>
                  <a:lnTo>
                    <a:pt x="299" y="95"/>
                  </a:lnTo>
                  <a:lnTo>
                    <a:pt x="276" y="64"/>
                  </a:lnTo>
                  <a:lnTo>
                    <a:pt x="241" y="36"/>
                  </a:lnTo>
                  <a:lnTo>
                    <a:pt x="218" y="14"/>
                  </a:lnTo>
                  <a:lnTo>
                    <a:pt x="180" y="0"/>
                  </a:lnTo>
                  <a:lnTo>
                    <a:pt x="61" y="52"/>
                  </a:lnTo>
                  <a:lnTo>
                    <a:pt x="106" y="93"/>
                  </a:lnTo>
                  <a:lnTo>
                    <a:pt x="137" y="130"/>
                  </a:lnTo>
                  <a:lnTo>
                    <a:pt x="159" y="159"/>
                  </a:lnTo>
                  <a:lnTo>
                    <a:pt x="176" y="196"/>
                  </a:lnTo>
                  <a:lnTo>
                    <a:pt x="176" y="246"/>
                  </a:lnTo>
                  <a:lnTo>
                    <a:pt x="145" y="279"/>
                  </a:lnTo>
                  <a:lnTo>
                    <a:pt x="105" y="309"/>
                  </a:lnTo>
                  <a:lnTo>
                    <a:pt x="50" y="342"/>
                  </a:lnTo>
                  <a:lnTo>
                    <a:pt x="0" y="369"/>
                  </a:lnTo>
                  <a:lnTo>
                    <a:pt x="92" y="42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5" name="Freeform 11"/>
            <p:cNvSpPr>
              <a:spLocks/>
            </p:cNvSpPr>
            <p:nvPr/>
          </p:nvSpPr>
          <p:spPr bwMode="auto">
            <a:xfrm>
              <a:off x="2308" y="1190"/>
              <a:ext cx="1404" cy="1153"/>
            </a:xfrm>
            <a:custGeom>
              <a:avLst/>
              <a:gdLst>
                <a:gd name="T0" fmla="*/ 466 w 1404"/>
                <a:gd name="T1" fmla="*/ 1084 h 1153"/>
                <a:gd name="T2" fmla="*/ 370 w 1404"/>
                <a:gd name="T3" fmla="*/ 1066 h 1153"/>
                <a:gd name="T4" fmla="*/ 299 w 1404"/>
                <a:gd name="T5" fmla="*/ 1035 h 1153"/>
                <a:gd name="T6" fmla="*/ 257 w 1404"/>
                <a:gd name="T7" fmla="*/ 1002 h 1153"/>
                <a:gd name="T8" fmla="*/ 220 w 1404"/>
                <a:gd name="T9" fmla="*/ 956 h 1153"/>
                <a:gd name="T10" fmla="*/ 209 w 1404"/>
                <a:gd name="T11" fmla="*/ 914 h 1153"/>
                <a:gd name="T12" fmla="*/ 215 w 1404"/>
                <a:gd name="T13" fmla="*/ 873 h 1153"/>
                <a:gd name="T14" fmla="*/ 231 w 1404"/>
                <a:gd name="T15" fmla="*/ 836 h 1153"/>
                <a:gd name="T16" fmla="*/ 273 w 1404"/>
                <a:gd name="T17" fmla="*/ 798 h 1153"/>
                <a:gd name="T18" fmla="*/ 330 w 1404"/>
                <a:gd name="T19" fmla="*/ 774 h 1153"/>
                <a:gd name="T20" fmla="*/ 400 w 1404"/>
                <a:gd name="T21" fmla="*/ 748 h 1153"/>
                <a:gd name="T22" fmla="*/ 1110 w 1404"/>
                <a:gd name="T23" fmla="*/ 499 h 1153"/>
                <a:gd name="T24" fmla="*/ 1207 w 1404"/>
                <a:gd name="T25" fmla="*/ 451 h 1153"/>
                <a:gd name="T26" fmla="*/ 1289 w 1404"/>
                <a:gd name="T27" fmla="*/ 398 h 1153"/>
                <a:gd name="T28" fmla="*/ 1344 w 1404"/>
                <a:gd name="T29" fmla="*/ 356 h 1153"/>
                <a:gd name="T30" fmla="*/ 1381 w 1404"/>
                <a:gd name="T31" fmla="*/ 310 h 1153"/>
                <a:gd name="T32" fmla="*/ 1403 w 1404"/>
                <a:gd name="T33" fmla="*/ 249 h 1153"/>
                <a:gd name="T34" fmla="*/ 1401 w 1404"/>
                <a:gd name="T35" fmla="*/ 185 h 1153"/>
                <a:gd name="T36" fmla="*/ 1386 w 1404"/>
                <a:gd name="T37" fmla="*/ 136 h 1153"/>
                <a:gd name="T38" fmla="*/ 1370 w 1404"/>
                <a:gd name="T39" fmla="*/ 90 h 1153"/>
                <a:gd name="T40" fmla="*/ 1335 w 1404"/>
                <a:gd name="T41" fmla="*/ 55 h 1153"/>
                <a:gd name="T42" fmla="*/ 1280 w 1404"/>
                <a:gd name="T43" fmla="*/ 18 h 1153"/>
                <a:gd name="T44" fmla="*/ 1214 w 1404"/>
                <a:gd name="T45" fmla="*/ 0 h 1153"/>
                <a:gd name="T46" fmla="*/ 1172 w 1404"/>
                <a:gd name="T47" fmla="*/ 4 h 1153"/>
                <a:gd name="T48" fmla="*/ 1111 w 1404"/>
                <a:gd name="T49" fmla="*/ 7 h 1153"/>
                <a:gd name="T50" fmla="*/ 1053 w 1404"/>
                <a:gd name="T51" fmla="*/ 20 h 1153"/>
                <a:gd name="T52" fmla="*/ 989 w 1404"/>
                <a:gd name="T53" fmla="*/ 46 h 1153"/>
                <a:gd name="T54" fmla="*/ 939 w 1404"/>
                <a:gd name="T55" fmla="*/ 79 h 1153"/>
                <a:gd name="T56" fmla="*/ 899 w 1404"/>
                <a:gd name="T57" fmla="*/ 106 h 1153"/>
                <a:gd name="T58" fmla="*/ 878 w 1404"/>
                <a:gd name="T59" fmla="*/ 149 h 1153"/>
                <a:gd name="T60" fmla="*/ 897 w 1404"/>
                <a:gd name="T61" fmla="*/ 187 h 1153"/>
                <a:gd name="T62" fmla="*/ 939 w 1404"/>
                <a:gd name="T63" fmla="*/ 183 h 1153"/>
                <a:gd name="T64" fmla="*/ 987 w 1404"/>
                <a:gd name="T65" fmla="*/ 171 h 1153"/>
                <a:gd name="T66" fmla="*/ 1033 w 1404"/>
                <a:gd name="T67" fmla="*/ 158 h 1153"/>
                <a:gd name="T68" fmla="*/ 1069 w 1404"/>
                <a:gd name="T69" fmla="*/ 150 h 1153"/>
                <a:gd name="T70" fmla="*/ 1111 w 1404"/>
                <a:gd name="T71" fmla="*/ 150 h 1153"/>
                <a:gd name="T72" fmla="*/ 1154 w 1404"/>
                <a:gd name="T73" fmla="*/ 163 h 1153"/>
                <a:gd name="T74" fmla="*/ 1183 w 1404"/>
                <a:gd name="T75" fmla="*/ 204 h 1153"/>
                <a:gd name="T76" fmla="*/ 1179 w 1404"/>
                <a:gd name="T77" fmla="*/ 248 h 1153"/>
                <a:gd name="T78" fmla="*/ 1157 w 1404"/>
                <a:gd name="T79" fmla="*/ 286 h 1153"/>
                <a:gd name="T80" fmla="*/ 1121 w 1404"/>
                <a:gd name="T81" fmla="*/ 323 h 1153"/>
                <a:gd name="T82" fmla="*/ 1047 w 1404"/>
                <a:gd name="T83" fmla="*/ 361 h 1153"/>
                <a:gd name="T84" fmla="*/ 908 w 1404"/>
                <a:gd name="T85" fmla="*/ 415 h 1153"/>
                <a:gd name="T86" fmla="*/ 194 w 1404"/>
                <a:gd name="T87" fmla="*/ 675 h 1153"/>
                <a:gd name="T88" fmla="*/ 123 w 1404"/>
                <a:gd name="T89" fmla="*/ 715 h 1153"/>
                <a:gd name="T90" fmla="*/ 68 w 1404"/>
                <a:gd name="T91" fmla="*/ 763 h 1153"/>
                <a:gd name="T92" fmla="*/ 29 w 1404"/>
                <a:gd name="T93" fmla="*/ 809 h 1153"/>
                <a:gd name="T94" fmla="*/ 6 w 1404"/>
                <a:gd name="T95" fmla="*/ 858 h 1153"/>
                <a:gd name="T96" fmla="*/ 0 w 1404"/>
                <a:gd name="T97" fmla="*/ 912 h 1153"/>
                <a:gd name="T98" fmla="*/ 8 w 1404"/>
                <a:gd name="T99" fmla="*/ 952 h 1153"/>
                <a:gd name="T100" fmla="*/ 22 w 1404"/>
                <a:gd name="T101" fmla="*/ 992 h 1153"/>
                <a:gd name="T102" fmla="*/ 59 w 1404"/>
                <a:gd name="T103" fmla="*/ 1036 h 1153"/>
                <a:gd name="T104" fmla="*/ 127 w 1404"/>
                <a:gd name="T105" fmla="*/ 1095 h 1153"/>
                <a:gd name="T106" fmla="*/ 198 w 1404"/>
                <a:gd name="T107" fmla="*/ 1135 h 1153"/>
                <a:gd name="T108" fmla="*/ 273 w 1404"/>
                <a:gd name="T109" fmla="*/ 1152 h 1153"/>
                <a:gd name="T110" fmla="*/ 466 w 1404"/>
                <a:gd name="T111" fmla="*/ 108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4" h="1153">
                  <a:moveTo>
                    <a:pt x="466" y="1084"/>
                  </a:moveTo>
                  <a:lnTo>
                    <a:pt x="370" y="1066"/>
                  </a:lnTo>
                  <a:lnTo>
                    <a:pt x="299" y="1035"/>
                  </a:lnTo>
                  <a:lnTo>
                    <a:pt x="257" y="1002"/>
                  </a:lnTo>
                  <a:lnTo>
                    <a:pt x="220" y="956"/>
                  </a:lnTo>
                  <a:lnTo>
                    <a:pt x="209" y="914"/>
                  </a:lnTo>
                  <a:lnTo>
                    <a:pt x="215" y="873"/>
                  </a:lnTo>
                  <a:lnTo>
                    <a:pt x="231" y="836"/>
                  </a:lnTo>
                  <a:lnTo>
                    <a:pt x="273" y="798"/>
                  </a:lnTo>
                  <a:lnTo>
                    <a:pt x="330" y="774"/>
                  </a:lnTo>
                  <a:lnTo>
                    <a:pt x="400" y="748"/>
                  </a:lnTo>
                  <a:lnTo>
                    <a:pt x="1110" y="499"/>
                  </a:lnTo>
                  <a:lnTo>
                    <a:pt x="1207" y="451"/>
                  </a:lnTo>
                  <a:lnTo>
                    <a:pt x="1289" y="398"/>
                  </a:lnTo>
                  <a:lnTo>
                    <a:pt x="1344" y="356"/>
                  </a:lnTo>
                  <a:lnTo>
                    <a:pt x="1381" y="310"/>
                  </a:lnTo>
                  <a:lnTo>
                    <a:pt x="1403" y="249"/>
                  </a:lnTo>
                  <a:lnTo>
                    <a:pt x="1401" y="185"/>
                  </a:lnTo>
                  <a:lnTo>
                    <a:pt x="1386" y="136"/>
                  </a:lnTo>
                  <a:lnTo>
                    <a:pt x="1370" y="90"/>
                  </a:lnTo>
                  <a:lnTo>
                    <a:pt x="1335" y="55"/>
                  </a:lnTo>
                  <a:lnTo>
                    <a:pt x="1280" y="18"/>
                  </a:lnTo>
                  <a:lnTo>
                    <a:pt x="1214" y="0"/>
                  </a:lnTo>
                  <a:lnTo>
                    <a:pt x="1172" y="4"/>
                  </a:lnTo>
                  <a:lnTo>
                    <a:pt x="1111" y="7"/>
                  </a:lnTo>
                  <a:lnTo>
                    <a:pt x="1053" y="20"/>
                  </a:lnTo>
                  <a:lnTo>
                    <a:pt x="989" y="46"/>
                  </a:lnTo>
                  <a:lnTo>
                    <a:pt x="939" y="79"/>
                  </a:lnTo>
                  <a:lnTo>
                    <a:pt x="899" y="106"/>
                  </a:lnTo>
                  <a:lnTo>
                    <a:pt x="878" y="149"/>
                  </a:lnTo>
                  <a:lnTo>
                    <a:pt x="897" y="187"/>
                  </a:lnTo>
                  <a:lnTo>
                    <a:pt x="939" y="183"/>
                  </a:lnTo>
                  <a:lnTo>
                    <a:pt x="987" y="171"/>
                  </a:lnTo>
                  <a:lnTo>
                    <a:pt x="1033" y="158"/>
                  </a:lnTo>
                  <a:lnTo>
                    <a:pt x="1069" y="150"/>
                  </a:lnTo>
                  <a:lnTo>
                    <a:pt x="1111" y="150"/>
                  </a:lnTo>
                  <a:lnTo>
                    <a:pt x="1154" y="163"/>
                  </a:lnTo>
                  <a:lnTo>
                    <a:pt x="1183" y="204"/>
                  </a:lnTo>
                  <a:lnTo>
                    <a:pt x="1179" y="248"/>
                  </a:lnTo>
                  <a:lnTo>
                    <a:pt x="1157" y="286"/>
                  </a:lnTo>
                  <a:lnTo>
                    <a:pt x="1121" y="323"/>
                  </a:lnTo>
                  <a:lnTo>
                    <a:pt x="1047" y="361"/>
                  </a:lnTo>
                  <a:lnTo>
                    <a:pt x="908" y="415"/>
                  </a:lnTo>
                  <a:lnTo>
                    <a:pt x="194" y="675"/>
                  </a:lnTo>
                  <a:lnTo>
                    <a:pt x="123" y="715"/>
                  </a:lnTo>
                  <a:lnTo>
                    <a:pt x="68" y="763"/>
                  </a:lnTo>
                  <a:lnTo>
                    <a:pt x="29" y="809"/>
                  </a:lnTo>
                  <a:lnTo>
                    <a:pt x="6" y="858"/>
                  </a:lnTo>
                  <a:lnTo>
                    <a:pt x="0" y="912"/>
                  </a:lnTo>
                  <a:lnTo>
                    <a:pt x="8" y="952"/>
                  </a:lnTo>
                  <a:lnTo>
                    <a:pt x="22" y="992"/>
                  </a:lnTo>
                  <a:lnTo>
                    <a:pt x="59" y="1036"/>
                  </a:lnTo>
                  <a:lnTo>
                    <a:pt x="127" y="1095"/>
                  </a:lnTo>
                  <a:lnTo>
                    <a:pt x="198" y="1135"/>
                  </a:lnTo>
                  <a:lnTo>
                    <a:pt x="273" y="1152"/>
                  </a:lnTo>
                  <a:lnTo>
                    <a:pt x="466" y="108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6" name="Freeform 12"/>
            <p:cNvSpPr>
              <a:spLocks/>
            </p:cNvSpPr>
            <p:nvPr/>
          </p:nvSpPr>
          <p:spPr bwMode="auto">
            <a:xfrm>
              <a:off x="2711" y="3280"/>
              <a:ext cx="368" cy="422"/>
            </a:xfrm>
            <a:custGeom>
              <a:avLst/>
              <a:gdLst>
                <a:gd name="T0" fmla="*/ 367 w 368"/>
                <a:gd name="T1" fmla="*/ 421 h 422"/>
                <a:gd name="T2" fmla="*/ 171 w 368"/>
                <a:gd name="T3" fmla="*/ 340 h 422"/>
                <a:gd name="T4" fmla="*/ 117 w 368"/>
                <a:gd name="T5" fmla="*/ 304 h 422"/>
                <a:gd name="T6" fmla="*/ 73 w 368"/>
                <a:gd name="T7" fmla="*/ 265 h 422"/>
                <a:gd name="T8" fmla="*/ 31 w 368"/>
                <a:gd name="T9" fmla="*/ 219 h 422"/>
                <a:gd name="T10" fmla="*/ 9 w 368"/>
                <a:gd name="T11" fmla="*/ 179 h 422"/>
                <a:gd name="T12" fmla="*/ 0 w 368"/>
                <a:gd name="T13" fmla="*/ 137 h 422"/>
                <a:gd name="T14" fmla="*/ 2 w 368"/>
                <a:gd name="T15" fmla="*/ 95 h 422"/>
                <a:gd name="T16" fmla="*/ 19 w 368"/>
                <a:gd name="T17" fmla="*/ 51 h 422"/>
                <a:gd name="T18" fmla="*/ 44 w 368"/>
                <a:gd name="T19" fmla="*/ 0 h 422"/>
                <a:gd name="T20" fmla="*/ 120 w 368"/>
                <a:gd name="T21" fmla="*/ 52 h 422"/>
                <a:gd name="T22" fmla="*/ 95 w 368"/>
                <a:gd name="T23" fmla="*/ 98 h 422"/>
                <a:gd name="T24" fmla="*/ 95 w 368"/>
                <a:gd name="T25" fmla="*/ 143 h 422"/>
                <a:gd name="T26" fmla="*/ 122 w 368"/>
                <a:gd name="T27" fmla="*/ 191 h 422"/>
                <a:gd name="T28" fmla="*/ 162 w 368"/>
                <a:gd name="T29" fmla="*/ 235 h 422"/>
                <a:gd name="T30" fmla="*/ 223 w 368"/>
                <a:gd name="T31" fmla="*/ 284 h 422"/>
                <a:gd name="T32" fmla="*/ 290 w 368"/>
                <a:gd name="T33" fmla="*/ 317 h 422"/>
                <a:gd name="T34" fmla="*/ 332 w 368"/>
                <a:gd name="T35" fmla="*/ 351 h 422"/>
                <a:gd name="T36" fmla="*/ 351 w 368"/>
                <a:gd name="T37" fmla="*/ 378 h 422"/>
                <a:gd name="T38" fmla="*/ 367 w 368"/>
                <a:gd name="T39"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422">
                  <a:moveTo>
                    <a:pt x="367" y="421"/>
                  </a:moveTo>
                  <a:lnTo>
                    <a:pt x="171" y="340"/>
                  </a:lnTo>
                  <a:lnTo>
                    <a:pt x="117" y="304"/>
                  </a:lnTo>
                  <a:lnTo>
                    <a:pt x="73" y="265"/>
                  </a:lnTo>
                  <a:lnTo>
                    <a:pt x="31" y="219"/>
                  </a:lnTo>
                  <a:lnTo>
                    <a:pt x="9" y="179"/>
                  </a:lnTo>
                  <a:lnTo>
                    <a:pt x="0" y="137"/>
                  </a:lnTo>
                  <a:lnTo>
                    <a:pt x="2" y="95"/>
                  </a:lnTo>
                  <a:lnTo>
                    <a:pt x="19" y="51"/>
                  </a:lnTo>
                  <a:lnTo>
                    <a:pt x="44" y="0"/>
                  </a:lnTo>
                  <a:lnTo>
                    <a:pt x="120" y="52"/>
                  </a:lnTo>
                  <a:lnTo>
                    <a:pt x="95" y="98"/>
                  </a:lnTo>
                  <a:lnTo>
                    <a:pt x="95" y="143"/>
                  </a:lnTo>
                  <a:lnTo>
                    <a:pt x="122" y="191"/>
                  </a:lnTo>
                  <a:lnTo>
                    <a:pt x="162" y="235"/>
                  </a:lnTo>
                  <a:lnTo>
                    <a:pt x="223" y="284"/>
                  </a:lnTo>
                  <a:lnTo>
                    <a:pt x="290" y="317"/>
                  </a:lnTo>
                  <a:lnTo>
                    <a:pt x="332" y="351"/>
                  </a:lnTo>
                  <a:lnTo>
                    <a:pt x="351" y="378"/>
                  </a:lnTo>
                  <a:lnTo>
                    <a:pt x="367" y="42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7" name="Freeform 13"/>
            <p:cNvSpPr>
              <a:spLocks/>
            </p:cNvSpPr>
            <p:nvPr/>
          </p:nvSpPr>
          <p:spPr bwMode="auto">
            <a:xfrm>
              <a:off x="2432" y="1792"/>
              <a:ext cx="989" cy="1439"/>
            </a:xfrm>
            <a:custGeom>
              <a:avLst/>
              <a:gdLst>
                <a:gd name="T0" fmla="*/ 525 w 989"/>
                <a:gd name="T1" fmla="*/ 1438 h 1439"/>
                <a:gd name="T2" fmla="*/ 582 w 989"/>
                <a:gd name="T3" fmla="*/ 1409 h 1439"/>
                <a:gd name="T4" fmla="*/ 647 w 989"/>
                <a:gd name="T5" fmla="*/ 1355 h 1439"/>
                <a:gd name="T6" fmla="*/ 670 w 989"/>
                <a:gd name="T7" fmla="*/ 1304 h 1439"/>
                <a:gd name="T8" fmla="*/ 686 w 989"/>
                <a:gd name="T9" fmla="*/ 1255 h 1439"/>
                <a:gd name="T10" fmla="*/ 677 w 989"/>
                <a:gd name="T11" fmla="*/ 1198 h 1439"/>
                <a:gd name="T12" fmla="*/ 637 w 989"/>
                <a:gd name="T13" fmla="*/ 1125 h 1439"/>
                <a:gd name="T14" fmla="*/ 609 w 989"/>
                <a:gd name="T15" fmla="*/ 1092 h 1439"/>
                <a:gd name="T16" fmla="*/ 569 w 989"/>
                <a:gd name="T17" fmla="*/ 1063 h 1439"/>
                <a:gd name="T18" fmla="*/ 259 w 989"/>
                <a:gd name="T19" fmla="*/ 905 h 1439"/>
                <a:gd name="T20" fmla="*/ 201 w 989"/>
                <a:gd name="T21" fmla="*/ 863 h 1439"/>
                <a:gd name="T22" fmla="*/ 177 w 989"/>
                <a:gd name="T23" fmla="*/ 843 h 1439"/>
                <a:gd name="T24" fmla="*/ 160 w 989"/>
                <a:gd name="T25" fmla="*/ 800 h 1439"/>
                <a:gd name="T26" fmla="*/ 171 w 989"/>
                <a:gd name="T27" fmla="*/ 766 h 1439"/>
                <a:gd name="T28" fmla="*/ 215 w 989"/>
                <a:gd name="T29" fmla="*/ 738 h 1439"/>
                <a:gd name="T30" fmla="*/ 294 w 989"/>
                <a:gd name="T31" fmla="*/ 709 h 1439"/>
                <a:gd name="T32" fmla="*/ 780 w 989"/>
                <a:gd name="T33" fmla="*/ 521 h 1439"/>
                <a:gd name="T34" fmla="*/ 856 w 989"/>
                <a:gd name="T35" fmla="*/ 471 h 1439"/>
                <a:gd name="T36" fmla="*/ 918 w 989"/>
                <a:gd name="T37" fmla="*/ 417 h 1439"/>
                <a:gd name="T38" fmla="*/ 953 w 989"/>
                <a:gd name="T39" fmla="*/ 379 h 1439"/>
                <a:gd name="T40" fmla="*/ 984 w 989"/>
                <a:gd name="T41" fmla="*/ 334 h 1439"/>
                <a:gd name="T42" fmla="*/ 988 w 989"/>
                <a:gd name="T43" fmla="*/ 274 h 1439"/>
                <a:gd name="T44" fmla="*/ 972 w 989"/>
                <a:gd name="T45" fmla="*/ 214 h 1439"/>
                <a:gd name="T46" fmla="*/ 953 w 989"/>
                <a:gd name="T47" fmla="*/ 167 h 1439"/>
                <a:gd name="T48" fmla="*/ 920 w 989"/>
                <a:gd name="T49" fmla="*/ 126 h 1439"/>
                <a:gd name="T50" fmla="*/ 875 w 989"/>
                <a:gd name="T51" fmla="*/ 85 h 1439"/>
                <a:gd name="T52" fmla="*/ 828 w 989"/>
                <a:gd name="T53" fmla="*/ 50 h 1439"/>
                <a:gd name="T54" fmla="*/ 803 w 989"/>
                <a:gd name="T55" fmla="*/ 29 h 1439"/>
                <a:gd name="T56" fmla="*/ 756 w 989"/>
                <a:gd name="T57" fmla="*/ 0 h 1439"/>
                <a:gd name="T58" fmla="*/ 588 w 989"/>
                <a:gd name="T59" fmla="*/ 61 h 1439"/>
                <a:gd name="T60" fmla="*/ 649 w 989"/>
                <a:gd name="T61" fmla="*/ 104 h 1439"/>
                <a:gd name="T62" fmla="*/ 694 w 989"/>
                <a:gd name="T63" fmla="*/ 145 h 1439"/>
                <a:gd name="T64" fmla="*/ 739 w 989"/>
                <a:gd name="T65" fmla="*/ 182 h 1439"/>
                <a:gd name="T66" fmla="*/ 780 w 989"/>
                <a:gd name="T67" fmla="*/ 223 h 1439"/>
                <a:gd name="T68" fmla="*/ 803 w 989"/>
                <a:gd name="T69" fmla="*/ 272 h 1439"/>
                <a:gd name="T70" fmla="*/ 787 w 989"/>
                <a:gd name="T71" fmla="*/ 323 h 1439"/>
                <a:gd name="T72" fmla="*/ 729 w 989"/>
                <a:gd name="T73" fmla="*/ 369 h 1439"/>
                <a:gd name="T74" fmla="*/ 639 w 989"/>
                <a:gd name="T75" fmla="*/ 413 h 1439"/>
                <a:gd name="T76" fmla="*/ 212 w 989"/>
                <a:gd name="T77" fmla="*/ 589 h 1439"/>
                <a:gd name="T78" fmla="*/ 160 w 989"/>
                <a:gd name="T79" fmla="*/ 608 h 1439"/>
                <a:gd name="T80" fmla="*/ 88 w 989"/>
                <a:gd name="T81" fmla="*/ 653 h 1439"/>
                <a:gd name="T82" fmla="*/ 43 w 989"/>
                <a:gd name="T83" fmla="*/ 698 h 1439"/>
                <a:gd name="T84" fmla="*/ 9 w 989"/>
                <a:gd name="T85" fmla="*/ 755 h 1439"/>
                <a:gd name="T86" fmla="*/ 0 w 989"/>
                <a:gd name="T87" fmla="*/ 820 h 1439"/>
                <a:gd name="T88" fmla="*/ 10 w 989"/>
                <a:gd name="T89" fmla="*/ 872 h 1439"/>
                <a:gd name="T90" fmla="*/ 40 w 989"/>
                <a:gd name="T91" fmla="*/ 914 h 1439"/>
                <a:gd name="T92" fmla="*/ 84 w 989"/>
                <a:gd name="T93" fmla="*/ 949 h 1439"/>
                <a:gd name="T94" fmla="*/ 159 w 989"/>
                <a:gd name="T95" fmla="*/ 999 h 1439"/>
                <a:gd name="T96" fmla="*/ 487 w 989"/>
                <a:gd name="T97" fmla="*/ 1164 h 1439"/>
                <a:gd name="T98" fmla="*/ 530 w 989"/>
                <a:gd name="T99" fmla="*/ 1197 h 1439"/>
                <a:gd name="T100" fmla="*/ 569 w 989"/>
                <a:gd name="T101" fmla="*/ 1236 h 1439"/>
                <a:gd name="T102" fmla="*/ 557 w 989"/>
                <a:gd name="T103" fmla="*/ 1292 h 1439"/>
                <a:gd name="T104" fmla="*/ 502 w 989"/>
                <a:gd name="T105" fmla="*/ 1354 h 1439"/>
                <a:gd name="T106" fmla="*/ 434 w 989"/>
                <a:gd name="T107" fmla="*/ 1394 h 1439"/>
                <a:gd name="T108" fmla="*/ 525 w 989"/>
                <a:gd name="T109" fmla="*/ 1438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9" h="1439">
                  <a:moveTo>
                    <a:pt x="525" y="1438"/>
                  </a:moveTo>
                  <a:lnTo>
                    <a:pt x="582" y="1409"/>
                  </a:lnTo>
                  <a:lnTo>
                    <a:pt x="647" y="1355"/>
                  </a:lnTo>
                  <a:lnTo>
                    <a:pt x="670" y="1304"/>
                  </a:lnTo>
                  <a:lnTo>
                    <a:pt x="686" y="1255"/>
                  </a:lnTo>
                  <a:lnTo>
                    <a:pt x="677" y="1198"/>
                  </a:lnTo>
                  <a:lnTo>
                    <a:pt x="637" y="1125"/>
                  </a:lnTo>
                  <a:lnTo>
                    <a:pt x="609" y="1092"/>
                  </a:lnTo>
                  <a:lnTo>
                    <a:pt x="569" y="1063"/>
                  </a:lnTo>
                  <a:lnTo>
                    <a:pt x="259" y="905"/>
                  </a:lnTo>
                  <a:lnTo>
                    <a:pt x="201" y="863"/>
                  </a:lnTo>
                  <a:lnTo>
                    <a:pt x="177" y="843"/>
                  </a:lnTo>
                  <a:lnTo>
                    <a:pt x="160" y="800"/>
                  </a:lnTo>
                  <a:lnTo>
                    <a:pt x="171" y="766"/>
                  </a:lnTo>
                  <a:lnTo>
                    <a:pt x="215" y="738"/>
                  </a:lnTo>
                  <a:lnTo>
                    <a:pt x="294" y="709"/>
                  </a:lnTo>
                  <a:lnTo>
                    <a:pt x="780" y="521"/>
                  </a:lnTo>
                  <a:lnTo>
                    <a:pt x="856" y="471"/>
                  </a:lnTo>
                  <a:lnTo>
                    <a:pt x="918" y="417"/>
                  </a:lnTo>
                  <a:lnTo>
                    <a:pt x="953" y="379"/>
                  </a:lnTo>
                  <a:lnTo>
                    <a:pt x="984" y="334"/>
                  </a:lnTo>
                  <a:lnTo>
                    <a:pt x="988" y="274"/>
                  </a:lnTo>
                  <a:lnTo>
                    <a:pt x="972" y="214"/>
                  </a:lnTo>
                  <a:lnTo>
                    <a:pt x="953" y="167"/>
                  </a:lnTo>
                  <a:lnTo>
                    <a:pt x="920" y="126"/>
                  </a:lnTo>
                  <a:lnTo>
                    <a:pt x="875" y="85"/>
                  </a:lnTo>
                  <a:lnTo>
                    <a:pt x="828" y="50"/>
                  </a:lnTo>
                  <a:lnTo>
                    <a:pt x="803" y="29"/>
                  </a:lnTo>
                  <a:lnTo>
                    <a:pt x="756" y="0"/>
                  </a:lnTo>
                  <a:lnTo>
                    <a:pt x="588" y="61"/>
                  </a:lnTo>
                  <a:lnTo>
                    <a:pt x="649" y="104"/>
                  </a:lnTo>
                  <a:lnTo>
                    <a:pt x="694" y="145"/>
                  </a:lnTo>
                  <a:lnTo>
                    <a:pt x="739" y="182"/>
                  </a:lnTo>
                  <a:lnTo>
                    <a:pt x="780" y="223"/>
                  </a:lnTo>
                  <a:lnTo>
                    <a:pt x="803" y="272"/>
                  </a:lnTo>
                  <a:lnTo>
                    <a:pt x="787" y="323"/>
                  </a:lnTo>
                  <a:lnTo>
                    <a:pt x="729" y="369"/>
                  </a:lnTo>
                  <a:lnTo>
                    <a:pt x="639" y="413"/>
                  </a:lnTo>
                  <a:lnTo>
                    <a:pt x="212" y="589"/>
                  </a:lnTo>
                  <a:lnTo>
                    <a:pt x="160" y="608"/>
                  </a:lnTo>
                  <a:lnTo>
                    <a:pt x="88" y="653"/>
                  </a:lnTo>
                  <a:lnTo>
                    <a:pt x="43" y="698"/>
                  </a:lnTo>
                  <a:lnTo>
                    <a:pt x="9" y="755"/>
                  </a:lnTo>
                  <a:lnTo>
                    <a:pt x="0" y="820"/>
                  </a:lnTo>
                  <a:lnTo>
                    <a:pt x="10" y="872"/>
                  </a:lnTo>
                  <a:lnTo>
                    <a:pt x="40" y="914"/>
                  </a:lnTo>
                  <a:lnTo>
                    <a:pt x="84" y="949"/>
                  </a:lnTo>
                  <a:lnTo>
                    <a:pt x="159" y="999"/>
                  </a:lnTo>
                  <a:lnTo>
                    <a:pt x="487" y="1164"/>
                  </a:lnTo>
                  <a:lnTo>
                    <a:pt x="530" y="1197"/>
                  </a:lnTo>
                  <a:lnTo>
                    <a:pt x="569" y="1236"/>
                  </a:lnTo>
                  <a:lnTo>
                    <a:pt x="557" y="1292"/>
                  </a:lnTo>
                  <a:lnTo>
                    <a:pt x="502" y="1354"/>
                  </a:lnTo>
                  <a:lnTo>
                    <a:pt x="434" y="1394"/>
                  </a:lnTo>
                  <a:lnTo>
                    <a:pt x="525" y="143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8" name="Freeform 14"/>
            <p:cNvSpPr>
              <a:spLocks/>
            </p:cNvSpPr>
            <p:nvPr/>
          </p:nvSpPr>
          <p:spPr bwMode="auto">
            <a:xfrm>
              <a:off x="2100" y="1162"/>
              <a:ext cx="669" cy="582"/>
            </a:xfrm>
            <a:custGeom>
              <a:avLst/>
              <a:gdLst>
                <a:gd name="T0" fmla="*/ 668 w 669"/>
                <a:gd name="T1" fmla="*/ 553 h 582"/>
                <a:gd name="T2" fmla="*/ 668 w 669"/>
                <a:gd name="T3" fmla="*/ 450 h 582"/>
                <a:gd name="T4" fmla="*/ 562 w 669"/>
                <a:gd name="T5" fmla="*/ 435 h 582"/>
                <a:gd name="T6" fmla="*/ 448 w 669"/>
                <a:gd name="T7" fmla="*/ 420 h 582"/>
                <a:gd name="T8" fmla="*/ 367 w 669"/>
                <a:gd name="T9" fmla="*/ 400 h 582"/>
                <a:gd name="T10" fmla="*/ 314 w 669"/>
                <a:gd name="T11" fmla="*/ 378 h 582"/>
                <a:gd name="T12" fmla="*/ 257 w 669"/>
                <a:gd name="T13" fmla="*/ 349 h 582"/>
                <a:gd name="T14" fmla="*/ 220 w 669"/>
                <a:gd name="T15" fmla="*/ 314 h 582"/>
                <a:gd name="T16" fmla="*/ 193 w 669"/>
                <a:gd name="T17" fmla="*/ 274 h 582"/>
                <a:gd name="T18" fmla="*/ 180 w 669"/>
                <a:gd name="T19" fmla="*/ 231 h 582"/>
                <a:gd name="T20" fmla="*/ 180 w 669"/>
                <a:gd name="T21" fmla="*/ 189 h 582"/>
                <a:gd name="T22" fmla="*/ 193 w 669"/>
                <a:gd name="T23" fmla="*/ 165 h 582"/>
                <a:gd name="T24" fmla="*/ 209 w 669"/>
                <a:gd name="T25" fmla="*/ 143 h 582"/>
                <a:gd name="T26" fmla="*/ 255 w 669"/>
                <a:gd name="T27" fmla="*/ 127 h 582"/>
                <a:gd name="T28" fmla="*/ 297 w 669"/>
                <a:gd name="T29" fmla="*/ 127 h 582"/>
                <a:gd name="T30" fmla="*/ 345 w 669"/>
                <a:gd name="T31" fmla="*/ 141 h 582"/>
                <a:gd name="T32" fmla="*/ 396 w 669"/>
                <a:gd name="T33" fmla="*/ 156 h 582"/>
                <a:gd name="T34" fmla="*/ 448 w 669"/>
                <a:gd name="T35" fmla="*/ 163 h 582"/>
                <a:gd name="T36" fmla="*/ 477 w 669"/>
                <a:gd name="T37" fmla="*/ 125 h 582"/>
                <a:gd name="T38" fmla="*/ 464 w 669"/>
                <a:gd name="T39" fmla="*/ 86 h 582"/>
                <a:gd name="T40" fmla="*/ 415 w 669"/>
                <a:gd name="T41" fmla="*/ 42 h 582"/>
                <a:gd name="T42" fmla="*/ 363 w 669"/>
                <a:gd name="T43" fmla="*/ 18 h 582"/>
                <a:gd name="T44" fmla="*/ 319 w 669"/>
                <a:gd name="T45" fmla="*/ 7 h 582"/>
                <a:gd name="T46" fmla="*/ 273 w 669"/>
                <a:gd name="T47" fmla="*/ 2 h 582"/>
                <a:gd name="T48" fmla="*/ 222 w 669"/>
                <a:gd name="T49" fmla="*/ 0 h 582"/>
                <a:gd name="T50" fmla="*/ 176 w 669"/>
                <a:gd name="T51" fmla="*/ 4 h 582"/>
                <a:gd name="T52" fmla="*/ 136 w 669"/>
                <a:gd name="T53" fmla="*/ 15 h 582"/>
                <a:gd name="T54" fmla="*/ 86 w 669"/>
                <a:gd name="T55" fmla="*/ 33 h 582"/>
                <a:gd name="T56" fmla="*/ 50 w 669"/>
                <a:gd name="T57" fmla="*/ 66 h 582"/>
                <a:gd name="T58" fmla="*/ 22 w 669"/>
                <a:gd name="T59" fmla="*/ 99 h 582"/>
                <a:gd name="T60" fmla="*/ 6 w 669"/>
                <a:gd name="T61" fmla="*/ 145 h 582"/>
                <a:gd name="T62" fmla="*/ 0 w 669"/>
                <a:gd name="T63" fmla="*/ 189 h 582"/>
                <a:gd name="T64" fmla="*/ 9 w 669"/>
                <a:gd name="T65" fmla="*/ 237 h 582"/>
                <a:gd name="T66" fmla="*/ 22 w 669"/>
                <a:gd name="T67" fmla="*/ 285 h 582"/>
                <a:gd name="T68" fmla="*/ 50 w 669"/>
                <a:gd name="T69" fmla="*/ 330 h 582"/>
                <a:gd name="T70" fmla="*/ 81 w 669"/>
                <a:gd name="T71" fmla="*/ 375 h 582"/>
                <a:gd name="T72" fmla="*/ 125 w 669"/>
                <a:gd name="T73" fmla="*/ 419 h 582"/>
                <a:gd name="T74" fmla="*/ 169 w 669"/>
                <a:gd name="T75" fmla="*/ 457 h 582"/>
                <a:gd name="T76" fmla="*/ 217 w 669"/>
                <a:gd name="T77" fmla="*/ 488 h 582"/>
                <a:gd name="T78" fmla="*/ 266 w 669"/>
                <a:gd name="T79" fmla="*/ 514 h 582"/>
                <a:gd name="T80" fmla="*/ 310 w 669"/>
                <a:gd name="T81" fmla="*/ 534 h 582"/>
                <a:gd name="T82" fmla="*/ 369 w 669"/>
                <a:gd name="T83" fmla="*/ 549 h 582"/>
                <a:gd name="T84" fmla="*/ 437 w 669"/>
                <a:gd name="T85" fmla="*/ 568 h 582"/>
                <a:gd name="T86" fmla="*/ 516 w 669"/>
                <a:gd name="T87" fmla="*/ 581 h 582"/>
                <a:gd name="T88" fmla="*/ 595 w 669"/>
                <a:gd name="T89" fmla="*/ 577 h 582"/>
                <a:gd name="T90" fmla="*/ 668 w 669"/>
                <a:gd name="T91" fmla="*/ 5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9" h="582">
                  <a:moveTo>
                    <a:pt x="668" y="553"/>
                  </a:moveTo>
                  <a:lnTo>
                    <a:pt x="668" y="450"/>
                  </a:lnTo>
                  <a:lnTo>
                    <a:pt x="562" y="435"/>
                  </a:lnTo>
                  <a:lnTo>
                    <a:pt x="448" y="420"/>
                  </a:lnTo>
                  <a:lnTo>
                    <a:pt x="367" y="400"/>
                  </a:lnTo>
                  <a:lnTo>
                    <a:pt x="314" y="378"/>
                  </a:lnTo>
                  <a:lnTo>
                    <a:pt x="257" y="349"/>
                  </a:lnTo>
                  <a:lnTo>
                    <a:pt x="220" y="314"/>
                  </a:lnTo>
                  <a:lnTo>
                    <a:pt x="193" y="274"/>
                  </a:lnTo>
                  <a:lnTo>
                    <a:pt x="180" y="231"/>
                  </a:lnTo>
                  <a:lnTo>
                    <a:pt x="180" y="189"/>
                  </a:lnTo>
                  <a:lnTo>
                    <a:pt x="193" y="165"/>
                  </a:lnTo>
                  <a:lnTo>
                    <a:pt x="209" y="143"/>
                  </a:lnTo>
                  <a:lnTo>
                    <a:pt x="255" y="127"/>
                  </a:lnTo>
                  <a:lnTo>
                    <a:pt x="297" y="127"/>
                  </a:lnTo>
                  <a:lnTo>
                    <a:pt x="345" y="141"/>
                  </a:lnTo>
                  <a:lnTo>
                    <a:pt x="396" y="156"/>
                  </a:lnTo>
                  <a:lnTo>
                    <a:pt x="448" y="163"/>
                  </a:lnTo>
                  <a:lnTo>
                    <a:pt x="477" y="125"/>
                  </a:lnTo>
                  <a:lnTo>
                    <a:pt x="464" y="86"/>
                  </a:lnTo>
                  <a:lnTo>
                    <a:pt x="415" y="42"/>
                  </a:lnTo>
                  <a:lnTo>
                    <a:pt x="363" y="18"/>
                  </a:lnTo>
                  <a:lnTo>
                    <a:pt x="319" y="7"/>
                  </a:lnTo>
                  <a:lnTo>
                    <a:pt x="273" y="2"/>
                  </a:lnTo>
                  <a:lnTo>
                    <a:pt x="222" y="0"/>
                  </a:lnTo>
                  <a:lnTo>
                    <a:pt x="176" y="4"/>
                  </a:lnTo>
                  <a:lnTo>
                    <a:pt x="136" y="15"/>
                  </a:lnTo>
                  <a:lnTo>
                    <a:pt x="86" y="33"/>
                  </a:lnTo>
                  <a:lnTo>
                    <a:pt x="50" y="66"/>
                  </a:lnTo>
                  <a:lnTo>
                    <a:pt x="22" y="99"/>
                  </a:lnTo>
                  <a:lnTo>
                    <a:pt x="6" y="145"/>
                  </a:lnTo>
                  <a:lnTo>
                    <a:pt x="0" y="189"/>
                  </a:lnTo>
                  <a:lnTo>
                    <a:pt x="9" y="237"/>
                  </a:lnTo>
                  <a:lnTo>
                    <a:pt x="22" y="285"/>
                  </a:lnTo>
                  <a:lnTo>
                    <a:pt x="50" y="330"/>
                  </a:lnTo>
                  <a:lnTo>
                    <a:pt x="81" y="375"/>
                  </a:lnTo>
                  <a:lnTo>
                    <a:pt x="125" y="419"/>
                  </a:lnTo>
                  <a:lnTo>
                    <a:pt x="169" y="457"/>
                  </a:lnTo>
                  <a:lnTo>
                    <a:pt x="217" y="488"/>
                  </a:lnTo>
                  <a:lnTo>
                    <a:pt x="266" y="514"/>
                  </a:lnTo>
                  <a:lnTo>
                    <a:pt x="310" y="534"/>
                  </a:lnTo>
                  <a:lnTo>
                    <a:pt x="369" y="549"/>
                  </a:lnTo>
                  <a:lnTo>
                    <a:pt x="437" y="568"/>
                  </a:lnTo>
                  <a:lnTo>
                    <a:pt x="516" y="581"/>
                  </a:lnTo>
                  <a:lnTo>
                    <a:pt x="595" y="577"/>
                  </a:lnTo>
                  <a:lnTo>
                    <a:pt x="668" y="55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9" name="Freeform 15"/>
            <p:cNvSpPr>
              <a:spLocks/>
            </p:cNvSpPr>
            <p:nvPr/>
          </p:nvSpPr>
          <p:spPr bwMode="auto">
            <a:xfrm>
              <a:off x="1365" y="583"/>
              <a:ext cx="1413" cy="549"/>
            </a:xfrm>
            <a:custGeom>
              <a:avLst/>
              <a:gdLst>
                <a:gd name="T0" fmla="*/ 1412 w 1413"/>
                <a:gd name="T1" fmla="*/ 548 h 549"/>
                <a:gd name="T2" fmla="*/ 1316 w 1413"/>
                <a:gd name="T3" fmla="*/ 537 h 549"/>
                <a:gd name="T4" fmla="*/ 1237 w 1413"/>
                <a:gd name="T5" fmla="*/ 524 h 549"/>
                <a:gd name="T6" fmla="*/ 1179 w 1413"/>
                <a:gd name="T7" fmla="*/ 511 h 549"/>
                <a:gd name="T8" fmla="*/ 1118 w 1413"/>
                <a:gd name="T9" fmla="*/ 499 h 549"/>
                <a:gd name="T10" fmla="*/ 1060 w 1413"/>
                <a:gd name="T11" fmla="*/ 493 h 549"/>
                <a:gd name="T12" fmla="*/ 1000 w 1413"/>
                <a:gd name="T13" fmla="*/ 495 h 549"/>
                <a:gd name="T14" fmla="*/ 939 w 1413"/>
                <a:gd name="T15" fmla="*/ 499 h 549"/>
                <a:gd name="T16" fmla="*/ 894 w 1413"/>
                <a:gd name="T17" fmla="*/ 482 h 549"/>
                <a:gd name="T18" fmla="*/ 962 w 1413"/>
                <a:gd name="T19" fmla="*/ 440 h 549"/>
                <a:gd name="T20" fmla="*/ 1005 w 1413"/>
                <a:gd name="T21" fmla="*/ 411 h 549"/>
                <a:gd name="T22" fmla="*/ 1043 w 1413"/>
                <a:gd name="T23" fmla="*/ 381 h 549"/>
                <a:gd name="T24" fmla="*/ 1069 w 1413"/>
                <a:gd name="T25" fmla="*/ 348 h 549"/>
                <a:gd name="T26" fmla="*/ 962 w 1413"/>
                <a:gd name="T27" fmla="*/ 383 h 549"/>
                <a:gd name="T28" fmla="*/ 855 w 1413"/>
                <a:gd name="T29" fmla="*/ 418 h 549"/>
                <a:gd name="T30" fmla="*/ 783 w 1413"/>
                <a:gd name="T31" fmla="*/ 436 h 549"/>
                <a:gd name="T32" fmla="*/ 670 w 1413"/>
                <a:gd name="T33" fmla="*/ 449 h 549"/>
                <a:gd name="T34" fmla="*/ 597 w 1413"/>
                <a:gd name="T35" fmla="*/ 449 h 549"/>
                <a:gd name="T36" fmla="*/ 531 w 1413"/>
                <a:gd name="T37" fmla="*/ 444 h 549"/>
                <a:gd name="T38" fmla="*/ 486 w 1413"/>
                <a:gd name="T39" fmla="*/ 427 h 549"/>
                <a:gd name="T40" fmla="*/ 459 w 1413"/>
                <a:gd name="T41" fmla="*/ 407 h 549"/>
                <a:gd name="T42" fmla="*/ 527 w 1413"/>
                <a:gd name="T43" fmla="*/ 389 h 549"/>
                <a:gd name="T44" fmla="*/ 572 w 1413"/>
                <a:gd name="T45" fmla="*/ 365 h 549"/>
                <a:gd name="T46" fmla="*/ 599 w 1413"/>
                <a:gd name="T47" fmla="*/ 339 h 549"/>
                <a:gd name="T48" fmla="*/ 634 w 1413"/>
                <a:gd name="T49" fmla="*/ 308 h 549"/>
                <a:gd name="T50" fmla="*/ 544 w 1413"/>
                <a:gd name="T51" fmla="*/ 334 h 549"/>
                <a:gd name="T52" fmla="*/ 463 w 1413"/>
                <a:gd name="T53" fmla="*/ 348 h 549"/>
                <a:gd name="T54" fmla="*/ 378 w 1413"/>
                <a:gd name="T55" fmla="*/ 356 h 549"/>
                <a:gd name="T56" fmla="*/ 303 w 1413"/>
                <a:gd name="T57" fmla="*/ 352 h 549"/>
                <a:gd name="T58" fmla="*/ 254 w 1413"/>
                <a:gd name="T59" fmla="*/ 334 h 549"/>
                <a:gd name="T60" fmla="*/ 233 w 1413"/>
                <a:gd name="T61" fmla="*/ 312 h 549"/>
                <a:gd name="T62" fmla="*/ 281 w 1413"/>
                <a:gd name="T63" fmla="*/ 291 h 549"/>
                <a:gd name="T64" fmla="*/ 313 w 1413"/>
                <a:gd name="T65" fmla="*/ 269 h 549"/>
                <a:gd name="T66" fmla="*/ 341 w 1413"/>
                <a:gd name="T67" fmla="*/ 244 h 549"/>
                <a:gd name="T68" fmla="*/ 339 w 1413"/>
                <a:gd name="T69" fmla="*/ 229 h 549"/>
                <a:gd name="T70" fmla="*/ 262 w 1413"/>
                <a:gd name="T71" fmla="*/ 246 h 549"/>
                <a:gd name="T72" fmla="*/ 179 w 1413"/>
                <a:gd name="T73" fmla="*/ 255 h 549"/>
                <a:gd name="T74" fmla="*/ 109 w 1413"/>
                <a:gd name="T75" fmla="*/ 254 h 549"/>
                <a:gd name="T76" fmla="*/ 51 w 1413"/>
                <a:gd name="T77" fmla="*/ 244 h 549"/>
                <a:gd name="T78" fmla="*/ 19 w 1413"/>
                <a:gd name="T79" fmla="*/ 229 h 549"/>
                <a:gd name="T80" fmla="*/ 0 w 1413"/>
                <a:gd name="T81" fmla="*/ 205 h 549"/>
                <a:gd name="T82" fmla="*/ 120 w 1413"/>
                <a:gd name="T83" fmla="*/ 187 h 549"/>
                <a:gd name="T84" fmla="*/ 309 w 1413"/>
                <a:gd name="T85" fmla="*/ 156 h 549"/>
                <a:gd name="T86" fmla="*/ 544 w 1413"/>
                <a:gd name="T87" fmla="*/ 119 h 549"/>
                <a:gd name="T88" fmla="*/ 742 w 1413"/>
                <a:gd name="T89" fmla="*/ 71 h 549"/>
                <a:gd name="T90" fmla="*/ 926 w 1413"/>
                <a:gd name="T91" fmla="*/ 26 h 549"/>
                <a:gd name="T92" fmla="*/ 1020 w 1413"/>
                <a:gd name="T93" fmla="*/ 9 h 549"/>
                <a:gd name="T94" fmla="*/ 1098 w 1413"/>
                <a:gd name="T95" fmla="*/ 0 h 549"/>
                <a:gd name="T96" fmla="*/ 1165 w 1413"/>
                <a:gd name="T97" fmla="*/ 2 h 549"/>
                <a:gd name="T98" fmla="*/ 1211 w 1413"/>
                <a:gd name="T99" fmla="*/ 7 h 549"/>
                <a:gd name="T100" fmla="*/ 1254 w 1413"/>
                <a:gd name="T101" fmla="*/ 27 h 549"/>
                <a:gd name="T102" fmla="*/ 1288 w 1413"/>
                <a:gd name="T103" fmla="*/ 71 h 549"/>
                <a:gd name="T104" fmla="*/ 1301 w 1413"/>
                <a:gd name="T105" fmla="*/ 117 h 549"/>
                <a:gd name="T106" fmla="*/ 1316 w 1413"/>
                <a:gd name="T107" fmla="*/ 148 h 549"/>
                <a:gd name="T108" fmla="*/ 1344 w 1413"/>
                <a:gd name="T109" fmla="*/ 159 h 549"/>
                <a:gd name="T110" fmla="*/ 1384 w 1413"/>
                <a:gd name="T111" fmla="*/ 156 h 549"/>
                <a:gd name="T112" fmla="*/ 1412 w 1413"/>
                <a:gd name="T113" fmla="*/ 145 h 549"/>
                <a:gd name="T114" fmla="*/ 1412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1412" y="548"/>
                  </a:moveTo>
                  <a:lnTo>
                    <a:pt x="1316" y="537"/>
                  </a:lnTo>
                  <a:lnTo>
                    <a:pt x="1237" y="524"/>
                  </a:lnTo>
                  <a:lnTo>
                    <a:pt x="1179" y="511"/>
                  </a:lnTo>
                  <a:lnTo>
                    <a:pt x="1118" y="499"/>
                  </a:lnTo>
                  <a:lnTo>
                    <a:pt x="1060" y="493"/>
                  </a:lnTo>
                  <a:lnTo>
                    <a:pt x="1000" y="495"/>
                  </a:lnTo>
                  <a:lnTo>
                    <a:pt x="939" y="499"/>
                  </a:lnTo>
                  <a:lnTo>
                    <a:pt x="894" y="482"/>
                  </a:lnTo>
                  <a:lnTo>
                    <a:pt x="962" y="440"/>
                  </a:lnTo>
                  <a:lnTo>
                    <a:pt x="1005" y="411"/>
                  </a:lnTo>
                  <a:lnTo>
                    <a:pt x="1043" y="381"/>
                  </a:lnTo>
                  <a:lnTo>
                    <a:pt x="1069" y="348"/>
                  </a:lnTo>
                  <a:lnTo>
                    <a:pt x="962" y="383"/>
                  </a:lnTo>
                  <a:lnTo>
                    <a:pt x="855" y="418"/>
                  </a:lnTo>
                  <a:lnTo>
                    <a:pt x="783" y="436"/>
                  </a:lnTo>
                  <a:lnTo>
                    <a:pt x="670" y="449"/>
                  </a:lnTo>
                  <a:lnTo>
                    <a:pt x="597" y="449"/>
                  </a:lnTo>
                  <a:lnTo>
                    <a:pt x="531" y="444"/>
                  </a:lnTo>
                  <a:lnTo>
                    <a:pt x="486" y="427"/>
                  </a:lnTo>
                  <a:lnTo>
                    <a:pt x="459" y="407"/>
                  </a:lnTo>
                  <a:lnTo>
                    <a:pt x="527" y="389"/>
                  </a:lnTo>
                  <a:lnTo>
                    <a:pt x="572" y="365"/>
                  </a:lnTo>
                  <a:lnTo>
                    <a:pt x="599" y="339"/>
                  </a:lnTo>
                  <a:lnTo>
                    <a:pt x="634" y="308"/>
                  </a:lnTo>
                  <a:lnTo>
                    <a:pt x="544" y="334"/>
                  </a:lnTo>
                  <a:lnTo>
                    <a:pt x="463" y="348"/>
                  </a:lnTo>
                  <a:lnTo>
                    <a:pt x="378" y="356"/>
                  </a:lnTo>
                  <a:lnTo>
                    <a:pt x="303" y="352"/>
                  </a:lnTo>
                  <a:lnTo>
                    <a:pt x="254" y="334"/>
                  </a:lnTo>
                  <a:lnTo>
                    <a:pt x="233" y="312"/>
                  </a:lnTo>
                  <a:lnTo>
                    <a:pt x="281" y="291"/>
                  </a:lnTo>
                  <a:lnTo>
                    <a:pt x="313" y="269"/>
                  </a:lnTo>
                  <a:lnTo>
                    <a:pt x="341" y="244"/>
                  </a:lnTo>
                  <a:lnTo>
                    <a:pt x="339" y="229"/>
                  </a:lnTo>
                  <a:lnTo>
                    <a:pt x="262" y="246"/>
                  </a:lnTo>
                  <a:lnTo>
                    <a:pt x="179" y="255"/>
                  </a:lnTo>
                  <a:lnTo>
                    <a:pt x="109" y="254"/>
                  </a:lnTo>
                  <a:lnTo>
                    <a:pt x="51" y="244"/>
                  </a:lnTo>
                  <a:lnTo>
                    <a:pt x="19" y="229"/>
                  </a:lnTo>
                  <a:lnTo>
                    <a:pt x="0" y="205"/>
                  </a:lnTo>
                  <a:lnTo>
                    <a:pt x="120" y="187"/>
                  </a:lnTo>
                  <a:lnTo>
                    <a:pt x="309" y="156"/>
                  </a:lnTo>
                  <a:lnTo>
                    <a:pt x="544" y="119"/>
                  </a:lnTo>
                  <a:lnTo>
                    <a:pt x="742" y="71"/>
                  </a:lnTo>
                  <a:lnTo>
                    <a:pt x="926" y="26"/>
                  </a:lnTo>
                  <a:lnTo>
                    <a:pt x="1020" y="9"/>
                  </a:lnTo>
                  <a:lnTo>
                    <a:pt x="1098" y="0"/>
                  </a:lnTo>
                  <a:lnTo>
                    <a:pt x="1165" y="2"/>
                  </a:lnTo>
                  <a:lnTo>
                    <a:pt x="1211" y="7"/>
                  </a:lnTo>
                  <a:lnTo>
                    <a:pt x="1254" y="27"/>
                  </a:lnTo>
                  <a:lnTo>
                    <a:pt x="1288" y="71"/>
                  </a:lnTo>
                  <a:lnTo>
                    <a:pt x="1301" y="117"/>
                  </a:lnTo>
                  <a:lnTo>
                    <a:pt x="1316" y="148"/>
                  </a:lnTo>
                  <a:lnTo>
                    <a:pt x="1344" y="159"/>
                  </a:lnTo>
                  <a:lnTo>
                    <a:pt x="1384" y="156"/>
                  </a:lnTo>
                  <a:lnTo>
                    <a:pt x="1412" y="145"/>
                  </a:lnTo>
                  <a:lnTo>
                    <a:pt x="1412" y="5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40" name="Oval 16"/>
            <p:cNvSpPr>
              <a:spLocks noChangeArrowheads="1"/>
            </p:cNvSpPr>
            <p:nvPr/>
          </p:nvSpPr>
          <p:spPr bwMode="auto">
            <a:xfrm>
              <a:off x="2785" y="355"/>
              <a:ext cx="187" cy="19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FFFFFF"/>
                </a:solidFill>
              </a:endParaRPr>
            </a:p>
          </p:txBody>
        </p:sp>
        <p:sp>
          <p:nvSpPr>
            <p:cNvPr id="1041" name="Freeform 17"/>
            <p:cNvSpPr>
              <a:spLocks/>
            </p:cNvSpPr>
            <p:nvPr/>
          </p:nvSpPr>
          <p:spPr bwMode="auto">
            <a:xfrm>
              <a:off x="2976" y="583"/>
              <a:ext cx="1413" cy="549"/>
            </a:xfrm>
            <a:custGeom>
              <a:avLst/>
              <a:gdLst>
                <a:gd name="T0" fmla="*/ 0 w 1413"/>
                <a:gd name="T1" fmla="*/ 548 h 549"/>
                <a:gd name="T2" fmla="*/ 96 w 1413"/>
                <a:gd name="T3" fmla="*/ 537 h 549"/>
                <a:gd name="T4" fmla="*/ 175 w 1413"/>
                <a:gd name="T5" fmla="*/ 524 h 549"/>
                <a:gd name="T6" fmla="*/ 233 w 1413"/>
                <a:gd name="T7" fmla="*/ 511 h 549"/>
                <a:gd name="T8" fmla="*/ 294 w 1413"/>
                <a:gd name="T9" fmla="*/ 499 h 549"/>
                <a:gd name="T10" fmla="*/ 352 w 1413"/>
                <a:gd name="T11" fmla="*/ 493 h 549"/>
                <a:gd name="T12" fmla="*/ 412 w 1413"/>
                <a:gd name="T13" fmla="*/ 495 h 549"/>
                <a:gd name="T14" fmla="*/ 473 w 1413"/>
                <a:gd name="T15" fmla="*/ 499 h 549"/>
                <a:gd name="T16" fmla="*/ 518 w 1413"/>
                <a:gd name="T17" fmla="*/ 482 h 549"/>
                <a:gd name="T18" fmla="*/ 450 w 1413"/>
                <a:gd name="T19" fmla="*/ 440 h 549"/>
                <a:gd name="T20" fmla="*/ 407 w 1413"/>
                <a:gd name="T21" fmla="*/ 411 h 549"/>
                <a:gd name="T22" fmla="*/ 369 w 1413"/>
                <a:gd name="T23" fmla="*/ 381 h 549"/>
                <a:gd name="T24" fmla="*/ 343 w 1413"/>
                <a:gd name="T25" fmla="*/ 348 h 549"/>
                <a:gd name="T26" fmla="*/ 450 w 1413"/>
                <a:gd name="T27" fmla="*/ 383 h 549"/>
                <a:gd name="T28" fmla="*/ 557 w 1413"/>
                <a:gd name="T29" fmla="*/ 418 h 549"/>
                <a:gd name="T30" fmla="*/ 629 w 1413"/>
                <a:gd name="T31" fmla="*/ 436 h 549"/>
                <a:gd name="T32" fmla="*/ 742 w 1413"/>
                <a:gd name="T33" fmla="*/ 449 h 549"/>
                <a:gd name="T34" fmla="*/ 815 w 1413"/>
                <a:gd name="T35" fmla="*/ 449 h 549"/>
                <a:gd name="T36" fmla="*/ 881 w 1413"/>
                <a:gd name="T37" fmla="*/ 444 h 549"/>
                <a:gd name="T38" fmla="*/ 926 w 1413"/>
                <a:gd name="T39" fmla="*/ 427 h 549"/>
                <a:gd name="T40" fmla="*/ 953 w 1413"/>
                <a:gd name="T41" fmla="*/ 407 h 549"/>
                <a:gd name="T42" fmla="*/ 885 w 1413"/>
                <a:gd name="T43" fmla="*/ 389 h 549"/>
                <a:gd name="T44" fmla="*/ 840 w 1413"/>
                <a:gd name="T45" fmla="*/ 365 h 549"/>
                <a:gd name="T46" fmla="*/ 809 w 1413"/>
                <a:gd name="T47" fmla="*/ 339 h 549"/>
                <a:gd name="T48" fmla="*/ 778 w 1413"/>
                <a:gd name="T49" fmla="*/ 308 h 549"/>
                <a:gd name="T50" fmla="*/ 868 w 1413"/>
                <a:gd name="T51" fmla="*/ 334 h 549"/>
                <a:gd name="T52" fmla="*/ 949 w 1413"/>
                <a:gd name="T53" fmla="*/ 348 h 549"/>
                <a:gd name="T54" fmla="*/ 1034 w 1413"/>
                <a:gd name="T55" fmla="*/ 356 h 549"/>
                <a:gd name="T56" fmla="*/ 1109 w 1413"/>
                <a:gd name="T57" fmla="*/ 352 h 549"/>
                <a:gd name="T58" fmla="*/ 1158 w 1413"/>
                <a:gd name="T59" fmla="*/ 334 h 549"/>
                <a:gd name="T60" fmla="*/ 1179 w 1413"/>
                <a:gd name="T61" fmla="*/ 312 h 549"/>
                <a:gd name="T62" fmla="*/ 1131 w 1413"/>
                <a:gd name="T63" fmla="*/ 291 h 549"/>
                <a:gd name="T64" fmla="*/ 1099 w 1413"/>
                <a:gd name="T65" fmla="*/ 269 h 549"/>
                <a:gd name="T66" fmla="*/ 1071 w 1413"/>
                <a:gd name="T67" fmla="*/ 244 h 549"/>
                <a:gd name="T68" fmla="*/ 1073 w 1413"/>
                <a:gd name="T69" fmla="*/ 229 h 549"/>
                <a:gd name="T70" fmla="*/ 1150 w 1413"/>
                <a:gd name="T71" fmla="*/ 246 h 549"/>
                <a:gd name="T72" fmla="*/ 1233 w 1413"/>
                <a:gd name="T73" fmla="*/ 255 h 549"/>
                <a:gd name="T74" fmla="*/ 1311 w 1413"/>
                <a:gd name="T75" fmla="*/ 253 h 549"/>
                <a:gd name="T76" fmla="*/ 1361 w 1413"/>
                <a:gd name="T77" fmla="*/ 244 h 549"/>
                <a:gd name="T78" fmla="*/ 1393 w 1413"/>
                <a:gd name="T79" fmla="*/ 229 h 549"/>
                <a:gd name="T80" fmla="*/ 1412 w 1413"/>
                <a:gd name="T81" fmla="*/ 205 h 549"/>
                <a:gd name="T82" fmla="*/ 1292 w 1413"/>
                <a:gd name="T83" fmla="*/ 187 h 549"/>
                <a:gd name="T84" fmla="*/ 1087 w 1413"/>
                <a:gd name="T85" fmla="*/ 158 h 549"/>
                <a:gd name="T86" fmla="*/ 868 w 1413"/>
                <a:gd name="T87" fmla="*/ 119 h 549"/>
                <a:gd name="T88" fmla="*/ 670 w 1413"/>
                <a:gd name="T89" fmla="*/ 71 h 549"/>
                <a:gd name="T90" fmla="*/ 486 w 1413"/>
                <a:gd name="T91" fmla="*/ 26 h 549"/>
                <a:gd name="T92" fmla="*/ 392 w 1413"/>
                <a:gd name="T93" fmla="*/ 9 h 549"/>
                <a:gd name="T94" fmla="*/ 314 w 1413"/>
                <a:gd name="T95" fmla="*/ 0 h 549"/>
                <a:gd name="T96" fmla="*/ 247 w 1413"/>
                <a:gd name="T97" fmla="*/ 2 h 549"/>
                <a:gd name="T98" fmla="*/ 201 w 1413"/>
                <a:gd name="T99" fmla="*/ 7 h 549"/>
                <a:gd name="T100" fmla="*/ 158 w 1413"/>
                <a:gd name="T101" fmla="*/ 27 h 549"/>
                <a:gd name="T102" fmla="*/ 124 w 1413"/>
                <a:gd name="T103" fmla="*/ 71 h 549"/>
                <a:gd name="T104" fmla="*/ 111 w 1413"/>
                <a:gd name="T105" fmla="*/ 117 h 549"/>
                <a:gd name="T106" fmla="*/ 96 w 1413"/>
                <a:gd name="T107" fmla="*/ 148 h 549"/>
                <a:gd name="T108" fmla="*/ 68 w 1413"/>
                <a:gd name="T109" fmla="*/ 159 h 549"/>
                <a:gd name="T110" fmla="*/ 28 w 1413"/>
                <a:gd name="T111" fmla="*/ 156 h 549"/>
                <a:gd name="T112" fmla="*/ 0 w 1413"/>
                <a:gd name="T113" fmla="*/ 145 h 549"/>
                <a:gd name="T114" fmla="*/ 0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0" y="548"/>
                  </a:moveTo>
                  <a:lnTo>
                    <a:pt x="96" y="537"/>
                  </a:lnTo>
                  <a:lnTo>
                    <a:pt x="175" y="524"/>
                  </a:lnTo>
                  <a:lnTo>
                    <a:pt x="233" y="511"/>
                  </a:lnTo>
                  <a:lnTo>
                    <a:pt x="294" y="499"/>
                  </a:lnTo>
                  <a:lnTo>
                    <a:pt x="352" y="493"/>
                  </a:lnTo>
                  <a:lnTo>
                    <a:pt x="412" y="495"/>
                  </a:lnTo>
                  <a:lnTo>
                    <a:pt x="473" y="499"/>
                  </a:lnTo>
                  <a:lnTo>
                    <a:pt x="518" y="482"/>
                  </a:lnTo>
                  <a:lnTo>
                    <a:pt x="450" y="440"/>
                  </a:lnTo>
                  <a:lnTo>
                    <a:pt x="407" y="411"/>
                  </a:lnTo>
                  <a:lnTo>
                    <a:pt x="369" y="381"/>
                  </a:lnTo>
                  <a:lnTo>
                    <a:pt x="343" y="348"/>
                  </a:lnTo>
                  <a:lnTo>
                    <a:pt x="450" y="383"/>
                  </a:lnTo>
                  <a:lnTo>
                    <a:pt x="557" y="418"/>
                  </a:lnTo>
                  <a:lnTo>
                    <a:pt x="629" y="436"/>
                  </a:lnTo>
                  <a:lnTo>
                    <a:pt x="742" y="449"/>
                  </a:lnTo>
                  <a:lnTo>
                    <a:pt x="815" y="449"/>
                  </a:lnTo>
                  <a:lnTo>
                    <a:pt x="881" y="444"/>
                  </a:lnTo>
                  <a:lnTo>
                    <a:pt x="926" y="427"/>
                  </a:lnTo>
                  <a:lnTo>
                    <a:pt x="953" y="407"/>
                  </a:lnTo>
                  <a:lnTo>
                    <a:pt x="885" y="389"/>
                  </a:lnTo>
                  <a:lnTo>
                    <a:pt x="840" y="365"/>
                  </a:lnTo>
                  <a:lnTo>
                    <a:pt x="809" y="339"/>
                  </a:lnTo>
                  <a:lnTo>
                    <a:pt x="778" y="308"/>
                  </a:lnTo>
                  <a:lnTo>
                    <a:pt x="868" y="334"/>
                  </a:lnTo>
                  <a:lnTo>
                    <a:pt x="949" y="348"/>
                  </a:lnTo>
                  <a:lnTo>
                    <a:pt x="1034" y="356"/>
                  </a:lnTo>
                  <a:lnTo>
                    <a:pt x="1109" y="352"/>
                  </a:lnTo>
                  <a:lnTo>
                    <a:pt x="1158" y="334"/>
                  </a:lnTo>
                  <a:lnTo>
                    <a:pt x="1179" y="312"/>
                  </a:lnTo>
                  <a:lnTo>
                    <a:pt x="1131" y="291"/>
                  </a:lnTo>
                  <a:lnTo>
                    <a:pt x="1099" y="269"/>
                  </a:lnTo>
                  <a:lnTo>
                    <a:pt x="1071" y="244"/>
                  </a:lnTo>
                  <a:lnTo>
                    <a:pt x="1073" y="229"/>
                  </a:lnTo>
                  <a:lnTo>
                    <a:pt x="1150" y="246"/>
                  </a:lnTo>
                  <a:lnTo>
                    <a:pt x="1233" y="255"/>
                  </a:lnTo>
                  <a:lnTo>
                    <a:pt x="1311" y="253"/>
                  </a:lnTo>
                  <a:lnTo>
                    <a:pt x="1361" y="244"/>
                  </a:lnTo>
                  <a:lnTo>
                    <a:pt x="1393" y="229"/>
                  </a:lnTo>
                  <a:lnTo>
                    <a:pt x="1412" y="205"/>
                  </a:lnTo>
                  <a:lnTo>
                    <a:pt x="1292" y="187"/>
                  </a:lnTo>
                  <a:lnTo>
                    <a:pt x="1087" y="158"/>
                  </a:lnTo>
                  <a:lnTo>
                    <a:pt x="868" y="119"/>
                  </a:lnTo>
                  <a:lnTo>
                    <a:pt x="670" y="71"/>
                  </a:lnTo>
                  <a:lnTo>
                    <a:pt x="486" y="26"/>
                  </a:lnTo>
                  <a:lnTo>
                    <a:pt x="392" y="9"/>
                  </a:lnTo>
                  <a:lnTo>
                    <a:pt x="314" y="0"/>
                  </a:lnTo>
                  <a:lnTo>
                    <a:pt x="247" y="2"/>
                  </a:lnTo>
                  <a:lnTo>
                    <a:pt x="201" y="7"/>
                  </a:lnTo>
                  <a:lnTo>
                    <a:pt x="158" y="27"/>
                  </a:lnTo>
                  <a:lnTo>
                    <a:pt x="124" y="71"/>
                  </a:lnTo>
                  <a:lnTo>
                    <a:pt x="111" y="117"/>
                  </a:lnTo>
                  <a:lnTo>
                    <a:pt x="96" y="148"/>
                  </a:lnTo>
                  <a:lnTo>
                    <a:pt x="68" y="159"/>
                  </a:lnTo>
                  <a:lnTo>
                    <a:pt x="28" y="156"/>
                  </a:lnTo>
                  <a:lnTo>
                    <a:pt x="0" y="145"/>
                  </a:lnTo>
                  <a:lnTo>
                    <a:pt x="0" y="5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grpSp>
      <p:sp>
        <p:nvSpPr>
          <p:cNvPr id="1043" name="Rectangle 19"/>
          <p:cNvSpPr>
            <a:spLocks noGrp="1" noChangeArrowheads="1"/>
          </p:cNvSpPr>
          <p:nvPr>
            <p:ph type="title"/>
          </p:nvPr>
        </p:nvSpPr>
        <p:spPr bwMode="auto">
          <a:xfrm>
            <a:off x="685800" y="4000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1044" name="Rectangle 20"/>
          <p:cNvSpPr>
            <a:spLocks noGrp="1" noChangeArrowheads="1"/>
          </p:cNvSpPr>
          <p:nvPr>
            <p:ph type="body" idx="1"/>
          </p:nvPr>
        </p:nvSpPr>
        <p:spPr bwMode="auto">
          <a:xfrm>
            <a:off x="685800" y="17716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5" name="Rectangle 21"/>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effectLst>
                  <a:outerShdw blurRad="38100" dist="38100" dir="2700000" algn="tl">
                    <a:srgbClr val="000000"/>
                  </a:outerShdw>
                </a:effectLst>
              </a:defRPr>
            </a:lvl1pPr>
          </a:lstStyle>
          <a:p>
            <a:pPr eaLnBrk="0" fontAlgn="base" hangingPunct="0">
              <a:spcBef>
                <a:spcPct val="0"/>
              </a:spcBef>
              <a:spcAft>
                <a:spcPct val="0"/>
              </a:spcAft>
            </a:pPr>
            <a:endParaRPr lang="en-GB" smtClean="0">
              <a:solidFill>
                <a:srgbClr val="FFFFFF"/>
              </a:solidFill>
            </a:endParaRPr>
          </a:p>
        </p:txBody>
      </p:sp>
      <p:sp>
        <p:nvSpPr>
          <p:cNvPr id="1046" name="Rectangle 22"/>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effectLst>
                  <a:outerShdw blurRad="38100" dist="38100" dir="2700000" algn="tl">
                    <a:srgbClr val="000000"/>
                  </a:outerShdw>
                </a:effectLst>
              </a:defRPr>
            </a:lvl1pPr>
          </a:lstStyle>
          <a:p>
            <a:pPr eaLnBrk="0" fontAlgn="base" hangingPunct="0">
              <a:spcBef>
                <a:spcPct val="0"/>
              </a:spcBef>
              <a:spcAft>
                <a:spcPct val="0"/>
              </a:spcAft>
            </a:pPr>
            <a:fld id="{BE7C1BBB-9379-4727-8260-284834B861D2}" type="slidenum">
              <a:rPr lang="en-GB" smtClean="0">
                <a:solidFill>
                  <a:srgbClr val="FFFFFF"/>
                </a:solidFill>
              </a:rPr>
              <a:pPr eaLnBrk="0" fontAlgn="base" hangingPunct="0">
                <a:spcBef>
                  <a:spcPct val="0"/>
                </a:spcBef>
                <a:spcAft>
                  <a:spcPct val="0"/>
                </a:spcAft>
              </a:pPr>
              <a:t>‹#›</a:t>
            </a:fld>
            <a:endParaRPr lang="en-GB" smtClean="0">
              <a:solidFill>
                <a:srgbClr val="FFFFFF"/>
              </a:solidFill>
            </a:endParaRPr>
          </a:p>
        </p:txBody>
      </p:sp>
      <p:sp>
        <p:nvSpPr>
          <p:cNvPr id="1047" name="Rectangle 2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effectLst>
                  <a:outerShdw blurRad="38100" dist="38100" dir="2700000" algn="tl">
                    <a:srgbClr val="000000"/>
                  </a:outerShdw>
                </a:effectLst>
              </a:defRPr>
            </a:lvl1pPr>
          </a:lstStyle>
          <a:p>
            <a:pPr eaLnBrk="0" fontAlgn="base" hangingPunct="0">
              <a:spcBef>
                <a:spcPct val="0"/>
              </a:spcBef>
              <a:spcAft>
                <a:spcPct val="0"/>
              </a:spcAft>
            </a:pPr>
            <a:endParaRPr lang="en-GB" smtClean="0">
              <a:solidFill>
                <a:srgbClr val="FFFFFF"/>
              </a:solidFill>
            </a:endParaRPr>
          </a:p>
        </p:txBody>
      </p:sp>
    </p:spTree>
    <p:extLst>
      <p:ext uri="{BB962C8B-B14F-4D97-AF65-F5344CB8AC3E}">
        <p14:creationId xmlns:p14="http://schemas.microsoft.com/office/powerpoint/2010/main" val="584054808"/>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images.google.ca/imgres?imgurl=http://www.englewoodgov.org/images/nocardia.jpg&amp;imgrefurl=http://www.englewoodgov.org/home/index.asp?page=187&amp;h=480&amp;w=640&amp;sz=48&amp;hl=en&amp;start=2&amp;tbnid=sZMt3tt8FRhRKM:&amp;tbnh=103&amp;tbnw=137&amp;prev=/images?q=nocardia&amp;ndsp=20&amp;svnum=10&amp;hl=en&amp;lr=&amp;sa=N" TargetMode="External"/><Relationship Id="rId2" Type="http://schemas.openxmlformats.org/officeDocument/2006/relationships/image" Target="../media/image33.jpe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8382000" cy="2971800"/>
          </a:xfrm>
        </p:spPr>
        <p:txBody>
          <a:bodyPr>
            <a:noAutofit/>
          </a:bodyPr>
          <a:lstStyle/>
          <a:p>
            <a:pPr algn="ctr"/>
            <a:r>
              <a:rPr lang="en-US" sz="3200" dirty="0" smtClean="0"/>
              <a:t>INTRODUCTION TO MICROBIOLOGY AND CLASSIFICATION OF BACTERIA </a:t>
            </a:r>
            <a:endParaRPr lang="en-US" sz="3200" dirty="0"/>
          </a:p>
        </p:txBody>
      </p:sp>
      <p:sp>
        <p:nvSpPr>
          <p:cNvPr id="3" name="Subtitle 2"/>
          <p:cNvSpPr>
            <a:spLocks noGrp="1"/>
          </p:cNvSpPr>
          <p:nvPr>
            <p:ph type="subTitle" idx="1"/>
          </p:nvPr>
        </p:nvSpPr>
        <p:spPr>
          <a:xfrm>
            <a:off x="609600" y="3733800"/>
            <a:ext cx="8077200" cy="990600"/>
          </a:xfrm>
        </p:spPr>
        <p:txBody>
          <a:bodyPr>
            <a:noAutofit/>
          </a:bodyPr>
          <a:lstStyle/>
          <a:p>
            <a:pPr algn="ctr"/>
            <a:r>
              <a:rPr lang="en-US" sz="2800" b="1" dirty="0" smtClean="0"/>
              <a:t>KIMAIGA H.O</a:t>
            </a:r>
          </a:p>
          <a:p>
            <a:pPr algn="ctr"/>
            <a:r>
              <a:rPr lang="en-US" sz="2800" b="1" dirty="0" smtClean="0"/>
              <a:t>MBChB (University of Nairobi)</a:t>
            </a:r>
          </a:p>
        </p:txBody>
      </p:sp>
    </p:spTree>
    <p:extLst>
      <p:ext uri="{BB962C8B-B14F-4D97-AF65-F5344CB8AC3E}">
        <p14:creationId xmlns:p14="http://schemas.microsoft.com/office/powerpoint/2010/main" val="205071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Ecology of </a:t>
            </a:r>
            <a:r>
              <a:rPr lang="en-US" b="1" dirty="0" smtClean="0"/>
              <a:t>Microorganisms</a:t>
            </a:r>
            <a:endParaRPr lang="en-US" dirty="0"/>
          </a:p>
        </p:txBody>
      </p:sp>
      <p:sp>
        <p:nvSpPr>
          <p:cNvPr id="3" name="Content Placeholder 2"/>
          <p:cNvSpPr>
            <a:spLocks noGrp="1"/>
          </p:cNvSpPr>
          <p:nvPr>
            <p:ph idx="1"/>
          </p:nvPr>
        </p:nvSpPr>
        <p:spPr>
          <a:xfrm>
            <a:off x="457200" y="1600200"/>
            <a:ext cx="8382000" cy="4876800"/>
          </a:xfrm>
        </p:spPr>
        <p:txBody>
          <a:bodyPr/>
          <a:lstStyle/>
          <a:p>
            <a:pPr marL="514350" lvl="0" indent="-514350">
              <a:buFont typeface="+mj-lt"/>
              <a:buAutoNum type="alphaLcParenR"/>
            </a:pPr>
            <a:r>
              <a:rPr lang="en-US" b="1" dirty="0"/>
              <a:t>Free living</a:t>
            </a:r>
            <a:r>
              <a:rPr lang="en-US" dirty="0"/>
              <a:t>: </a:t>
            </a:r>
            <a:r>
              <a:rPr lang="en-US" dirty="0" smtClean="0"/>
              <a:t>Include </a:t>
            </a:r>
            <a:r>
              <a:rPr lang="en-US" b="1" dirty="0"/>
              <a:t>saprophytes</a:t>
            </a:r>
            <a:r>
              <a:rPr lang="en-US" dirty="0"/>
              <a:t> found in soil, water, sewage plants and similar environment.</a:t>
            </a:r>
          </a:p>
          <a:p>
            <a:pPr marL="514350" lvl="0" indent="-514350">
              <a:buFont typeface="+mj-lt"/>
              <a:buAutoNum type="alphaLcParenR"/>
            </a:pPr>
            <a:r>
              <a:rPr lang="en-US" b="1" dirty="0"/>
              <a:t>Commensals: </a:t>
            </a:r>
            <a:r>
              <a:rPr lang="en-US" dirty="0"/>
              <a:t>Found in animals including man</a:t>
            </a:r>
          </a:p>
          <a:p>
            <a:pPr marL="514350" lvl="0" indent="-514350">
              <a:buFont typeface="+mj-lt"/>
              <a:buAutoNum type="alphaLcParenR"/>
            </a:pPr>
            <a:r>
              <a:rPr lang="en-US" dirty="0"/>
              <a:t>Pathogens </a:t>
            </a:r>
            <a:r>
              <a:rPr lang="en-US" dirty="0" smtClean="0"/>
              <a:t>(those that can cause disease) versus </a:t>
            </a:r>
            <a:r>
              <a:rPr lang="en-US" dirty="0"/>
              <a:t>non-pathogens </a:t>
            </a:r>
            <a:r>
              <a:rPr lang="en-US" dirty="0" smtClean="0"/>
              <a:t>(those </a:t>
            </a:r>
            <a:r>
              <a:rPr lang="en-US" dirty="0"/>
              <a:t>that don’t and can be useful)</a:t>
            </a:r>
          </a:p>
          <a:p>
            <a:endParaRPr lang="en-US" dirty="0"/>
          </a:p>
        </p:txBody>
      </p:sp>
    </p:spTree>
    <p:extLst>
      <p:ext uri="{BB962C8B-B14F-4D97-AF65-F5344CB8AC3E}">
        <p14:creationId xmlns:p14="http://schemas.microsoft.com/office/powerpoint/2010/main" val="1231447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Classification of </a:t>
            </a:r>
            <a:r>
              <a:rPr lang="en-US" b="1" dirty="0" smtClean="0"/>
              <a:t>Bacteria</a:t>
            </a:r>
            <a:endParaRPr lang="en-US" dirty="0"/>
          </a:p>
        </p:txBody>
      </p:sp>
      <p:sp>
        <p:nvSpPr>
          <p:cNvPr id="3" name="Content Placeholder 2"/>
          <p:cNvSpPr>
            <a:spLocks noGrp="1"/>
          </p:cNvSpPr>
          <p:nvPr>
            <p:ph idx="1"/>
          </p:nvPr>
        </p:nvSpPr>
        <p:spPr>
          <a:xfrm>
            <a:off x="228600" y="1493837"/>
            <a:ext cx="8229600" cy="4525963"/>
          </a:xfrm>
        </p:spPr>
        <p:txBody>
          <a:bodyPr>
            <a:normAutofit lnSpcReduction="10000"/>
          </a:bodyPr>
          <a:lstStyle/>
          <a:p>
            <a:r>
              <a:rPr lang="en-US" sz="2400" dirty="0"/>
              <a:t>Bacteria are classified based on consideration of all </a:t>
            </a:r>
            <a:r>
              <a:rPr lang="en-US" sz="2400" dirty="0" smtClean="0"/>
              <a:t>characters which </a:t>
            </a:r>
            <a:r>
              <a:rPr lang="en-US" sz="2400" dirty="0"/>
              <a:t>are;</a:t>
            </a:r>
          </a:p>
          <a:p>
            <a:pPr lvl="1"/>
            <a:r>
              <a:rPr lang="en-US" sz="2000" dirty="0"/>
              <a:t>Anatomical </a:t>
            </a:r>
          </a:p>
          <a:p>
            <a:pPr lvl="1"/>
            <a:r>
              <a:rPr lang="en-US" sz="2000" dirty="0"/>
              <a:t>Physiological</a:t>
            </a:r>
          </a:p>
          <a:p>
            <a:pPr lvl="1"/>
            <a:r>
              <a:rPr lang="en-US" sz="2000" dirty="0"/>
              <a:t>Serological (place of residence)</a:t>
            </a:r>
          </a:p>
          <a:p>
            <a:pPr lvl="1"/>
            <a:r>
              <a:rPr lang="en-US" sz="2000" dirty="0"/>
              <a:t>Ecological </a:t>
            </a:r>
            <a:endParaRPr lang="en-US" sz="2000" dirty="0" smtClean="0"/>
          </a:p>
          <a:p>
            <a:r>
              <a:rPr lang="en-US" sz="2400" dirty="0" smtClean="0"/>
              <a:t>The </a:t>
            </a:r>
            <a:r>
              <a:rPr lang="en-US" sz="2400" dirty="0"/>
              <a:t>essential pure cultures that are essential are;</a:t>
            </a:r>
          </a:p>
          <a:p>
            <a:pPr lvl="1"/>
            <a:r>
              <a:rPr lang="en-US" sz="2000" dirty="0"/>
              <a:t>Clones </a:t>
            </a:r>
          </a:p>
          <a:p>
            <a:pPr lvl="1"/>
            <a:r>
              <a:rPr lang="en-US" sz="2000" dirty="0"/>
              <a:t>Strain</a:t>
            </a:r>
          </a:p>
          <a:p>
            <a:pPr lvl="1"/>
            <a:r>
              <a:rPr lang="en-US" sz="2000" dirty="0"/>
              <a:t>Family</a:t>
            </a:r>
          </a:p>
          <a:p>
            <a:pPr lvl="1"/>
            <a:r>
              <a:rPr lang="en-US" sz="2000" dirty="0"/>
              <a:t>Genes</a:t>
            </a:r>
          </a:p>
          <a:p>
            <a:pPr lvl="1"/>
            <a:r>
              <a:rPr lang="en-US" sz="2000" dirty="0"/>
              <a:t>Species </a:t>
            </a:r>
          </a:p>
        </p:txBody>
      </p:sp>
    </p:spTree>
    <p:extLst>
      <p:ext uri="{BB962C8B-B14F-4D97-AF65-F5344CB8AC3E}">
        <p14:creationId xmlns:p14="http://schemas.microsoft.com/office/powerpoint/2010/main" val="2347220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52400" y="79248"/>
            <a:ext cx="8686800" cy="1216152"/>
          </a:xfrm>
        </p:spPr>
        <p:txBody>
          <a:bodyPr>
            <a:normAutofit fontScale="90000"/>
            <a:scene3d>
              <a:camera prst="orthographicFront"/>
              <a:lightRig rig="soft" dir="t">
                <a:rot lat="0" lon="0" rev="16800000"/>
              </a:lightRig>
            </a:scene3d>
            <a:sp3d prstMaterial="softEdge">
              <a:bevelT w="38100" h="38100"/>
            </a:sp3d>
          </a:bodyPr>
          <a:lstStyle/>
          <a:p>
            <a:pPr algn="ctr" eaLnBrk="1" fontAlgn="auto" hangingPunct="1">
              <a:spcAft>
                <a:spcPts val="0"/>
              </a:spcAft>
              <a:defRPr/>
            </a:pPr>
            <a:r>
              <a:rPr lang="en-US" u="sng"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Bacterial </a:t>
            </a:r>
            <a:r>
              <a:rPr lang="en-US" u="sng"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Identification and classification</a:t>
            </a:r>
            <a:endParaRPr lang="en-US" u="sng"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sp>
        <p:nvSpPr>
          <p:cNvPr id="83971" name="Rectangle 3"/>
          <p:cNvSpPr>
            <a:spLocks noGrp="1" noChangeArrowheads="1"/>
          </p:cNvSpPr>
          <p:nvPr>
            <p:ph idx="1"/>
          </p:nvPr>
        </p:nvSpPr>
        <p:spPr/>
        <p:txBody>
          <a:bodyPr>
            <a:normAutofit fontScale="92500" lnSpcReduction="20000"/>
          </a:bodyPr>
          <a:lstStyle/>
          <a:p>
            <a:pPr eaLnBrk="1" hangingPunct="1">
              <a:lnSpc>
                <a:spcPct val="90000"/>
              </a:lnSpc>
              <a:buFont typeface="Wingdings" charset="2"/>
              <a:buChar char="§"/>
            </a:pPr>
            <a:r>
              <a:rPr lang="en-US" b="1" dirty="0" smtClean="0">
                <a:solidFill>
                  <a:schemeClr val="tx1">
                    <a:lumMod val="95000"/>
                    <a:lumOff val="5000"/>
                  </a:schemeClr>
                </a:solidFill>
              </a:rPr>
              <a:t>Colony appearance</a:t>
            </a:r>
          </a:p>
          <a:p>
            <a:pPr eaLnBrk="1" hangingPunct="1">
              <a:lnSpc>
                <a:spcPct val="90000"/>
              </a:lnSpc>
              <a:buFont typeface="Wingdings" charset="2"/>
              <a:buChar char="§"/>
            </a:pPr>
            <a:r>
              <a:rPr lang="en-US" b="1" dirty="0" smtClean="0">
                <a:solidFill>
                  <a:schemeClr val="tx1">
                    <a:lumMod val="95000"/>
                    <a:lumOff val="5000"/>
                  </a:schemeClr>
                </a:solidFill>
              </a:rPr>
              <a:t>Shape - </a:t>
            </a:r>
            <a:r>
              <a:rPr lang="en-US" b="1" dirty="0" err="1" smtClean="0">
                <a:solidFill>
                  <a:schemeClr val="tx1">
                    <a:lumMod val="95000"/>
                    <a:lumOff val="5000"/>
                  </a:schemeClr>
                </a:solidFill>
              </a:rPr>
              <a:t>cocci</a:t>
            </a:r>
            <a:r>
              <a:rPr lang="en-US" b="1" dirty="0" smtClean="0">
                <a:solidFill>
                  <a:schemeClr val="tx1">
                    <a:lumMod val="95000"/>
                    <a:lumOff val="5000"/>
                  </a:schemeClr>
                </a:solidFill>
              </a:rPr>
              <a:t>, bacilli, spiral</a:t>
            </a:r>
          </a:p>
          <a:p>
            <a:pPr eaLnBrk="1" hangingPunct="1">
              <a:lnSpc>
                <a:spcPct val="90000"/>
              </a:lnSpc>
              <a:buFont typeface="Wingdings" charset="2"/>
              <a:buChar char="§"/>
            </a:pPr>
            <a:r>
              <a:rPr lang="en-US" b="1" dirty="0" smtClean="0">
                <a:solidFill>
                  <a:schemeClr val="tx1">
                    <a:lumMod val="95000"/>
                    <a:lumOff val="5000"/>
                  </a:schemeClr>
                </a:solidFill>
              </a:rPr>
              <a:t>Arrangement - single, pairs, chains, clusters</a:t>
            </a:r>
          </a:p>
          <a:p>
            <a:pPr>
              <a:lnSpc>
                <a:spcPct val="90000"/>
              </a:lnSpc>
              <a:buFont typeface="Wingdings" charset="2"/>
              <a:buChar char="§"/>
            </a:pPr>
            <a:r>
              <a:rPr lang="en-US" b="1" dirty="0" smtClean="0">
                <a:solidFill>
                  <a:schemeClr val="tx1">
                    <a:lumMod val="95000"/>
                    <a:lumOff val="5000"/>
                  </a:schemeClr>
                </a:solidFill>
              </a:rPr>
              <a:t>Size - 1 to 10 </a:t>
            </a:r>
            <a:r>
              <a:rPr lang="en-US" b="1" dirty="0" smtClean="0">
                <a:solidFill>
                  <a:schemeClr val="tx1">
                    <a:lumMod val="95000"/>
                    <a:lumOff val="5000"/>
                  </a:schemeClr>
                </a:solidFill>
                <a:latin typeface="Symbol" pitchFamily="16" charset="2"/>
              </a:rPr>
              <a:t>m</a:t>
            </a:r>
            <a:r>
              <a:rPr lang="en-US" b="1" dirty="0" smtClean="0">
                <a:solidFill>
                  <a:schemeClr val="tx1">
                    <a:lumMod val="95000"/>
                    <a:lumOff val="5000"/>
                  </a:schemeClr>
                </a:solidFill>
              </a:rPr>
              <a:t>m </a:t>
            </a:r>
          </a:p>
          <a:p>
            <a:pPr eaLnBrk="1" hangingPunct="1">
              <a:lnSpc>
                <a:spcPct val="90000"/>
              </a:lnSpc>
              <a:buFont typeface="Wingdings" charset="2"/>
              <a:buChar char="§"/>
            </a:pPr>
            <a:r>
              <a:rPr lang="en-US" b="1" dirty="0" smtClean="0">
                <a:solidFill>
                  <a:schemeClr val="tx1">
                    <a:lumMod val="95000"/>
                    <a:lumOff val="5000"/>
                  </a:schemeClr>
                </a:solidFill>
              </a:rPr>
              <a:t>Gram-positive vs. Gram-negative</a:t>
            </a:r>
          </a:p>
          <a:p>
            <a:pPr eaLnBrk="1" hangingPunct="1">
              <a:lnSpc>
                <a:spcPct val="90000"/>
              </a:lnSpc>
              <a:buFont typeface="Wingdings" charset="2"/>
              <a:buChar char="§"/>
            </a:pPr>
            <a:r>
              <a:rPr lang="en-US" b="1" dirty="0" smtClean="0">
                <a:solidFill>
                  <a:schemeClr val="tx1">
                    <a:lumMod val="95000"/>
                    <a:lumOff val="5000"/>
                  </a:schemeClr>
                </a:solidFill>
              </a:rPr>
              <a:t>Aerobic vs. anaerobic</a:t>
            </a:r>
          </a:p>
          <a:p>
            <a:pPr eaLnBrk="1" hangingPunct="1">
              <a:lnSpc>
                <a:spcPct val="90000"/>
              </a:lnSpc>
              <a:buFont typeface="Wingdings" charset="2"/>
              <a:buChar char="§"/>
            </a:pPr>
            <a:r>
              <a:rPr lang="en-US" b="1" dirty="0" smtClean="0">
                <a:solidFill>
                  <a:schemeClr val="tx1">
                    <a:lumMod val="95000"/>
                    <a:lumOff val="5000"/>
                  </a:schemeClr>
                </a:solidFill>
              </a:rPr>
              <a:t>Physical/structural characteristics</a:t>
            </a:r>
          </a:p>
          <a:p>
            <a:pPr eaLnBrk="1" hangingPunct="1">
              <a:lnSpc>
                <a:spcPct val="90000"/>
              </a:lnSpc>
              <a:buFont typeface="Wingdings" charset="2"/>
              <a:buChar char="§"/>
            </a:pPr>
            <a:r>
              <a:rPr lang="en-US" b="1" dirty="0" smtClean="0">
                <a:solidFill>
                  <a:schemeClr val="tx1">
                    <a:lumMod val="95000"/>
                    <a:lumOff val="5000"/>
                  </a:schemeClr>
                </a:solidFill>
              </a:rPr>
              <a:t>Biochemical characteristics</a:t>
            </a:r>
          </a:p>
          <a:p>
            <a:pPr eaLnBrk="1" hangingPunct="1">
              <a:lnSpc>
                <a:spcPct val="90000"/>
              </a:lnSpc>
              <a:buFont typeface="Wingdings" charset="2"/>
              <a:buChar char="§"/>
            </a:pPr>
            <a:r>
              <a:rPr lang="en-US" b="1" dirty="0" smtClean="0">
                <a:solidFill>
                  <a:schemeClr val="tx1">
                    <a:lumMod val="95000"/>
                    <a:lumOff val="5000"/>
                  </a:schemeClr>
                </a:solidFill>
              </a:rPr>
              <a:t>DNA analysis</a:t>
            </a:r>
          </a:p>
        </p:txBody>
      </p:sp>
    </p:spTree>
    <p:extLst>
      <p:ext uri="{BB962C8B-B14F-4D97-AF65-F5344CB8AC3E}">
        <p14:creationId xmlns:p14="http://schemas.microsoft.com/office/powerpoint/2010/main" val="22148183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wipe(left)">
                                      <p:cBhvr>
                                        <p:cTn id="7" dur="500"/>
                                        <p:tgtEl>
                                          <p:spTgt spid="83971">
                                            <p:txEl>
                                              <p:pRg st="0" end="0"/>
                                            </p:txEl>
                                          </p:spTgt>
                                        </p:tgtEl>
                                      </p:cBhvr>
                                    </p:animEffect>
                                  </p:childTnLst>
                                  <p:subTnLst>
                                    <p:animClr clrSpc="rgb" dir="cw">
                                      <p:cBhvr override="childStyle">
                                        <p:cTn dur="1" fill="hold" display="0" masterRel="nextClick" afterEffect="1"/>
                                        <p:tgtEl>
                                          <p:spTgt spid="83971">
                                            <p:txEl>
                                              <p:pRg st="0" end="0"/>
                                            </p:txEl>
                                          </p:spTgt>
                                        </p:tgtEl>
                                        <p:attrNameLst>
                                          <p:attrName>ppt_c</p:attrName>
                                        </p:attrNameLst>
                                      </p:cBhvr>
                                      <p:to>
                                        <a:srgbClr val="FFFFCC"/>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wipe(left)">
                                      <p:cBhvr>
                                        <p:cTn id="12" dur="500"/>
                                        <p:tgtEl>
                                          <p:spTgt spid="83971">
                                            <p:txEl>
                                              <p:pRg st="1" end="1"/>
                                            </p:txEl>
                                          </p:spTgt>
                                        </p:tgtEl>
                                      </p:cBhvr>
                                    </p:animEffect>
                                  </p:childTnLst>
                                  <p:subTnLst>
                                    <p:animClr clrSpc="rgb" dir="cw">
                                      <p:cBhvr override="childStyle">
                                        <p:cTn dur="1" fill="hold" display="0" masterRel="nextClick" afterEffect="1"/>
                                        <p:tgtEl>
                                          <p:spTgt spid="83971">
                                            <p:txEl>
                                              <p:pRg st="1" end="1"/>
                                            </p:txEl>
                                          </p:spTgt>
                                        </p:tgtEl>
                                        <p:attrNameLst>
                                          <p:attrName>ppt_c</p:attrName>
                                        </p:attrNameLst>
                                      </p:cBhvr>
                                      <p:to>
                                        <a:srgbClr val="FFFFCC"/>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971">
                                            <p:txEl>
                                              <p:pRg st="2" end="2"/>
                                            </p:txEl>
                                          </p:spTgt>
                                        </p:tgtEl>
                                        <p:attrNameLst>
                                          <p:attrName>style.visibility</p:attrName>
                                        </p:attrNameLst>
                                      </p:cBhvr>
                                      <p:to>
                                        <p:strVal val="visible"/>
                                      </p:to>
                                    </p:set>
                                    <p:animEffect transition="in" filter="wipe(left)">
                                      <p:cBhvr>
                                        <p:cTn id="17" dur="500"/>
                                        <p:tgtEl>
                                          <p:spTgt spid="83971">
                                            <p:txEl>
                                              <p:pRg st="2" end="2"/>
                                            </p:txEl>
                                          </p:spTgt>
                                        </p:tgtEl>
                                      </p:cBhvr>
                                    </p:animEffect>
                                  </p:childTnLst>
                                  <p:subTnLst>
                                    <p:animClr clrSpc="rgb" dir="cw">
                                      <p:cBhvr override="childStyle">
                                        <p:cTn dur="1" fill="hold" display="0" masterRel="nextClick" afterEffect="1"/>
                                        <p:tgtEl>
                                          <p:spTgt spid="83971">
                                            <p:txEl>
                                              <p:pRg st="2" end="2"/>
                                            </p:txEl>
                                          </p:spTgt>
                                        </p:tgtEl>
                                        <p:attrNameLst>
                                          <p:attrName>ppt_c</p:attrName>
                                        </p:attrNameLst>
                                      </p:cBhvr>
                                      <p:to>
                                        <a:srgbClr val="FFFFCC"/>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3971">
                                            <p:txEl>
                                              <p:pRg st="3" end="3"/>
                                            </p:txEl>
                                          </p:spTgt>
                                        </p:tgtEl>
                                        <p:attrNameLst>
                                          <p:attrName>style.visibility</p:attrName>
                                        </p:attrNameLst>
                                      </p:cBhvr>
                                      <p:to>
                                        <p:strVal val="visible"/>
                                      </p:to>
                                    </p:set>
                                    <p:animEffect transition="in" filter="wipe(left)">
                                      <p:cBhvr>
                                        <p:cTn id="22" dur="500"/>
                                        <p:tgtEl>
                                          <p:spTgt spid="83971">
                                            <p:txEl>
                                              <p:pRg st="3" end="3"/>
                                            </p:txEl>
                                          </p:spTgt>
                                        </p:tgtEl>
                                      </p:cBhvr>
                                    </p:animEffect>
                                  </p:childTnLst>
                                  <p:subTnLst>
                                    <p:animClr clrSpc="rgb" dir="cw">
                                      <p:cBhvr override="childStyle">
                                        <p:cTn dur="1" fill="hold" display="0" masterRel="nextClick" afterEffect="1"/>
                                        <p:tgtEl>
                                          <p:spTgt spid="83971">
                                            <p:txEl>
                                              <p:pRg st="3" end="3"/>
                                            </p:txEl>
                                          </p:spTgt>
                                        </p:tgtEl>
                                        <p:attrNameLst>
                                          <p:attrName>ppt_c</p:attrName>
                                        </p:attrNameLst>
                                      </p:cBhvr>
                                      <p:to>
                                        <a:srgbClr val="FFFFCC"/>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3971">
                                            <p:txEl>
                                              <p:pRg st="4" end="4"/>
                                            </p:txEl>
                                          </p:spTgt>
                                        </p:tgtEl>
                                        <p:attrNameLst>
                                          <p:attrName>style.visibility</p:attrName>
                                        </p:attrNameLst>
                                      </p:cBhvr>
                                      <p:to>
                                        <p:strVal val="visible"/>
                                      </p:to>
                                    </p:set>
                                    <p:animEffect transition="in" filter="wipe(left)">
                                      <p:cBhvr>
                                        <p:cTn id="27" dur="500"/>
                                        <p:tgtEl>
                                          <p:spTgt spid="83971">
                                            <p:txEl>
                                              <p:pRg st="4" end="4"/>
                                            </p:txEl>
                                          </p:spTgt>
                                        </p:tgtEl>
                                      </p:cBhvr>
                                    </p:animEffect>
                                  </p:childTnLst>
                                  <p:subTnLst>
                                    <p:animClr clrSpc="rgb" dir="cw">
                                      <p:cBhvr override="childStyle">
                                        <p:cTn dur="1" fill="hold" display="0" masterRel="nextClick" afterEffect="1"/>
                                        <p:tgtEl>
                                          <p:spTgt spid="83971">
                                            <p:txEl>
                                              <p:pRg st="4" end="4"/>
                                            </p:txEl>
                                          </p:spTgt>
                                        </p:tgtEl>
                                        <p:attrNameLst>
                                          <p:attrName>ppt_c</p:attrName>
                                        </p:attrNameLst>
                                      </p:cBhvr>
                                      <p:to>
                                        <a:srgbClr val="FFFFCC"/>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3971">
                                            <p:txEl>
                                              <p:pRg st="5" end="5"/>
                                            </p:txEl>
                                          </p:spTgt>
                                        </p:tgtEl>
                                        <p:attrNameLst>
                                          <p:attrName>style.visibility</p:attrName>
                                        </p:attrNameLst>
                                      </p:cBhvr>
                                      <p:to>
                                        <p:strVal val="visible"/>
                                      </p:to>
                                    </p:set>
                                    <p:animEffect transition="in" filter="wipe(left)">
                                      <p:cBhvr>
                                        <p:cTn id="32" dur="500"/>
                                        <p:tgtEl>
                                          <p:spTgt spid="83971">
                                            <p:txEl>
                                              <p:pRg st="5" end="5"/>
                                            </p:txEl>
                                          </p:spTgt>
                                        </p:tgtEl>
                                      </p:cBhvr>
                                    </p:animEffect>
                                  </p:childTnLst>
                                  <p:subTnLst>
                                    <p:animClr clrSpc="rgb" dir="cw">
                                      <p:cBhvr override="childStyle">
                                        <p:cTn dur="1" fill="hold" display="0" masterRel="nextClick" afterEffect="1"/>
                                        <p:tgtEl>
                                          <p:spTgt spid="83971">
                                            <p:txEl>
                                              <p:pRg st="5" end="5"/>
                                            </p:txEl>
                                          </p:spTgt>
                                        </p:tgtEl>
                                        <p:attrNameLst>
                                          <p:attrName>ppt_c</p:attrName>
                                        </p:attrNameLst>
                                      </p:cBhvr>
                                      <p:to>
                                        <a:srgbClr val="FFFFCC"/>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3971">
                                            <p:txEl>
                                              <p:pRg st="6" end="6"/>
                                            </p:txEl>
                                          </p:spTgt>
                                        </p:tgtEl>
                                        <p:attrNameLst>
                                          <p:attrName>style.visibility</p:attrName>
                                        </p:attrNameLst>
                                      </p:cBhvr>
                                      <p:to>
                                        <p:strVal val="visible"/>
                                      </p:to>
                                    </p:set>
                                    <p:animEffect transition="in" filter="wipe(left)">
                                      <p:cBhvr>
                                        <p:cTn id="37" dur="500"/>
                                        <p:tgtEl>
                                          <p:spTgt spid="83971">
                                            <p:txEl>
                                              <p:pRg st="6" end="6"/>
                                            </p:txEl>
                                          </p:spTgt>
                                        </p:tgtEl>
                                      </p:cBhvr>
                                    </p:animEffect>
                                  </p:childTnLst>
                                  <p:subTnLst>
                                    <p:animClr clrSpc="rgb" dir="cw">
                                      <p:cBhvr override="childStyle">
                                        <p:cTn dur="1" fill="hold" display="0" masterRel="nextClick" afterEffect="1"/>
                                        <p:tgtEl>
                                          <p:spTgt spid="83971">
                                            <p:txEl>
                                              <p:pRg st="6" end="6"/>
                                            </p:txEl>
                                          </p:spTgt>
                                        </p:tgtEl>
                                        <p:attrNameLst>
                                          <p:attrName>ppt_c</p:attrName>
                                        </p:attrNameLst>
                                      </p:cBhvr>
                                      <p:to>
                                        <a:srgbClr val="FFFFCC"/>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3971">
                                            <p:txEl>
                                              <p:pRg st="7" end="7"/>
                                            </p:txEl>
                                          </p:spTgt>
                                        </p:tgtEl>
                                        <p:attrNameLst>
                                          <p:attrName>style.visibility</p:attrName>
                                        </p:attrNameLst>
                                      </p:cBhvr>
                                      <p:to>
                                        <p:strVal val="visible"/>
                                      </p:to>
                                    </p:set>
                                    <p:animEffect transition="in" filter="wipe(left)">
                                      <p:cBhvr>
                                        <p:cTn id="42" dur="500"/>
                                        <p:tgtEl>
                                          <p:spTgt spid="83971">
                                            <p:txEl>
                                              <p:pRg st="7" end="7"/>
                                            </p:txEl>
                                          </p:spTgt>
                                        </p:tgtEl>
                                      </p:cBhvr>
                                    </p:animEffect>
                                  </p:childTnLst>
                                  <p:subTnLst>
                                    <p:animClr clrSpc="rgb" dir="cw">
                                      <p:cBhvr override="childStyle">
                                        <p:cTn dur="1" fill="hold" display="0" masterRel="nextClick" afterEffect="1"/>
                                        <p:tgtEl>
                                          <p:spTgt spid="83971">
                                            <p:txEl>
                                              <p:pRg st="7" end="7"/>
                                            </p:txEl>
                                          </p:spTgt>
                                        </p:tgtEl>
                                        <p:attrNameLst>
                                          <p:attrName>ppt_c</p:attrName>
                                        </p:attrNameLst>
                                      </p:cBhvr>
                                      <p:to>
                                        <a:srgbClr val="FFFFCC"/>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3971">
                                            <p:txEl>
                                              <p:pRg st="8" end="8"/>
                                            </p:txEl>
                                          </p:spTgt>
                                        </p:tgtEl>
                                        <p:attrNameLst>
                                          <p:attrName>style.visibility</p:attrName>
                                        </p:attrNameLst>
                                      </p:cBhvr>
                                      <p:to>
                                        <p:strVal val="visible"/>
                                      </p:to>
                                    </p:set>
                                    <p:animEffect transition="in" filter="wipe(left)">
                                      <p:cBhvr>
                                        <p:cTn id="47" dur="500"/>
                                        <p:tgtEl>
                                          <p:spTgt spid="83971">
                                            <p:txEl>
                                              <p:pRg st="8" end="8"/>
                                            </p:txEl>
                                          </p:spTgt>
                                        </p:tgtEl>
                                      </p:cBhvr>
                                    </p:animEffect>
                                  </p:childTnLst>
                                  <p:subTnLst>
                                    <p:animClr clrSpc="rgb" dir="cw">
                                      <p:cBhvr override="childStyle">
                                        <p:cTn dur="1" fill="hold" display="0" masterRel="nextClick" afterEffect="1"/>
                                        <p:tgtEl>
                                          <p:spTgt spid="83971">
                                            <p:txEl>
                                              <p:pRg st="8" end="8"/>
                                            </p:txEl>
                                          </p:spTgt>
                                        </p:tgtEl>
                                        <p:attrNameLst>
                                          <p:attrName>ppt_c</p:attrName>
                                        </p:attrNameLst>
                                      </p:cBhvr>
                                      <p:to>
                                        <a:srgbClr val="FFFFC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Morphologic </a:t>
            </a:r>
            <a:r>
              <a:rPr lang="en-US" b="1" dirty="0" smtClean="0"/>
              <a:t>Classification</a:t>
            </a:r>
            <a:endParaRPr lang="en-US" dirty="0"/>
          </a:p>
        </p:txBody>
      </p:sp>
      <p:pic>
        <p:nvPicPr>
          <p:cNvPr id="6" name="Picture 2" descr="Types of Cocci and Bacilli"/>
          <p:cNvPicPr>
            <a:picLocks noGrp="1" noChangeAspect="1" noChangeArrowheads="1"/>
          </p:cNvPicPr>
          <p:nvPr>
            <p:ph idx="1"/>
          </p:nvPr>
        </p:nvPicPr>
        <p:blipFill>
          <a:blip r:embed="rId2"/>
          <a:srcRect/>
          <a:stretch>
            <a:fillRect/>
          </a:stretch>
        </p:blipFill>
        <p:spPr bwMode="auto">
          <a:xfrm>
            <a:off x="685800" y="1926469"/>
            <a:ext cx="7772400" cy="4474331"/>
          </a:xfrm>
          <a:prstGeom prst="rect">
            <a:avLst/>
          </a:prstGeom>
          <a:noFill/>
          <a:ln w="9525">
            <a:noFill/>
            <a:miter lim="800000"/>
            <a:headEnd/>
            <a:tailEnd/>
          </a:ln>
        </p:spPr>
      </p:pic>
      <p:sp>
        <p:nvSpPr>
          <p:cNvPr id="5" name="Rectangle 4"/>
          <p:cNvSpPr/>
          <p:nvPr/>
        </p:nvSpPr>
        <p:spPr>
          <a:xfrm>
            <a:off x="0" y="1371601"/>
            <a:ext cx="9144000" cy="461665"/>
          </a:xfrm>
          <a:prstGeom prst="rect">
            <a:avLst/>
          </a:prstGeom>
        </p:spPr>
        <p:txBody>
          <a:bodyPr wrap="square">
            <a:spAutoFit/>
          </a:bodyPr>
          <a:lstStyle/>
          <a:p>
            <a:pPr>
              <a:defRPr/>
            </a:pPr>
            <a:r>
              <a:rPr lang="en-US" sz="2400" b="1" dirty="0" smtClean="0"/>
              <a:t>Morphology includes size, shape and arrangement.</a:t>
            </a:r>
          </a:p>
        </p:txBody>
      </p:sp>
    </p:spTree>
    <p:extLst>
      <p:ext uri="{BB962C8B-B14F-4D97-AF65-F5344CB8AC3E}">
        <p14:creationId xmlns:p14="http://schemas.microsoft.com/office/powerpoint/2010/main" val="3553761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z="4000" b="1" dirty="0" smtClean="0"/>
              <a:t>Size</a:t>
            </a:r>
          </a:p>
        </p:txBody>
      </p:sp>
      <p:sp>
        <p:nvSpPr>
          <p:cNvPr id="5123" name="Rectangle 3"/>
          <p:cNvSpPr>
            <a:spLocks noGrp="1" noChangeArrowheads="1"/>
          </p:cNvSpPr>
          <p:nvPr>
            <p:ph idx="1"/>
          </p:nvPr>
        </p:nvSpPr>
        <p:spPr/>
        <p:txBody>
          <a:bodyPr>
            <a:normAutofit fontScale="85000" lnSpcReduction="20000"/>
          </a:bodyPr>
          <a:lstStyle/>
          <a:p>
            <a:pPr eaLnBrk="1" hangingPunct="1">
              <a:defRPr/>
            </a:pPr>
            <a:r>
              <a:rPr lang="en-US" sz="2800" b="1" dirty="0" smtClean="0"/>
              <a:t>Size</a:t>
            </a:r>
            <a:r>
              <a:rPr lang="en-US" sz="2800" dirty="0" smtClean="0"/>
              <a:t>: Bacteria are approximately 0.5-1.0 </a:t>
            </a:r>
            <a:r>
              <a:rPr lang="en-US" sz="2800" dirty="0" smtClean="0">
                <a:sym typeface="Symbol" pitchFamily="18" charset="2"/>
              </a:rPr>
              <a:t></a:t>
            </a:r>
            <a:r>
              <a:rPr lang="en-US" sz="2800" dirty="0" smtClean="0"/>
              <a:t>m in diameter (</a:t>
            </a:r>
            <a:r>
              <a:rPr lang="en-US" sz="2800" dirty="0" err="1" smtClean="0"/>
              <a:t>cocci</a:t>
            </a:r>
            <a:r>
              <a:rPr lang="en-US" sz="2800" dirty="0" smtClean="0"/>
              <a:t>), and 0.1-3 </a:t>
            </a:r>
            <a:r>
              <a:rPr lang="en-US" sz="2800" dirty="0" smtClean="0">
                <a:sym typeface="Symbol" pitchFamily="18" charset="2"/>
              </a:rPr>
              <a:t></a:t>
            </a:r>
            <a:r>
              <a:rPr lang="en-US" sz="2800" dirty="0" smtClean="0"/>
              <a:t>m width and 0.5-20 </a:t>
            </a:r>
            <a:r>
              <a:rPr lang="en-US" sz="2800" dirty="0" smtClean="0">
                <a:sym typeface="Symbol" pitchFamily="18" charset="2"/>
              </a:rPr>
              <a:t></a:t>
            </a:r>
            <a:r>
              <a:rPr lang="en-US" sz="2800" dirty="0" smtClean="0"/>
              <a:t>m length (bacilli).  </a:t>
            </a:r>
          </a:p>
          <a:p>
            <a:pPr eaLnBrk="1" hangingPunct="1">
              <a:defRPr/>
            </a:pPr>
            <a:r>
              <a:rPr lang="en-US" sz="2800" dirty="0" smtClean="0"/>
              <a:t>The important consequence of  small sizes high surface area/volume (S/V) ratio.  The large S/V ratio through which nutrients enter and wastes leave the cell, compared to the small volume of the cell substance to be nourished accounts for the usually high growth rate and metabolism of bacteria. Also due to high S/V ratio, the mass of cell substance to be nourished is close to the surface, requiring no circulatory mechanisms to distribute the nutrients.</a:t>
            </a:r>
          </a:p>
        </p:txBody>
      </p:sp>
    </p:spTree>
    <p:extLst>
      <p:ext uri="{BB962C8B-B14F-4D97-AF65-F5344CB8AC3E}">
        <p14:creationId xmlns:p14="http://schemas.microsoft.com/office/powerpoint/2010/main" val="346137165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z="4000" b="1" smtClean="0"/>
              <a:t>Shape</a:t>
            </a:r>
            <a:r>
              <a:rPr lang="en-US" sz="4000" smtClean="0"/>
              <a:t>:</a:t>
            </a:r>
          </a:p>
        </p:txBody>
      </p:sp>
      <p:sp>
        <p:nvSpPr>
          <p:cNvPr id="6147" name="Rectangle 3"/>
          <p:cNvSpPr>
            <a:spLocks noGrp="1" noChangeArrowheads="1"/>
          </p:cNvSpPr>
          <p:nvPr>
            <p:ph idx="1"/>
          </p:nvPr>
        </p:nvSpPr>
        <p:spPr>
          <a:xfrm>
            <a:off x="304800" y="1371600"/>
            <a:ext cx="8458200" cy="4953000"/>
          </a:xfrm>
        </p:spPr>
        <p:txBody>
          <a:bodyPr>
            <a:normAutofit/>
          </a:bodyPr>
          <a:lstStyle/>
          <a:p>
            <a:pPr>
              <a:lnSpc>
                <a:spcPct val="90000"/>
              </a:lnSpc>
              <a:defRPr/>
            </a:pPr>
            <a:r>
              <a:rPr lang="en-US" dirty="0" smtClean="0"/>
              <a:t>Shape is governed by the rigid cell wall.</a:t>
            </a:r>
          </a:p>
          <a:p>
            <a:pPr>
              <a:lnSpc>
                <a:spcPct val="90000"/>
              </a:lnSpc>
              <a:defRPr/>
            </a:pPr>
            <a:r>
              <a:rPr lang="en-US" dirty="0" smtClean="0"/>
              <a:t>Typical bacterial cells are:</a:t>
            </a:r>
          </a:p>
          <a:p>
            <a:pPr lvl="1">
              <a:lnSpc>
                <a:spcPct val="90000"/>
              </a:lnSpc>
              <a:defRPr/>
            </a:pPr>
            <a:r>
              <a:rPr lang="en-US" dirty="0" err="1" smtClean="0"/>
              <a:t>Cocci</a:t>
            </a:r>
            <a:r>
              <a:rPr lang="en-US" dirty="0" smtClean="0"/>
              <a:t> (singular, </a:t>
            </a:r>
            <a:r>
              <a:rPr lang="en-US" dirty="0" err="1" smtClean="0"/>
              <a:t>coccus</a:t>
            </a:r>
            <a:r>
              <a:rPr lang="en-US" dirty="0" smtClean="0"/>
              <a:t>)- spherical cells, e.g. staphylococci, streptococci,  </a:t>
            </a:r>
            <a:r>
              <a:rPr lang="en-US" i="1" dirty="0" err="1" smtClean="0"/>
              <a:t>Neisseria</a:t>
            </a:r>
            <a:r>
              <a:rPr lang="en-US" i="1" dirty="0" smtClean="0"/>
              <a:t> </a:t>
            </a:r>
            <a:r>
              <a:rPr lang="en-US" dirty="0" smtClean="0"/>
              <a:t>spp.</a:t>
            </a:r>
          </a:p>
          <a:p>
            <a:pPr lvl="1">
              <a:lnSpc>
                <a:spcPct val="90000"/>
              </a:lnSpc>
              <a:defRPr/>
            </a:pPr>
            <a:r>
              <a:rPr lang="en-US" dirty="0"/>
              <a:t>B</a:t>
            </a:r>
            <a:r>
              <a:rPr lang="en-US" dirty="0" smtClean="0"/>
              <a:t>acilli (singular, bacillus)- straight rods, e.g. clostridia, </a:t>
            </a:r>
            <a:r>
              <a:rPr lang="en-US" dirty="0" err="1" smtClean="0"/>
              <a:t>pseudomonads</a:t>
            </a:r>
            <a:r>
              <a:rPr lang="en-US" dirty="0" smtClean="0"/>
              <a:t>, members of </a:t>
            </a:r>
            <a:r>
              <a:rPr lang="en-US" i="1" dirty="0" err="1" smtClean="0"/>
              <a:t>Enterobacteriaceae</a:t>
            </a:r>
            <a:r>
              <a:rPr lang="en-US" dirty="0" smtClean="0"/>
              <a:t>, etc.</a:t>
            </a:r>
          </a:p>
          <a:p>
            <a:pPr lvl="1">
              <a:lnSpc>
                <a:spcPct val="90000"/>
              </a:lnSpc>
              <a:defRPr/>
            </a:pPr>
            <a:r>
              <a:rPr lang="en-US" dirty="0" err="1"/>
              <a:t>S</a:t>
            </a:r>
            <a:r>
              <a:rPr lang="en-US" dirty="0" err="1" smtClean="0"/>
              <a:t>pirilla</a:t>
            </a:r>
            <a:r>
              <a:rPr lang="en-US" dirty="0" smtClean="0"/>
              <a:t> (singular, </a:t>
            </a:r>
            <a:r>
              <a:rPr lang="en-US" dirty="0" err="1" smtClean="0"/>
              <a:t>spirillum</a:t>
            </a:r>
            <a:r>
              <a:rPr lang="en-US" dirty="0" smtClean="0"/>
              <a:t>)- rods that are helically curved /twisted, e.g. </a:t>
            </a:r>
            <a:r>
              <a:rPr lang="en-US" dirty="0" err="1" smtClean="0"/>
              <a:t>spirochaetes</a:t>
            </a:r>
            <a:r>
              <a:rPr lang="en-US" dirty="0" smtClean="0"/>
              <a:t>.</a:t>
            </a:r>
          </a:p>
          <a:p>
            <a:pPr lvl="1">
              <a:lnSpc>
                <a:spcPct val="90000"/>
              </a:lnSpc>
              <a:defRPr/>
            </a:pPr>
            <a:r>
              <a:rPr lang="en-US" dirty="0" smtClean="0"/>
              <a:t>Pleomorphic</a:t>
            </a:r>
          </a:p>
        </p:txBody>
      </p:sp>
    </p:spTree>
    <p:extLst>
      <p:ext uri="{BB962C8B-B14F-4D97-AF65-F5344CB8AC3E}">
        <p14:creationId xmlns:p14="http://schemas.microsoft.com/office/powerpoint/2010/main" val="297882899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04800"/>
            <a:ext cx="7772400" cy="590550"/>
          </a:xfrm>
        </p:spPr>
        <p:txBody>
          <a:bodyPr/>
          <a:lstStyle/>
          <a:p>
            <a:pPr eaLnBrk="1" hangingPunct="1">
              <a:defRPr/>
            </a:pPr>
            <a:r>
              <a:rPr lang="en-US" b="1" dirty="0" smtClean="0"/>
              <a:t>Arrangement</a:t>
            </a:r>
            <a:r>
              <a:rPr lang="en-US" dirty="0" smtClean="0"/>
              <a:t>:</a:t>
            </a:r>
          </a:p>
        </p:txBody>
      </p:sp>
      <p:sp>
        <p:nvSpPr>
          <p:cNvPr id="7171" name="Rectangle 3"/>
          <p:cNvSpPr>
            <a:spLocks noGrp="1" noChangeArrowheads="1"/>
          </p:cNvSpPr>
          <p:nvPr>
            <p:ph idx="1"/>
          </p:nvPr>
        </p:nvSpPr>
        <p:spPr>
          <a:xfrm>
            <a:off x="304800" y="1066800"/>
            <a:ext cx="8382000" cy="5410200"/>
          </a:xfrm>
        </p:spPr>
        <p:txBody>
          <a:bodyPr>
            <a:normAutofit lnSpcReduction="10000"/>
          </a:bodyPr>
          <a:lstStyle/>
          <a:p>
            <a:pPr>
              <a:lnSpc>
                <a:spcPct val="90000"/>
              </a:lnSpc>
              <a:defRPr/>
            </a:pPr>
            <a:r>
              <a:rPr lang="en-US" sz="2800" dirty="0"/>
              <a:t>B</a:t>
            </a:r>
            <a:r>
              <a:rPr lang="en-US" sz="2800" dirty="0" smtClean="0"/>
              <a:t>acterial cells are usually arranged in a manner characteristic of their particular species.</a:t>
            </a:r>
          </a:p>
          <a:p>
            <a:pPr>
              <a:lnSpc>
                <a:spcPct val="90000"/>
              </a:lnSpc>
              <a:defRPr/>
            </a:pPr>
            <a:r>
              <a:rPr lang="en-US" sz="2800" dirty="0" smtClean="0"/>
              <a:t>However, not all cells of a species may be arranged in the same manner; the predominant arrangement is the important feature.</a:t>
            </a:r>
            <a:endParaRPr lang="en-US" sz="2800" b="1" dirty="0" smtClean="0"/>
          </a:p>
          <a:p>
            <a:pPr lvl="1">
              <a:lnSpc>
                <a:spcPct val="90000"/>
              </a:lnSpc>
              <a:defRPr/>
            </a:pPr>
            <a:r>
              <a:rPr lang="en-US" sz="2400" b="1" dirty="0" smtClean="0"/>
              <a:t>Cocci</a:t>
            </a:r>
            <a:r>
              <a:rPr lang="en-US" sz="2400" dirty="0" smtClean="0"/>
              <a:t> appear in several characteristic arrangements, depending on the plane of cellular division, and whether the daughter cells stay together following division.  common arrangements encountered include:</a:t>
            </a:r>
            <a:endParaRPr lang="en-US" sz="2400" b="1" dirty="0" smtClean="0"/>
          </a:p>
          <a:p>
            <a:pPr lvl="2">
              <a:lnSpc>
                <a:spcPct val="90000"/>
              </a:lnSpc>
              <a:defRPr/>
            </a:pPr>
            <a:r>
              <a:rPr lang="en-US" sz="2000" b="1" dirty="0" err="1"/>
              <a:t>D</a:t>
            </a:r>
            <a:r>
              <a:rPr lang="en-US" sz="2000" b="1" dirty="0" err="1" smtClean="0"/>
              <a:t>iplococci</a:t>
            </a:r>
            <a:r>
              <a:rPr lang="en-US" sz="2000" dirty="0" smtClean="0"/>
              <a:t> (divide in one plane)</a:t>
            </a:r>
            <a:endParaRPr lang="en-US" sz="2000" b="1" dirty="0" smtClean="0"/>
          </a:p>
          <a:p>
            <a:pPr lvl="2">
              <a:lnSpc>
                <a:spcPct val="90000"/>
              </a:lnSpc>
              <a:defRPr/>
            </a:pPr>
            <a:r>
              <a:rPr lang="en-US" sz="2000" b="1" dirty="0"/>
              <a:t>S</a:t>
            </a:r>
            <a:r>
              <a:rPr lang="en-US" sz="2000" b="1" dirty="0" smtClean="0"/>
              <a:t>treptococci</a:t>
            </a:r>
            <a:r>
              <a:rPr lang="en-US" sz="2000" dirty="0" smtClean="0"/>
              <a:t> (divide in one plane with most daughter cells staying together)</a:t>
            </a:r>
          </a:p>
          <a:p>
            <a:pPr lvl="2">
              <a:lnSpc>
                <a:spcPct val="90000"/>
              </a:lnSpc>
              <a:defRPr/>
            </a:pPr>
            <a:r>
              <a:rPr lang="en-GB" sz="2000" dirty="0" smtClean="0"/>
              <a:t>Tetrads </a:t>
            </a:r>
            <a:r>
              <a:rPr lang="en-GB" sz="2000" dirty="0"/>
              <a:t>or </a:t>
            </a:r>
            <a:r>
              <a:rPr lang="en-GB" sz="2000" dirty="0" err="1"/>
              <a:t>tetracocci</a:t>
            </a:r>
            <a:r>
              <a:rPr lang="en-GB" sz="2000" dirty="0"/>
              <a:t> (divide in two planes).</a:t>
            </a:r>
          </a:p>
          <a:p>
            <a:pPr lvl="2">
              <a:lnSpc>
                <a:spcPct val="90000"/>
              </a:lnSpc>
              <a:defRPr/>
            </a:pPr>
            <a:r>
              <a:rPr lang="en-GB" sz="2000" dirty="0" smtClean="0"/>
              <a:t>Staphylococci </a:t>
            </a:r>
            <a:r>
              <a:rPr lang="en-GB" sz="2000" dirty="0"/>
              <a:t>(divide in three planes in irregular patterns)</a:t>
            </a:r>
          </a:p>
          <a:p>
            <a:pPr lvl="2">
              <a:lnSpc>
                <a:spcPct val="90000"/>
              </a:lnSpc>
              <a:defRPr/>
            </a:pPr>
            <a:r>
              <a:rPr lang="en-GB" sz="2000" dirty="0" err="1" smtClean="0"/>
              <a:t>Sarcina</a:t>
            </a:r>
            <a:r>
              <a:rPr lang="en-GB" sz="2000" dirty="0" smtClean="0"/>
              <a:t> </a:t>
            </a:r>
            <a:r>
              <a:rPr lang="en-GB" sz="2000" dirty="0"/>
              <a:t>(divide in three planes in regular patterns)</a:t>
            </a:r>
          </a:p>
          <a:p>
            <a:pPr lvl="2">
              <a:lnSpc>
                <a:spcPct val="90000"/>
              </a:lnSpc>
              <a:defRPr/>
            </a:pPr>
            <a:endParaRPr lang="en-US" sz="2000" dirty="0" smtClean="0"/>
          </a:p>
        </p:txBody>
      </p:sp>
    </p:spTree>
    <p:extLst>
      <p:ext uri="{BB962C8B-B14F-4D97-AF65-F5344CB8AC3E}">
        <p14:creationId xmlns:p14="http://schemas.microsoft.com/office/powerpoint/2010/main" val="385326035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0" y="1835150"/>
            <a:ext cx="1081088" cy="984250"/>
            <a:chOff x="96" y="1156"/>
            <a:chExt cx="681" cy="620"/>
          </a:xfrm>
        </p:grpSpPr>
        <p:pic>
          <p:nvPicPr>
            <p:cNvPr id="76819" name="Picture 4"/>
            <p:cNvPicPr>
              <a:picLocks noChangeAspect="1" noChangeArrowheads="1"/>
            </p:cNvPicPr>
            <p:nvPr/>
          </p:nvPicPr>
          <p:blipFill>
            <a:blip r:embed="rId2"/>
            <a:srcRect/>
            <a:stretch>
              <a:fillRect/>
            </a:stretch>
          </p:blipFill>
          <p:spPr bwMode="auto">
            <a:xfrm>
              <a:off x="182" y="1156"/>
              <a:ext cx="368" cy="360"/>
            </a:xfrm>
            <a:prstGeom prst="rect">
              <a:avLst/>
            </a:prstGeom>
            <a:noFill/>
            <a:ln w="12700">
              <a:noFill/>
              <a:miter lim="800000"/>
              <a:headEnd/>
              <a:tailEnd/>
            </a:ln>
          </p:spPr>
        </p:pic>
        <p:sp>
          <p:nvSpPr>
            <p:cNvPr id="76820" name="Text Box 5"/>
            <p:cNvSpPr txBox="1">
              <a:spLocks noChangeArrowheads="1"/>
            </p:cNvSpPr>
            <p:nvPr/>
          </p:nvSpPr>
          <p:spPr bwMode="auto">
            <a:xfrm>
              <a:off x="96" y="1488"/>
              <a:ext cx="681" cy="288"/>
            </a:xfrm>
            <a:prstGeom prst="rect">
              <a:avLst/>
            </a:prstGeom>
            <a:noFill/>
            <a:ln w="12700">
              <a:noFill/>
              <a:miter lim="800000"/>
              <a:headEnd/>
              <a:tailEnd/>
            </a:ln>
          </p:spPr>
          <p:txBody>
            <a:bodyPr wrap="none">
              <a:spAutoFit/>
            </a:bodyPr>
            <a:lstStyle/>
            <a:p>
              <a:pPr eaLnBrk="0" hangingPunct="0"/>
              <a:r>
                <a:rPr lang="en-US" sz="2400">
                  <a:solidFill>
                    <a:srgbClr val="FFFF00"/>
                  </a:solidFill>
                  <a:latin typeface="Times"/>
                </a:rPr>
                <a:t>Coccus</a:t>
              </a:r>
            </a:p>
          </p:txBody>
        </p:sp>
      </p:grpSp>
      <p:grpSp>
        <p:nvGrpSpPr>
          <p:cNvPr id="3" name="Group 6"/>
          <p:cNvGrpSpPr>
            <a:grpSpLocks/>
          </p:cNvGrpSpPr>
          <p:nvPr/>
        </p:nvGrpSpPr>
        <p:grpSpPr bwMode="auto">
          <a:xfrm>
            <a:off x="0" y="2971801"/>
            <a:ext cx="4343402" cy="1528763"/>
            <a:chOff x="96" y="1872"/>
            <a:chExt cx="2736" cy="963"/>
          </a:xfrm>
        </p:grpSpPr>
        <p:pic>
          <p:nvPicPr>
            <p:cNvPr id="76817" name="Picture 7"/>
            <p:cNvPicPr>
              <a:picLocks noChangeAspect="1" noChangeArrowheads="1"/>
            </p:cNvPicPr>
            <p:nvPr/>
          </p:nvPicPr>
          <p:blipFill>
            <a:blip r:embed="rId3"/>
            <a:srcRect/>
            <a:stretch>
              <a:fillRect/>
            </a:stretch>
          </p:blipFill>
          <p:spPr bwMode="auto">
            <a:xfrm>
              <a:off x="182" y="1872"/>
              <a:ext cx="2650" cy="696"/>
            </a:xfrm>
            <a:prstGeom prst="rect">
              <a:avLst/>
            </a:prstGeom>
            <a:noFill/>
            <a:ln w="12700">
              <a:noFill/>
              <a:miter lim="800000"/>
              <a:headEnd/>
              <a:tailEnd/>
            </a:ln>
          </p:spPr>
        </p:pic>
        <p:sp>
          <p:nvSpPr>
            <p:cNvPr id="76818" name="Text Box 8"/>
            <p:cNvSpPr txBox="1">
              <a:spLocks noChangeArrowheads="1"/>
            </p:cNvSpPr>
            <p:nvPr/>
          </p:nvSpPr>
          <p:spPr bwMode="auto">
            <a:xfrm>
              <a:off x="96" y="2544"/>
              <a:ext cx="1700" cy="291"/>
            </a:xfrm>
            <a:prstGeom prst="rect">
              <a:avLst/>
            </a:prstGeom>
            <a:noFill/>
            <a:ln w="12700">
              <a:noFill/>
              <a:miter lim="800000"/>
              <a:headEnd/>
              <a:tailEnd/>
            </a:ln>
          </p:spPr>
          <p:txBody>
            <a:bodyPr wrap="none">
              <a:spAutoFit/>
            </a:bodyPr>
            <a:lstStyle/>
            <a:p>
              <a:pPr eaLnBrk="0" hangingPunct="0"/>
              <a:r>
                <a:rPr lang="en-US" sz="2400" dirty="0" smtClean="0"/>
                <a:t>Pairs - </a:t>
              </a:r>
              <a:r>
                <a:rPr lang="en-US" sz="2400" dirty="0" err="1" smtClean="0">
                  <a:solidFill>
                    <a:srgbClr val="FFFF00"/>
                  </a:solidFill>
                  <a:latin typeface="Times"/>
                </a:rPr>
                <a:t>Diplococcus</a:t>
              </a:r>
              <a:endParaRPr lang="en-US" sz="2400" dirty="0">
                <a:solidFill>
                  <a:srgbClr val="FFFF00"/>
                </a:solidFill>
                <a:latin typeface="Times"/>
              </a:endParaRPr>
            </a:p>
          </p:txBody>
        </p:sp>
      </p:grpSp>
      <p:grpSp>
        <p:nvGrpSpPr>
          <p:cNvPr id="4" name="Group 9"/>
          <p:cNvGrpSpPr>
            <a:grpSpLocks/>
          </p:cNvGrpSpPr>
          <p:nvPr/>
        </p:nvGrpSpPr>
        <p:grpSpPr bwMode="auto">
          <a:xfrm>
            <a:off x="0" y="4648834"/>
            <a:ext cx="4343400" cy="2056767"/>
            <a:chOff x="96" y="2668"/>
            <a:chExt cx="2736" cy="1367"/>
          </a:xfrm>
        </p:grpSpPr>
        <p:pic>
          <p:nvPicPr>
            <p:cNvPr id="76815" name="Picture 10"/>
            <p:cNvPicPr>
              <a:picLocks noChangeAspect="1" noChangeArrowheads="1"/>
            </p:cNvPicPr>
            <p:nvPr/>
          </p:nvPicPr>
          <p:blipFill>
            <a:blip r:embed="rId4"/>
            <a:srcRect/>
            <a:stretch>
              <a:fillRect/>
            </a:stretch>
          </p:blipFill>
          <p:spPr bwMode="auto">
            <a:xfrm>
              <a:off x="190" y="2668"/>
              <a:ext cx="2642" cy="1080"/>
            </a:xfrm>
            <a:prstGeom prst="rect">
              <a:avLst/>
            </a:prstGeom>
            <a:noFill/>
            <a:ln w="12700">
              <a:noFill/>
              <a:miter lim="800000"/>
              <a:headEnd/>
              <a:tailEnd/>
            </a:ln>
          </p:spPr>
        </p:pic>
        <p:sp>
          <p:nvSpPr>
            <p:cNvPr id="76816" name="Text Box 11"/>
            <p:cNvSpPr txBox="1">
              <a:spLocks noChangeArrowheads="1"/>
            </p:cNvSpPr>
            <p:nvPr/>
          </p:nvSpPr>
          <p:spPr bwMode="auto">
            <a:xfrm>
              <a:off x="96" y="3744"/>
              <a:ext cx="1908" cy="291"/>
            </a:xfrm>
            <a:prstGeom prst="rect">
              <a:avLst/>
            </a:prstGeom>
            <a:noFill/>
            <a:ln w="12700">
              <a:noFill/>
              <a:miter lim="800000"/>
              <a:headEnd/>
              <a:tailEnd/>
            </a:ln>
          </p:spPr>
          <p:txBody>
            <a:bodyPr wrap="none">
              <a:spAutoFit/>
            </a:bodyPr>
            <a:lstStyle/>
            <a:p>
              <a:pPr eaLnBrk="0" hangingPunct="0"/>
              <a:r>
                <a:rPr lang="en-US" sz="2400" dirty="0" smtClean="0"/>
                <a:t>Chain- </a:t>
              </a:r>
              <a:r>
                <a:rPr lang="en-US" sz="2400" dirty="0" smtClean="0">
                  <a:solidFill>
                    <a:srgbClr val="FFFF00"/>
                  </a:solidFill>
                  <a:latin typeface="Times"/>
                </a:rPr>
                <a:t>Streptococcus</a:t>
              </a:r>
              <a:endParaRPr lang="en-US" sz="2400" dirty="0">
                <a:solidFill>
                  <a:srgbClr val="FFFF00"/>
                </a:solidFill>
                <a:latin typeface="Times"/>
              </a:endParaRPr>
            </a:p>
          </p:txBody>
        </p:sp>
      </p:grpSp>
      <p:grpSp>
        <p:nvGrpSpPr>
          <p:cNvPr id="5" name="Group 12"/>
          <p:cNvGrpSpPr>
            <a:grpSpLocks/>
          </p:cNvGrpSpPr>
          <p:nvPr/>
        </p:nvGrpSpPr>
        <p:grpSpPr bwMode="auto">
          <a:xfrm>
            <a:off x="5168900" y="1600200"/>
            <a:ext cx="3517900" cy="1447800"/>
            <a:chOff x="3168" y="1008"/>
            <a:chExt cx="2216" cy="912"/>
          </a:xfrm>
        </p:grpSpPr>
        <p:pic>
          <p:nvPicPr>
            <p:cNvPr id="76813" name="Picture 13"/>
            <p:cNvPicPr>
              <a:picLocks noChangeAspect="1" noChangeArrowheads="1"/>
            </p:cNvPicPr>
            <p:nvPr/>
          </p:nvPicPr>
          <p:blipFill>
            <a:blip r:embed="rId5"/>
            <a:srcRect/>
            <a:stretch>
              <a:fillRect/>
            </a:stretch>
          </p:blipFill>
          <p:spPr bwMode="auto">
            <a:xfrm>
              <a:off x="3216" y="1008"/>
              <a:ext cx="2168" cy="656"/>
            </a:xfrm>
            <a:prstGeom prst="rect">
              <a:avLst/>
            </a:prstGeom>
            <a:noFill/>
            <a:ln w="12700">
              <a:noFill/>
              <a:miter lim="800000"/>
              <a:headEnd/>
              <a:tailEnd/>
            </a:ln>
          </p:spPr>
        </p:pic>
        <p:sp>
          <p:nvSpPr>
            <p:cNvPr id="76814" name="Text Box 14"/>
            <p:cNvSpPr txBox="1">
              <a:spLocks noChangeArrowheads="1"/>
            </p:cNvSpPr>
            <p:nvPr/>
          </p:nvSpPr>
          <p:spPr bwMode="auto">
            <a:xfrm>
              <a:off x="3168" y="1632"/>
              <a:ext cx="616" cy="288"/>
            </a:xfrm>
            <a:prstGeom prst="rect">
              <a:avLst/>
            </a:prstGeom>
            <a:noFill/>
            <a:ln w="12700">
              <a:noFill/>
              <a:miter lim="800000"/>
              <a:headEnd/>
              <a:tailEnd/>
            </a:ln>
          </p:spPr>
          <p:txBody>
            <a:bodyPr wrap="none">
              <a:spAutoFit/>
            </a:bodyPr>
            <a:lstStyle/>
            <a:p>
              <a:pPr eaLnBrk="0" hangingPunct="0"/>
              <a:r>
                <a:rPr lang="en-US" sz="2400" dirty="0">
                  <a:solidFill>
                    <a:srgbClr val="FFFF00"/>
                  </a:solidFill>
                  <a:latin typeface="Times"/>
                </a:rPr>
                <a:t>Tetrad</a:t>
              </a:r>
            </a:p>
          </p:txBody>
        </p:sp>
      </p:grpSp>
      <p:grpSp>
        <p:nvGrpSpPr>
          <p:cNvPr id="6" name="Group 15"/>
          <p:cNvGrpSpPr>
            <a:grpSpLocks/>
          </p:cNvGrpSpPr>
          <p:nvPr/>
        </p:nvGrpSpPr>
        <p:grpSpPr bwMode="auto">
          <a:xfrm>
            <a:off x="4648200" y="2971800"/>
            <a:ext cx="4038600" cy="1600200"/>
            <a:chOff x="2840" y="1872"/>
            <a:chExt cx="2544" cy="1008"/>
          </a:xfrm>
        </p:grpSpPr>
        <p:pic>
          <p:nvPicPr>
            <p:cNvPr id="76811" name="Picture 16"/>
            <p:cNvPicPr>
              <a:picLocks noChangeAspect="1" noChangeArrowheads="1"/>
            </p:cNvPicPr>
            <p:nvPr/>
          </p:nvPicPr>
          <p:blipFill>
            <a:blip r:embed="rId6"/>
            <a:srcRect/>
            <a:stretch>
              <a:fillRect/>
            </a:stretch>
          </p:blipFill>
          <p:spPr bwMode="auto">
            <a:xfrm>
              <a:off x="2840" y="1872"/>
              <a:ext cx="2544" cy="768"/>
            </a:xfrm>
            <a:prstGeom prst="rect">
              <a:avLst/>
            </a:prstGeom>
            <a:noFill/>
            <a:ln w="12700">
              <a:noFill/>
              <a:miter lim="800000"/>
              <a:headEnd/>
              <a:tailEnd/>
            </a:ln>
          </p:spPr>
        </p:pic>
        <p:sp>
          <p:nvSpPr>
            <p:cNvPr id="76812" name="Text Box 17"/>
            <p:cNvSpPr txBox="1">
              <a:spLocks noChangeArrowheads="1"/>
            </p:cNvSpPr>
            <p:nvPr/>
          </p:nvSpPr>
          <p:spPr bwMode="auto">
            <a:xfrm>
              <a:off x="3160" y="2592"/>
              <a:ext cx="776" cy="288"/>
            </a:xfrm>
            <a:prstGeom prst="rect">
              <a:avLst/>
            </a:prstGeom>
            <a:noFill/>
            <a:ln w="12700">
              <a:noFill/>
              <a:miter lim="800000"/>
              <a:headEnd/>
              <a:tailEnd/>
            </a:ln>
          </p:spPr>
          <p:txBody>
            <a:bodyPr wrap="none">
              <a:spAutoFit/>
            </a:bodyPr>
            <a:lstStyle/>
            <a:p>
              <a:pPr eaLnBrk="0" hangingPunct="0"/>
              <a:r>
                <a:rPr lang="en-US" sz="2400">
                  <a:solidFill>
                    <a:srgbClr val="FFFF00"/>
                  </a:solidFill>
                  <a:latin typeface="Times"/>
                </a:rPr>
                <a:t>Sarcinae</a:t>
              </a:r>
            </a:p>
          </p:txBody>
        </p:sp>
      </p:grpSp>
      <p:grpSp>
        <p:nvGrpSpPr>
          <p:cNvPr id="7" name="Group 18"/>
          <p:cNvGrpSpPr>
            <a:grpSpLocks/>
          </p:cNvGrpSpPr>
          <p:nvPr/>
        </p:nvGrpSpPr>
        <p:grpSpPr bwMode="auto">
          <a:xfrm>
            <a:off x="4445000" y="4648201"/>
            <a:ext cx="4241800" cy="2062163"/>
            <a:chOff x="2712" y="2928"/>
            <a:chExt cx="2672" cy="1299"/>
          </a:xfrm>
        </p:grpSpPr>
        <p:pic>
          <p:nvPicPr>
            <p:cNvPr id="76809" name="Picture 19"/>
            <p:cNvPicPr>
              <a:picLocks noChangeAspect="1" noChangeArrowheads="1"/>
            </p:cNvPicPr>
            <p:nvPr/>
          </p:nvPicPr>
          <p:blipFill>
            <a:blip r:embed="rId7"/>
            <a:srcRect/>
            <a:stretch>
              <a:fillRect/>
            </a:stretch>
          </p:blipFill>
          <p:spPr bwMode="auto">
            <a:xfrm>
              <a:off x="2840" y="2928"/>
              <a:ext cx="2544" cy="1032"/>
            </a:xfrm>
            <a:prstGeom prst="rect">
              <a:avLst/>
            </a:prstGeom>
            <a:noFill/>
            <a:ln w="12700">
              <a:noFill/>
              <a:miter lim="800000"/>
              <a:headEnd/>
              <a:tailEnd/>
            </a:ln>
          </p:spPr>
        </p:pic>
        <p:sp>
          <p:nvSpPr>
            <p:cNvPr id="76810" name="Text Box 20"/>
            <p:cNvSpPr txBox="1">
              <a:spLocks noChangeArrowheads="1"/>
            </p:cNvSpPr>
            <p:nvPr/>
          </p:nvSpPr>
          <p:spPr bwMode="auto">
            <a:xfrm>
              <a:off x="2712" y="3936"/>
              <a:ext cx="2263" cy="291"/>
            </a:xfrm>
            <a:prstGeom prst="rect">
              <a:avLst/>
            </a:prstGeom>
            <a:noFill/>
            <a:ln w="12700">
              <a:noFill/>
              <a:miter lim="800000"/>
              <a:headEnd/>
              <a:tailEnd/>
            </a:ln>
          </p:spPr>
          <p:txBody>
            <a:bodyPr wrap="none">
              <a:spAutoFit/>
            </a:bodyPr>
            <a:lstStyle/>
            <a:p>
              <a:pPr eaLnBrk="0" hangingPunct="0"/>
              <a:r>
                <a:rPr lang="en-US" sz="2400" dirty="0" smtClean="0"/>
                <a:t>Clusters - </a:t>
              </a:r>
              <a:r>
                <a:rPr lang="en-US" sz="2400" dirty="0" smtClean="0">
                  <a:solidFill>
                    <a:srgbClr val="FFFF00"/>
                  </a:solidFill>
                  <a:latin typeface="Times"/>
                </a:rPr>
                <a:t>Staphylococcus</a:t>
              </a:r>
              <a:endParaRPr lang="en-US" sz="2400" dirty="0">
                <a:solidFill>
                  <a:srgbClr val="FFFF00"/>
                </a:solidFill>
                <a:latin typeface="Times"/>
              </a:endParaRPr>
            </a:p>
          </p:txBody>
        </p:sp>
      </p:grpSp>
      <p:sp>
        <p:nvSpPr>
          <p:cNvPr id="21" name="Content Placeholder 2"/>
          <p:cNvSpPr txBox="1">
            <a:spLocks/>
          </p:cNvSpPr>
          <p:nvPr/>
        </p:nvSpPr>
        <p:spPr>
          <a:xfrm>
            <a:off x="0" y="76200"/>
            <a:ext cx="8839200" cy="1371600"/>
          </a:xfrm>
          <a:prstGeom prst="rect">
            <a:avLst/>
          </a:prstGeom>
        </p:spPr>
        <p:txBody>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Bacteria can be categorized as follows;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3200" b="1" i="0" u="none" strike="noStrike" kern="1200" cap="none" spc="0" normalizeH="0" baseline="0" noProof="0" smtClean="0">
                <a:ln>
                  <a:noFill/>
                </a:ln>
                <a:solidFill>
                  <a:schemeClr val="tx1"/>
                </a:solidFill>
                <a:effectLst/>
                <a:uLnTx/>
                <a:uFillTx/>
                <a:latin typeface="+mn-lt"/>
                <a:ea typeface="+mn-ea"/>
                <a:cs typeface="+mn-cs"/>
              </a:rPr>
              <a:t>Spheres</a:t>
            </a:r>
            <a:r>
              <a:rPr kumimoji="0" lang="en-US" sz="3200" b="0" i="0" u="none" strike="noStrike" kern="1200" cap="none" spc="0" normalizeH="0" baseline="0" noProof="0" smtClean="0">
                <a:ln>
                  <a:noFill/>
                </a:ln>
                <a:solidFill>
                  <a:schemeClr val="tx1"/>
                </a:solidFill>
                <a:effectLst/>
                <a:uLnTx/>
                <a:uFillTx/>
                <a:latin typeface="+mn-lt"/>
                <a:ea typeface="+mn-ea"/>
                <a:cs typeface="+mn-cs"/>
              </a:rPr>
              <a:t>: These are termed as </a:t>
            </a:r>
            <a:r>
              <a:rPr kumimoji="0" lang="en-US" sz="3200" b="1" i="0" u="none" strike="noStrike" kern="1200" cap="none" spc="0" normalizeH="0" baseline="0" noProof="0" smtClean="0">
                <a:ln>
                  <a:noFill/>
                </a:ln>
                <a:solidFill>
                  <a:schemeClr val="tx1"/>
                </a:solidFill>
                <a:effectLst/>
                <a:uLnTx/>
                <a:uFillTx/>
                <a:latin typeface="+mn-lt"/>
                <a:ea typeface="+mn-ea"/>
                <a:cs typeface="+mn-cs"/>
              </a:rPr>
              <a:t>Cocci</a:t>
            </a:r>
            <a:r>
              <a:rPr kumimoji="0" lang="en-US" sz="3200" b="0" i="0" u="none" strike="noStrike" kern="1200" cap="none" spc="0" normalizeH="0" baseline="0" noProof="0" smtClean="0">
                <a:ln>
                  <a:noFill/>
                </a:ln>
                <a:solidFill>
                  <a:schemeClr val="tx1"/>
                </a:solidFill>
                <a:effectLst/>
                <a:uLnTx/>
                <a:uFillTx/>
                <a:latin typeface="+mn-lt"/>
                <a:ea typeface="+mn-ea"/>
                <a:cs typeface="+mn-cs"/>
              </a:rPr>
              <a:t> and can be in form of clusters, chains, pairs &amp; tetrads.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509811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0" y="274638"/>
            <a:ext cx="4953000" cy="1143000"/>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Chains of </a:t>
            </a:r>
            <a:r>
              <a:rPr lang="en-US"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cocci</a:t>
            </a:r>
            <a:endParaRPr lang="en-US"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grpSp>
        <p:nvGrpSpPr>
          <p:cNvPr id="8" name="Group 7"/>
          <p:cNvGrpSpPr/>
          <p:nvPr/>
        </p:nvGrpSpPr>
        <p:grpSpPr>
          <a:xfrm>
            <a:off x="4953000" y="3352800"/>
            <a:ext cx="3975100" cy="3128665"/>
            <a:chOff x="5257800" y="2006600"/>
            <a:chExt cx="3670300" cy="4474865"/>
          </a:xfrm>
        </p:grpSpPr>
        <p:pic>
          <p:nvPicPr>
            <p:cNvPr id="77827" name="Picture 3"/>
            <p:cNvPicPr>
              <a:picLocks noChangeAspect="1" noChangeArrowheads="1"/>
            </p:cNvPicPr>
            <p:nvPr/>
          </p:nvPicPr>
          <p:blipFill>
            <a:blip r:embed="rId2"/>
            <a:srcRect/>
            <a:stretch>
              <a:fillRect/>
            </a:stretch>
          </p:blipFill>
          <p:spPr bwMode="auto">
            <a:xfrm>
              <a:off x="5257800" y="2006600"/>
              <a:ext cx="3670300" cy="4089400"/>
            </a:xfrm>
            <a:prstGeom prst="rect">
              <a:avLst/>
            </a:prstGeom>
            <a:noFill/>
            <a:ln w="12700">
              <a:noFill/>
              <a:miter lim="800000"/>
              <a:headEnd/>
              <a:tailEnd/>
            </a:ln>
          </p:spPr>
        </p:pic>
        <p:sp>
          <p:nvSpPr>
            <p:cNvPr id="77828" name="Text Box 4"/>
            <p:cNvSpPr txBox="1">
              <a:spLocks noChangeArrowheads="1"/>
            </p:cNvSpPr>
            <p:nvPr/>
          </p:nvSpPr>
          <p:spPr bwMode="auto">
            <a:xfrm>
              <a:off x="5257800" y="6019800"/>
              <a:ext cx="3657600" cy="461665"/>
            </a:xfrm>
            <a:prstGeom prst="rect">
              <a:avLst/>
            </a:prstGeom>
            <a:noFill/>
            <a:ln w="12700">
              <a:noFill/>
              <a:miter lim="800000"/>
              <a:headEnd/>
              <a:tailEnd/>
            </a:ln>
          </p:spPr>
          <p:txBody>
            <a:bodyPr wrap="square">
              <a:spAutoFit/>
            </a:bodyPr>
            <a:lstStyle/>
            <a:p>
              <a:pPr eaLnBrk="0" hangingPunct="0"/>
              <a:r>
                <a:rPr lang="en-US" sz="2400" i="1" dirty="0">
                  <a:latin typeface="Times"/>
                </a:rPr>
                <a:t>Streptococcus </a:t>
              </a:r>
              <a:r>
                <a:rPr lang="en-US" sz="2400" i="1" dirty="0" err="1">
                  <a:latin typeface="Times"/>
                </a:rPr>
                <a:t>pyogenes</a:t>
              </a:r>
              <a:endParaRPr lang="en-US" sz="2400" i="1" dirty="0">
                <a:latin typeface="Times"/>
              </a:endParaRPr>
            </a:p>
          </p:txBody>
        </p:sp>
      </p:grpSp>
      <p:pic>
        <p:nvPicPr>
          <p:cNvPr id="77829" name="Picture 5"/>
          <p:cNvPicPr>
            <a:picLocks noChangeAspect="1" noChangeArrowheads="1"/>
          </p:cNvPicPr>
          <p:nvPr/>
        </p:nvPicPr>
        <p:blipFill>
          <a:blip r:embed="rId3"/>
          <a:srcRect/>
          <a:stretch>
            <a:fillRect/>
          </a:stretch>
        </p:blipFill>
        <p:spPr bwMode="auto">
          <a:xfrm>
            <a:off x="228600" y="1752600"/>
            <a:ext cx="4484688" cy="2938463"/>
          </a:xfrm>
          <a:prstGeom prst="rect">
            <a:avLst/>
          </a:prstGeom>
          <a:noFill/>
          <a:ln w="12700">
            <a:noFill/>
            <a:miter lim="800000"/>
            <a:headEnd/>
            <a:tailEnd/>
          </a:ln>
        </p:spPr>
      </p:pic>
      <p:pic>
        <p:nvPicPr>
          <p:cNvPr id="77830" name="Picture 6"/>
          <p:cNvPicPr>
            <a:picLocks noChangeAspect="1" noChangeArrowheads="1"/>
          </p:cNvPicPr>
          <p:nvPr/>
        </p:nvPicPr>
        <p:blipFill>
          <a:blip r:embed="rId4"/>
          <a:srcRect r="47752"/>
          <a:stretch>
            <a:fillRect/>
          </a:stretch>
        </p:blipFill>
        <p:spPr bwMode="auto">
          <a:xfrm>
            <a:off x="685800" y="4038600"/>
            <a:ext cx="2889250" cy="2527300"/>
          </a:xfrm>
          <a:prstGeom prst="rect">
            <a:avLst/>
          </a:prstGeom>
          <a:noFill/>
          <a:ln w="12700">
            <a:noFill/>
            <a:miter lim="800000"/>
            <a:headEnd/>
            <a:tailEnd/>
          </a:ln>
        </p:spPr>
      </p:pic>
      <p:sp>
        <p:nvSpPr>
          <p:cNvPr id="77831" name="Text Box 7"/>
          <p:cNvSpPr txBox="1">
            <a:spLocks noChangeArrowheads="1"/>
          </p:cNvSpPr>
          <p:nvPr/>
        </p:nvSpPr>
        <p:spPr bwMode="auto">
          <a:xfrm>
            <a:off x="898524" y="3260724"/>
            <a:ext cx="2378075" cy="461665"/>
          </a:xfrm>
          <a:prstGeom prst="rect">
            <a:avLst/>
          </a:prstGeom>
          <a:noFill/>
          <a:ln w="12700">
            <a:noFill/>
            <a:miter lim="800000"/>
            <a:headEnd/>
            <a:tailEnd/>
          </a:ln>
        </p:spPr>
        <p:txBody>
          <a:bodyPr wrap="square">
            <a:spAutoFit/>
          </a:bodyPr>
          <a:lstStyle/>
          <a:p>
            <a:pPr eaLnBrk="0" hangingPunct="0"/>
            <a:r>
              <a:rPr lang="en-US" sz="2400" dirty="0">
                <a:solidFill>
                  <a:schemeClr val="bg2"/>
                </a:solidFill>
                <a:latin typeface="Times"/>
              </a:rPr>
              <a:t>Knee tap smear</a:t>
            </a:r>
          </a:p>
        </p:txBody>
      </p:sp>
      <p:grpSp>
        <p:nvGrpSpPr>
          <p:cNvPr id="9" name="Group 8"/>
          <p:cNvGrpSpPr/>
          <p:nvPr/>
        </p:nvGrpSpPr>
        <p:grpSpPr>
          <a:xfrm>
            <a:off x="4800600" y="0"/>
            <a:ext cx="4343400" cy="3276600"/>
            <a:chOff x="4343401" y="4167188"/>
            <a:chExt cx="4800600" cy="2690812"/>
          </a:xfrm>
        </p:grpSpPr>
        <p:pic>
          <p:nvPicPr>
            <p:cNvPr id="10" name="Picture 3" descr="streptococci"/>
            <p:cNvPicPr>
              <a:picLocks noChangeAspect="1" noChangeArrowheads="1"/>
            </p:cNvPicPr>
            <p:nvPr/>
          </p:nvPicPr>
          <p:blipFill>
            <a:blip r:embed="rId5"/>
            <a:srcRect/>
            <a:stretch>
              <a:fillRect/>
            </a:stretch>
          </p:blipFill>
          <p:spPr bwMode="auto">
            <a:xfrm>
              <a:off x="4343401" y="4167188"/>
              <a:ext cx="4800600" cy="2690812"/>
            </a:xfrm>
            <a:prstGeom prst="rect">
              <a:avLst/>
            </a:prstGeom>
            <a:noFill/>
            <a:ln w="9525">
              <a:noFill/>
              <a:miter lim="800000"/>
              <a:headEnd/>
              <a:tailEnd/>
            </a:ln>
          </p:spPr>
        </p:pic>
        <p:sp>
          <p:nvSpPr>
            <p:cNvPr id="11" name="Rectangle 10"/>
            <p:cNvSpPr/>
            <p:nvPr/>
          </p:nvSpPr>
          <p:spPr>
            <a:xfrm>
              <a:off x="5410201" y="6560347"/>
              <a:ext cx="3733799" cy="275172"/>
            </a:xfrm>
            <a:prstGeom prst="rect">
              <a:avLst/>
            </a:prstGeom>
          </p:spPr>
          <p:txBody>
            <a:bodyPr wrap="square">
              <a:spAutoFit/>
            </a:bodyPr>
            <a:lstStyle/>
            <a:p>
              <a:r>
                <a:rPr lang="en-US" b="1" dirty="0" smtClean="0">
                  <a:solidFill>
                    <a:srgbClr val="FF0000"/>
                  </a:solidFill>
                </a:rPr>
                <a:t>Streptococci (</a:t>
              </a:r>
              <a:r>
                <a:rPr lang="en-US" b="1" dirty="0" err="1" smtClean="0">
                  <a:solidFill>
                    <a:srgbClr val="FF0000"/>
                  </a:solidFill>
                </a:rPr>
                <a:t>Strepto</a:t>
              </a:r>
              <a:r>
                <a:rPr lang="en-US" b="1" dirty="0" smtClean="0">
                  <a:solidFill>
                    <a:srgbClr val="FF0000"/>
                  </a:solidFill>
                </a:rPr>
                <a:t> - chain)</a:t>
              </a:r>
              <a:endParaRPr lang="en-US" b="1" dirty="0">
                <a:solidFill>
                  <a:srgbClr val="FF0000"/>
                </a:solidFill>
              </a:endParaRPr>
            </a:p>
          </p:txBody>
        </p:sp>
      </p:grpSp>
    </p:spTree>
    <p:extLst>
      <p:ext uri="{BB962C8B-B14F-4D97-AF65-F5344CB8AC3E}">
        <p14:creationId xmlns:p14="http://schemas.microsoft.com/office/powerpoint/2010/main" val="408740043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0" y="274638"/>
            <a:ext cx="4025900" cy="1143000"/>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Clusters of </a:t>
            </a:r>
            <a:r>
              <a:rPr lang="en-US"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cocci</a:t>
            </a:r>
            <a:endParaRPr lang="en-US"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grpSp>
        <p:nvGrpSpPr>
          <p:cNvPr id="11" name="Group 10"/>
          <p:cNvGrpSpPr/>
          <p:nvPr/>
        </p:nvGrpSpPr>
        <p:grpSpPr>
          <a:xfrm>
            <a:off x="76200" y="4191000"/>
            <a:ext cx="3505200" cy="2595265"/>
            <a:chOff x="533400" y="1981200"/>
            <a:chExt cx="3949701" cy="3366239"/>
          </a:xfrm>
        </p:grpSpPr>
        <p:pic>
          <p:nvPicPr>
            <p:cNvPr id="78851" name="Picture 3"/>
            <p:cNvPicPr>
              <a:picLocks noChangeAspect="1" noChangeArrowheads="1"/>
            </p:cNvPicPr>
            <p:nvPr/>
          </p:nvPicPr>
          <p:blipFill>
            <a:blip r:embed="rId2"/>
            <a:srcRect/>
            <a:stretch>
              <a:fillRect/>
            </a:stretch>
          </p:blipFill>
          <p:spPr bwMode="auto">
            <a:xfrm>
              <a:off x="533400" y="1981200"/>
              <a:ext cx="3949700" cy="2984500"/>
            </a:xfrm>
            <a:prstGeom prst="rect">
              <a:avLst/>
            </a:prstGeom>
            <a:solidFill>
              <a:schemeClr val="accent2"/>
            </a:solidFill>
            <a:ln w="12700">
              <a:noFill/>
              <a:miter lim="800000"/>
              <a:headEnd/>
              <a:tailEnd/>
            </a:ln>
          </p:spPr>
        </p:pic>
        <p:sp>
          <p:nvSpPr>
            <p:cNvPr id="78852" name="Text Box 4"/>
            <p:cNvSpPr txBox="1">
              <a:spLocks noChangeArrowheads="1"/>
            </p:cNvSpPr>
            <p:nvPr/>
          </p:nvSpPr>
          <p:spPr bwMode="auto">
            <a:xfrm>
              <a:off x="560923" y="4668942"/>
              <a:ext cx="3922178" cy="678497"/>
            </a:xfrm>
            <a:prstGeom prst="rect">
              <a:avLst/>
            </a:prstGeom>
            <a:solidFill>
              <a:schemeClr val="accent2"/>
            </a:solidFill>
            <a:ln w="12700">
              <a:noFill/>
              <a:miter lim="800000"/>
              <a:headEnd/>
              <a:tailEnd/>
            </a:ln>
          </p:spPr>
          <p:txBody>
            <a:bodyPr wrap="square">
              <a:spAutoFit/>
            </a:bodyPr>
            <a:lstStyle/>
            <a:p>
              <a:pPr eaLnBrk="0" hangingPunct="0"/>
              <a:r>
                <a:rPr lang="en-US" sz="2400" i="1" dirty="0">
                  <a:latin typeface="Times"/>
                </a:rPr>
                <a:t>Staphylococcus </a:t>
              </a:r>
              <a:r>
                <a:rPr lang="en-US" sz="2400" i="1" dirty="0" err="1">
                  <a:latin typeface="Times"/>
                </a:rPr>
                <a:t>aureus</a:t>
              </a:r>
              <a:endParaRPr lang="en-US" sz="2400" i="1" dirty="0">
                <a:latin typeface="Times"/>
              </a:endParaRPr>
            </a:p>
          </p:txBody>
        </p:sp>
      </p:grpSp>
      <p:grpSp>
        <p:nvGrpSpPr>
          <p:cNvPr id="10" name="Group 9"/>
          <p:cNvGrpSpPr/>
          <p:nvPr/>
        </p:nvGrpSpPr>
        <p:grpSpPr>
          <a:xfrm>
            <a:off x="4572000" y="3352800"/>
            <a:ext cx="4572000" cy="3429000"/>
            <a:chOff x="4572000" y="2514600"/>
            <a:chExt cx="4572000" cy="3429000"/>
          </a:xfrm>
        </p:grpSpPr>
        <p:pic>
          <p:nvPicPr>
            <p:cNvPr id="78853" name="Picture 5"/>
            <p:cNvPicPr>
              <a:picLocks noChangeAspect="1" noChangeArrowheads="1"/>
            </p:cNvPicPr>
            <p:nvPr/>
          </p:nvPicPr>
          <p:blipFill>
            <a:blip r:embed="rId3"/>
            <a:srcRect/>
            <a:stretch>
              <a:fillRect/>
            </a:stretch>
          </p:blipFill>
          <p:spPr bwMode="auto">
            <a:xfrm>
              <a:off x="4572000" y="2514600"/>
              <a:ext cx="4572000" cy="2971800"/>
            </a:xfrm>
            <a:prstGeom prst="rect">
              <a:avLst/>
            </a:prstGeom>
            <a:noFill/>
            <a:ln w="12700">
              <a:noFill/>
              <a:miter lim="800000"/>
              <a:headEnd/>
              <a:tailEnd/>
            </a:ln>
          </p:spPr>
        </p:pic>
        <p:sp>
          <p:nvSpPr>
            <p:cNvPr id="78854" name="Text Box 6"/>
            <p:cNvSpPr txBox="1">
              <a:spLocks noChangeArrowheads="1"/>
            </p:cNvSpPr>
            <p:nvPr/>
          </p:nvSpPr>
          <p:spPr bwMode="auto">
            <a:xfrm>
              <a:off x="6019800" y="5486400"/>
              <a:ext cx="1935163" cy="457200"/>
            </a:xfrm>
            <a:prstGeom prst="rect">
              <a:avLst/>
            </a:prstGeom>
            <a:noFill/>
            <a:ln w="12700">
              <a:noFill/>
              <a:miter lim="800000"/>
              <a:headEnd/>
              <a:tailEnd/>
            </a:ln>
          </p:spPr>
          <p:txBody>
            <a:bodyPr wrap="none">
              <a:spAutoFit/>
            </a:bodyPr>
            <a:lstStyle/>
            <a:p>
              <a:pPr eaLnBrk="0" hangingPunct="0"/>
              <a:r>
                <a:rPr lang="en-US" sz="2400" dirty="0">
                  <a:latin typeface="Times"/>
                </a:rPr>
                <a:t>Sputum smear</a:t>
              </a:r>
            </a:p>
          </p:txBody>
        </p:sp>
      </p:grpSp>
      <p:grpSp>
        <p:nvGrpSpPr>
          <p:cNvPr id="7" name="Group 6"/>
          <p:cNvGrpSpPr/>
          <p:nvPr/>
        </p:nvGrpSpPr>
        <p:grpSpPr>
          <a:xfrm>
            <a:off x="4191000" y="0"/>
            <a:ext cx="4953000" cy="3200399"/>
            <a:chOff x="4356100" y="1066801"/>
            <a:chExt cx="4787900" cy="3161170"/>
          </a:xfrm>
        </p:grpSpPr>
        <p:pic>
          <p:nvPicPr>
            <p:cNvPr id="8" name="Picture 2" descr="u-staphylococci"/>
            <p:cNvPicPr>
              <a:picLocks noChangeAspect="1" noChangeArrowheads="1"/>
            </p:cNvPicPr>
            <p:nvPr/>
          </p:nvPicPr>
          <p:blipFill>
            <a:blip r:embed="rId4"/>
            <a:srcRect/>
            <a:stretch>
              <a:fillRect/>
            </a:stretch>
          </p:blipFill>
          <p:spPr bwMode="auto">
            <a:xfrm>
              <a:off x="4356100" y="1066801"/>
              <a:ext cx="4787900" cy="3124200"/>
            </a:xfrm>
            <a:prstGeom prst="rect">
              <a:avLst/>
            </a:prstGeom>
            <a:noFill/>
            <a:ln w="9525">
              <a:noFill/>
              <a:miter lim="800000"/>
              <a:headEnd/>
              <a:tailEnd/>
            </a:ln>
          </p:spPr>
        </p:pic>
        <p:sp>
          <p:nvSpPr>
            <p:cNvPr id="9" name="Rectangle 8"/>
            <p:cNvSpPr/>
            <p:nvPr/>
          </p:nvSpPr>
          <p:spPr>
            <a:xfrm>
              <a:off x="5575300" y="3858639"/>
              <a:ext cx="3499291" cy="369332"/>
            </a:xfrm>
            <a:prstGeom prst="rect">
              <a:avLst/>
            </a:prstGeom>
          </p:spPr>
          <p:txBody>
            <a:bodyPr wrap="none">
              <a:spAutoFit/>
            </a:bodyPr>
            <a:lstStyle/>
            <a:p>
              <a:r>
                <a:rPr lang="en-US" b="1" dirty="0" smtClean="0">
                  <a:solidFill>
                    <a:srgbClr val="FFFF00"/>
                  </a:solidFill>
                </a:rPr>
                <a:t>Staphylococci (</a:t>
              </a:r>
              <a:r>
                <a:rPr lang="en-US" b="1" dirty="0" err="1" smtClean="0">
                  <a:solidFill>
                    <a:srgbClr val="FFFF00"/>
                  </a:solidFill>
                </a:rPr>
                <a:t>Staphylo</a:t>
              </a:r>
              <a:r>
                <a:rPr lang="en-US" b="1" dirty="0" smtClean="0">
                  <a:solidFill>
                    <a:srgbClr val="FFFF00"/>
                  </a:solidFill>
                </a:rPr>
                <a:t> - grapes)</a:t>
              </a:r>
              <a:endParaRPr lang="en-US" b="1" dirty="0">
                <a:solidFill>
                  <a:srgbClr val="FFFF00"/>
                </a:solidFill>
              </a:endParaRPr>
            </a:p>
          </p:txBody>
        </p:sp>
      </p:grpSp>
      <p:pic>
        <p:nvPicPr>
          <p:cNvPr id="12" name="Picture 4" descr="sa1"/>
          <p:cNvPicPr>
            <a:picLocks noChangeAspect="1" noChangeArrowheads="1"/>
          </p:cNvPicPr>
          <p:nvPr/>
        </p:nvPicPr>
        <p:blipFill>
          <a:blip r:embed="rId5"/>
          <a:srcRect/>
          <a:stretch>
            <a:fillRect/>
          </a:stretch>
        </p:blipFill>
        <p:spPr bwMode="auto">
          <a:xfrm>
            <a:off x="97971" y="1581484"/>
            <a:ext cx="3373664" cy="2533315"/>
          </a:xfrm>
          <a:prstGeom prst="rect">
            <a:avLst/>
          </a:prstGeom>
          <a:noFill/>
          <a:ln w="9525">
            <a:noFill/>
            <a:miter lim="800000"/>
            <a:headEnd/>
            <a:tailEnd/>
          </a:ln>
        </p:spPr>
      </p:pic>
    </p:spTree>
    <p:extLst>
      <p:ext uri="{BB962C8B-B14F-4D97-AF65-F5344CB8AC3E}">
        <p14:creationId xmlns:p14="http://schemas.microsoft.com/office/powerpoint/2010/main" val="417504505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0" y="0"/>
            <a:ext cx="9144000" cy="1295400"/>
          </a:xfrm>
        </p:spPr>
        <p:txBody>
          <a:bodyPr>
            <a:normAutofit/>
            <a:scene3d>
              <a:camera prst="orthographicFront"/>
              <a:lightRig rig="soft" dir="t">
                <a:rot lat="0" lon="0" rev="16800000"/>
              </a:lightRig>
            </a:scene3d>
            <a:sp3d prstMaterial="softEdge">
              <a:bevelT w="38100" h="38100"/>
            </a:sp3d>
          </a:bodyPr>
          <a:lstStyle/>
          <a:p>
            <a:pPr fontAlgn="auto">
              <a:spcAft>
                <a:spcPts val="0"/>
              </a:spcAft>
              <a:defRPr/>
            </a:pPr>
            <a:r>
              <a:rPr lang="en-US" sz="40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Milestones </a:t>
            </a:r>
            <a:r>
              <a:rPr lang="en-US" sz="400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 in </a:t>
            </a:r>
            <a:r>
              <a:rPr lang="en-US" sz="400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Microbiology</a:t>
            </a:r>
          </a:p>
        </p:txBody>
      </p:sp>
      <p:sp>
        <p:nvSpPr>
          <p:cNvPr id="4099" name="Rectangle 3"/>
          <p:cNvSpPr>
            <a:spLocks noGrp="1" noChangeArrowheads="1"/>
          </p:cNvSpPr>
          <p:nvPr>
            <p:ph sz="half" idx="1"/>
          </p:nvPr>
        </p:nvSpPr>
        <p:spPr>
          <a:xfrm>
            <a:off x="0" y="1447800"/>
            <a:ext cx="9144000" cy="2819400"/>
          </a:xfrm>
        </p:spPr>
        <p:txBody>
          <a:bodyPr>
            <a:normAutofit lnSpcReduction="10000"/>
          </a:bodyPr>
          <a:lstStyle/>
          <a:p>
            <a:pPr marL="365760" indent="-256032" fontAlgn="auto">
              <a:spcAft>
                <a:spcPts val="0"/>
              </a:spcAft>
              <a:buFont typeface="Wingdings" pitchFamily="2" charset="2"/>
              <a:buChar char="§"/>
              <a:defRPr/>
            </a:pPr>
            <a:r>
              <a:rPr lang="en-US" sz="2800" dirty="0" smtClean="0"/>
              <a:t>Ancient and Medieval Times – microorganisms were unknown and their effects (e.g. plagues) were attributed to Divine </a:t>
            </a:r>
            <a:r>
              <a:rPr lang="en-US" sz="2800" dirty="0" err="1" smtClean="0"/>
              <a:t>judgement</a:t>
            </a:r>
            <a:r>
              <a:rPr lang="en-US" sz="2800" dirty="0" smtClean="0"/>
              <a:t>, magic, or sorcery.</a:t>
            </a:r>
          </a:p>
          <a:p>
            <a:pPr marL="621792" lvl="1" fontAlgn="auto">
              <a:spcBef>
                <a:spcPts val="324"/>
              </a:spcBef>
              <a:spcAft>
                <a:spcPts val="0"/>
              </a:spcAft>
              <a:buFont typeface="Verdana"/>
              <a:buChar char="◦"/>
              <a:defRPr/>
            </a:pPr>
            <a:r>
              <a:rPr lang="en-US" dirty="0" smtClean="0"/>
              <a:t>1674 - Anton van Leeuwenhoek observes microorganisms - "animalcules" - and reports them to the British Royal Society.</a:t>
            </a:r>
          </a:p>
          <a:p>
            <a:pPr marL="621792" lvl="1" fontAlgn="auto">
              <a:spcBef>
                <a:spcPts val="324"/>
              </a:spcBef>
              <a:spcAft>
                <a:spcPts val="0"/>
              </a:spcAft>
              <a:buFont typeface="Verdana"/>
              <a:buChar char="◦"/>
              <a:defRPr/>
            </a:pPr>
            <a:r>
              <a:rPr lang="en-US" dirty="0" smtClean="0"/>
              <a:t>1798 - Jenner uses the first vaccine and begins a process that will lead to the eradication of smallpox in the 1970s.</a:t>
            </a:r>
          </a:p>
        </p:txBody>
      </p:sp>
      <p:pic>
        <p:nvPicPr>
          <p:cNvPr id="12292" name="Picture 4" descr="Image of Edward Jenner"/>
          <p:cNvPicPr>
            <a:picLocks noChangeAspect="1" noChangeArrowheads="1"/>
          </p:cNvPicPr>
          <p:nvPr/>
        </p:nvPicPr>
        <p:blipFill>
          <a:blip r:embed="rId3"/>
          <a:srcRect/>
          <a:stretch>
            <a:fillRect/>
          </a:stretch>
        </p:blipFill>
        <p:spPr bwMode="auto">
          <a:xfrm>
            <a:off x="7239000" y="4191000"/>
            <a:ext cx="1905001" cy="2667000"/>
          </a:xfrm>
          <a:prstGeom prst="rect">
            <a:avLst/>
          </a:prstGeom>
          <a:noFill/>
          <a:ln w="9525">
            <a:noFill/>
            <a:miter lim="800000"/>
            <a:headEnd/>
            <a:tailEnd/>
          </a:ln>
        </p:spPr>
      </p:pic>
      <p:sp>
        <p:nvSpPr>
          <p:cNvPr id="12293" name="Rectangle 5"/>
          <p:cNvSpPr>
            <a:spLocks noChangeArrowheads="1"/>
          </p:cNvSpPr>
          <p:nvPr/>
        </p:nvSpPr>
        <p:spPr bwMode="auto">
          <a:xfrm>
            <a:off x="5786799" y="6537403"/>
            <a:ext cx="3357201" cy="320597"/>
          </a:xfrm>
          <a:prstGeom prst="rect">
            <a:avLst/>
          </a:prstGeom>
          <a:noFill/>
          <a:ln w="9525">
            <a:noFill/>
            <a:miter lim="800000"/>
            <a:headEnd/>
            <a:tailEnd/>
          </a:ln>
        </p:spPr>
        <p:txBody>
          <a:bodyPr wrap="none" tIns="0" bIns="12696" anchor="ctr">
            <a:spAutoFit/>
          </a:bodyPr>
          <a:lstStyle/>
          <a:p>
            <a:pPr eaLnBrk="0" hangingPunct="0"/>
            <a:r>
              <a:rPr lang="en-US" sz="2000" b="1" dirty="0">
                <a:solidFill>
                  <a:srgbClr val="FFFF00"/>
                </a:solidFill>
                <a:latin typeface="Times New Roman" pitchFamily="18" charset="0"/>
              </a:rPr>
              <a:t>Edward Jenner (1749 - 1823</a:t>
            </a:r>
            <a:r>
              <a:rPr lang="en-US" sz="2000" b="1" dirty="0" smtClean="0">
                <a:solidFill>
                  <a:srgbClr val="FFFF00"/>
                </a:solidFill>
                <a:latin typeface="Times New Roman" pitchFamily="18" charset="0"/>
              </a:rPr>
              <a:t>)</a:t>
            </a:r>
            <a:endParaRPr lang="en-US" sz="2000" b="1" dirty="0">
              <a:solidFill>
                <a:srgbClr val="FFFF00"/>
              </a:solidFill>
              <a:latin typeface="Times New Roman" pitchFamily="18" charset="0"/>
            </a:endParaRPr>
          </a:p>
        </p:txBody>
      </p:sp>
      <p:pic>
        <p:nvPicPr>
          <p:cNvPr id="12294" name="Picture 6" descr="leeuwenhoek"/>
          <p:cNvPicPr>
            <a:picLocks noChangeAspect="1" noChangeArrowheads="1"/>
          </p:cNvPicPr>
          <p:nvPr/>
        </p:nvPicPr>
        <p:blipFill>
          <a:blip r:embed="rId4"/>
          <a:srcRect/>
          <a:stretch>
            <a:fillRect/>
          </a:stretch>
        </p:blipFill>
        <p:spPr bwMode="auto">
          <a:xfrm>
            <a:off x="0" y="4114800"/>
            <a:ext cx="2101442" cy="2743200"/>
          </a:xfrm>
          <a:prstGeom prst="rect">
            <a:avLst/>
          </a:prstGeom>
          <a:noFill/>
          <a:ln w="9525">
            <a:noFill/>
            <a:miter lim="800000"/>
            <a:headEnd/>
            <a:tailEnd/>
          </a:ln>
        </p:spPr>
      </p:pic>
      <p:sp>
        <p:nvSpPr>
          <p:cNvPr id="12295" name="Text Box 7"/>
          <p:cNvSpPr txBox="1">
            <a:spLocks noChangeArrowheads="1"/>
          </p:cNvSpPr>
          <p:nvPr/>
        </p:nvSpPr>
        <p:spPr bwMode="auto">
          <a:xfrm>
            <a:off x="0" y="6461124"/>
            <a:ext cx="4395755" cy="400110"/>
          </a:xfrm>
          <a:prstGeom prst="rect">
            <a:avLst/>
          </a:prstGeom>
          <a:noFill/>
          <a:ln w="9525">
            <a:noFill/>
            <a:miter lim="800000"/>
            <a:headEnd/>
            <a:tailEnd/>
          </a:ln>
        </p:spPr>
        <p:txBody>
          <a:bodyPr wrap="none">
            <a:spAutoFit/>
          </a:bodyPr>
          <a:lstStyle/>
          <a:p>
            <a:pPr eaLnBrk="0" hangingPunct="0"/>
            <a:r>
              <a:rPr lang="en-US" sz="2000" b="1" dirty="0">
                <a:solidFill>
                  <a:srgbClr val="FFFF00"/>
                </a:solidFill>
                <a:latin typeface="Times New Roman" pitchFamily="18" charset="0"/>
              </a:rPr>
              <a:t>Anthon van Leeuwenhoek (1632-1723)</a:t>
            </a:r>
          </a:p>
        </p:txBody>
      </p:sp>
    </p:spTree>
    <p:extLst>
      <p:ext uri="{BB962C8B-B14F-4D97-AF65-F5344CB8AC3E}">
        <p14:creationId xmlns:p14="http://schemas.microsoft.com/office/powerpoint/2010/main" val="391489705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381000"/>
            <a:ext cx="8001000" cy="5505450"/>
          </a:xfrm>
        </p:spPr>
        <p:txBody>
          <a:bodyPr>
            <a:normAutofit fontScale="85000" lnSpcReduction="10000"/>
          </a:bodyPr>
          <a:lstStyle/>
          <a:p>
            <a:r>
              <a:rPr lang="en-US" b="1" dirty="0"/>
              <a:t>Rods: </a:t>
            </a:r>
            <a:r>
              <a:rPr lang="en-US" dirty="0"/>
              <a:t>These are termed as </a:t>
            </a:r>
            <a:r>
              <a:rPr lang="en-US" b="1" dirty="0"/>
              <a:t>Bacilli </a:t>
            </a:r>
            <a:r>
              <a:rPr lang="en-US" dirty="0"/>
              <a:t>and take the shape of a cylinder.</a:t>
            </a:r>
            <a:r>
              <a:rPr lang="en-US" dirty="0">
                <a:latin typeface="Times"/>
              </a:rPr>
              <a:t> - </a:t>
            </a:r>
            <a:r>
              <a:rPr lang="en-US" dirty="0" smtClean="0">
                <a:latin typeface="Times"/>
              </a:rPr>
              <a:t>Fusiform,</a:t>
            </a:r>
          </a:p>
          <a:p>
            <a:pPr lvl="1"/>
            <a:r>
              <a:rPr lang="en-US" dirty="0" smtClean="0"/>
              <a:t>Most bacilli occur singly or in pairs (</a:t>
            </a:r>
            <a:r>
              <a:rPr lang="en-US" dirty="0" err="1" smtClean="0"/>
              <a:t>diplobacilli</a:t>
            </a:r>
            <a:r>
              <a:rPr lang="en-US" dirty="0" smtClean="0"/>
              <a:t>).  Some species form chains (</a:t>
            </a:r>
            <a:r>
              <a:rPr lang="en-US" dirty="0" err="1" smtClean="0"/>
              <a:t>streptobacilli</a:t>
            </a:r>
            <a:r>
              <a:rPr lang="en-US" dirty="0" smtClean="0"/>
              <a:t>) e.g. Bacillus </a:t>
            </a:r>
            <a:r>
              <a:rPr lang="en-US" dirty="0" err="1" smtClean="0"/>
              <a:t>subtilis</a:t>
            </a:r>
            <a:r>
              <a:rPr lang="en-US" dirty="0" smtClean="0"/>
              <a:t>.  </a:t>
            </a:r>
          </a:p>
          <a:p>
            <a:pPr lvl="1"/>
            <a:r>
              <a:rPr lang="en-US" dirty="0" smtClean="0"/>
              <a:t>Some species have cells lined side by side like match-sticks (palisade arrangement) e.g. </a:t>
            </a:r>
            <a:r>
              <a:rPr lang="en-US" dirty="0" err="1" smtClean="0"/>
              <a:t>Corynebacterium</a:t>
            </a:r>
            <a:r>
              <a:rPr lang="en-US" dirty="0" smtClean="0"/>
              <a:t> </a:t>
            </a:r>
            <a:r>
              <a:rPr lang="en-US" dirty="0" err="1" smtClean="0"/>
              <a:t>diphtheriae</a:t>
            </a:r>
            <a:r>
              <a:rPr lang="en-US" dirty="0" smtClean="0"/>
              <a:t>.  Some species form long branched multinucleate filaments (hyphae or mycelia) e.g. Streptomyces spp.  Some species form curved (</a:t>
            </a:r>
            <a:r>
              <a:rPr lang="en-US" dirty="0" err="1" smtClean="0"/>
              <a:t>vibroid</a:t>
            </a:r>
            <a:r>
              <a:rPr lang="en-US" dirty="0" smtClean="0"/>
              <a:t>) cells e.g. Vibrio </a:t>
            </a:r>
            <a:r>
              <a:rPr lang="en-US" dirty="0" err="1" smtClean="0"/>
              <a:t>cholerae</a:t>
            </a:r>
            <a:r>
              <a:rPr lang="en-US" dirty="0" smtClean="0"/>
              <a:t> and V.</a:t>
            </a:r>
          </a:p>
          <a:p>
            <a:r>
              <a:rPr lang="en-US" dirty="0" err="1" smtClean="0"/>
              <a:t>Parahaemolyticus</a:t>
            </a:r>
            <a:r>
              <a:rPr lang="en-US" dirty="0" smtClean="0"/>
              <a:t>.  Some are helical e.g. </a:t>
            </a:r>
            <a:r>
              <a:rPr lang="en-US" dirty="0" err="1" smtClean="0"/>
              <a:t>spirichaetes</a:t>
            </a:r>
            <a:r>
              <a:rPr lang="en-US" dirty="0" smtClean="0"/>
              <a:t>-  flexible helices e.g. </a:t>
            </a:r>
            <a:r>
              <a:rPr lang="en-US" dirty="0" err="1" smtClean="0"/>
              <a:t>Treponema</a:t>
            </a:r>
            <a:r>
              <a:rPr lang="en-US" dirty="0" smtClean="0"/>
              <a:t> </a:t>
            </a:r>
            <a:r>
              <a:rPr lang="en-US" dirty="0" err="1" smtClean="0"/>
              <a:t>spp</a:t>
            </a:r>
            <a:r>
              <a:rPr lang="en-US" dirty="0" smtClean="0"/>
              <a:t>, or rigid helices e.g. </a:t>
            </a:r>
            <a:r>
              <a:rPr lang="en-US" dirty="0" err="1" smtClean="0"/>
              <a:t>Spirillum</a:t>
            </a:r>
            <a:r>
              <a:rPr lang="en-US" dirty="0" smtClean="0"/>
              <a:t> spp.  Other shapes and arrangements also occur </a:t>
            </a:r>
          </a:p>
        </p:txBody>
      </p:sp>
    </p:spTree>
    <p:extLst>
      <p:ext uri="{BB962C8B-B14F-4D97-AF65-F5344CB8AC3E}">
        <p14:creationId xmlns:p14="http://schemas.microsoft.com/office/powerpoint/2010/main" val="68733611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04801" y="2590800"/>
            <a:ext cx="4038599" cy="3886200"/>
            <a:chOff x="304800" y="3276600"/>
            <a:chExt cx="3962401" cy="3581400"/>
          </a:xfrm>
        </p:grpSpPr>
        <p:pic>
          <p:nvPicPr>
            <p:cNvPr id="12" name="Picture 4" descr="diphtheroids"/>
            <p:cNvPicPr>
              <a:picLocks noChangeAspect="1" noChangeArrowheads="1"/>
            </p:cNvPicPr>
            <p:nvPr/>
          </p:nvPicPr>
          <p:blipFill>
            <a:blip r:embed="rId2"/>
            <a:srcRect/>
            <a:stretch>
              <a:fillRect/>
            </a:stretch>
          </p:blipFill>
          <p:spPr bwMode="auto">
            <a:xfrm>
              <a:off x="304800" y="3276600"/>
              <a:ext cx="3962401" cy="3581400"/>
            </a:xfrm>
            <a:prstGeom prst="rect">
              <a:avLst/>
            </a:prstGeom>
            <a:noFill/>
            <a:ln w="9525">
              <a:noFill/>
              <a:miter lim="800000"/>
              <a:headEnd/>
              <a:tailEnd/>
            </a:ln>
          </p:spPr>
        </p:pic>
        <p:sp>
          <p:nvSpPr>
            <p:cNvPr id="13" name="Text Box 8"/>
            <p:cNvSpPr txBox="1">
              <a:spLocks noChangeArrowheads="1"/>
            </p:cNvSpPr>
            <p:nvPr/>
          </p:nvSpPr>
          <p:spPr bwMode="auto">
            <a:xfrm>
              <a:off x="304800" y="3276600"/>
              <a:ext cx="811212" cy="457200"/>
            </a:xfrm>
            <a:prstGeom prst="rect">
              <a:avLst/>
            </a:prstGeom>
            <a:noFill/>
            <a:ln w="9525">
              <a:noFill/>
              <a:miter lim="800000"/>
              <a:headEnd/>
              <a:tailEnd/>
            </a:ln>
          </p:spPr>
          <p:txBody>
            <a:bodyPr wrap="none">
              <a:spAutoFit/>
            </a:bodyPr>
            <a:lstStyle/>
            <a:p>
              <a:pPr eaLnBrk="0" hangingPunct="0"/>
              <a:r>
                <a:rPr lang="en-US" sz="2400" dirty="0">
                  <a:solidFill>
                    <a:schemeClr val="hlink"/>
                  </a:solidFill>
                  <a:latin typeface="Times New Roman" pitchFamily="18" charset="0"/>
                </a:rPr>
                <a:t>Rods</a:t>
              </a:r>
            </a:p>
          </p:txBody>
        </p:sp>
      </p:grpSp>
      <p:grpSp>
        <p:nvGrpSpPr>
          <p:cNvPr id="15" name="Group 14"/>
          <p:cNvGrpSpPr/>
          <p:nvPr/>
        </p:nvGrpSpPr>
        <p:grpSpPr>
          <a:xfrm>
            <a:off x="4572000" y="2971800"/>
            <a:ext cx="4495800" cy="3810000"/>
            <a:chOff x="1752600" y="1828800"/>
            <a:chExt cx="5843588" cy="4495800"/>
          </a:xfrm>
        </p:grpSpPr>
        <p:pic>
          <p:nvPicPr>
            <p:cNvPr id="16" name="Picture 3"/>
            <p:cNvPicPr>
              <a:picLocks noChangeAspect="1" noChangeArrowheads="1"/>
            </p:cNvPicPr>
            <p:nvPr/>
          </p:nvPicPr>
          <p:blipFill>
            <a:blip r:embed="rId3"/>
            <a:srcRect/>
            <a:stretch>
              <a:fillRect/>
            </a:stretch>
          </p:blipFill>
          <p:spPr bwMode="auto">
            <a:xfrm>
              <a:off x="1752600" y="1828800"/>
              <a:ext cx="5843588" cy="4043363"/>
            </a:xfrm>
            <a:prstGeom prst="rect">
              <a:avLst/>
            </a:prstGeom>
            <a:noFill/>
            <a:ln w="12700">
              <a:noFill/>
              <a:miter lim="800000"/>
              <a:headEnd/>
              <a:tailEnd/>
            </a:ln>
          </p:spPr>
        </p:pic>
        <p:sp>
          <p:nvSpPr>
            <p:cNvPr id="17" name="Text Box 4"/>
            <p:cNvSpPr txBox="1">
              <a:spLocks noChangeArrowheads="1"/>
            </p:cNvSpPr>
            <p:nvPr/>
          </p:nvSpPr>
          <p:spPr bwMode="auto">
            <a:xfrm>
              <a:off x="3276600" y="5867400"/>
              <a:ext cx="2028825" cy="457200"/>
            </a:xfrm>
            <a:prstGeom prst="rect">
              <a:avLst/>
            </a:prstGeom>
            <a:noFill/>
            <a:ln w="12700">
              <a:noFill/>
              <a:miter lim="800000"/>
              <a:headEnd/>
              <a:tailEnd/>
            </a:ln>
          </p:spPr>
          <p:txBody>
            <a:bodyPr wrap="none">
              <a:spAutoFit/>
            </a:bodyPr>
            <a:lstStyle/>
            <a:p>
              <a:pPr eaLnBrk="0" hangingPunct="0"/>
              <a:r>
                <a:rPr lang="en-US" sz="2400" i="1">
                  <a:latin typeface="Times"/>
                </a:rPr>
                <a:t>Fusobacterium</a:t>
              </a:r>
            </a:p>
          </p:txBody>
        </p:sp>
      </p:grpSp>
    </p:spTree>
    <p:extLst>
      <p:ext uri="{BB962C8B-B14F-4D97-AF65-F5344CB8AC3E}">
        <p14:creationId xmlns:p14="http://schemas.microsoft.com/office/powerpoint/2010/main" val="621110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0" y="274638"/>
            <a:ext cx="8229600" cy="1143000"/>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Bacillus shaped bacteria</a:t>
            </a:r>
          </a:p>
        </p:txBody>
      </p:sp>
      <p:sp>
        <p:nvSpPr>
          <p:cNvPr id="79875" name="Text Box 3"/>
          <p:cNvSpPr txBox="1">
            <a:spLocks noChangeArrowheads="1"/>
          </p:cNvSpPr>
          <p:nvPr/>
        </p:nvSpPr>
        <p:spPr bwMode="auto">
          <a:xfrm>
            <a:off x="4724400" y="5410200"/>
            <a:ext cx="3325813" cy="457200"/>
          </a:xfrm>
          <a:prstGeom prst="rect">
            <a:avLst/>
          </a:prstGeom>
          <a:noFill/>
          <a:ln w="12700">
            <a:noFill/>
            <a:miter lim="800000"/>
            <a:headEnd/>
            <a:tailEnd/>
          </a:ln>
        </p:spPr>
        <p:txBody>
          <a:bodyPr wrap="none">
            <a:spAutoFit/>
          </a:bodyPr>
          <a:lstStyle/>
          <a:p>
            <a:pPr eaLnBrk="0" hangingPunct="0"/>
            <a:r>
              <a:rPr lang="en-US" sz="2400" i="1">
                <a:latin typeface="Times"/>
              </a:rPr>
              <a:t>Pseudomonas aeruginosa</a:t>
            </a:r>
          </a:p>
        </p:txBody>
      </p:sp>
      <p:pic>
        <p:nvPicPr>
          <p:cNvPr id="79876" name="Picture 4"/>
          <p:cNvPicPr>
            <a:picLocks noChangeAspect="1" noChangeArrowheads="1"/>
          </p:cNvPicPr>
          <p:nvPr/>
        </p:nvPicPr>
        <p:blipFill>
          <a:blip r:embed="rId2"/>
          <a:srcRect/>
          <a:stretch>
            <a:fillRect/>
          </a:stretch>
        </p:blipFill>
        <p:spPr bwMode="auto">
          <a:xfrm>
            <a:off x="76200" y="2590800"/>
            <a:ext cx="3975100" cy="3048000"/>
          </a:xfrm>
          <a:prstGeom prst="rect">
            <a:avLst/>
          </a:prstGeom>
          <a:noFill/>
          <a:ln w="12700">
            <a:noFill/>
            <a:miter lim="800000"/>
            <a:headEnd/>
            <a:tailEnd/>
          </a:ln>
        </p:spPr>
      </p:pic>
      <p:pic>
        <p:nvPicPr>
          <p:cNvPr id="79878" name="Picture 6"/>
          <p:cNvPicPr>
            <a:picLocks noChangeAspect="1" noChangeArrowheads="1"/>
          </p:cNvPicPr>
          <p:nvPr/>
        </p:nvPicPr>
        <p:blipFill>
          <a:blip r:embed="rId3"/>
          <a:srcRect/>
          <a:stretch>
            <a:fillRect/>
          </a:stretch>
        </p:blipFill>
        <p:spPr bwMode="auto">
          <a:xfrm>
            <a:off x="4191000" y="2057400"/>
            <a:ext cx="4572000" cy="3175000"/>
          </a:xfrm>
          <a:prstGeom prst="rect">
            <a:avLst/>
          </a:prstGeom>
          <a:noFill/>
          <a:ln w="12700">
            <a:noFill/>
            <a:miter lim="800000"/>
            <a:headEnd/>
            <a:tailEnd/>
          </a:ln>
        </p:spPr>
      </p:pic>
      <p:sp>
        <p:nvSpPr>
          <p:cNvPr id="79879" name="Text Box 7"/>
          <p:cNvSpPr txBox="1">
            <a:spLocks noChangeArrowheads="1"/>
          </p:cNvSpPr>
          <p:nvPr/>
        </p:nvSpPr>
        <p:spPr bwMode="auto">
          <a:xfrm>
            <a:off x="1143000" y="5791200"/>
            <a:ext cx="2170113" cy="457200"/>
          </a:xfrm>
          <a:prstGeom prst="rect">
            <a:avLst/>
          </a:prstGeom>
          <a:noFill/>
          <a:ln w="12700">
            <a:noFill/>
            <a:miter lim="800000"/>
            <a:headEnd/>
            <a:tailEnd/>
          </a:ln>
        </p:spPr>
        <p:txBody>
          <a:bodyPr wrap="none">
            <a:spAutoFit/>
          </a:bodyPr>
          <a:lstStyle/>
          <a:p>
            <a:pPr eaLnBrk="0" hangingPunct="0"/>
            <a:r>
              <a:rPr lang="en-US" sz="2400" i="1">
                <a:latin typeface="Times"/>
              </a:rPr>
              <a:t>Escherichia coli</a:t>
            </a:r>
          </a:p>
        </p:txBody>
      </p:sp>
    </p:spTree>
    <p:extLst>
      <p:ext uri="{BB962C8B-B14F-4D97-AF65-F5344CB8AC3E}">
        <p14:creationId xmlns:p14="http://schemas.microsoft.com/office/powerpoint/2010/main" val="167243248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0" y="274638"/>
            <a:ext cx="8229600" cy="1143000"/>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Bacillus chains</a:t>
            </a:r>
          </a:p>
        </p:txBody>
      </p:sp>
      <p:grpSp>
        <p:nvGrpSpPr>
          <p:cNvPr id="2" name="Group 5"/>
          <p:cNvGrpSpPr>
            <a:grpSpLocks/>
          </p:cNvGrpSpPr>
          <p:nvPr/>
        </p:nvGrpSpPr>
        <p:grpSpPr bwMode="auto">
          <a:xfrm>
            <a:off x="3276600" y="1447800"/>
            <a:ext cx="4572000" cy="795338"/>
            <a:chOff x="624" y="2688"/>
            <a:chExt cx="2880" cy="501"/>
          </a:xfrm>
        </p:grpSpPr>
        <p:pic>
          <p:nvPicPr>
            <p:cNvPr id="81927" name="Picture 6"/>
            <p:cNvPicPr>
              <a:picLocks noChangeAspect="1" noChangeArrowheads="1"/>
            </p:cNvPicPr>
            <p:nvPr/>
          </p:nvPicPr>
          <p:blipFill>
            <a:blip r:embed="rId2"/>
            <a:srcRect l="67120" r="2054"/>
            <a:stretch>
              <a:fillRect/>
            </a:stretch>
          </p:blipFill>
          <p:spPr bwMode="auto">
            <a:xfrm>
              <a:off x="624" y="2688"/>
              <a:ext cx="720" cy="501"/>
            </a:xfrm>
            <a:prstGeom prst="rect">
              <a:avLst/>
            </a:prstGeom>
            <a:noFill/>
            <a:ln w="12700">
              <a:noFill/>
              <a:miter lim="800000"/>
              <a:headEnd/>
              <a:tailEnd/>
            </a:ln>
          </p:spPr>
        </p:pic>
        <p:pic>
          <p:nvPicPr>
            <p:cNvPr id="81928" name="Picture 7"/>
            <p:cNvPicPr>
              <a:picLocks noChangeAspect="1" noChangeArrowheads="1"/>
            </p:cNvPicPr>
            <p:nvPr/>
          </p:nvPicPr>
          <p:blipFill>
            <a:blip r:embed="rId2"/>
            <a:srcRect l="67120" r="2054"/>
            <a:stretch>
              <a:fillRect/>
            </a:stretch>
          </p:blipFill>
          <p:spPr bwMode="auto">
            <a:xfrm>
              <a:off x="1344" y="2688"/>
              <a:ext cx="720" cy="501"/>
            </a:xfrm>
            <a:prstGeom prst="rect">
              <a:avLst/>
            </a:prstGeom>
            <a:noFill/>
            <a:ln w="12700">
              <a:noFill/>
              <a:miter lim="800000"/>
              <a:headEnd/>
              <a:tailEnd/>
            </a:ln>
          </p:spPr>
        </p:pic>
        <p:pic>
          <p:nvPicPr>
            <p:cNvPr id="81929" name="Picture 8"/>
            <p:cNvPicPr>
              <a:picLocks noChangeAspect="1" noChangeArrowheads="1"/>
            </p:cNvPicPr>
            <p:nvPr/>
          </p:nvPicPr>
          <p:blipFill>
            <a:blip r:embed="rId2"/>
            <a:srcRect l="67120" r="2054"/>
            <a:stretch>
              <a:fillRect/>
            </a:stretch>
          </p:blipFill>
          <p:spPr bwMode="auto">
            <a:xfrm>
              <a:off x="2064" y="2688"/>
              <a:ext cx="720" cy="501"/>
            </a:xfrm>
            <a:prstGeom prst="rect">
              <a:avLst/>
            </a:prstGeom>
            <a:noFill/>
            <a:ln w="12700">
              <a:noFill/>
              <a:miter lim="800000"/>
              <a:headEnd/>
              <a:tailEnd/>
            </a:ln>
          </p:spPr>
        </p:pic>
        <p:pic>
          <p:nvPicPr>
            <p:cNvPr id="81930" name="Picture 9"/>
            <p:cNvPicPr>
              <a:picLocks noChangeAspect="1" noChangeArrowheads="1"/>
            </p:cNvPicPr>
            <p:nvPr/>
          </p:nvPicPr>
          <p:blipFill>
            <a:blip r:embed="rId2"/>
            <a:srcRect l="67120" r="2054"/>
            <a:stretch>
              <a:fillRect/>
            </a:stretch>
          </p:blipFill>
          <p:spPr bwMode="auto">
            <a:xfrm>
              <a:off x="2784" y="2688"/>
              <a:ext cx="720" cy="501"/>
            </a:xfrm>
            <a:prstGeom prst="rect">
              <a:avLst/>
            </a:prstGeom>
            <a:noFill/>
            <a:ln w="12700">
              <a:noFill/>
              <a:miter lim="800000"/>
              <a:headEnd/>
              <a:tailEnd/>
            </a:ln>
          </p:spPr>
        </p:pic>
      </p:grpSp>
      <p:pic>
        <p:nvPicPr>
          <p:cNvPr id="81926" name="Picture 10"/>
          <p:cNvPicPr>
            <a:picLocks noChangeAspect="1" noChangeArrowheads="1"/>
          </p:cNvPicPr>
          <p:nvPr/>
        </p:nvPicPr>
        <p:blipFill>
          <a:blip r:embed="rId2"/>
          <a:srcRect/>
          <a:stretch>
            <a:fillRect/>
          </a:stretch>
        </p:blipFill>
        <p:spPr bwMode="auto">
          <a:xfrm>
            <a:off x="381000" y="1600200"/>
            <a:ext cx="2781300" cy="596900"/>
          </a:xfrm>
          <a:prstGeom prst="rect">
            <a:avLst/>
          </a:prstGeom>
          <a:noFill/>
          <a:ln w="12700">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513239"/>
            <a:ext cx="4754563"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997604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scan16"/>
          <p:cNvPicPr>
            <a:picLocks noChangeAspect="1" noChangeArrowheads="1"/>
          </p:cNvPicPr>
          <p:nvPr/>
        </p:nvPicPr>
        <p:blipFill>
          <a:blip r:embed="rId2"/>
          <a:srcRect/>
          <a:stretch>
            <a:fillRect/>
          </a:stretch>
        </p:blipFill>
        <p:spPr bwMode="auto">
          <a:xfrm>
            <a:off x="4538275" y="2590801"/>
            <a:ext cx="4605725" cy="4267200"/>
          </a:xfrm>
          <a:prstGeom prst="rect">
            <a:avLst/>
          </a:prstGeom>
          <a:noFill/>
          <a:ln w="9525">
            <a:noFill/>
            <a:miter lim="800000"/>
            <a:headEnd/>
            <a:tailEnd/>
          </a:ln>
        </p:spPr>
      </p:pic>
      <p:sp>
        <p:nvSpPr>
          <p:cNvPr id="14" name="Text Box 9"/>
          <p:cNvSpPr txBox="1">
            <a:spLocks noChangeArrowheads="1"/>
          </p:cNvSpPr>
          <p:nvPr/>
        </p:nvSpPr>
        <p:spPr bwMode="auto">
          <a:xfrm>
            <a:off x="6988175" y="3048000"/>
            <a:ext cx="2155825" cy="457200"/>
          </a:xfrm>
          <a:prstGeom prst="rect">
            <a:avLst/>
          </a:prstGeom>
          <a:noFill/>
          <a:ln w="9525">
            <a:noFill/>
            <a:miter lim="800000"/>
            <a:headEnd/>
            <a:tailEnd/>
          </a:ln>
        </p:spPr>
        <p:txBody>
          <a:bodyPr wrap="none">
            <a:spAutoFit/>
          </a:bodyPr>
          <a:lstStyle/>
          <a:p>
            <a:pPr eaLnBrk="0" hangingPunct="0"/>
            <a:r>
              <a:rPr lang="en-US" sz="2400" dirty="0">
                <a:solidFill>
                  <a:schemeClr val="accent1"/>
                </a:solidFill>
                <a:latin typeface="Times New Roman" pitchFamily="18" charset="0"/>
              </a:rPr>
              <a:t>Branching Rods</a:t>
            </a:r>
          </a:p>
        </p:txBody>
      </p:sp>
      <p:pic>
        <p:nvPicPr>
          <p:cNvPr id="15" name="Picture 4" descr="H_flu_gramstain"/>
          <p:cNvPicPr>
            <a:picLocks noChangeAspect="1" noChangeArrowheads="1"/>
          </p:cNvPicPr>
          <p:nvPr/>
        </p:nvPicPr>
        <p:blipFill>
          <a:blip r:embed="rId3"/>
          <a:srcRect/>
          <a:stretch>
            <a:fillRect/>
          </a:stretch>
        </p:blipFill>
        <p:spPr bwMode="auto">
          <a:xfrm>
            <a:off x="284480" y="2514601"/>
            <a:ext cx="4058920" cy="4328160"/>
          </a:xfrm>
          <a:prstGeom prst="rect">
            <a:avLst/>
          </a:prstGeom>
          <a:noFill/>
          <a:ln w="9525">
            <a:noFill/>
            <a:miter lim="800000"/>
            <a:headEnd/>
            <a:tailEnd/>
          </a:ln>
        </p:spPr>
      </p:pic>
      <p:sp>
        <p:nvSpPr>
          <p:cNvPr id="16" name="Text Box 7"/>
          <p:cNvSpPr txBox="1">
            <a:spLocks noChangeArrowheads="1"/>
          </p:cNvSpPr>
          <p:nvPr/>
        </p:nvSpPr>
        <p:spPr bwMode="auto">
          <a:xfrm>
            <a:off x="304800" y="2514600"/>
            <a:ext cx="1974850" cy="461665"/>
          </a:xfrm>
          <a:prstGeom prst="rect">
            <a:avLst/>
          </a:prstGeom>
          <a:noFill/>
          <a:ln w="9525">
            <a:noFill/>
            <a:miter lim="800000"/>
            <a:headEnd/>
            <a:tailEnd/>
          </a:ln>
        </p:spPr>
        <p:txBody>
          <a:bodyPr wrap="square">
            <a:spAutoFit/>
          </a:bodyPr>
          <a:lstStyle/>
          <a:p>
            <a:pPr eaLnBrk="0" hangingPunct="0"/>
            <a:r>
              <a:rPr lang="en-US" sz="2400" b="1" dirty="0" err="1">
                <a:solidFill>
                  <a:schemeClr val="hlink"/>
                </a:solidFill>
                <a:latin typeface="Times New Roman" pitchFamily="18" charset="0"/>
              </a:rPr>
              <a:t>Cocco</a:t>
            </a:r>
            <a:r>
              <a:rPr lang="en-US" sz="2400" b="1" dirty="0">
                <a:solidFill>
                  <a:schemeClr val="hlink"/>
                </a:solidFill>
                <a:latin typeface="Times New Roman" pitchFamily="18" charset="0"/>
              </a:rPr>
              <a:t>-bacilli</a:t>
            </a:r>
          </a:p>
        </p:txBody>
      </p:sp>
    </p:spTree>
    <p:extLst>
      <p:ext uri="{BB962C8B-B14F-4D97-AF65-F5344CB8AC3E}">
        <p14:creationId xmlns:p14="http://schemas.microsoft.com/office/powerpoint/2010/main" val="90890525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0" y="1"/>
            <a:ext cx="9144000" cy="3276600"/>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3200" b="1" i="0" u="none" strike="noStrike" kern="1200" cap="none" spc="0" normalizeH="0" baseline="0" noProof="0" smtClean="0">
                <a:ln>
                  <a:noFill/>
                </a:ln>
                <a:solidFill>
                  <a:schemeClr val="tx1"/>
                </a:solidFill>
                <a:effectLst/>
                <a:uLnTx/>
                <a:uFillTx/>
                <a:latin typeface="+mn-lt"/>
                <a:ea typeface="+mn-ea"/>
                <a:cs typeface="+mn-cs"/>
              </a:rPr>
              <a:t>Vibrio: </a:t>
            </a:r>
            <a:r>
              <a:rPr kumimoji="0" lang="en-US" sz="3200" b="0" i="0" u="none" strike="noStrike" kern="1200" cap="none" spc="0" normalizeH="0" baseline="0" noProof="0" smtClean="0">
                <a:ln>
                  <a:noFill/>
                </a:ln>
                <a:solidFill>
                  <a:schemeClr val="tx1"/>
                </a:solidFill>
                <a:effectLst/>
                <a:uLnTx/>
                <a:uFillTx/>
                <a:latin typeface="+mn-lt"/>
                <a:ea typeface="+mn-ea"/>
                <a:cs typeface="+mn-cs"/>
              </a:rPr>
              <a:t>Curved into comma shape </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Arc 3"/>
          <p:cNvSpPr>
            <a:spLocks/>
          </p:cNvSpPr>
          <p:nvPr/>
        </p:nvSpPr>
        <p:spPr bwMode="auto">
          <a:xfrm>
            <a:off x="6324600" y="381000"/>
            <a:ext cx="685800" cy="457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304800" y="1524000"/>
            <a:ext cx="3886200" cy="3733800"/>
            <a:chOff x="5029200" y="3276600"/>
            <a:chExt cx="3810000" cy="3581400"/>
          </a:xfrm>
        </p:grpSpPr>
        <p:pic>
          <p:nvPicPr>
            <p:cNvPr id="5" name="Picture 4" descr="vibrio%20comma%20asiatic%20cholera"/>
            <p:cNvPicPr>
              <a:picLocks noChangeAspect="1" noChangeArrowheads="1"/>
            </p:cNvPicPr>
            <p:nvPr/>
          </p:nvPicPr>
          <p:blipFill>
            <a:blip r:embed="rId2"/>
            <a:srcRect/>
            <a:stretch>
              <a:fillRect/>
            </a:stretch>
          </p:blipFill>
          <p:spPr bwMode="auto">
            <a:xfrm>
              <a:off x="5029200" y="3276600"/>
              <a:ext cx="3810000" cy="3581400"/>
            </a:xfrm>
            <a:prstGeom prst="rect">
              <a:avLst/>
            </a:prstGeom>
            <a:noFill/>
            <a:ln w="9525">
              <a:noFill/>
              <a:miter lim="800000"/>
              <a:headEnd/>
              <a:tailEnd/>
            </a:ln>
          </p:spPr>
        </p:pic>
        <p:sp>
          <p:nvSpPr>
            <p:cNvPr id="6" name="Text Box 9"/>
            <p:cNvSpPr txBox="1">
              <a:spLocks noChangeArrowheads="1"/>
            </p:cNvSpPr>
            <p:nvPr/>
          </p:nvSpPr>
          <p:spPr bwMode="auto">
            <a:xfrm>
              <a:off x="5105400" y="6324600"/>
              <a:ext cx="1143000" cy="461665"/>
            </a:xfrm>
            <a:prstGeom prst="rect">
              <a:avLst/>
            </a:prstGeom>
            <a:noFill/>
            <a:ln w="9525">
              <a:noFill/>
              <a:miter lim="800000"/>
              <a:headEnd/>
              <a:tailEnd/>
            </a:ln>
          </p:spPr>
          <p:txBody>
            <a:bodyPr wrap="square">
              <a:spAutoFit/>
            </a:bodyPr>
            <a:lstStyle/>
            <a:p>
              <a:pPr eaLnBrk="0" hangingPunct="0"/>
              <a:r>
                <a:rPr lang="en-US" sz="2400" b="1" dirty="0">
                  <a:solidFill>
                    <a:schemeClr val="folHlink"/>
                  </a:solidFill>
                  <a:latin typeface="Times New Roman" pitchFamily="18" charset="0"/>
                </a:rPr>
                <a:t>Vibrio</a:t>
              </a:r>
            </a:p>
          </p:txBody>
        </p:sp>
      </p:grpSp>
      <p:grpSp>
        <p:nvGrpSpPr>
          <p:cNvPr id="7" name="Group 6"/>
          <p:cNvGrpSpPr/>
          <p:nvPr/>
        </p:nvGrpSpPr>
        <p:grpSpPr>
          <a:xfrm>
            <a:off x="4267200" y="1981200"/>
            <a:ext cx="4800600" cy="3352800"/>
            <a:chOff x="228600" y="2133600"/>
            <a:chExt cx="5210175" cy="3352800"/>
          </a:xfrm>
        </p:grpSpPr>
        <p:pic>
          <p:nvPicPr>
            <p:cNvPr id="8" name="Picture 3"/>
            <p:cNvPicPr>
              <a:picLocks noChangeAspect="1" noChangeArrowheads="1"/>
            </p:cNvPicPr>
            <p:nvPr/>
          </p:nvPicPr>
          <p:blipFill>
            <a:blip r:embed="rId3"/>
            <a:srcRect/>
            <a:stretch>
              <a:fillRect/>
            </a:stretch>
          </p:blipFill>
          <p:spPr bwMode="auto">
            <a:xfrm>
              <a:off x="228600" y="2133600"/>
              <a:ext cx="5210175" cy="2871788"/>
            </a:xfrm>
            <a:prstGeom prst="rect">
              <a:avLst/>
            </a:prstGeom>
            <a:noFill/>
            <a:ln w="12700">
              <a:noFill/>
              <a:miter lim="800000"/>
              <a:headEnd/>
              <a:tailEnd/>
            </a:ln>
          </p:spPr>
        </p:pic>
        <p:sp>
          <p:nvSpPr>
            <p:cNvPr id="9" name="Text Box 4"/>
            <p:cNvSpPr txBox="1">
              <a:spLocks noChangeArrowheads="1"/>
            </p:cNvSpPr>
            <p:nvPr/>
          </p:nvSpPr>
          <p:spPr bwMode="auto">
            <a:xfrm>
              <a:off x="1371600" y="5029200"/>
              <a:ext cx="2103438" cy="457200"/>
            </a:xfrm>
            <a:prstGeom prst="rect">
              <a:avLst/>
            </a:prstGeom>
            <a:noFill/>
            <a:ln w="12700">
              <a:noFill/>
              <a:miter lim="800000"/>
              <a:headEnd/>
              <a:tailEnd/>
            </a:ln>
          </p:spPr>
          <p:txBody>
            <a:bodyPr wrap="none">
              <a:spAutoFit/>
            </a:bodyPr>
            <a:lstStyle/>
            <a:p>
              <a:pPr eaLnBrk="0" hangingPunct="0"/>
              <a:r>
                <a:rPr lang="en-US" sz="2400" i="1" dirty="0">
                  <a:latin typeface="Times"/>
                </a:rPr>
                <a:t>Vibrio </a:t>
              </a:r>
              <a:r>
                <a:rPr lang="en-US" sz="2400" i="1" dirty="0" err="1">
                  <a:latin typeface="Times"/>
                </a:rPr>
                <a:t>cholerae</a:t>
              </a:r>
              <a:endParaRPr lang="en-US" sz="2400" i="1" dirty="0">
                <a:latin typeface="Times"/>
              </a:endParaRPr>
            </a:p>
          </p:txBody>
        </p:sp>
      </p:grpSp>
    </p:spTree>
    <p:extLst>
      <p:ext uri="{BB962C8B-B14F-4D97-AF65-F5344CB8AC3E}">
        <p14:creationId xmlns:p14="http://schemas.microsoft.com/office/powerpoint/2010/main" val="4106004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0" y="274638"/>
            <a:ext cx="8229600" cy="1143000"/>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Curved bacteria</a:t>
            </a:r>
          </a:p>
        </p:txBody>
      </p:sp>
      <p:grpSp>
        <p:nvGrpSpPr>
          <p:cNvPr id="8" name="Group 7"/>
          <p:cNvGrpSpPr/>
          <p:nvPr/>
        </p:nvGrpSpPr>
        <p:grpSpPr>
          <a:xfrm>
            <a:off x="76200" y="1600200"/>
            <a:ext cx="5181600" cy="4419600"/>
            <a:chOff x="1524000" y="1600200"/>
            <a:chExt cx="5867400" cy="4419600"/>
          </a:xfrm>
        </p:grpSpPr>
        <p:sp>
          <p:nvSpPr>
            <p:cNvPr id="84995" name="Text Box 3"/>
            <p:cNvSpPr txBox="1">
              <a:spLocks noChangeArrowheads="1"/>
            </p:cNvSpPr>
            <p:nvPr/>
          </p:nvSpPr>
          <p:spPr bwMode="auto">
            <a:xfrm>
              <a:off x="2895600" y="5562600"/>
              <a:ext cx="2714625" cy="457200"/>
            </a:xfrm>
            <a:prstGeom prst="rect">
              <a:avLst/>
            </a:prstGeom>
            <a:noFill/>
            <a:ln w="12700">
              <a:noFill/>
              <a:miter lim="800000"/>
              <a:headEnd/>
              <a:tailEnd/>
            </a:ln>
          </p:spPr>
          <p:txBody>
            <a:bodyPr wrap="none">
              <a:spAutoFit/>
            </a:bodyPr>
            <a:lstStyle/>
            <a:p>
              <a:pPr eaLnBrk="0" hangingPunct="0"/>
              <a:r>
                <a:rPr lang="en-US" sz="2400" i="1" dirty="0">
                  <a:latin typeface="Times"/>
                </a:rPr>
                <a:t>Borrelia burgdorferi</a:t>
              </a:r>
            </a:p>
          </p:txBody>
        </p:sp>
        <p:pic>
          <p:nvPicPr>
            <p:cNvPr id="84996" name="Picture 4"/>
            <p:cNvPicPr>
              <a:picLocks noChangeAspect="1" noChangeArrowheads="1"/>
            </p:cNvPicPr>
            <p:nvPr/>
          </p:nvPicPr>
          <p:blipFill>
            <a:blip r:embed="rId2"/>
            <a:srcRect/>
            <a:stretch>
              <a:fillRect/>
            </a:stretch>
          </p:blipFill>
          <p:spPr bwMode="auto">
            <a:xfrm>
              <a:off x="1524000" y="1600200"/>
              <a:ext cx="5867400" cy="3960813"/>
            </a:xfrm>
            <a:prstGeom prst="rect">
              <a:avLst/>
            </a:prstGeom>
            <a:noFill/>
            <a:ln w="9525">
              <a:noFill/>
              <a:miter lim="800000"/>
              <a:headEnd/>
              <a:tailEnd/>
            </a:ln>
          </p:spPr>
        </p:pic>
      </p:grpSp>
      <p:grpSp>
        <p:nvGrpSpPr>
          <p:cNvPr id="5" name="Group 4"/>
          <p:cNvGrpSpPr/>
          <p:nvPr/>
        </p:nvGrpSpPr>
        <p:grpSpPr>
          <a:xfrm>
            <a:off x="5410200" y="2286000"/>
            <a:ext cx="3302000" cy="3124200"/>
            <a:chOff x="5410200" y="2286000"/>
            <a:chExt cx="3302000" cy="3124200"/>
          </a:xfrm>
        </p:grpSpPr>
        <p:pic>
          <p:nvPicPr>
            <p:cNvPr id="6" name="Picture 5"/>
            <p:cNvPicPr>
              <a:picLocks noChangeAspect="1" noChangeArrowheads="1"/>
            </p:cNvPicPr>
            <p:nvPr/>
          </p:nvPicPr>
          <p:blipFill>
            <a:blip r:embed="rId3"/>
            <a:srcRect/>
            <a:stretch>
              <a:fillRect/>
            </a:stretch>
          </p:blipFill>
          <p:spPr bwMode="auto">
            <a:xfrm>
              <a:off x="5410200" y="2286000"/>
              <a:ext cx="3302000" cy="2654300"/>
            </a:xfrm>
            <a:prstGeom prst="rect">
              <a:avLst/>
            </a:prstGeom>
            <a:noFill/>
            <a:ln w="12700">
              <a:noFill/>
              <a:miter lim="800000"/>
              <a:headEnd/>
              <a:tailEnd/>
            </a:ln>
          </p:spPr>
        </p:pic>
        <p:sp>
          <p:nvSpPr>
            <p:cNvPr id="7" name="Text Box 6"/>
            <p:cNvSpPr txBox="1">
              <a:spLocks noChangeArrowheads="1"/>
            </p:cNvSpPr>
            <p:nvPr/>
          </p:nvSpPr>
          <p:spPr bwMode="auto">
            <a:xfrm>
              <a:off x="5943600" y="4953000"/>
              <a:ext cx="2062163" cy="457200"/>
            </a:xfrm>
            <a:prstGeom prst="rect">
              <a:avLst/>
            </a:prstGeom>
            <a:noFill/>
            <a:ln w="12700">
              <a:noFill/>
              <a:miter lim="800000"/>
              <a:headEnd/>
              <a:tailEnd/>
            </a:ln>
          </p:spPr>
          <p:txBody>
            <a:bodyPr wrap="none">
              <a:spAutoFit/>
            </a:bodyPr>
            <a:lstStyle/>
            <a:p>
              <a:pPr eaLnBrk="0" hangingPunct="0"/>
              <a:r>
                <a:rPr lang="en-US" sz="2400" i="1" dirty="0">
                  <a:latin typeface="Times"/>
                </a:rPr>
                <a:t>Campylobacter</a:t>
              </a:r>
            </a:p>
          </p:txBody>
        </p:sp>
      </p:grpSp>
    </p:spTree>
    <p:extLst>
      <p:ext uri="{BB962C8B-B14F-4D97-AF65-F5344CB8AC3E}">
        <p14:creationId xmlns:p14="http://schemas.microsoft.com/office/powerpoint/2010/main" val="80462033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a:xfrm>
            <a:off x="0" y="274638"/>
            <a:ext cx="8229600" cy="1143000"/>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Palisades arrangement</a:t>
            </a:r>
          </a:p>
        </p:txBody>
      </p:sp>
      <p:pic>
        <p:nvPicPr>
          <p:cNvPr id="82947" name="Picture 3"/>
          <p:cNvPicPr>
            <a:picLocks noChangeAspect="1" noChangeArrowheads="1"/>
          </p:cNvPicPr>
          <p:nvPr/>
        </p:nvPicPr>
        <p:blipFill>
          <a:blip r:embed="rId2"/>
          <a:srcRect/>
          <a:stretch>
            <a:fillRect/>
          </a:stretch>
        </p:blipFill>
        <p:spPr bwMode="auto">
          <a:xfrm>
            <a:off x="2133600" y="4191000"/>
            <a:ext cx="5000625" cy="1774825"/>
          </a:xfrm>
          <a:prstGeom prst="rect">
            <a:avLst/>
          </a:prstGeom>
          <a:noFill/>
          <a:ln w="12700">
            <a:noFill/>
            <a:miter lim="800000"/>
            <a:headEnd/>
            <a:tailEnd/>
          </a:ln>
        </p:spPr>
      </p:pic>
      <p:sp>
        <p:nvSpPr>
          <p:cNvPr id="82948" name="Line 4"/>
          <p:cNvSpPr>
            <a:spLocks noChangeShapeType="1"/>
          </p:cNvSpPr>
          <p:nvPr/>
        </p:nvSpPr>
        <p:spPr bwMode="auto">
          <a:xfrm>
            <a:off x="5029200" y="2209800"/>
            <a:ext cx="0" cy="1752600"/>
          </a:xfrm>
          <a:prstGeom prst="line">
            <a:avLst/>
          </a:prstGeom>
          <a:noFill/>
          <a:ln w="38100">
            <a:solidFill>
              <a:schemeClr val="bg2"/>
            </a:solidFill>
            <a:round/>
            <a:headEnd/>
            <a:tailEnd/>
          </a:ln>
        </p:spPr>
        <p:txBody>
          <a:bodyPr wrap="none" anchor="ctr"/>
          <a:lstStyle/>
          <a:p>
            <a:endParaRPr lang="en-US"/>
          </a:p>
        </p:txBody>
      </p:sp>
      <p:sp>
        <p:nvSpPr>
          <p:cNvPr id="82949" name="Rectangle 5"/>
          <p:cNvSpPr>
            <a:spLocks noChangeArrowheads="1"/>
          </p:cNvSpPr>
          <p:nvPr/>
        </p:nvSpPr>
        <p:spPr bwMode="auto">
          <a:xfrm>
            <a:off x="2736850" y="6019800"/>
            <a:ext cx="3795713" cy="457200"/>
          </a:xfrm>
          <a:prstGeom prst="rect">
            <a:avLst/>
          </a:prstGeom>
          <a:noFill/>
          <a:ln w="12700">
            <a:noFill/>
            <a:miter lim="800000"/>
            <a:headEnd/>
            <a:tailEnd/>
          </a:ln>
        </p:spPr>
        <p:txBody>
          <a:bodyPr wrap="none">
            <a:spAutoFit/>
          </a:bodyPr>
          <a:lstStyle/>
          <a:p>
            <a:pPr eaLnBrk="0" hangingPunct="0"/>
            <a:r>
              <a:rPr lang="en-US" sz="2400" i="1">
                <a:latin typeface="Times"/>
              </a:rPr>
              <a:t>Corynebacterium</a:t>
            </a:r>
            <a:r>
              <a:rPr lang="en-US" sz="2400">
                <a:latin typeface="Times"/>
              </a:rPr>
              <a:t> </a:t>
            </a:r>
            <a:r>
              <a:rPr lang="en-US" sz="2400" i="1">
                <a:latin typeface="Times"/>
              </a:rPr>
              <a:t>diphtheriae</a:t>
            </a:r>
            <a:endParaRPr lang="en-US" sz="2400">
              <a:latin typeface="Times"/>
            </a:endParaRPr>
          </a:p>
        </p:txBody>
      </p:sp>
      <p:pic>
        <p:nvPicPr>
          <p:cNvPr id="82950" name="Picture 6"/>
          <p:cNvPicPr>
            <a:picLocks noChangeAspect="1" noChangeArrowheads="1"/>
          </p:cNvPicPr>
          <p:nvPr/>
        </p:nvPicPr>
        <p:blipFill>
          <a:blip r:embed="rId3"/>
          <a:srcRect/>
          <a:stretch>
            <a:fillRect/>
          </a:stretch>
        </p:blipFill>
        <p:spPr bwMode="auto">
          <a:xfrm>
            <a:off x="2684463" y="1828800"/>
            <a:ext cx="3898900" cy="2171700"/>
          </a:xfrm>
          <a:prstGeom prst="rect">
            <a:avLst/>
          </a:prstGeom>
          <a:noFill/>
          <a:ln w="12700">
            <a:noFill/>
            <a:miter lim="800000"/>
            <a:headEnd/>
            <a:tailEnd/>
          </a:ln>
        </p:spPr>
      </p:pic>
    </p:spTree>
    <p:extLst>
      <p:ext uri="{BB962C8B-B14F-4D97-AF65-F5344CB8AC3E}">
        <p14:creationId xmlns:p14="http://schemas.microsoft.com/office/powerpoint/2010/main" val="129017145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ptospira_interrogans"/>
          <p:cNvPicPr>
            <a:picLocks noChangeAspect="1" noChangeArrowheads="1"/>
          </p:cNvPicPr>
          <p:nvPr/>
        </p:nvPicPr>
        <p:blipFill>
          <a:blip r:embed="rId2"/>
          <a:srcRect/>
          <a:stretch>
            <a:fillRect/>
          </a:stretch>
        </p:blipFill>
        <p:spPr bwMode="auto">
          <a:xfrm>
            <a:off x="0" y="3581400"/>
            <a:ext cx="3882666" cy="3276600"/>
          </a:xfrm>
          <a:prstGeom prst="rect">
            <a:avLst/>
          </a:prstGeom>
          <a:noFill/>
          <a:ln w="9525">
            <a:noFill/>
            <a:miter lim="800000"/>
            <a:headEnd/>
            <a:tailEnd/>
          </a:ln>
        </p:spPr>
      </p:pic>
      <p:sp>
        <p:nvSpPr>
          <p:cNvPr id="3" name="Content Placeholder 2"/>
          <p:cNvSpPr>
            <a:spLocks noGrp="1"/>
          </p:cNvSpPr>
          <p:nvPr>
            <p:ph sz="half" idx="1"/>
          </p:nvPr>
        </p:nvSpPr>
        <p:spPr>
          <a:xfrm>
            <a:off x="0" y="1371600"/>
            <a:ext cx="4038600" cy="4623816"/>
          </a:xfrm>
        </p:spPr>
        <p:txBody>
          <a:bodyPr/>
          <a:lstStyle/>
          <a:p>
            <a:r>
              <a:rPr lang="en-US" b="1" dirty="0" smtClean="0"/>
              <a:t>Sprilla :</a:t>
            </a:r>
            <a:r>
              <a:rPr lang="en-US" dirty="0" smtClean="0"/>
              <a:t>Curved longer than a comma and take a spiral shape  </a:t>
            </a:r>
            <a:r>
              <a:rPr lang="en-US" dirty="0" err="1" smtClean="0"/>
              <a:t>e.g</a:t>
            </a:r>
            <a:r>
              <a:rPr lang="en-US" dirty="0" smtClean="0"/>
              <a:t> Spirillum, Spirochaetes</a:t>
            </a:r>
          </a:p>
          <a:p>
            <a:endParaRPr lang="en-US" dirty="0"/>
          </a:p>
        </p:txBody>
      </p:sp>
      <p:sp>
        <p:nvSpPr>
          <p:cNvPr id="4" name="Content Placeholder 3"/>
          <p:cNvSpPr>
            <a:spLocks noGrp="1"/>
          </p:cNvSpPr>
          <p:nvPr>
            <p:ph sz="half" idx="2"/>
          </p:nvPr>
        </p:nvSpPr>
        <p:spPr>
          <a:xfrm>
            <a:off x="4724400" y="1447800"/>
            <a:ext cx="4419600" cy="4724400"/>
          </a:xfrm>
        </p:spPr>
        <p:txBody>
          <a:bodyPr/>
          <a:lstStyle/>
          <a:p>
            <a:r>
              <a:rPr lang="en-US" dirty="0" smtClean="0"/>
              <a:t>Filaments with branching</a:t>
            </a:r>
          </a:p>
        </p:txBody>
      </p:sp>
      <p:sp>
        <p:nvSpPr>
          <p:cNvPr id="5" name="Freeform 4"/>
          <p:cNvSpPr>
            <a:spLocks/>
          </p:cNvSpPr>
          <p:nvPr/>
        </p:nvSpPr>
        <p:spPr bwMode="auto">
          <a:xfrm>
            <a:off x="1371600" y="6019800"/>
            <a:ext cx="762000" cy="838200"/>
          </a:xfrm>
          <a:custGeom>
            <a:avLst/>
            <a:gdLst/>
            <a:ahLst/>
            <a:cxnLst>
              <a:cxn ang="0">
                <a:pos x="135" y="0"/>
              </a:cxn>
              <a:cxn ang="0">
                <a:pos x="45" y="15"/>
              </a:cxn>
              <a:cxn ang="0">
                <a:pos x="60" y="105"/>
              </a:cxn>
              <a:cxn ang="0">
                <a:pos x="120" y="120"/>
              </a:cxn>
              <a:cxn ang="0">
                <a:pos x="150" y="165"/>
              </a:cxn>
              <a:cxn ang="0">
                <a:pos x="0" y="300"/>
              </a:cxn>
            </a:cxnLst>
            <a:rect l="0" t="0" r="r" b="b"/>
            <a:pathLst>
              <a:path w="163" h="300">
                <a:moveTo>
                  <a:pt x="135" y="0"/>
                </a:moveTo>
                <a:cubicBezTo>
                  <a:pt x="105" y="5"/>
                  <a:pt x="71" y="0"/>
                  <a:pt x="45" y="15"/>
                </a:cubicBezTo>
                <a:cubicBezTo>
                  <a:pt x="7" y="37"/>
                  <a:pt x="41" y="93"/>
                  <a:pt x="60" y="105"/>
                </a:cubicBezTo>
                <a:cubicBezTo>
                  <a:pt x="77" y="116"/>
                  <a:pt x="100" y="115"/>
                  <a:pt x="120" y="120"/>
                </a:cubicBezTo>
                <a:cubicBezTo>
                  <a:pt x="130" y="135"/>
                  <a:pt x="148" y="147"/>
                  <a:pt x="150" y="165"/>
                </a:cubicBezTo>
                <a:cubicBezTo>
                  <a:pt x="163" y="300"/>
                  <a:pt x="104" y="300"/>
                  <a:pt x="0" y="30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Text Box 6"/>
          <p:cNvSpPr txBox="1">
            <a:spLocks noChangeArrowheads="1"/>
          </p:cNvSpPr>
          <p:nvPr/>
        </p:nvSpPr>
        <p:spPr bwMode="auto">
          <a:xfrm>
            <a:off x="0" y="3581400"/>
            <a:ext cx="1905000" cy="457200"/>
          </a:xfrm>
          <a:prstGeom prst="rect">
            <a:avLst/>
          </a:prstGeom>
          <a:noFill/>
          <a:ln w="9525">
            <a:noFill/>
            <a:miter lim="800000"/>
            <a:headEnd/>
            <a:tailEnd/>
          </a:ln>
        </p:spPr>
        <p:txBody>
          <a:bodyPr wrap="square">
            <a:spAutoFit/>
          </a:bodyPr>
          <a:lstStyle/>
          <a:p>
            <a:pPr eaLnBrk="0" hangingPunct="0"/>
            <a:r>
              <a:rPr lang="en-US" sz="2400" b="1" dirty="0" smtClean="0">
                <a:solidFill>
                  <a:schemeClr val="folHlink"/>
                </a:solidFill>
                <a:latin typeface="Times New Roman" pitchFamily="18" charset="0"/>
              </a:rPr>
              <a:t>Spirochaetes</a:t>
            </a:r>
            <a:endParaRPr lang="en-US" sz="2400" b="1" dirty="0">
              <a:solidFill>
                <a:schemeClr val="folHlink"/>
              </a:solidFill>
              <a:latin typeface="Times New Roman" pitchFamily="18" charset="0"/>
            </a:endParaRPr>
          </a:p>
        </p:txBody>
      </p:sp>
      <p:pic>
        <p:nvPicPr>
          <p:cNvPr id="8" name="Picture 3" descr="nocardia">
            <a:hlinkClick r:id="rId3"/>
          </p:cNvPr>
          <p:cNvPicPr>
            <a:picLocks noChangeAspect="1" noChangeArrowheads="1"/>
          </p:cNvPicPr>
          <p:nvPr/>
        </p:nvPicPr>
        <p:blipFill>
          <a:blip r:embed="rId4"/>
          <a:srcRect/>
          <a:stretch>
            <a:fillRect/>
          </a:stretch>
        </p:blipFill>
        <p:spPr bwMode="auto">
          <a:xfrm>
            <a:off x="4887798" y="3657600"/>
            <a:ext cx="4256202" cy="3200400"/>
          </a:xfrm>
          <a:prstGeom prst="rect">
            <a:avLst/>
          </a:prstGeom>
          <a:noFill/>
          <a:ln w="9525">
            <a:noFill/>
            <a:miter lim="800000"/>
            <a:headEnd/>
            <a:tailEnd/>
          </a:ln>
        </p:spPr>
      </p:pic>
      <p:sp>
        <p:nvSpPr>
          <p:cNvPr id="9" name="Text Box 8"/>
          <p:cNvSpPr txBox="1">
            <a:spLocks noChangeArrowheads="1"/>
          </p:cNvSpPr>
          <p:nvPr/>
        </p:nvSpPr>
        <p:spPr bwMode="auto">
          <a:xfrm>
            <a:off x="4876800" y="3657600"/>
            <a:ext cx="4267200" cy="457200"/>
          </a:xfrm>
          <a:prstGeom prst="rect">
            <a:avLst/>
          </a:prstGeom>
          <a:noFill/>
          <a:ln w="9525">
            <a:noFill/>
            <a:miter lim="800000"/>
            <a:headEnd/>
            <a:tailEnd/>
          </a:ln>
        </p:spPr>
        <p:txBody>
          <a:bodyPr wrap="square">
            <a:spAutoFit/>
          </a:bodyPr>
          <a:lstStyle/>
          <a:p>
            <a:pPr eaLnBrk="0" hangingPunct="0"/>
            <a:r>
              <a:rPr lang="en-US" sz="2400" b="1" dirty="0">
                <a:solidFill>
                  <a:schemeClr val="folHlink"/>
                </a:solidFill>
                <a:latin typeface="Times New Roman" pitchFamily="18" charset="0"/>
              </a:rPr>
              <a:t>Branching Filaments</a:t>
            </a:r>
          </a:p>
        </p:txBody>
      </p:sp>
      <p:pic>
        <p:nvPicPr>
          <p:cNvPr id="10" name="Picture 14"/>
          <p:cNvPicPr>
            <a:picLocks noChangeAspect="1" noChangeArrowheads="1"/>
          </p:cNvPicPr>
          <p:nvPr/>
        </p:nvPicPr>
        <p:blipFill>
          <a:blip r:embed="rId5"/>
          <a:srcRect/>
          <a:stretch>
            <a:fillRect/>
          </a:stretch>
        </p:blipFill>
        <p:spPr bwMode="auto">
          <a:xfrm>
            <a:off x="1066800" y="3200400"/>
            <a:ext cx="1627188" cy="401638"/>
          </a:xfrm>
          <a:prstGeom prst="rect">
            <a:avLst/>
          </a:prstGeom>
          <a:noFill/>
          <a:ln w="12700">
            <a:noFill/>
            <a:miter lim="800000"/>
            <a:headEnd/>
            <a:tailEnd/>
          </a:ln>
        </p:spPr>
      </p:pic>
    </p:spTree>
    <p:extLst>
      <p:ext uri="{BB962C8B-B14F-4D97-AF65-F5344CB8AC3E}">
        <p14:creationId xmlns:p14="http://schemas.microsoft.com/office/powerpoint/2010/main" val="3045059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kp1"/>
          <p:cNvPicPr>
            <a:picLocks noChangeAspect="1" noChangeArrowheads="1"/>
          </p:cNvPicPr>
          <p:nvPr/>
        </p:nvPicPr>
        <p:blipFill>
          <a:blip r:embed="rId2"/>
          <a:srcRect/>
          <a:stretch>
            <a:fillRect/>
          </a:stretch>
        </p:blipFill>
        <p:spPr bwMode="auto">
          <a:xfrm>
            <a:off x="304800" y="685800"/>
            <a:ext cx="8382000" cy="5305425"/>
          </a:xfrm>
          <a:prstGeom prst="rect">
            <a:avLst/>
          </a:prstGeom>
          <a:noFill/>
          <a:ln w="9525">
            <a:noFill/>
            <a:miter lim="800000"/>
            <a:headEnd/>
            <a:tailEnd/>
          </a:ln>
        </p:spPr>
      </p:pic>
    </p:spTree>
    <p:extLst>
      <p:ext uri="{BB962C8B-B14F-4D97-AF65-F5344CB8AC3E}">
        <p14:creationId xmlns:p14="http://schemas.microsoft.com/office/powerpoint/2010/main" val="1592320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4294967295"/>
          </p:nvPr>
        </p:nvSpPr>
        <p:spPr>
          <a:xfrm>
            <a:off x="0" y="0"/>
            <a:ext cx="9144000" cy="6858000"/>
          </a:xfrm>
        </p:spPr>
        <p:txBody>
          <a:bodyPr>
            <a:normAutofit/>
          </a:bodyPr>
          <a:lstStyle/>
          <a:p>
            <a:pPr marL="621792" lvl="1" fontAlgn="auto">
              <a:spcBef>
                <a:spcPts val="324"/>
              </a:spcBef>
              <a:spcAft>
                <a:spcPts val="0"/>
              </a:spcAft>
              <a:buFont typeface="Verdana"/>
              <a:buChar char="◦"/>
              <a:defRPr/>
            </a:pPr>
            <a:endParaRPr lang="en-US" sz="3000" dirty="0" smtClean="0"/>
          </a:p>
          <a:p>
            <a:pPr marL="621792" lvl="1" fontAlgn="auto">
              <a:spcBef>
                <a:spcPts val="324"/>
              </a:spcBef>
              <a:spcAft>
                <a:spcPts val="0"/>
              </a:spcAft>
              <a:buFont typeface="Verdana"/>
              <a:buChar char="◦"/>
              <a:defRPr/>
            </a:pPr>
            <a:endParaRPr lang="en-US" sz="3000" dirty="0" smtClean="0"/>
          </a:p>
          <a:p>
            <a:pPr marL="621792" lvl="1" fontAlgn="auto">
              <a:spcBef>
                <a:spcPts val="324"/>
              </a:spcBef>
              <a:spcAft>
                <a:spcPts val="0"/>
              </a:spcAft>
              <a:buFont typeface="Verdana"/>
              <a:buChar char="◦"/>
              <a:defRPr/>
            </a:pPr>
            <a:r>
              <a:rPr lang="en-US" sz="3000" dirty="0" smtClean="0"/>
              <a:t>17th-19th - The theory of spontaneous generation was centuries was slowly disproved, a process which was finally completed by Pasteur and Tyndall.</a:t>
            </a:r>
          </a:p>
          <a:p>
            <a:pPr marL="621792" lvl="1" fontAlgn="auto">
              <a:spcBef>
                <a:spcPts val="324"/>
              </a:spcBef>
              <a:spcAft>
                <a:spcPts val="0"/>
              </a:spcAft>
              <a:buFont typeface="Verdana"/>
              <a:buChar char="◦"/>
              <a:defRPr/>
            </a:pPr>
            <a:r>
              <a:rPr lang="en-US" sz="3000" dirty="0" smtClean="0"/>
              <a:t>1860s - Pasteur furthers the germ theory of disease by his work on silkworms, and develops pasteurization.</a:t>
            </a:r>
          </a:p>
          <a:p>
            <a:pPr marL="621792" lvl="1" fontAlgn="auto">
              <a:spcBef>
                <a:spcPts val="324"/>
              </a:spcBef>
              <a:spcAft>
                <a:spcPts val="0"/>
              </a:spcAft>
              <a:buFont typeface="Verdana"/>
              <a:buChar char="◦"/>
              <a:defRPr/>
            </a:pPr>
            <a:r>
              <a:rPr lang="en-US" sz="3000" dirty="0" smtClean="0"/>
              <a:t>1870s - Lister uses "antisepsis" to control surgical infections.</a:t>
            </a:r>
          </a:p>
          <a:p>
            <a:pPr marL="621792" lvl="1" fontAlgn="auto">
              <a:spcBef>
                <a:spcPts val="324"/>
              </a:spcBef>
              <a:spcAft>
                <a:spcPts val="0"/>
              </a:spcAft>
              <a:buFont typeface="Verdana"/>
              <a:buChar char="◦"/>
              <a:defRPr/>
            </a:pPr>
            <a:r>
              <a:rPr lang="en-US" sz="3000" dirty="0" smtClean="0"/>
              <a:t>1876 - Koch demonstrates that anthrax is caused by Bacillus </a:t>
            </a:r>
            <a:r>
              <a:rPr lang="en-US" sz="3000" dirty="0" err="1" smtClean="0"/>
              <a:t>anthracis</a:t>
            </a:r>
            <a:r>
              <a:rPr lang="en-US" sz="3000" dirty="0" smtClean="0"/>
              <a:t>.</a:t>
            </a:r>
          </a:p>
        </p:txBody>
      </p:sp>
    </p:spTree>
    <p:extLst>
      <p:ext uri="{BB962C8B-B14F-4D97-AF65-F5344CB8AC3E}">
        <p14:creationId xmlns:p14="http://schemas.microsoft.com/office/powerpoint/2010/main" val="396344600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4294967295"/>
          </p:nvPr>
        </p:nvSpPr>
        <p:spPr>
          <a:xfrm>
            <a:off x="0" y="0"/>
            <a:ext cx="9144000" cy="6858000"/>
          </a:xfrm>
        </p:spPr>
        <p:txBody>
          <a:bodyPr>
            <a:normAutofit/>
          </a:bodyPr>
          <a:lstStyle/>
          <a:p>
            <a:pPr lvl="1"/>
            <a:endParaRPr lang="en-US" dirty="0" smtClean="0"/>
          </a:p>
          <a:p>
            <a:pPr lvl="1"/>
            <a:endParaRPr lang="en-US" dirty="0" smtClean="0"/>
          </a:p>
          <a:p>
            <a:pPr lvl="1"/>
            <a:r>
              <a:rPr lang="en-US" dirty="0" smtClean="0"/>
              <a:t>1881 – </a:t>
            </a:r>
            <a:r>
              <a:rPr lang="en-US" dirty="0" err="1" smtClean="0"/>
              <a:t>Lina</a:t>
            </a:r>
            <a:r>
              <a:rPr lang="en-US" dirty="0" smtClean="0"/>
              <a:t> </a:t>
            </a:r>
            <a:r>
              <a:rPr lang="en-US" dirty="0" err="1" smtClean="0"/>
              <a:t>Hesse</a:t>
            </a:r>
            <a:r>
              <a:rPr lang="en-US" dirty="0" smtClean="0"/>
              <a:t> suggests agar to solidify growth media for bacteria.</a:t>
            </a:r>
          </a:p>
          <a:p>
            <a:pPr lvl="1"/>
            <a:r>
              <a:rPr lang="en-US" dirty="0" smtClean="0"/>
              <a:t>1880-1900 - “The Golden Age of Microbiology” - many pathogens first identified.</a:t>
            </a:r>
          </a:p>
          <a:p>
            <a:pPr lvl="1"/>
            <a:r>
              <a:rPr lang="en-US" dirty="0" smtClean="0"/>
              <a:t>1940s - Development of antibiotics begins.</a:t>
            </a:r>
          </a:p>
          <a:p>
            <a:pPr lvl="1"/>
            <a:r>
              <a:rPr lang="en-US" dirty="0" smtClean="0"/>
              <a:t>1940s–present - Widespread use of immunization leads to huge reductions in illness and death caused by many previously common infections, e.g. measles, diphtheria.</a:t>
            </a:r>
          </a:p>
          <a:p>
            <a:pPr lvl="1"/>
            <a:r>
              <a:rPr lang="en-US" dirty="0" smtClean="0"/>
              <a:t>1980s - Development of molecular techniques for diagnosis and engineering begins.</a:t>
            </a:r>
          </a:p>
        </p:txBody>
      </p:sp>
    </p:spTree>
    <p:extLst>
      <p:ext uri="{BB962C8B-B14F-4D97-AF65-F5344CB8AC3E}">
        <p14:creationId xmlns:p14="http://schemas.microsoft.com/office/powerpoint/2010/main" val="264048396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FORMS OF LIFE</a:t>
            </a:r>
            <a:endParaRPr lang="en-US" dirty="0"/>
          </a:p>
        </p:txBody>
      </p:sp>
      <p:sp>
        <p:nvSpPr>
          <p:cNvPr id="4" name="Text Placeholder 3"/>
          <p:cNvSpPr>
            <a:spLocks noGrp="1"/>
          </p:cNvSpPr>
          <p:nvPr>
            <p:ph type="body" idx="1"/>
          </p:nvPr>
        </p:nvSpPr>
        <p:spPr/>
        <p:txBody>
          <a:bodyPr/>
          <a:lstStyle/>
          <a:p>
            <a:r>
              <a:rPr lang="en-US" dirty="0" smtClean="0"/>
              <a:t>EUKARYOTES</a:t>
            </a:r>
            <a:endParaRPr lang="en-US" dirty="0"/>
          </a:p>
        </p:txBody>
      </p:sp>
      <p:sp>
        <p:nvSpPr>
          <p:cNvPr id="3" name="Content Placeholder 2"/>
          <p:cNvSpPr>
            <a:spLocks noGrp="1"/>
          </p:cNvSpPr>
          <p:nvPr>
            <p:ph sz="half" idx="2"/>
          </p:nvPr>
        </p:nvSpPr>
        <p:spPr>
          <a:xfrm>
            <a:off x="457200" y="2174874"/>
            <a:ext cx="4038600" cy="4454525"/>
          </a:xfrm>
        </p:spPr>
        <p:txBody>
          <a:bodyPr>
            <a:normAutofit fontScale="92500" lnSpcReduction="10000"/>
          </a:bodyPr>
          <a:lstStyle/>
          <a:p>
            <a:pPr lvl="0"/>
            <a:r>
              <a:rPr lang="en-US" dirty="0" smtClean="0"/>
              <a:t>Are higher forms of organisms</a:t>
            </a:r>
          </a:p>
          <a:p>
            <a:pPr lvl="0"/>
            <a:r>
              <a:rPr lang="en-US" dirty="0" smtClean="0"/>
              <a:t>Have complex cellular organization</a:t>
            </a:r>
          </a:p>
          <a:p>
            <a:pPr lvl="0"/>
            <a:r>
              <a:rPr lang="en-US" dirty="0" smtClean="0"/>
              <a:t>Their nucleus is membrane bound (eukaryotic)</a:t>
            </a:r>
          </a:p>
          <a:p>
            <a:pPr lvl="0"/>
            <a:r>
              <a:rPr lang="en-US" dirty="0" smtClean="0"/>
              <a:t>Replication process is complex due to the nuclear membrane</a:t>
            </a:r>
          </a:p>
          <a:p>
            <a:pPr lvl="0"/>
            <a:r>
              <a:rPr lang="en-GB" dirty="0" smtClean="0"/>
              <a:t>Size 5-10m	</a:t>
            </a:r>
          </a:p>
          <a:p>
            <a:pPr lvl="0"/>
            <a:r>
              <a:rPr lang="en-GB" dirty="0" smtClean="0"/>
              <a:t>Ribosomes	80S (70S)	</a:t>
            </a:r>
            <a:endParaRPr lang="en-US" dirty="0" smtClean="0"/>
          </a:p>
          <a:p>
            <a:r>
              <a:rPr lang="en-US" dirty="0" smtClean="0"/>
              <a:t>Examples; Animals, Fungi, Algae and Protozoa</a:t>
            </a:r>
          </a:p>
        </p:txBody>
      </p:sp>
      <p:sp>
        <p:nvSpPr>
          <p:cNvPr id="5" name="Text Placeholder 4"/>
          <p:cNvSpPr>
            <a:spLocks noGrp="1"/>
          </p:cNvSpPr>
          <p:nvPr>
            <p:ph type="body" sz="quarter" idx="3"/>
          </p:nvPr>
        </p:nvSpPr>
        <p:spPr/>
        <p:txBody>
          <a:bodyPr/>
          <a:lstStyle/>
          <a:p>
            <a:r>
              <a:rPr lang="en-US" dirty="0" smtClean="0"/>
              <a:t>PROKARYOTES</a:t>
            </a:r>
            <a:endParaRPr lang="en-US" dirty="0"/>
          </a:p>
        </p:txBody>
      </p:sp>
      <p:sp>
        <p:nvSpPr>
          <p:cNvPr id="6" name="Content Placeholder 5"/>
          <p:cNvSpPr>
            <a:spLocks noGrp="1"/>
          </p:cNvSpPr>
          <p:nvPr>
            <p:ph sz="quarter" idx="4"/>
          </p:nvPr>
        </p:nvSpPr>
        <p:spPr>
          <a:xfrm>
            <a:off x="4645025" y="2174874"/>
            <a:ext cx="4346575" cy="4454525"/>
          </a:xfrm>
        </p:spPr>
        <p:txBody>
          <a:bodyPr>
            <a:normAutofit fontScale="85000" lnSpcReduction="10000"/>
          </a:bodyPr>
          <a:lstStyle/>
          <a:p>
            <a:r>
              <a:rPr lang="en-GB" dirty="0" smtClean="0"/>
              <a:t>Are simple forms of organisms</a:t>
            </a:r>
          </a:p>
          <a:p>
            <a:r>
              <a:rPr lang="en-GB" dirty="0" smtClean="0"/>
              <a:t>Have simple cellular organization</a:t>
            </a:r>
          </a:p>
          <a:p>
            <a:r>
              <a:rPr lang="en-GB" dirty="0" smtClean="0"/>
              <a:t>Have no nuclear membrane (prokaryotic)</a:t>
            </a:r>
          </a:p>
          <a:p>
            <a:r>
              <a:rPr lang="en-GB" dirty="0" smtClean="0"/>
              <a:t>Replication is simple</a:t>
            </a:r>
          </a:p>
          <a:p>
            <a:r>
              <a:rPr lang="en-GB" dirty="0" smtClean="0"/>
              <a:t>Have no histones, the ones normally associated with the cell membrane</a:t>
            </a:r>
          </a:p>
          <a:p>
            <a:r>
              <a:rPr lang="en-GB" dirty="0" smtClean="0"/>
              <a:t>Size 0.5-2.0 m</a:t>
            </a:r>
          </a:p>
          <a:p>
            <a:r>
              <a:rPr lang="en-GB" dirty="0" smtClean="0"/>
              <a:t>Ribosomes 70S</a:t>
            </a:r>
          </a:p>
          <a:p>
            <a:r>
              <a:rPr lang="en-GB" dirty="0" smtClean="0"/>
              <a:t>Examples; Bacteria, Viruses and the former </a:t>
            </a:r>
            <a:r>
              <a:rPr lang="en-GB" dirty="0" err="1" smtClean="0"/>
              <a:t>Ricketsia</a:t>
            </a:r>
            <a:r>
              <a:rPr lang="en-GB" dirty="0" smtClean="0"/>
              <a:t>, </a:t>
            </a:r>
            <a:r>
              <a:rPr lang="en-GB" dirty="0" err="1" smtClean="0"/>
              <a:t>Mycoplasm</a:t>
            </a:r>
            <a:r>
              <a:rPr lang="en-GB" dirty="0" smtClean="0"/>
              <a:t> and Chlamydia which are now bacteria.</a:t>
            </a:r>
          </a:p>
          <a:p>
            <a:endParaRPr lang="en-GB" dirty="0" smtClean="0"/>
          </a:p>
        </p:txBody>
      </p:sp>
    </p:spTree>
    <p:extLst>
      <p:ext uri="{BB962C8B-B14F-4D97-AF65-F5344CB8AC3E}">
        <p14:creationId xmlns:p14="http://schemas.microsoft.com/office/powerpoint/2010/main" val="966834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rmAutofit fontScale="90000"/>
          </a:bodyPr>
          <a:lstStyle/>
          <a:p>
            <a:r>
              <a:rPr lang="en-US" b="1" dirty="0"/>
              <a:t>Koch’s </a:t>
            </a:r>
            <a:r>
              <a:rPr lang="en-US" b="1" dirty="0" smtClean="0"/>
              <a:t>Postulates</a:t>
            </a:r>
            <a:r>
              <a:rPr lang="en-US"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 to establish if an organism is the cause of a disease</a:t>
            </a:r>
            <a:endParaRPr lang="en-US" dirty="0"/>
          </a:p>
        </p:txBody>
      </p:sp>
      <p:sp>
        <p:nvSpPr>
          <p:cNvPr id="3" name="Content Placeholder 2"/>
          <p:cNvSpPr>
            <a:spLocks noGrp="1"/>
          </p:cNvSpPr>
          <p:nvPr>
            <p:ph idx="1"/>
          </p:nvPr>
        </p:nvSpPr>
        <p:spPr>
          <a:xfrm>
            <a:off x="457200" y="1600200"/>
            <a:ext cx="8077200" cy="4648200"/>
          </a:xfrm>
        </p:spPr>
        <p:txBody>
          <a:bodyPr>
            <a:normAutofit fontScale="85000" lnSpcReduction="10000"/>
          </a:bodyPr>
          <a:lstStyle/>
          <a:p>
            <a:pPr marL="514350" lvl="0" indent="-514350">
              <a:buFont typeface="+mj-lt"/>
              <a:buAutoNum type="alphaLcParenR"/>
            </a:pPr>
            <a:r>
              <a:rPr lang="en-US" dirty="0"/>
              <a:t>An organism must be constantly present in the </a:t>
            </a:r>
            <a:r>
              <a:rPr lang="en-US" dirty="0" smtClean="0"/>
              <a:t>lesion</a:t>
            </a:r>
          </a:p>
          <a:p>
            <a:pPr marL="514350" lvl="0" indent="-514350">
              <a:buFont typeface="+mj-lt"/>
              <a:buAutoNum type="alphaLcParenR"/>
            </a:pPr>
            <a:r>
              <a:rPr lang="en-US" dirty="0" smtClean="0"/>
              <a:t>The </a:t>
            </a:r>
            <a:r>
              <a:rPr lang="en-US" dirty="0"/>
              <a:t>organism must be </a:t>
            </a:r>
            <a:r>
              <a:rPr lang="en-US" dirty="0" smtClean="0"/>
              <a:t>recovered </a:t>
            </a:r>
            <a:r>
              <a:rPr lang="en-US" dirty="0"/>
              <a:t>from the animal and </a:t>
            </a:r>
            <a:r>
              <a:rPr lang="en-US" dirty="0" smtClean="0"/>
              <a:t>grown in </a:t>
            </a:r>
            <a:r>
              <a:rPr lang="en-US" dirty="0"/>
              <a:t>pure cultures</a:t>
            </a:r>
          </a:p>
          <a:p>
            <a:pPr marL="514350" lvl="0" indent="-514350">
              <a:buFont typeface="+mj-lt"/>
              <a:buAutoNum type="alphaLcParenR"/>
            </a:pPr>
            <a:r>
              <a:rPr lang="en-US" dirty="0" smtClean="0"/>
              <a:t>Organisms from the pure culture should reproduce the disease when </a:t>
            </a:r>
            <a:r>
              <a:rPr lang="en-US" dirty="0"/>
              <a:t>inoculated into </a:t>
            </a:r>
            <a:r>
              <a:rPr lang="en-US" dirty="0" smtClean="0"/>
              <a:t>healthy susceptible animals</a:t>
            </a:r>
          </a:p>
          <a:p>
            <a:pPr marL="514350" indent="-514350">
              <a:buFont typeface="+mj-lt"/>
              <a:buAutoNum type="alphaLcParenR"/>
            </a:pPr>
            <a:r>
              <a:rPr lang="en-US" dirty="0" smtClean="0"/>
              <a:t>The organism should be recovered from the experimentally infected animal in pure cultures.</a:t>
            </a:r>
            <a:endParaRPr lang="en-US" dirty="0"/>
          </a:p>
          <a:p>
            <a:r>
              <a:rPr lang="en-US" dirty="0"/>
              <a:t>Koch later went on to prove the aetiologic agents of cholera, plague and tuberculosis</a:t>
            </a:r>
          </a:p>
        </p:txBody>
      </p:sp>
    </p:spTree>
    <p:extLst>
      <p:ext uri="{BB962C8B-B14F-4D97-AF65-F5344CB8AC3E}">
        <p14:creationId xmlns:p14="http://schemas.microsoft.com/office/powerpoint/2010/main" val="616191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Medical </a:t>
            </a:r>
            <a:r>
              <a:rPr lang="en-US" b="1" dirty="0" smtClean="0"/>
              <a:t>Microbiology</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a:t>The study of the subject entails the following;</a:t>
            </a:r>
          </a:p>
          <a:p>
            <a:pPr lvl="0"/>
            <a:r>
              <a:rPr lang="en-US" dirty="0"/>
              <a:t>Aetiology (Where the organism is found and other characteristics)</a:t>
            </a:r>
          </a:p>
          <a:p>
            <a:pPr lvl="0"/>
            <a:r>
              <a:rPr lang="en-US" dirty="0"/>
              <a:t>Pathogenesis (This is the mechanism of how it attacks the tissues)</a:t>
            </a:r>
          </a:p>
          <a:p>
            <a:pPr lvl="0"/>
            <a:r>
              <a:rPr lang="en-US" dirty="0"/>
              <a:t>The clinical presentation; signs and symptoms</a:t>
            </a:r>
          </a:p>
          <a:p>
            <a:pPr lvl="0"/>
            <a:r>
              <a:rPr lang="en-US" dirty="0"/>
              <a:t>Laboratory diagnosis</a:t>
            </a:r>
          </a:p>
          <a:p>
            <a:pPr lvl="0"/>
            <a:r>
              <a:rPr lang="en-US" dirty="0"/>
              <a:t>Treatment of infection</a:t>
            </a:r>
          </a:p>
          <a:p>
            <a:pPr lvl="0"/>
            <a:r>
              <a:rPr lang="en-US" dirty="0"/>
              <a:t>Epidemiology </a:t>
            </a:r>
          </a:p>
          <a:p>
            <a:pPr lvl="0"/>
            <a:r>
              <a:rPr lang="en-US" dirty="0"/>
              <a:t>Control and prevention</a:t>
            </a:r>
          </a:p>
          <a:p>
            <a:pPr>
              <a:buNone/>
            </a:pPr>
            <a:endParaRPr lang="en-US" dirty="0"/>
          </a:p>
        </p:txBody>
      </p:sp>
    </p:spTree>
    <p:extLst>
      <p:ext uri="{BB962C8B-B14F-4D97-AF65-F5344CB8AC3E}">
        <p14:creationId xmlns:p14="http://schemas.microsoft.com/office/powerpoint/2010/main" val="970619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438"/>
            <a:ext cx="8686800" cy="1096962"/>
          </a:xfrm>
        </p:spPr>
        <p:txBody>
          <a:bodyPr>
            <a:noAutofit/>
          </a:bodyPr>
          <a:lstStyle/>
          <a:p>
            <a:pPr algn="l"/>
            <a:r>
              <a:rPr lang="en-US" sz="3600" b="1" dirty="0"/>
              <a:t>Role of Microbiology in the </a:t>
            </a:r>
            <a:r>
              <a:rPr lang="en-US" sz="3600" b="1" dirty="0" smtClean="0"/>
              <a:t>Community</a:t>
            </a:r>
            <a:endParaRPr lang="en-US" sz="3600" dirty="0"/>
          </a:p>
        </p:txBody>
      </p:sp>
      <p:sp>
        <p:nvSpPr>
          <p:cNvPr id="3" name="Content Placeholder 2"/>
          <p:cNvSpPr>
            <a:spLocks noGrp="1"/>
          </p:cNvSpPr>
          <p:nvPr>
            <p:ph idx="1"/>
          </p:nvPr>
        </p:nvSpPr>
        <p:spPr/>
        <p:txBody>
          <a:bodyPr>
            <a:normAutofit fontScale="85000" lnSpcReduction="20000"/>
          </a:bodyPr>
          <a:lstStyle/>
          <a:p>
            <a:pPr lvl="0"/>
            <a:r>
              <a:rPr lang="en-US" dirty="0"/>
              <a:t>Microbiology is mainly concerned with control and prevention of diseases</a:t>
            </a:r>
          </a:p>
          <a:p>
            <a:pPr lvl="0"/>
            <a:r>
              <a:rPr lang="en-US" dirty="0" smtClean="0"/>
              <a:t>It also </a:t>
            </a:r>
            <a:r>
              <a:rPr lang="en-US" dirty="0"/>
              <a:t>deals with factors influencing infection in the </a:t>
            </a:r>
            <a:r>
              <a:rPr lang="en-US" dirty="0" smtClean="0"/>
              <a:t>community which include</a:t>
            </a:r>
            <a:r>
              <a:rPr lang="en-US" dirty="0"/>
              <a:t>;</a:t>
            </a:r>
          </a:p>
          <a:p>
            <a:pPr lvl="1"/>
            <a:r>
              <a:rPr lang="en-US" dirty="0"/>
              <a:t>Overcrowding </a:t>
            </a:r>
          </a:p>
          <a:p>
            <a:pPr lvl="1"/>
            <a:r>
              <a:rPr lang="en-US" dirty="0"/>
              <a:t>Nutrition </a:t>
            </a:r>
          </a:p>
          <a:p>
            <a:pPr lvl="1"/>
            <a:r>
              <a:rPr lang="en-US" dirty="0"/>
              <a:t>Contamination of foods and drinks</a:t>
            </a:r>
          </a:p>
          <a:p>
            <a:pPr lvl="1"/>
            <a:r>
              <a:rPr lang="en-US" dirty="0"/>
              <a:t>Atmospheric pollution </a:t>
            </a:r>
          </a:p>
          <a:p>
            <a:pPr lvl="1"/>
            <a:r>
              <a:rPr lang="en-US" dirty="0"/>
              <a:t>Civil unrest; Post Election Violence</a:t>
            </a:r>
          </a:p>
          <a:p>
            <a:pPr lvl="1"/>
            <a:r>
              <a:rPr lang="en-US" dirty="0"/>
              <a:t>Displacement; IDP</a:t>
            </a:r>
          </a:p>
          <a:p>
            <a:pPr lvl="1"/>
            <a:r>
              <a:rPr lang="en-US" dirty="0"/>
              <a:t>Poverty etc</a:t>
            </a:r>
          </a:p>
          <a:p>
            <a:endParaRPr lang="en-US" dirty="0"/>
          </a:p>
        </p:txBody>
      </p:sp>
    </p:spTree>
    <p:extLst>
      <p:ext uri="{BB962C8B-B14F-4D97-AF65-F5344CB8AC3E}">
        <p14:creationId xmlns:p14="http://schemas.microsoft.com/office/powerpoint/2010/main" val="1355894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Branches of </a:t>
            </a:r>
            <a:r>
              <a:rPr lang="en-US" b="1" dirty="0" smtClean="0"/>
              <a:t>Microbiology</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Bacteriology: </a:t>
            </a:r>
            <a:r>
              <a:rPr lang="en-US" b="1" dirty="0" smtClean="0"/>
              <a:t> </a:t>
            </a:r>
            <a:r>
              <a:rPr lang="en-US" dirty="0" smtClean="0"/>
              <a:t>Scientific </a:t>
            </a:r>
            <a:r>
              <a:rPr lang="en-US" dirty="0"/>
              <a:t>study of bacteria and the diseases caused by bacteria</a:t>
            </a:r>
          </a:p>
          <a:p>
            <a:r>
              <a:rPr lang="en-US" b="1" dirty="0"/>
              <a:t>Virology: </a:t>
            </a:r>
            <a:r>
              <a:rPr lang="en-US" dirty="0" smtClean="0"/>
              <a:t>Scientific study </a:t>
            </a:r>
            <a:r>
              <a:rPr lang="en-US" dirty="0"/>
              <a:t>of viruses and the diseases caused by viruses</a:t>
            </a:r>
          </a:p>
          <a:p>
            <a:r>
              <a:rPr lang="en-US" b="1" dirty="0"/>
              <a:t>Mycology: </a:t>
            </a:r>
            <a:r>
              <a:rPr lang="en-US" dirty="0" smtClean="0"/>
              <a:t>Scientific study </a:t>
            </a:r>
            <a:r>
              <a:rPr lang="en-US" dirty="0"/>
              <a:t>of fungi</a:t>
            </a:r>
          </a:p>
          <a:p>
            <a:r>
              <a:rPr lang="en-US" b="1" dirty="0" smtClean="0"/>
              <a:t>Protozoology: </a:t>
            </a:r>
            <a:r>
              <a:rPr lang="en-US" dirty="0" smtClean="0"/>
              <a:t>Scientific study </a:t>
            </a:r>
            <a:r>
              <a:rPr lang="en-US" dirty="0"/>
              <a:t>of protozoa</a:t>
            </a:r>
          </a:p>
          <a:p>
            <a:r>
              <a:rPr lang="en-US" b="1" dirty="0"/>
              <a:t>Helminthology: </a:t>
            </a:r>
            <a:r>
              <a:rPr lang="en-US" dirty="0" smtClean="0"/>
              <a:t>Scientific study </a:t>
            </a:r>
            <a:r>
              <a:rPr lang="en-US" dirty="0"/>
              <a:t>of worms</a:t>
            </a:r>
          </a:p>
          <a:p>
            <a:r>
              <a:rPr lang="en-US" b="1" dirty="0"/>
              <a:t>Entomology: </a:t>
            </a:r>
            <a:r>
              <a:rPr lang="en-US" dirty="0" smtClean="0"/>
              <a:t>Scientific study </a:t>
            </a:r>
            <a:r>
              <a:rPr lang="en-US" dirty="0"/>
              <a:t>of arthropods</a:t>
            </a:r>
          </a:p>
        </p:txBody>
      </p:sp>
    </p:spTree>
    <p:extLst>
      <p:ext uri="{BB962C8B-B14F-4D97-AF65-F5344CB8AC3E}">
        <p14:creationId xmlns:p14="http://schemas.microsoft.com/office/powerpoint/2010/main" val="4289268834"/>
      </p:ext>
    </p:extLst>
  </p:cSld>
  <p:clrMapOvr>
    <a:masterClrMapping/>
  </p:clrMapOvr>
</p:sld>
</file>

<file path=ppt/theme/theme1.xml><?xml version="1.0" encoding="utf-8"?>
<a:theme xmlns:a="http://schemas.openxmlformats.org/drawingml/2006/main" name="1_TS001069040">
  <a:themeElements>
    <a:clrScheme name="Office Theme 1">
      <a:dk1>
        <a:srgbClr val="000000"/>
      </a:dk1>
      <a:lt1>
        <a:srgbClr val="FFFFFF"/>
      </a:lt1>
      <a:dk2>
        <a:srgbClr val="7F00FF"/>
      </a:dk2>
      <a:lt2>
        <a:srgbClr val="FAFD00"/>
      </a:lt2>
      <a:accent1>
        <a:srgbClr val="B50069"/>
      </a:accent1>
      <a:accent2>
        <a:srgbClr val="FF7F00"/>
      </a:accent2>
      <a:accent3>
        <a:srgbClr val="C0AAFF"/>
      </a:accent3>
      <a:accent4>
        <a:srgbClr val="DADADA"/>
      </a:accent4>
      <a:accent5>
        <a:srgbClr val="D7AAB9"/>
      </a:accent5>
      <a:accent6>
        <a:srgbClr val="E77200"/>
      </a:accent6>
      <a:hlink>
        <a:srgbClr val="FF00FF"/>
      </a:hlink>
      <a:folHlink>
        <a:srgbClr val="B760F9"/>
      </a:folHlink>
    </a:clrScheme>
    <a:fontScheme name="Office Theme">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Office Theme 1">
        <a:dk1>
          <a:srgbClr val="000000"/>
        </a:dk1>
        <a:lt1>
          <a:srgbClr val="FFFFFF"/>
        </a:lt1>
        <a:dk2>
          <a:srgbClr val="7F00FF"/>
        </a:dk2>
        <a:lt2>
          <a:srgbClr val="FAFD00"/>
        </a:lt2>
        <a:accent1>
          <a:srgbClr val="B50069"/>
        </a:accent1>
        <a:accent2>
          <a:srgbClr val="FF7F00"/>
        </a:accent2>
        <a:accent3>
          <a:srgbClr val="C0AAFF"/>
        </a:accent3>
        <a:accent4>
          <a:srgbClr val="DADADA"/>
        </a:accent4>
        <a:accent5>
          <a:srgbClr val="D7AAB9"/>
        </a:accent5>
        <a:accent6>
          <a:srgbClr val="E77200"/>
        </a:accent6>
        <a:hlink>
          <a:srgbClr val="FF00FF"/>
        </a:hlink>
        <a:folHlink>
          <a:srgbClr val="B760F9"/>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B760F9"/>
        </a:lt1>
        <a:dk2>
          <a:srgbClr val="7B00E4"/>
        </a:dk2>
        <a:lt2>
          <a:srgbClr val="280049"/>
        </a:lt2>
        <a:accent1>
          <a:srgbClr val="FFFFFF"/>
        </a:accent1>
        <a:accent2>
          <a:srgbClr val="FFFF00"/>
        </a:accent2>
        <a:accent3>
          <a:srgbClr val="D8B6FB"/>
        </a:accent3>
        <a:accent4>
          <a:srgbClr val="000000"/>
        </a:accent4>
        <a:accent5>
          <a:srgbClr val="FFFFFF"/>
        </a:accent5>
        <a:accent6>
          <a:srgbClr val="E7E700"/>
        </a:accent6>
        <a:hlink>
          <a:srgbClr val="FF00FF"/>
        </a:hlink>
        <a:folHlink>
          <a:srgbClr val="DFB6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DADADA"/>
        </a:lt2>
        <a:accent1>
          <a:srgbClr val="F2F2F2"/>
        </a:accent1>
        <a:accent2>
          <a:srgbClr val="919191"/>
        </a:accent2>
        <a:accent3>
          <a:srgbClr val="FFFFFF"/>
        </a:accent3>
        <a:accent4>
          <a:srgbClr val="000000"/>
        </a:accent4>
        <a:accent5>
          <a:srgbClr val="F7F7F7"/>
        </a:accent5>
        <a:accent6>
          <a:srgbClr val="838383"/>
        </a:accent6>
        <a:hlink>
          <a:srgbClr val="DADADA"/>
        </a:hlink>
        <a:folHlink>
          <a:srgbClr val="6767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1787</TotalTime>
  <Words>1240</Words>
  <Application>Microsoft Office PowerPoint</Application>
  <PresentationFormat>On-screen Show (4:3)</PresentationFormat>
  <Paragraphs>161</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1_TS001069040</vt:lpstr>
      <vt:lpstr>INTRODUCTION TO MICROBIOLOGY AND CLASSIFICATION OF BACTERIA </vt:lpstr>
      <vt:lpstr>Milestones  in Microbiology</vt:lpstr>
      <vt:lpstr>PowerPoint Presentation</vt:lpstr>
      <vt:lpstr>PowerPoint Presentation</vt:lpstr>
      <vt:lpstr>FORMS OF LIFE</vt:lpstr>
      <vt:lpstr>Koch’s Postulates- to establish if an organism is the cause of a disease</vt:lpstr>
      <vt:lpstr>Medical Microbiology</vt:lpstr>
      <vt:lpstr>Role of Microbiology in the Community</vt:lpstr>
      <vt:lpstr>Branches of Microbiology</vt:lpstr>
      <vt:lpstr>Ecology of Microorganisms</vt:lpstr>
      <vt:lpstr>Classification of Bacteria</vt:lpstr>
      <vt:lpstr>Bacterial Identification and classification</vt:lpstr>
      <vt:lpstr>Morphologic Classification</vt:lpstr>
      <vt:lpstr>Size</vt:lpstr>
      <vt:lpstr>Shape:</vt:lpstr>
      <vt:lpstr>Arrangement:</vt:lpstr>
      <vt:lpstr>PowerPoint Presentation</vt:lpstr>
      <vt:lpstr>Chains of cocci</vt:lpstr>
      <vt:lpstr>Clusters of cocci</vt:lpstr>
      <vt:lpstr>PowerPoint Presentation</vt:lpstr>
      <vt:lpstr>PowerPoint Presentation</vt:lpstr>
      <vt:lpstr>Bacillus shaped bacteria</vt:lpstr>
      <vt:lpstr>Bacillus chains</vt:lpstr>
      <vt:lpstr>PowerPoint Presentation</vt:lpstr>
      <vt:lpstr>PowerPoint Presentation</vt:lpstr>
      <vt:lpstr>Curved bacteria</vt:lpstr>
      <vt:lpstr>Palisades arrangement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INTRODUCTION TO MICROBIOLOGY </dc:title>
  <dc:creator>MBChB</dc:creator>
  <cp:lastModifiedBy>Dr. Kimaiga H.O. MBChB (UoN)</cp:lastModifiedBy>
  <cp:revision>180</cp:revision>
  <dcterms:created xsi:type="dcterms:W3CDTF">2012-10-10T16:25:02Z</dcterms:created>
  <dcterms:modified xsi:type="dcterms:W3CDTF">2014-01-12T08:05:04Z</dcterms:modified>
</cp:coreProperties>
</file>