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7"/>
  </p:notesMasterIdLst>
  <p:sldIdLst>
    <p:sldId id="404" r:id="rId2"/>
    <p:sldId id="405" r:id="rId3"/>
    <p:sldId id="406" r:id="rId4"/>
    <p:sldId id="407" r:id="rId5"/>
    <p:sldId id="408" r:id="rId6"/>
    <p:sldId id="409" r:id="rId7"/>
    <p:sldId id="410" r:id="rId8"/>
    <p:sldId id="411"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434" r:id="rId32"/>
    <p:sldId id="435" r:id="rId33"/>
    <p:sldId id="436" r:id="rId34"/>
    <p:sldId id="437" r:id="rId35"/>
    <p:sldId id="438" r:id="rId36"/>
    <p:sldId id="439" r:id="rId37"/>
    <p:sldId id="440" r:id="rId38"/>
    <p:sldId id="441" r:id="rId39"/>
    <p:sldId id="442" r:id="rId40"/>
    <p:sldId id="443" r:id="rId41"/>
    <p:sldId id="444" r:id="rId42"/>
    <p:sldId id="445" r:id="rId43"/>
    <p:sldId id="446" r:id="rId44"/>
    <p:sldId id="447" r:id="rId45"/>
    <p:sldId id="448" r:id="rId46"/>
    <p:sldId id="449" r:id="rId47"/>
    <p:sldId id="450" r:id="rId48"/>
    <p:sldId id="451" r:id="rId49"/>
    <p:sldId id="452" r:id="rId50"/>
    <p:sldId id="453" r:id="rId51"/>
    <p:sldId id="454" r:id="rId52"/>
    <p:sldId id="455" r:id="rId53"/>
    <p:sldId id="456" r:id="rId54"/>
    <p:sldId id="457" r:id="rId55"/>
    <p:sldId id="45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E22BDC-DBA8-4D02-8EF3-883E722BB26C}" type="datetimeFigureOut">
              <a:rPr lang="en-GB" smtClean="0"/>
              <a:t>15/01/2014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876607-0ABD-4D1B-80AD-9AA98DE6D3A6}" type="slidenum">
              <a:rPr lang="en-GB" smtClean="0"/>
              <a:t>‹#›</a:t>
            </a:fld>
            <a:endParaRPr lang="en-GB"/>
          </a:p>
        </p:txBody>
      </p:sp>
    </p:spTree>
    <p:extLst>
      <p:ext uri="{BB962C8B-B14F-4D97-AF65-F5344CB8AC3E}">
        <p14:creationId xmlns:p14="http://schemas.microsoft.com/office/powerpoint/2010/main" val="1157185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7358EF90-5B9B-4EB0-8471-AE2A10CF4166}" type="slidenum">
              <a:rPr lang="en-US">
                <a:solidFill>
                  <a:prstClr val="black"/>
                </a:solidFill>
              </a:rPr>
              <a:pPr/>
              <a:t>54</a:t>
            </a:fld>
            <a:endParaRPr lang="en-US">
              <a:solidFill>
                <a:prstClr val="black"/>
              </a:solidFill>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066" name="Group 18"/>
          <p:cNvGrpSpPr>
            <a:grpSpLocks/>
          </p:cNvGrpSpPr>
          <p:nvPr/>
        </p:nvGrpSpPr>
        <p:grpSpPr bwMode="auto">
          <a:xfrm>
            <a:off x="2166938" y="563563"/>
            <a:ext cx="4800600" cy="6151562"/>
            <a:chOff x="1365" y="355"/>
            <a:chExt cx="3024" cy="3875"/>
          </a:xfrm>
        </p:grpSpPr>
        <p:sp>
          <p:nvSpPr>
            <p:cNvPr id="2050"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1"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2"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3"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4"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5"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6"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7"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8"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59"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0"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1"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2"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3"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2064" name="Oval 16"/>
            <p:cNvSpPr>
              <a:spLocks noChangeArrowheads="1"/>
            </p:cNvSpPr>
            <p:nvPr/>
          </p:nvSpPr>
          <p:spPr bwMode="auto">
            <a:xfrm>
              <a:off x="2785" y="355"/>
              <a:ext cx="187" cy="19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FFFFFF"/>
                </a:solidFill>
              </a:endParaRPr>
            </a:p>
          </p:txBody>
        </p:sp>
        <p:sp>
          <p:nvSpPr>
            <p:cNvPr id="2065"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2067" name="Rectangle 19"/>
          <p:cNvSpPr>
            <a:spLocks noGrp="1" noChangeArrowheads="1"/>
          </p:cNvSpPr>
          <p:nvPr>
            <p:ph type="ctrTitle" sz="quarter"/>
          </p:nvPr>
        </p:nvSpPr>
        <p:spPr>
          <a:xfrm>
            <a:off x="685800" y="2286000"/>
            <a:ext cx="7772400" cy="1143000"/>
          </a:xfrm>
        </p:spPr>
        <p:txBody>
          <a:bodyPr/>
          <a:lstStyle>
            <a:lvl1pPr>
              <a:defRPr/>
            </a:lvl1pPr>
          </a:lstStyle>
          <a:p>
            <a:pPr lvl="0"/>
            <a:r>
              <a:rPr lang="en-GB" noProof="0" smtClean="0"/>
              <a:t>Click to edit Master title style</a:t>
            </a:r>
          </a:p>
        </p:txBody>
      </p:sp>
      <p:sp>
        <p:nvSpPr>
          <p:cNvPr id="2068" name="Rectangle 20"/>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2069" name="Rectangle 21"/>
          <p:cNvSpPr>
            <a:spLocks noGrp="1" noChangeArrowheads="1"/>
          </p:cNvSpPr>
          <p:nvPr>
            <p:ph type="dt" sz="quarter" idx="2"/>
          </p:nvPr>
        </p:nvSpPr>
        <p:spPr/>
        <p:txBody>
          <a:bodyPr/>
          <a:lstStyle>
            <a:lvl1pPr>
              <a:defRPr/>
            </a:lvl1pPr>
          </a:lstStyle>
          <a:p>
            <a:endParaRPr lang="en-GB">
              <a:solidFill>
                <a:srgbClr val="FFFFFF"/>
              </a:solidFill>
            </a:endParaRPr>
          </a:p>
        </p:txBody>
      </p:sp>
      <p:sp>
        <p:nvSpPr>
          <p:cNvPr id="2070" name="Rectangle 22"/>
          <p:cNvSpPr>
            <a:spLocks noGrp="1" noChangeArrowheads="1"/>
          </p:cNvSpPr>
          <p:nvPr>
            <p:ph type="ftr" sz="quarter" idx="3"/>
          </p:nvPr>
        </p:nvSpPr>
        <p:spPr/>
        <p:txBody>
          <a:bodyPr/>
          <a:lstStyle>
            <a:lvl1pPr>
              <a:defRPr/>
            </a:lvl1pPr>
          </a:lstStyle>
          <a:p>
            <a:endParaRPr lang="en-GB">
              <a:solidFill>
                <a:srgbClr val="FFFFFF"/>
              </a:solidFill>
            </a:endParaRPr>
          </a:p>
        </p:txBody>
      </p:sp>
      <p:sp>
        <p:nvSpPr>
          <p:cNvPr id="2071" name="Rectangle 23"/>
          <p:cNvSpPr>
            <a:spLocks noGrp="1" noChangeArrowheads="1"/>
          </p:cNvSpPr>
          <p:nvPr>
            <p:ph type="sldNum" sz="quarter" idx="4"/>
          </p:nvPr>
        </p:nvSpPr>
        <p:spPr/>
        <p:txBody>
          <a:bodyPr/>
          <a:lstStyle>
            <a:lvl1pPr>
              <a:defRPr/>
            </a:lvl1pPr>
          </a:lstStyle>
          <a:p>
            <a:fld id="{41907B08-DE58-4EB1-A445-0C63E8219D4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31528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67B9ACBD-7D98-4FDE-99B0-479700343D1C}"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98304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00050"/>
            <a:ext cx="1943100" cy="54864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685800" y="40005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3AB4F5B2-8ACF-4665-BAC9-07738455F5E0}"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1552077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6781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a:lstStyle/>
          <a:p>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C856F8E-A427-4349-8129-E72D6327AF4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25447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4629C3B5-6883-44AD-B001-179677537AF3}"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425337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E1CC74E4-D48B-4165-9F57-E79A1B841936}" type="slidenum">
              <a:rPr lang="en-GB">
                <a:solidFill>
                  <a:srgbClr val="FFFFFF"/>
                </a:solidFill>
              </a:rPr>
              <a:pPr/>
              <a:t>‹#›</a:t>
            </a:fld>
            <a:endParaRPr lang="en-GB">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99947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685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59CADE2A-6B4F-49D8-9665-14DCF6370B1D}"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42113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3083D4C6-7BAC-48CB-BDFD-CAA762E9C233}" type="slidenum">
              <a:rPr lang="en-GB">
                <a:solidFill>
                  <a:srgbClr val="FFFFFF"/>
                </a:solidFill>
              </a:rPr>
              <a:pPr/>
              <a:t>‹#›</a:t>
            </a:fld>
            <a:endParaRPr lang="en-GB">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87025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9EA75280-150B-4462-A4BD-48345749F54C}" type="slidenum">
              <a:rPr lang="en-GB">
                <a:solidFill>
                  <a:srgbClr val="FFFFFF"/>
                </a:solidFill>
              </a:rPr>
              <a:pPr/>
              <a:t>‹#›</a:t>
            </a:fld>
            <a:endParaRPr lang="en-GB">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55724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FF254BDA-3944-493C-AE0B-6F1DEB2BEADA}" type="slidenum">
              <a:rPr lang="en-GB">
                <a:solidFill>
                  <a:srgbClr val="FFFFFF"/>
                </a:solidFill>
              </a:rPr>
              <a:pPr/>
              <a:t>‹#›</a:t>
            </a:fld>
            <a:endParaRPr lang="en-GB">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48689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892A1832-2F8E-4903-9108-C06AC08102C0}"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323648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D332FE2D-A179-4C8C-BAE5-68A833DA10FC}" type="slidenum">
              <a:rPr lang="en-GB">
                <a:solidFill>
                  <a:srgbClr val="FFFFFF"/>
                </a:solidFill>
              </a:rPr>
              <a:pPr/>
              <a:t>‹#›</a:t>
            </a:fld>
            <a:endParaRPr lang="en-GB">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GB">
              <a:solidFill>
                <a:srgbClr val="FFFFFF"/>
              </a:solidFill>
            </a:endParaRPr>
          </a:p>
        </p:txBody>
      </p:sp>
    </p:spTree>
    <p:extLst>
      <p:ext uri="{BB962C8B-B14F-4D97-AF65-F5344CB8AC3E}">
        <p14:creationId xmlns:p14="http://schemas.microsoft.com/office/powerpoint/2010/main" val="2478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grpSp>
        <p:nvGrpSpPr>
          <p:cNvPr id="1042" name="Group 18"/>
          <p:cNvGrpSpPr>
            <a:grpSpLocks/>
          </p:cNvGrpSpPr>
          <p:nvPr/>
        </p:nvGrpSpPr>
        <p:grpSpPr bwMode="auto">
          <a:xfrm>
            <a:off x="2166938" y="563563"/>
            <a:ext cx="4800600" cy="6151562"/>
            <a:chOff x="1365" y="355"/>
            <a:chExt cx="3024" cy="3875"/>
          </a:xfrm>
        </p:grpSpPr>
        <p:sp>
          <p:nvSpPr>
            <p:cNvPr id="1026"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7"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8"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29"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0"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1"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2"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3"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4"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5"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6"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7"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8"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39"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sp>
          <p:nvSpPr>
            <p:cNvPr id="1040" name="Oval 16"/>
            <p:cNvSpPr>
              <a:spLocks noChangeArrowheads="1"/>
            </p:cNvSpPr>
            <p:nvPr/>
          </p:nvSpPr>
          <p:spPr bwMode="auto">
            <a:xfrm>
              <a:off x="2785" y="355"/>
              <a:ext cx="187" cy="19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mtClean="0">
                <a:solidFill>
                  <a:srgbClr val="FFFFFF"/>
                </a:solidFill>
              </a:endParaRPr>
            </a:p>
          </p:txBody>
        </p:sp>
        <p:sp>
          <p:nvSpPr>
            <p:cNvPr id="1041"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GB" smtClean="0">
                <a:solidFill>
                  <a:srgbClr val="FFFFFF"/>
                </a:solidFill>
              </a:endParaRPr>
            </a:p>
          </p:txBody>
        </p:sp>
      </p:grpSp>
      <p:sp>
        <p:nvSpPr>
          <p:cNvPr id="1043" name="Rectangle 19"/>
          <p:cNvSpPr>
            <a:spLocks noGrp="1" noChangeArrowheads="1"/>
          </p:cNvSpPr>
          <p:nvPr>
            <p:ph type="title"/>
          </p:nvPr>
        </p:nvSpPr>
        <p:spPr bwMode="auto">
          <a:xfrm>
            <a:off x="685800" y="4000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1044" name="Rectangle 20"/>
          <p:cNvSpPr>
            <a:spLocks noGrp="1" noChangeArrowheads="1"/>
          </p:cNvSpPr>
          <p:nvPr>
            <p:ph type="body" idx="1"/>
          </p:nvPr>
        </p:nvSpPr>
        <p:spPr bwMode="auto">
          <a:xfrm>
            <a:off x="685800" y="17716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5" name="Rectangle 21"/>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effectLst>
                  <a:outerShdw blurRad="38100" dist="38100" dir="2700000" algn="tl">
                    <a:srgbClr val="000000"/>
                  </a:outerShdw>
                </a:effectLst>
              </a:defRPr>
            </a:lvl1pPr>
          </a:lstStyle>
          <a:p>
            <a:pPr eaLnBrk="0" fontAlgn="base" hangingPunct="0">
              <a:spcBef>
                <a:spcPct val="0"/>
              </a:spcBef>
              <a:spcAft>
                <a:spcPct val="0"/>
              </a:spcAft>
            </a:pPr>
            <a:endParaRPr lang="en-GB" smtClean="0">
              <a:solidFill>
                <a:srgbClr val="FFFFFF"/>
              </a:solidFill>
            </a:endParaRPr>
          </a:p>
        </p:txBody>
      </p:sp>
      <p:sp>
        <p:nvSpPr>
          <p:cNvPr id="1046" name="Rectangle 22"/>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effectLst>
                  <a:outerShdw blurRad="38100" dist="38100" dir="2700000" algn="tl">
                    <a:srgbClr val="000000"/>
                  </a:outerShdw>
                </a:effectLst>
              </a:defRPr>
            </a:lvl1pPr>
          </a:lstStyle>
          <a:p>
            <a:pPr eaLnBrk="0" fontAlgn="base" hangingPunct="0">
              <a:spcBef>
                <a:spcPct val="0"/>
              </a:spcBef>
              <a:spcAft>
                <a:spcPct val="0"/>
              </a:spcAft>
            </a:pPr>
            <a:fld id="{BE7C1BBB-9379-4727-8260-284834B861D2}" type="slidenum">
              <a:rPr lang="en-GB" smtClean="0">
                <a:solidFill>
                  <a:srgbClr val="FFFFFF"/>
                </a:solidFill>
              </a:rPr>
              <a:pPr eaLnBrk="0" fontAlgn="base" hangingPunct="0">
                <a:spcBef>
                  <a:spcPct val="0"/>
                </a:spcBef>
                <a:spcAft>
                  <a:spcPct val="0"/>
                </a:spcAft>
              </a:pPr>
              <a:t>‹#›</a:t>
            </a:fld>
            <a:endParaRPr lang="en-GB" smtClean="0">
              <a:solidFill>
                <a:srgbClr val="FFFFFF"/>
              </a:solidFill>
            </a:endParaRPr>
          </a:p>
        </p:txBody>
      </p:sp>
      <p:sp>
        <p:nvSpPr>
          <p:cNvPr id="1047" name="Rectangle 2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effectLst>
                  <a:outerShdw blurRad="38100" dist="38100" dir="2700000" algn="tl">
                    <a:srgbClr val="000000"/>
                  </a:outerShdw>
                </a:effectLst>
              </a:defRPr>
            </a:lvl1pPr>
          </a:lstStyle>
          <a:p>
            <a:pPr eaLnBrk="0" fontAlgn="base" hangingPunct="0">
              <a:spcBef>
                <a:spcPct val="0"/>
              </a:spcBef>
              <a:spcAft>
                <a:spcPct val="0"/>
              </a:spcAft>
            </a:pPr>
            <a:endParaRPr lang="en-GB" smtClean="0">
              <a:solidFill>
                <a:srgbClr val="FFFFFF"/>
              </a:solidFill>
            </a:endParaRPr>
          </a:p>
        </p:txBody>
      </p:sp>
    </p:spTree>
    <p:extLst>
      <p:ext uri="{BB962C8B-B14F-4D97-AF65-F5344CB8AC3E}">
        <p14:creationId xmlns:p14="http://schemas.microsoft.com/office/powerpoint/2010/main" val="1636728636"/>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Book Antiqua"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file:///D:\wiki\Flagella" TargetMode="External"/><Relationship Id="rId2" Type="http://schemas.openxmlformats.org/officeDocument/2006/relationships/hyperlink" Target="file:///D:\wiki\S-laye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file:///D:\wiki\Lipoteichoic_acid" TargetMode="External"/><Relationship Id="rId2" Type="http://schemas.openxmlformats.org/officeDocument/2006/relationships/hyperlink" Target="file:///D:\wiki\Teichoic_acid" TargetMode="External"/><Relationship Id="rId1" Type="http://schemas.openxmlformats.org/officeDocument/2006/relationships/slideLayout" Target="../slideLayouts/slideLayout2.xml"/><Relationship Id="rId5" Type="http://schemas.openxmlformats.org/officeDocument/2006/relationships/hyperlink" Target="file:///D:\wiki\Flagella" TargetMode="External"/><Relationship Id="rId4" Type="http://schemas.openxmlformats.org/officeDocument/2006/relationships/hyperlink" Target="file:///D:\wiki\S-layer"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upload.wikimedia.org/wikipedia/commons/5/5a/Average_prokaryote_cell-_en.sv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7584" y="1628800"/>
            <a:ext cx="8077200" cy="1673352"/>
          </a:xfrm>
        </p:spPr>
        <p:txBody>
          <a:bodyPr/>
          <a:lstStyle/>
          <a:p>
            <a:pPr lvl="0" algn="ctr"/>
            <a:r>
              <a:rPr lang="en-US" b="1" dirty="0" smtClean="0"/>
              <a:t>BACTERIAL ANATOMY</a:t>
            </a:r>
            <a:endParaRPr lang="en-US" b="1" dirty="0"/>
          </a:p>
        </p:txBody>
      </p:sp>
      <p:sp>
        <p:nvSpPr>
          <p:cNvPr id="2" name="Subtitle 1"/>
          <p:cNvSpPr>
            <a:spLocks noGrp="1"/>
          </p:cNvSpPr>
          <p:nvPr>
            <p:ph type="subTitle" idx="1"/>
          </p:nvPr>
        </p:nvSpPr>
        <p:spPr>
          <a:xfrm>
            <a:off x="683568" y="3212976"/>
            <a:ext cx="8077200" cy="1499616"/>
          </a:xfrm>
        </p:spPr>
        <p:txBody>
          <a:bodyPr/>
          <a:lstStyle/>
          <a:p>
            <a:pPr algn="ctr"/>
            <a:r>
              <a:rPr lang="en-US" b="1" dirty="0"/>
              <a:t>KIMAIGA H.O</a:t>
            </a:r>
          </a:p>
          <a:p>
            <a:pPr algn="ctr"/>
            <a:r>
              <a:rPr lang="en-US" b="1" dirty="0"/>
              <a:t>MBChB (University of Nairobi)</a:t>
            </a:r>
          </a:p>
          <a:p>
            <a:endParaRPr lang="en-GB" dirty="0"/>
          </a:p>
        </p:txBody>
      </p:sp>
    </p:spTree>
    <p:extLst>
      <p:ext uri="{BB962C8B-B14F-4D97-AF65-F5344CB8AC3E}">
        <p14:creationId xmlns:p14="http://schemas.microsoft.com/office/powerpoint/2010/main" val="201014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313"/>
            <a:ext cx="7772400" cy="785812"/>
          </a:xfrm>
        </p:spPr>
        <p:txBody>
          <a:bodyPr rtlCol="0">
            <a:normAutofit fontScale="90000"/>
          </a:bodyPr>
          <a:lstStyle/>
          <a:p>
            <a:pPr fontAlgn="auto">
              <a:spcAft>
                <a:spcPts val="0"/>
              </a:spcAft>
              <a:defRPr/>
            </a:pPr>
            <a:r>
              <a:rPr lang="en-GB" b="1" dirty="0" smtClean="0">
                <a:solidFill>
                  <a:srgbClr val="C00000"/>
                </a:solidFill>
              </a:rPr>
              <a:t>Significance  of capsules</a:t>
            </a:r>
            <a:r>
              <a:rPr lang="en-GB" sz="5400" dirty="0" smtClean="0"/>
              <a:t/>
            </a:r>
            <a:br>
              <a:rPr lang="en-GB" sz="5400" dirty="0" smtClean="0"/>
            </a:br>
            <a:endParaRPr lang="en-GB" dirty="0"/>
          </a:p>
        </p:txBody>
      </p:sp>
      <p:sp>
        <p:nvSpPr>
          <p:cNvPr id="3" name="Subtitle 2"/>
          <p:cNvSpPr>
            <a:spLocks noGrp="1"/>
          </p:cNvSpPr>
          <p:nvPr>
            <p:ph type="subTitle" idx="1"/>
          </p:nvPr>
        </p:nvSpPr>
        <p:spPr>
          <a:xfrm>
            <a:off x="285750" y="692696"/>
            <a:ext cx="8678738" cy="5904656"/>
          </a:xfrm>
        </p:spPr>
        <p:txBody>
          <a:bodyPr rtlCol="0">
            <a:normAutofit fontScale="62500" lnSpcReduction="20000"/>
          </a:bodyPr>
          <a:lstStyle/>
          <a:p>
            <a:pPr marL="571500" indent="-571500" algn="just" fontAlgn="auto">
              <a:spcAft>
                <a:spcPts val="0"/>
              </a:spcAft>
              <a:buFont typeface="Arial" pitchFamily="34" charset="0"/>
              <a:buChar char="•"/>
              <a:defRPr/>
            </a:pPr>
            <a:r>
              <a:rPr lang="en-GB" sz="3600" dirty="0" err="1">
                <a:solidFill>
                  <a:schemeClr val="tx1"/>
                </a:solidFill>
              </a:rPr>
              <a:t>Antiphagocytic</a:t>
            </a:r>
            <a:r>
              <a:rPr lang="en-GB" sz="3600" dirty="0">
                <a:solidFill>
                  <a:schemeClr val="tx1"/>
                </a:solidFill>
              </a:rPr>
              <a:t>  hence a virulence factor. Is often associated with pathogenic bacteria because it serves as a barrier against phagocytosis by white blood </a:t>
            </a:r>
            <a:r>
              <a:rPr lang="en-GB" sz="3600" dirty="0" smtClean="0">
                <a:solidFill>
                  <a:schemeClr val="tx1"/>
                </a:solidFill>
              </a:rPr>
              <a:t>cells.</a:t>
            </a:r>
          </a:p>
          <a:p>
            <a:pPr marL="571500" indent="-571500" algn="just" fontAlgn="auto">
              <a:spcAft>
                <a:spcPts val="0"/>
              </a:spcAft>
              <a:buFont typeface="Arial" pitchFamily="34" charset="0"/>
              <a:buChar char="•"/>
              <a:defRPr/>
            </a:pPr>
            <a:r>
              <a:rPr lang="en-GB" sz="3600" dirty="0" smtClean="0">
                <a:solidFill>
                  <a:schemeClr val="tx1"/>
                </a:solidFill>
              </a:rPr>
              <a:t>Prevent complement-mediated bacterial cell </a:t>
            </a:r>
            <a:r>
              <a:rPr lang="en-GB" sz="3600" dirty="0" err="1" smtClean="0">
                <a:solidFill>
                  <a:schemeClr val="tx1"/>
                </a:solidFill>
              </a:rPr>
              <a:t>lysis</a:t>
            </a:r>
            <a:endParaRPr lang="en-GB" sz="3600" dirty="0"/>
          </a:p>
          <a:p>
            <a:pPr marL="571500" indent="-571500" algn="just" fontAlgn="auto">
              <a:spcAft>
                <a:spcPts val="0"/>
              </a:spcAft>
              <a:buFont typeface="Arial" pitchFamily="34" charset="0"/>
              <a:buChar char="•"/>
              <a:defRPr/>
            </a:pPr>
            <a:r>
              <a:rPr lang="en-GB" sz="3600" dirty="0" smtClean="0">
                <a:solidFill>
                  <a:schemeClr val="tx1"/>
                </a:solidFill>
              </a:rPr>
              <a:t>Growth in a biofilm prevents access of host cells or antibiotics</a:t>
            </a:r>
          </a:p>
          <a:p>
            <a:pPr marL="571500" indent="-571500" algn="just" fontAlgn="auto">
              <a:spcAft>
                <a:spcPts val="0"/>
              </a:spcAft>
              <a:buFont typeface="Arial" pitchFamily="34" charset="0"/>
              <a:buChar char="•"/>
              <a:defRPr/>
            </a:pPr>
            <a:r>
              <a:rPr lang="en-GB" sz="3600" dirty="0" smtClean="0">
                <a:solidFill>
                  <a:schemeClr val="tx1"/>
                </a:solidFill>
              </a:rPr>
              <a:t>Capsules protect the cells from lysozyme. </a:t>
            </a:r>
          </a:p>
          <a:p>
            <a:pPr marL="571500" indent="-571500" algn="just" fontAlgn="auto">
              <a:spcAft>
                <a:spcPts val="0"/>
              </a:spcAft>
              <a:buFont typeface="Arial" pitchFamily="34" charset="0"/>
              <a:buChar char="•"/>
              <a:defRPr/>
            </a:pPr>
            <a:r>
              <a:rPr lang="en-GB" sz="3600" dirty="0" smtClean="0">
                <a:solidFill>
                  <a:schemeClr val="tx1"/>
                </a:solidFill>
              </a:rPr>
              <a:t>Permit bacteria to adhere to cell surfaces and structures such as medical implants and catheters. </a:t>
            </a:r>
          </a:p>
          <a:p>
            <a:pPr marL="571500" indent="-571500" algn="just" fontAlgn="auto">
              <a:spcAft>
                <a:spcPts val="0"/>
              </a:spcAft>
              <a:buFont typeface="Arial" pitchFamily="34" charset="0"/>
              <a:buChar char="•"/>
              <a:defRPr/>
            </a:pPr>
            <a:r>
              <a:rPr lang="en-GB" sz="3600" dirty="0" smtClean="0">
                <a:solidFill>
                  <a:schemeClr val="tx1"/>
                </a:solidFill>
              </a:rPr>
              <a:t>Capsules can be a source of nutrients and energy to microbes </a:t>
            </a:r>
            <a:r>
              <a:rPr lang="en-GB" sz="3600" dirty="0" err="1" smtClean="0">
                <a:solidFill>
                  <a:schemeClr val="tx1"/>
                </a:solidFill>
              </a:rPr>
              <a:t>e.g</a:t>
            </a:r>
            <a:r>
              <a:rPr lang="en-GB" sz="3600" dirty="0" smtClean="0">
                <a:solidFill>
                  <a:schemeClr val="tx1"/>
                </a:solidFill>
              </a:rPr>
              <a:t> </a:t>
            </a:r>
            <a:r>
              <a:rPr lang="en-GB" sz="3600" i="1" dirty="0" smtClean="0">
                <a:solidFill>
                  <a:schemeClr val="tx1"/>
                </a:solidFill>
              </a:rPr>
              <a:t>Streptococcus </a:t>
            </a:r>
            <a:r>
              <a:rPr lang="en-GB" sz="3600" i="1" dirty="0" err="1" smtClean="0">
                <a:solidFill>
                  <a:schemeClr val="tx1"/>
                </a:solidFill>
              </a:rPr>
              <a:t>mutans</a:t>
            </a:r>
            <a:r>
              <a:rPr lang="en-GB" sz="3600" dirty="0" smtClean="0">
                <a:solidFill>
                  <a:schemeClr val="tx1"/>
                </a:solidFill>
              </a:rPr>
              <a:t>, which colonizes teeth, ferments the sugar in the capsule and acid </a:t>
            </a:r>
            <a:r>
              <a:rPr lang="en-GB" sz="3600" dirty="0" err="1" smtClean="0">
                <a:solidFill>
                  <a:schemeClr val="tx1"/>
                </a:solidFill>
              </a:rPr>
              <a:t>byproducts</a:t>
            </a:r>
            <a:r>
              <a:rPr lang="en-GB" sz="3600" dirty="0" smtClean="0">
                <a:solidFill>
                  <a:schemeClr val="tx1"/>
                </a:solidFill>
              </a:rPr>
              <a:t> contribute to tooth decay.</a:t>
            </a:r>
          </a:p>
          <a:p>
            <a:pPr marL="571500" indent="-571500" algn="just" fontAlgn="auto">
              <a:spcAft>
                <a:spcPts val="0"/>
              </a:spcAft>
              <a:buFont typeface="Arial" pitchFamily="34" charset="0"/>
              <a:buChar char="•"/>
              <a:defRPr/>
            </a:pPr>
            <a:r>
              <a:rPr lang="en-GB" sz="3600" dirty="0" smtClean="0">
                <a:solidFill>
                  <a:schemeClr val="tx1"/>
                </a:solidFill>
              </a:rPr>
              <a:t>Prevent cell from drying out (desiccation)</a:t>
            </a:r>
          </a:p>
          <a:p>
            <a:pPr marL="571500" indent="-571500" algn="just" fontAlgn="auto">
              <a:spcAft>
                <a:spcPts val="0"/>
              </a:spcAft>
              <a:buFont typeface="Arial" pitchFamily="34" charset="0"/>
              <a:buChar char="•"/>
              <a:defRPr/>
            </a:pPr>
            <a:r>
              <a:rPr lang="en-GB" sz="3600" dirty="0" smtClean="0">
                <a:solidFill>
                  <a:schemeClr val="tx1"/>
                </a:solidFill>
              </a:rPr>
              <a:t>Capsules may protect cells from bacteriophages.</a:t>
            </a:r>
          </a:p>
          <a:p>
            <a:pPr marL="571500" indent="-571500" algn="just" fontAlgn="auto">
              <a:spcAft>
                <a:spcPts val="0"/>
              </a:spcAft>
              <a:buFont typeface="Arial" pitchFamily="34" charset="0"/>
              <a:buChar char="•"/>
              <a:defRPr/>
            </a:pPr>
            <a:r>
              <a:rPr lang="en-GB" sz="3600" dirty="0" smtClean="0">
                <a:solidFill>
                  <a:schemeClr val="tx1"/>
                </a:solidFill>
              </a:rPr>
              <a:t>Attaches </a:t>
            </a:r>
            <a:r>
              <a:rPr lang="en-GB" sz="3600" dirty="0">
                <a:solidFill>
                  <a:schemeClr val="tx1"/>
                </a:solidFill>
              </a:rPr>
              <a:t>bacterial cell to host </a:t>
            </a:r>
            <a:r>
              <a:rPr lang="en-GB" sz="3600" dirty="0" smtClean="0">
                <a:solidFill>
                  <a:schemeClr val="tx1"/>
                </a:solidFill>
              </a:rPr>
              <a:t>cell</a:t>
            </a:r>
          </a:p>
          <a:p>
            <a:pPr marL="571500" indent="-571500" algn="just" fontAlgn="auto">
              <a:spcAft>
                <a:spcPts val="0"/>
              </a:spcAft>
              <a:buFont typeface="Arial" pitchFamily="34" charset="0"/>
              <a:buChar char="•"/>
              <a:defRPr/>
            </a:pPr>
            <a:r>
              <a:rPr lang="en-GB" sz="3600" dirty="0" smtClean="0">
                <a:solidFill>
                  <a:schemeClr val="tx1"/>
                </a:solidFill>
              </a:rPr>
              <a:t>Capsular antigens are used as antigens in certain vaccines </a:t>
            </a:r>
            <a:r>
              <a:rPr lang="en-GB" sz="3600" dirty="0" err="1" smtClean="0">
                <a:solidFill>
                  <a:schemeClr val="tx1"/>
                </a:solidFill>
              </a:rPr>
              <a:t>e.g</a:t>
            </a:r>
            <a:r>
              <a:rPr lang="en-GB" sz="3600" dirty="0" smtClean="0">
                <a:solidFill>
                  <a:schemeClr val="tx1"/>
                </a:solidFill>
              </a:rPr>
              <a:t> pneumococcal vaccine</a:t>
            </a:r>
          </a:p>
          <a:p>
            <a:pPr fontAlgn="auto">
              <a:spcAft>
                <a:spcPts val="0"/>
              </a:spcAft>
              <a:buFont typeface="Arial" pitchFamily="34" charset="0"/>
              <a:buNone/>
              <a:defRPr/>
            </a:pPr>
            <a:endParaRPr lang="en-GB" dirty="0"/>
          </a:p>
        </p:txBody>
      </p:sp>
    </p:spTree>
    <p:extLst>
      <p:ext uri="{BB962C8B-B14F-4D97-AF65-F5344CB8AC3E}">
        <p14:creationId xmlns:p14="http://schemas.microsoft.com/office/powerpoint/2010/main" val="3350263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03-14_procytomem_1.jpg"/>
          <p:cNvPicPr>
            <a:picLocks noChangeAspect="1" noChangeArrowheads="1"/>
          </p:cNvPicPr>
          <p:nvPr/>
        </p:nvPicPr>
        <p:blipFill>
          <a:blip r:embed="rId2"/>
          <a:srcRect/>
          <a:stretch>
            <a:fillRect/>
          </a:stretch>
        </p:blipFill>
        <p:spPr bwMode="auto">
          <a:xfrm>
            <a:off x="-1" y="0"/>
            <a:ext cx="9144001" cy="6858000"/>
          </a:xfrm>
          <a:prstGeom prst="rect">
            <a:avLst/>
          </a:prstGeom>
          <a:noFill/>
          <a:ln w="9525">
            <a:noFill/>
            <a:miter lim="800000"/>
            <a:headEnd/>
            <a:tailEnd/>
          </a:ln>
        </p:spPr>
      </p:pic>
    </p:spTree>
    <p:extLst>
      <p:ext uri="{BB962C8B-B14F-4D97-AF65-F5344CB8AC3E}">
        <p14:creationId xmlns:p14="http://schemas.microsoft.com/office/powerpoint/2010/main" val="166477551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Cell Wall</a:t>
            </a:r>
            <a:endParaRPr lang="en-US" dirty="0"/>
          </a:p>
        </p:txBody>
      </p:sp>
      <p:sp>
        <p:nvSpPr>
          <p:cNvPr id="3" name="Content Placeholder 2"/>
          <p:cNvSpPr>
            <a:spLocks noGrp="1"/>
          </p:cNvSpPr>
          <p:nvPr>
            <p:ph idx="1"/>
          </p:nvPr>
        </p:nvSpPr>
        <p:spPr>
          <a:xfrm>
            <a:off x="304800" y="1447800"/>
            <a:ext cx="8610600" cy="5410200"/>
          </a:xfrm>
        </p:spPr>
        <p:txBody>
          <a:bodyPr>
            <a:normAutofit fontScale="92500" lnSpcReduction="20000"/>
          </a:bodyPr>
          <a:lstStyle/>
          <a:p>
            <a:pPr lvl="0"/>
            <a:r>
              <a:rPr lang="en-US" dirty="0" smtClean="0"/>
              <a:t>Found </a:t>
            </a:r>
            <a:r>
              <a:rPr lang="en-US" dirty="0"/>
              <a:t>in all bacteria </a:t>
            </a:r>
            <a:r>
              <a:rPr lang="en-US" dirty="0" smtClean="0"/>
              <a:t>except mycoplasma and metanotrophs. Mycoplasma are bacteria that have no cell wall and therefore have no definite shape.</a:t>
            </a:r>
          </a:p>
          <a:p>
            <a:r>
              <a:rPr lang="en-US" dirty="0" smtClean="0"/>
              <a:t>Fully permeable</a:t>
            </a:r>
          </a:p>
          <a:p>
            <a:r>
              <a:rPr lang="en-US" dirty="0"/>
              <a:t>Unique to bacteria hence ideal target for selective </a:t>
            </a:r>
            <a:r>
              <a:rPr lang="en-US" dirty="0" smtClean="0"/>
              <a:t>toxicity</a:t>
            </a:r>
          </a:p>
          <a:p>
            <a:pPr fontAlgn="auto">
              <a:spcAft>
                <a:spcPts val="0"/>
              </a:spcAft>
              <a:buFont typeface="Wingdings" pitchFamily="2" charset="2"/>
              <a:buChar char="§"/>
              <a:defRPr/>
            </a:pPr>
            <a:r>
              <a:rPr lang="en-US" dirty="0">
                <a:ea typeface="Verdana" pitchFamily="34" charset="0"/>
                <a:cs typeface="Verdana" pitchFamily="34" charset="0"/>
              </a:rPr>
              <a:t>Degraded by:</a:t>
            </a:r>
          </a:p>
          <a:p>
            <a:pPr lvl="1" fontAlgn="auto">
              <a:spcAft>
                <a:spcPts val="0"/>
              </a:spcAft>
              <a:buFont typeface="Wingdings" pitchFamily="2" charset="2"/>
              <a:buChar char="§"/>
              <a:defRPr/>
            </a:pPr>
            <a:r>
              <a:rPr lang="en-US" sz="3200" b="1" dirty="0">
                <a:ea typeface="Verdana" pitchFamily="34" charset="0"/>
                <a:cs typeface="Verdana" pitchFamily="34" charset="0"/>
              </a:rPr>
              <a:t>Autolysins</a:t>
            </a:r>
            <a:r>
              <a:rPr lang="en-US" sz="3200" dirty="0">
                <a:ea typeface="Verdana" pitchFamily="34" charset="0"/>
                <a:cs typeface="Verdana" pitchFamily="34" charset="0"/>
              </a:rPr>
              <a:t> (hydrolytic enzymes produced by the bacterial themselves) – </a:t>
            </a:r>
            <a:r>
              <a:rPr lang="en-US" sz="3200" dirty="0" err="1">
                <a:ea typeface="Verdana" pitchFamily="34" charset="0"/>
                <a:cs typeface="Verdana" pitchFamily="34" charset="0"/>
              </a:rPr>
              <a:t>amidases</a:t>
            </a:r>
            <a:r>
              <a:rPr lang="en-US" sz="3200" dirty="0">
                <a:ea typeface="Verdana" pitchFamily="34" charset="0"/>
                <a:cs typeface="Verdana" pitchFamily="34" charset="0"/>
              </a:rPr>
              <a:t>, peptidases</a:t>
            </a:r>
          </a:p>
          <a:p>
            <a:pPr lvl="1" fontAlgn="auto">
              <a:spcAft>
                <a:spcPts val="0"/>
              </a:spcAft>
              <a:buFont typeface="Wingdings" pitchFamily="2" charset="2"/>
              <a:buChar char="§"/>
              <a:defRPr/>
            </a:pPr>
            <a:r>
              <a:rPr lang="en-US" sz="3200" b="1" dirty="0">
                <a:ea typeface="Verdana" pitchFamily="34" charset="0"/>
                <a:cs typeface="Verdana" pitchFamily="34" charset="0"/>
              </a:rPr>
              <a:t>Lysozymes</a:t>
            </a:r>
            <a:r>
              <a:rPr lang="en-US" sz="3200" dirty="0">
                <a:ea typeface="Verdana" pitchFamily="34" charset="0"/>
                <a:cs typeface="Verdana" pitchFamily="34" charset="0"/>
              </a:rPr>
              <a:t> – present in some secretions e.g. tears, saliva, </a:t>
            </a:r>
            <a:r>
              <a:rPr lang="en-US" sz="3200" dirty="0" smtClean="0">
                <a:ea typeface="Verdana" pitchFamily="34" charset="0"/>
                <a:cs typeface="Verdana" pitchFamily="34" charset="0"/>
              </a:rPr>
              <a:t>mucus</a:t>
            </a:r>
            <a:endParaRPr lang="en-US" sz="3200" dirty="0">
              <a:ea typeface="Verdana" pitchFamily="34" charset="0"/>
              <a:cs typeface="Verdana" pitchFamily="34" charset="0"/>
            </a:endParaRPr>
          </a:p>
        </p:txBody>
      </p:sp>
    </p:spTree>
    <p:extLst>
      <p:ext uri="{BB962C8B-B14F-4D97-AF65-F5344CB8AC3E}">
        <p14:creationId xmlns:p14="http://schemas.microsoft.com/office/powerpoint/2010/main" val="61097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88640"/>
            <a:ext cx="7772400" cy="864096"/>
          </a:xfrm>
        </p:spPr>
        <p:txBody>
          <a:bodyPr/>
          <a:lstStyle/>
          <a:p>
            <a:pPr lvl="0"/>
            <a:r>
              <a:rPr lang="en-US" dirty="0">
                <a:solidFill>
                  <a:srgbClr val="C00000"/>
                </a:solidFill>
                <a:cs typeface="Times New Roman" pitchFamily="18" charset="0"/>
              </a:rPr>
              <a:t>Functions </a:t>
            </a:r>
            <a:endParaRPr lang="en-GB" dirty="0">
              <a:solidFill>
                <a:srgbClr val="C00000"/>
              </a:solidFill>
            </a:endParaRPr>
          </a:p>
        </p:txBody>
      </p:sp>
      <p:sp>
        <p:nvSpPr>
          <p:cNvPr id="3" name="Content Placeholder 2"/>
          <p:cNvSpPr>
            <a:spLocks noGrp="1"/>
          </p:cNvSpPr>
          <p:nvPr>
            <p:ph idx="1"/>
          </p:nvPr>
        </p:nvSpPr>
        <p:spPr>
          <a:xfrm>
            <a:off x="179512" y="980728"/>
            <a:ext cx="8712968" cy="5616624"/>
          </a:xfrm>
        </p:spPr>
        <p:txBody>
          <a:bodyPr>
            <a:normAutofit fontScale="77500" lnSpcReduction="20000"/>
          </a:bodyPr>
          <a:lstStyle/>
          <a:p>
            <a:pPr lvl="0"/>
            <a:r>
              <a:rPr lang="en-US" dirty="0" smtClean="0"/>
              <a:t>Maintain cell shape and rigidity – structural integrity of the cell. The three primary shapes in bacteria are </a:t>
            </a:r>
            <a:r>
              <a:rPr lang="en-US" dirty="0" err="1" smtClean="0"/>
              <a:t>coccus</a:t>
            </a:r>
            <a:r>
              <a:rPr lang="en-US" dirty="0" smtClean="0"/>
              <a:t> (spherical), bacillus (rod-shaped) and </a:t>
            </a:r>
            <a:r>
              <a:rPr lang="en-US" dirty="0" err="1" smtClean="0"/>
              <a:t>spirillum</a:t>
            </a:r>
            <a:r>
              <a:rPr lang="en-US" dirty="0" smtClean="0"/>
              <a:t> (spiral). </a:t>
            </a:r>
          </a:p>
          <a:p>
            <a:r>
              <a:rPr lang="en-US" dirty="0" smtClean="0"/>
              <a:t>Carries bacterial antigens– important in virulence &amp; immunity</a:t>
            </a:r>
          </a:p>
          <a:p>
            <a:pPr lvl="0"/>
            <a:r>
              <a:rPr lang="en-US" dirty="0" smtClean="0"/>
              <a:t>Protect cell from external stresses (host)</a:t>
            </a:r>
          </a:p>
          <a:p>
            <a:r>
              <a:rPr lang="en-US" dirty="0" smtClean="0"/>
              <a:t>Contributes to virulence, promotes colonization by sticking bacteria to surface of host cells.</a:t>
            </a:r>
          </a:p>
          <a:p>
            <a:r>
              <a:rPr lang="en-US" dirty="0" smtClean="0"/>
              <a:t>Target for antimicrobial </a:t>
            </a:r>
            <a:r>
              <a:rPr lang="en-GB" dirty="0" smtClean="0"/>
              <a:t>agents </a:t>
            </a:r>
            <a:r>
              <a:rPr lang="en-GB" dirty="0"/>
              <a:t>(E.g. </a:t>
            </a:r>
            <a:r>
              <a:rPr lang="en-GB" dirty="0" err="1"/>
              <a:t>Penicillins</a:t>
            </a:r>
            <a:r>
              <a:rPr lang="en-GB" dirty="0"/>
              <a:t>, </a:t>
            </a:r>
            <a:r>
              <a:rPr lang="en-GB" dirty="0" err="1"/>
              <a:t>Cephalosporins</a:t>
            </a:r>
            <a:r>
              <a:rPr lang="en-GB" dirty="0"/>
              <a:t>)</a:t>
            </a:r>
          </a:p>
          <a:p>
            <a:pPr lvl="0"/>
            <a:r>
              <a:rPr lang="en-GB" dirty="0" smtClean="0"/>
              <a:t>Protects </a:t>
            </a:r>
            <a:r>
              <a:rPr lang="en-GB" dirty="0"/>
              <a:t>bacteria </a:t>
            </a:r>
            <a:r>
              <a:rPr lang="en-GB" dirty="0" smtClean="0"/>
              <a:t>cell from </a:t>
            </a:r>
            <a:r>
              <a:rPr lang="en-GB" dirty="0"/>
              <a:t>osmotic </a:t>
            </a:r>
            <a:r>
              <a:rPr lang="en-GB" dirty="0" err="1" smtClean="0"/>
              <a:t>lysis</a:t>
            </a:r>
            <a:r>
              <a:rPr lang="en-GB" dirty="0" smtClean="0"/>
              <a:t> in </a:t>
            </a:r>
            <a:r>
              <a:rPr lang="en-US" dirty="0" smtClean="0"/>
              <a:t>hypertonic environment.</a:t>
            </a:r>
          </a:p>
          <a:p>
            <a:r>
              <a:rPr lang="en-US" dirty="0" smtClean="0"/>
              <a:t>Protect peptidoglycan layer from action of agents such as </a:t>
            </a:r>
            <a:r>
              <a:rPr lang="en-US" dirty="0" err="1" smtClean="0"/>
              <a:t>lysozomes</a:t>
            </a:r>
            <a:endParaRPr lang="en-US" dirty="0" smtClean="0"/>
          </a:p>
          <a:p>
            <a:r>
              <a:rPr lang="en-GB" dirty="0"/>
              <a:t>Determines reactivity to Gram </a:t>
            </a:r>
            <a:r>
              <a:rPr lang="en-GB" dirty="0" smtClean="0"/>
              <a:t>stain</a:t>
            </a:r>
            <a:endParaRPr lang="en-US" dirty="0" smtClean="0"/>
          </a:p>
          <a:p>
            <a:endParaRPr lang="en-GB" dirty="0"/>
          </a:p>
        </p:txBody>
      </p:sp>
    </p:spTree>
    <p:extLst>
      <p:ext uri="{BB962C8B-B14F-4D97-AF65-F5344CB8AC3E}">
        <p14:creationId xmlns:p14="http://schemas.microsoft.com/office/powerpoint/2010/main" val="4218329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00050"/>
            <a:ext cx="7772400" cy="724694"/>
          </a:xfrm>
        </p:spPr>
        <p:txBody>
          <a:bodyPr/>
          <a:lstStyle/>
          <a:p>
            <a:r>
              <a:rPr lang="en-GB" dirty="0" smtClean="0">
                <a:solidFill>
                  <a:srgbClr val="C00000"/>
                </a:solidFill>
              </a:rPr>
              <a:t>Structure of cell wall</a:t>
            </a:r>
            <a:endParaRPr lang="en-GB" dirty="0">
              <a:solidFill>
                <a:srgbClr val="C00000"/>
              </a:solidFill>
            </a:endParaRPr>
          </a:p>
        </p:txBody>
      </p:sp>
      <p:sp>
        <p:nvSpPr>
          <p:cNvPr id="5" name="Content Placeholder 4"/>
          <p:cNvSpPr>
            <a:spLocks noGrp="1"/>
          </p:cNvSpPr>
          <p:nvPr>
            <p:ph idx="1"/>
          </p:nvPr>
        </p:nvSpPr>
        <p:spPr>
          <a:xfrm>
            <a:off x="107504" y="1268760"/>
            <a:ext cx="8856984" cy="5400600"/>
          </a:xfrm>
        </p:spPr>
        <p:txBody>
          <a:bodyPr/>
          <a:lstStyle/>
          <a:p>
            <a:pPr>
              <a:buClr>
                <a:srgbClr val="FFFFFF"/>
              </a:buClr>
            </a:pPr>
            <a:r>
              <a:rPr lang="en-GB" dirty="0">
                <a:solidFill>
                  <a:srgbClr val="FFFFFF"/>
                </a:solidFill>
              </a:rPr>
              <a:t>Made of long chains of </a:t>
            </a:r>
            <a:r>
              <a:rPr lang="en-GB" b="1" dirty="0">
                <a:solidFill>
                  <a:srgbClr val="FFFFFF"/>
                </a:solidFill>
              </a:rPr>
              <a:t>polysaccharide</a:t>
            </a:r>
            <a:r>
              <a:rPr lang="en-GB" dirty="0">
                <a:solidFill>
                  <a:srgbClr val="FFFFFF"/>
                </a:solidFill>
              </a:rPr>
              <a:t> </a:t>
            </a:r>
            <a:r>
              <a:rPr lang="en-US" dirty="0">
                <a:solidFill>
                  <a:srgbClr val="FFFFFF"/>
                </a:solidFill>
              </a:rPr>
              <a:t>(Peptidoglycan/</a:t>
            </a:r>
            <a:r>
              <a:rPr lang="en-US" dirty="0" err="1">
                <a:solidFill>
                  <a:srgbClr val="FFFFFF"/>
                </a:solidFill>
              </a:rPr>
              <a:t>mucopeptide</a:t>
            </a:r>
            <a:r>
              <a:rPr lang="en-US" dirty="0">
                <a:solidFill>
                  <a:srgbClr val="FFFFFF"/>
                </a:solidFill>
              </a:rPr>
              <a:t>) </a:t>
            </a:r>
            <a:r>
              <a:rPr lang="en-GB" dirty="0">
                <a:solidFill>
                  <a:srgbClr val="FFFFFF"/>
                </a:solidFill>
              </a:rPr>
              <a:t>cross-linked by short peptides (amino acid chains). </a:t>
            </a:r>
          </a:p>
          <a:p>
            <a:pPr marL="1200150" lvl="2" indent="-285750">
              <a:buClr>
                <a:srgbClr val="FFFFFF"/>
              </a:buClr>
            </a:pPr>
            <a:r>
              <a:rPr lang="en-US" sz="2800" dirty="0">
                <a:solidFill>
                  <a:srgbClr val="FFFFFF"/>
                </a:solidFill>
              </a:rPr>
              <a:t>The polysaccharides are formed by N-Acetyl Glucosamine (NAG) and N-Acetyl </a:t>
            </a:r>
            <a:r>
              <a:rPr lang="en-US" sz="2800" dirty="0" err="1">
                <a:solidFill>
                  <a:srgbClr val="FFFFFF"/>
                </a:solidFill>
              </a:rPr>
              <a:t>Muramic</a:t>
            </a:r>
            <a:r>
              <a:rPr lang="en-US" sz="2800" dirty="0">
                <a:solidFill>
                  <a:srgbClr val="FFFFFF"/>
                </a:solidFill>
              </a:rPr>
              <a:t> Acid (NAM)</a:t>
            </a:r>
          </a:p>
          <a:p>
            <a:pPr marL="1200150" lvl="2" indent="-285750">
              <a:buClr>
                <a:srgbClr val="FFFFFF"/>
              </a:buClr>
            </a:pPr>
            <a:r>
              <a:rPr lang="en-US" sz="2800" dirty="0">
                <a:solidFill>
                  <a:srgbClr val="FFFFFF"/>
                </a:solidFill>
              </a:rPr>
              <a:t>The peptides contain amino acids D-alanine and D-glutamate and a </a:t>
            </a:r>
            <a:r>
              <a:rPr lang="en-US" sz="2800" dirty="0" err="1">
                <a:solidFill>
                  <a:srgbClr val="FFFFFF"/>
                </a:solidFill>
              </a:rPr>
              <a:t>diamino</a:t>
            </a:r>
            <a:r>
              <a:rPr lang="en-US" sz="2800" dirty="0">
                <a:solidFill>
                  <a:srgbClr val="FFFFFF"/>
                </a:solidFill>
              </a:rPr>
              <a:t> acid (LL- or </a:t>
            </a:r>
            <a:r>
              <a:rPr lang="en-US" sz="2800" dirty="0" err="1">
                <a:solidFill>
                  <a:srgbClr val="FFFFFF"/>
                </a:solidFill>
              </a:rPr>
              <a:t>meso-diaminopimelic</a:t>
            </a:r>
            <a:r>
              <a:rPr lang="en-US" sz="2800" dirty="0">
                <a:solidFill>
                  <a:srgbClr val="FFFFFF"/>
                </a:solidFill>
              </a:rPr>
              <a:t> acid, L-lysine, L-ornithine or L-</a:t>
            </a:r>
            <a:r>
              <a:rPr lang="en-US" sz="2800" dirty="0" err="1">
                <a:solidFill>
                  <a:srgbClr val="FFFFFF"/>
                </a:solidFill>
              </a:rPr>
              <a:t>diaminobutyric</a:t>
            </a:r>
            <a:r>
              <a:rPr lang="en-US" sz="2800" dirty="0">
                <a:solidFill>
                  <a:srgbClr val="FFFFFF"/>
                </a:solidFill>
              </a:rPr>
              <a:t> acid).</a:t>
            </a:r>
          </a:p>
          <a:p>
            <a:endParaRPr lang="en-GB" sz="3600" dirty="0"/>
          </a:p>
        </p:txBody>
      </p:sp>
    </p:spTree>
    <p:extLst>
      <p:ext uri="{BB962C8B-B14F-4D97-AF65-F5344CB8AC3E}">
        <p14:creationId xmlns:p14="http://schemas.microsoft.com/office/powerpoint/2010/main" val="24533668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3-12_peptidoglycan_1.jpg"/>
          <p:cNvPicPr>
            <a:picLocks noChangeAspect="1" noChangeArrowheads="1"/>
          </p:cNvPicPr>
          <p:nvPr/>
        </p:nvPicPr>
        <p:blipFill rotWithShape="1">
          <a:blip r:embed="rId2"/>
          <a:srcRect t="21244" b="10160"/>
          <a:stretch/>
        </p:blipFill>
        <p:spPr bwMode="auto">
          <a:xfrm>
            <a:off x="0" y="116633"/>
            <a:ext cx="9144000" cy="6696744"/>
          </a:xfrm>
          <a:prstGeom prst="rect">
            <a:avLst/>
          </a:prstGeom>
          <a:noFill/>
          <a:ln w="9525">
            <a:noFill/>
            <a:miter lim="800000"/>
            <a:headEnd/>
            <a:tailEnd/>
          </a:ln>
        </p:spPr>
      </p:pic>
    </p:spTree>
    <p:extLst>
      <p:ext uri="{BB962C8B-B14F-4D97-AF65-F5344CB8AC3E}">
        <p14:creationId xmlns:p14="http://schemas.microsoft.com/office/powerpoint/2010/main" val="4275214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peptidoglycan"/>
          <p:cNvPicPr>
            <a:picLocks noChangeAspect="1" noChangeArrowheads="1"/>
          </p:cNvPicPr>
          <p:nvPr/>
        </p:nvPicPr>
        <p:blipFill>
          <a:blip r:embed="rId2"/>
          <a:srcRect/>
          <a:stretch>
            <a:fillRect/>
          </a:stretch>
        </p:blipFill>
        <p:spPr bwMode="auto">
          <a:xfrm>
            <a:off x="304800" y="76200"/>
            <a:ext cx="8229600" cy="6553200"/>
          </a:xfrm>
          <a:prstGeom prst="rect">
            <a:avLst/>
          </a:prstGeom>
          <a:noFill/>
          <a:ln w="9525">
            <a:noFill/>
            <a:miter lim="800000"/>
            <a:headEnd/>
            <a:tailEnd/>
          </a:ln>
        </p:spPr>
      </p:pic>
    </p:spTree>
    <p:extLst>
      <p:ext uri="{BB962C8B-B14F-4D97-AF65-F5344CB8AC3E}">
        <p14:creationId xmlns:p14="http://schemas.microsoft.com/office/powerpoint/2010/main" val="21834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C00000"/>
                </a:solidFill>
              </a:rPr>
              <a:t>Staining the cell wall</a:t>
            </a:r>
            <a:endParaRPr lang="en-GB" dirty="0">
              <a:solidFill>
                <a:srgbClr val="C00000"/>
              </a:solidFill>
            </a:endParaRPr>
          </a:p>
        </p:txBody>
      </p:sp>
      <p:sp>
        <p:nvSpPr>
          <p:cNvPr id="3" name="Content Placeholder 2"/>
          <p:cNvSpPr>
            <a:spLocks noGrp="1"/>
          </p:cNvSpPr>
          <p:nvPr>
            <p:ph idx="1"/>
          </p:nvPr>
        </p:nvSpPr>
        <p:spPr>
          <a:xfrm>
            <a:off x="323528" y="1628800"/>
            <a:ext cx="8496944" cy="4896544"/>
          </a:xfrm>
        </p:spPr>
        <p:txBody>
          <a:bodyPr/>
          <a:lstStyle/>
          <a:p>
            <a:r>
              <a:rPr lang="en-GB" dirty="0" smtClean="0"/>
              <a:t>The </a:t>
            </a:r>
            <a:r>
              <a:rPr lang="en-GB" dirty="0"/>
              <a:t>cell wall stains using the Gram stain hence can be divided into two</a:t>
            </a:r>
          </a:p>
          <a:p>
            <a:pPr lvl="1"/>
            <a:r>
              <a:rPr lang="en-GB" dirty="0"/>
              <a:t>Gram positive (blue)</a:t>
            </a:r>
          </a:p>
          <a:p>
            <a:pPr lvl="1"/>
            <a:r>
              <a:rPr lang="en-GB" dirty="0"/>
              <a:t>Gram negative (pink)</a:t>
            </a:r>
          </a:p>
          <a:p>
            <a:pPr marL="0" indent="0">
              <a:buNone/>
            </a:pPr>
            <a:r>
              <a:rPr lang="en-GB" b="1" dirty="0" smtClean="0"/>
              <a:t>Acid </a:t>
            </a:r>
            <a:r>
              <a:rPr lang="en-GB" b="1" dirty="0"/>
              <a:t>fast stain</a:t>
            </a:r>
          </a:p>
          <a:p>
            <a:r>
              <a:rPr lang="en-GB" dirty="0" smtClean="0"/>
              <a:t>Acid </a:t>
            </a:r>
            <a:r>
              <a:rPr lang="en-GB" dirty="0"/>
              <a:t>fast (red on blue/Green</a:t>
            </a:r>
            <a:r>
              <a:rPr lang="en-GB" dirty="0" smtClean="0"/>
              <a:t>)</a:t>
            </a:r>
          </a:p>
          <a:p>
            <a:r>
              <a:rPr lang="en-GB" dirty="0" smtClean="0"/>
              <a:t>Wall-less </a:t>
            </a:r>
            <a:r>
              <a:rPr lang="en-GB" dirty="0"/>
              <a:t>(can’t stain)</a:t>
            </a:r>
          </a:p>
          <a:p>
            <a:r>
              <a:rPr lang="en-GB" dirty="0" err="1" smtClean="0"/>
              <a:t>Spirochaetes</a:t>
            </a:r>
            <a:r>
              <a:rPr lang="en-GB" dirty="0"/>
              <a:t>, chlamydia &amp; Rickettsia.	</a:t>
            </a:r>
          </a:p>
          <a:p>
            <a:endParaRPr lang="en-GB" dirty="0"/>
          </a:p>
        </p:txBody>
      </p:sp>
    </p:spTree>
    <p:extLst>
      <p:ext uri="{BB962C8B-B14F-4D97-AF65-F5344CB8AC3E}">
        <p14:creationId xmlns:p14="http://schemas.microsoft.com/office/powerpoint/2010/main" val="2548498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1560" y="188640"/>
            <a:ext cx="7772400" cy="1143000"/>
          </a:xfrm>
        </p:spPr>
        <p:txBody>
          <a:bodyPr/>
          <a:lstStyle/>
          <a:p>
            <a:r>
              <a:rPr lang="en-US" b="1" dirty="0" smtClean="0">
                <a:solidFill>
                  <a:srgbClr val="00B0F0"/>
                </a:solidFill>
              </a:rPr>
              <a:t>Gram Positive cell wall</a:t>
            </a:r>
            <a:endParaRPr lang="en-US" b="1" dirty="0">
              <a:solidFill>
                <a:srgbClr val="00B0F0"/>
              </a:solidFill>
            </a:endParaRPr>
          </a:p>
        </p:txBody>
      </p:sp>
      <p:sp>
        <p:nvSpPr>
          <p:cNvPr id="3" name="Content Placeholder 2"/>
          <p:cNvSpPr>
            <a:spLocks noGrp="1"/>
          </p:cNvSpPr>
          <p:nvPr>
            <p:ph idx="1"/>
          </p:nvPr>
        </p:nvSpPr>
        <p:spPr>
          <a:xfrm>
            <a:off x="179512" y="1484784"/>
            <a:ext cx="8712968" cy="5112568"/>
          </a:xfrm>
        </p:spPr>
        <p:txBody>
          <a:bodyPr>
            <a:normAutofit/>
          </a:bodyPr>
          <a:lstStyle/>
          <a:p>
            <a:r>
              <a:rPr lang="en-US" b="1" dirty="0"/>
              <a:t>Thick</a:t>
            </a:r>
            <a:r>
              <a:rPr lang="en-US" dirty="0"/>
              <a:t> (</a:t>
            </a:r>
            <a:r>
              <a:rPr lang="en-US" dirty="0" err="1"/>
              <a:t>appx</a:t>
            </a:r>
            <a:r>
              <a:rPr lang="en-US" dirty="0"/>
              <a:t> </a:t>
            </a:r>
            <a:r>
              <a:rPr lang="en-GB" dirty="0"/>
              <a:t>20-80 nm)</a:t>
            </a:r>
            <a:r>
              <a:rPr lang="en-US" dirty="0"/>
              <a:t>, </a:t>
            </a:r>
            <a:r>
              <a:rPr lang="en-US" b="1" dirty="0"/>
              <a:t>multilayered peptidoglycan </a:t>
            </a:r>
            <a:r>
              <a:rPr lang="en-US" dirty="0"/>
              <a:t>layer (50-90% </a:t>
            </a:r>
            <a:r>
              <a:rPr lang="en-GB" dirty="0"/>
              <a:t>of cell wall material/ 40+ layers of chain link fence) </a:t>
            </a:r>
            <a:r>
              <a:rPr lang="en-GB" dirty="0" smtClean="0"/>
              <a:t>outside of the cytoplasmic membrane</a:t>
            </a:r>
          </a:p>
          <a:p>
            <a:r>
              <a:rPr lang="en-GB" dirty="0"/>
              <a:t>Accessory polymers linked to peptidoglycan </a:t>
            </a:r>
          </a:p>
          <a:p>
            <a:pPr lvl="1"/>
            <a:r>
              <a:rPr lang="en-GB" dirty="0" err="1"/>
              <a:t>Teichoic</a:t>
            </a:r>
            <a:r>
              <a:rPr lang="en-GB" dirty="0"/>
              <a:t> acid</a:t>
            </a:r>
          </a:p>
          <a:p>
            <a:pPr lvl="1"/>
            <a:r>
              <a:rPr lang="en-GB" dirty="0" err="1"/>
              <a:t>Lipoteichoic</a:t>
            </a:r>
            <a:r>
              <a:rPr lang="en-GB" dirty="0"/>
              <a:t> acid </a:t>
            </a:r>
          </a:p>
        </p:txBody>
      </p:sp>
    </p:spTree>
    <p:extLst>
      <p:ext uri="{BB962C8B-B14F-4D97-AF65-F5344CB8AC3E}">
        <p14:creationId xmlns:p14="http://schemas.microsoft.com/office/powerpoint/2010/main" val="3099997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28600"/>
            <a:ext cx="9144000" cy="6172200"/>
          </a:xfrm>
        </p:spPr>
        <p:txBody>
          <a:bodyPr>
            <a:normAutofit/>
          </a:bodyPr>
          <a:lstStyle/>
          <a:p>
            <a:pPr>
              <a:buFont typeface="Wingdings" pitchFamily="2" charset="2"/>
              <a:buChar char="§"/>
            </a:pPr>
            <a:r>
              <a:rPr lang="en-US" sz="2400" b="1" dirty="0" err="1"/>
              <a:t>Teichoic</a:t>
            </a:r>
            <a:r>
              <a:rPr lang="en-US" sz="2400" b="1" dirty="0"/>
              <a:t> acids</a:t>
            </a:r>
            <a:endParaRPr lang="en-GB" sz="2400" b="1" dirty="0"/>
          </a:p>
          <a:p>
            <a:pPr lvl="1">
              <a:buFont typeface="Wingdings" pitchFamily="2" charset="2"/>
              <a:buChar char="§"/>
            </a:pPr>
            <a:r>
              <a:rPr lang="en-US" sz="2400" dirty="0"/>
              <a:t>Water soluble polymers of phosphate or </a:t>
            </a:r>
            <a:r>
              <a:rPr lang="en-US" sz="2400" dirty="0" err="1"/>
              <a:t>ribitol</a:t>
            </a:r>
            <a:r>
              <a:rPr lang="en-US" sz="2400" dirty="0"/>
              <a:t> phosphate linked via </a:t>
            </a:r>
            <a:r>
              <a:rPr lang="en-US" sz="2400" dirty="0" err="1"/>
              <a:t>phosphodiester</a:t>
            </a:r>
            <a:r>
              <a:rPr lang="en-US" sz="2400" dirty="0"/>
              <a:t> bonds</a:t>
            </a:r>
            <a:endParaRPr lang="en-GB" sz="2400" dirty="0"/>
          </a:p>
          <a:p>
            <a:pPr lvl="1">
              <a:buFont typeface="Wingdings" pitchFamily="2" charset="2"/>
              <a:buChar char="§"/>
            </a:pPr>
            <a:r>
              <a:rPr lang="en-GB" sz="2400" dirty="0"/>
              <a:t>There are two types of </a:t>
            </a:r>
            <a:r>
              <a:rPr lang="en-GB" sz="2400" dirty="0" err="1"/>
              <a:t>teichoic</a:t>
            </a:r>
            <a:r>
              <a:rPr lang="en-GB" sz="2400" dirty="0"/>
              <a:t> acid, </a:t>
            </a:r>
            <a:r>
              <a:rPr lang="en-GB" sz="2400" b="1" dirty="0"/>
              <a:t>wall </a:t>
            </a:r>
            <a:r>
              <a:rPr lang="en-GB" sz="2400" b="1" dirty="0" err="1"/>
              <a:t>teichoic</a:t>
            </a:r>
            <a:r>
              <a:rPr lang="en-GB" sz="2400" b="1" dirty="0"/>
              <a:t> acid </a:t>
            </a:r>
            <a:r>
              <a:rPr lang="en-GB" sz="2400" dirty="0"/>
              <a:t>(linked to peptidoglycan) and </a:t>
            </a:r>
            <a:r>
              <a:rPr lang="en-GB" sz="2400" b="1" dirty="0" err="1"/>
              <a:t>lipoteichoic</a:t>
            </a:r>
            <a:r>
              <a:rPr lang="en-GB" sz="2400" b="1" dirty="0"/>
              <a:t> acid</a:t>
            </a:r>
            <a:r>
              <a:rPr lang="en-GB" sz="2400" dirty="0"/>
              <a:t> (linked to membrane)</a:t>
            </a:r>
          </a:p>
          <a:p>
            <a:pPr lvl="1">
              <a:buFont typeface="Wingdings" pitchFamily="2" charset="2"/>
              <a:buChar char="§"/>
            </a:pPr>
            <a:r>
              <a:rPr lang="en-GB" sz="2400" dirty="0"/>
              <a:t>serve to act as chelating agents, and also for certain types of adherence.</a:t>
            </a:r>
          </a:p>
          <a:p>
            <a:pPr lvl="1">
              <a:buFont typeface="Wingdings" pitchFamily="2" charset="2"/>
              <a:buChar char="§"/>
            </a:pPr>
            <a:r>
              <a:rPr lang="en-GB" sz="2400" dirty="0"/>
              <a:t>Some gram positive bacteria may lack wall </a:t>
            </a:r>
            <a:r>
              <a:rPr lang="en-GB" sz="2400" dirty="0" err="1"/>
              <a:t>teichoic</a:t>
            </a:r>
            <a:r>
              <a:rPr lang="en-GB" sz="2400" dirty="0"/>
              <a:t> acid but all contain </a:t>
            </a:r>
            <a:r>
              <a:rPr lang="en-GB" sz="2400" dirty="0" err="1"/>
              <a:t>lipoteichoic</a:t>
            </a:r>
            <a:r>
              <a:rPr lang="en-GB" sz="2400" dirty="0"/>
              <a:t> acid </a:t>
            </a:r>
          </a:p>
          <a:p>
            <a:pPr lvl="1">
              <a:buFont typeface="Wingdings" pitchFamily="2" charset="2"/>
              <a:buChar char="§"/>
            </a:pPr>
            <a:r>
              <a:rPr lang="en-US" sz="2400" dirty="0"/>
              <a:t>mediate attachment to mucosal membranes</a:t>
            </a:r>
            <a:endParaRPr lang="en-GB" sz="2400" dirty="0"/>
          </a:p>
          <a:p>
            <a:pPr lvl="1">
              <a:buFont typeface="Wingdings" pitchFamily="2" charset="2"/>
              <a:buChar char="§"/>
            </a:pPr>
            <a:r>
              <a:rPr lang="en-US" sz="2400" dirty="0"/>
              <a:t>Induce septic shock in certain </a:t>
            </a:r>
            <a:r>
              <a:rPr lang="en-US" sz="2400" dirty="0" err="1"/>
              <a:t>G+ve</a:t>
            </a:r>
            <a:r>
              <a:rPr lang="en-US" sz="2400" dirty="0"/>
              <a:t> </a:t>
            </a:r>
            <a:r>
              <a:rPr lang="en-US" sz="2400" dirty="0" smtClean="0"/>
              <a:t>bacteria</a:t>
            </a:r>
            <a:endParaRPr lang="en-GB" sz="2400" dirty="0"/>
          </a:p>
        </p:txBody>
      </p:sp>
    </p:spTree>
    <p:extLst>
      <p:ext uri="{BB962C8B-B14F-4D97-AF65-F5344CB8AC3E}">
        <p14:creationId xmlns:p14="http://schemas.microsoft.com/office/powerpoint/2010/main" val="2549677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a:xfrm>
            <a:off x="251520" y="1412776"/>
            <a:ext cx="8568952" cy="5112568"/>
          </a:xfrm>
        </p:spPr>
        <p:txBody>
          <a:bodyPr>
            <a:normAutofit fontScale="92500"/>
          </a:bodyPr>
          <a:lstStyle/>
          <a:p>
            <a:pPr algn="just" fontAlgn="auto">
              <a:spcAft>
                <a:spcPts val="0"/>
              </a:spcAft>
              <a:buFont typeface="Wingdings" pitchFamily="2" charset="2"/>
              <a:buChar char="§"/>
              <a:defRPr/>
            </a:pPr>
            <a:r>
              <a:rPr lang="en-GB" dirty="0"/>
              <a:t>Bacteria are </a:t>
            </a:r>
            <a:r>
              <a:rPr lang="en-GB" b="1" dirty="0"/>
              <a:t>unicellular</a:t>
            </a:r>
            <a:r>
              <a:rPr lang="en-GB" dirty="0"/>
              <a:t> microorganisms </a:t>
            </a:r>
          </a:p>
          <a:p>
            <a:pPr algn="just" fontAlgn="auto">
              <a:spcAft>
                <a:spcPts val="0"/>
              </a:spcAft>
              <a:buFont typeface="Wingdings" pitchFamily="2" charset="2"/>
              <a:buChar char="§"/>
              <a:defRPr/>
            </a:pPr>
            <a:r>
              <a:rPr lang="en-GB" dirty="0"/>
              <a:t>Vary in shape ranging from </a:t>
            </a:r>
            <a:r>
              <a:rPr lang="en-GB" b="1" dirty="0"/>
              <a:t>0.2-0.5 µm</a:t>
            </a:r>
          </a:p>
          <a:p>
            <a:pPr algn="just" fontAlgn="auto">
              <a:spcAft>
                <a:spcPts val="0"/>
              </a:spcAft>
              <a:buFont typeface="Wingdings" pitchFamily="2" charset="2"/>
              <a:buChar char="§"/>
              <a:defRPr/>
            </a:pPr>
            <a:r>
              <a:rPr lang="en-GB" dirty="0"/>
              <a:t>Smallest bacteria (mycoplasma) is the size of the largest viruses (pox) </a:t>
            </a:r>
          </a:p>
          <a:p>
            <a:pPr algn="just" fontAlgn="auto">
              <a:spcAft>
                <a:spcPts val="0"/>
              </a:spcAft>
              <a:buFont typeface="Wingdings" pitchFamily="2" charset="2"/>
              <a:buChar char="§"/>
              <a:defRPr/>
            </a:pPr>
            <a:r>
              <a:rPr lang="en-GB" dirty="0"/>
              <a:t>Irrespective of the shape bacteria have common structures </a:t>
            </a:r>
            <a:r>
              <a:rPr lang="en-GB" dirty="0" err="1"/>
              <a:t>e.g</a:t>
            </a:r>
            <a:r>
              <a:rPr lang="en-GB" dirty="0"/>
              <a:t> cell wall, cell membrane, cytoplasm, ribosomes and the chromosome. </a:t>
            </a:r>
          </a:p>
          <a:p>
            <a:pPr algn="just" fontAlgn="auto">
              <a:spcAft>
                <a:spcPts val="0"/>
              </a:spcAft>
              <a:buFont typeface="Wingdings" pitchFamily="2" charset="2"/>
              <a:buChar char="§"/>
              <a:defRPr/>
            </a:pPr>
            <a:r>
              <a:rPr lang="en-GB" dirty="0"/>
              <a:t>Other structures such as plasmid, inclusion bodies, capsule, fimbriae and flagella are possessed only by some </a:t>
            </a:r>
            <a:r>
              <a:rPr lang="en-GB" dirty="0" smtClean="0"/>
              <a:t>bacteria</a:t>
            </a:r>
            <a:endParaRPr lang="en-GB" dirty="0"/>
          </a:p>
        </p:txBody>
      </p:sp>
    </p:spTree>
    <p:extLst>
      <p:ext uri="{BB962C8B-B14F-4D97-AF65-F5344CB8AC3E}">
        <p14:creationId xmlns:p14="http://schemas.microsoft.com/office/powerpoint/2010/main" val="3256861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88641"/>
            <a:ext cx="8750176" cy="6455048"/>
          </a:xfrm>
        </p:spPr>
        <p:txBody>
          <a:bodyPr rtlCol="0">
            <a:normAutofit fontScale="92500"/>
          </a:bodyPr>
          <a:lstStyle/>
          <a:p>
            <a:pPr algn="l" eaLnBrk="1" fontAlgn="auto" hangingPunct="1">
              <a:spcAft>
                <a:spcPts val="0"/>
              </a:spcAft>
              <a:buFont typeface="Wingdings" pitchFamily="2" charset="2"/>
              <a:buChar char="§"/>
              <a:defRPr/>
            </a:pPr>
            <a:r>
              <a:rPr lang="en-US" b="1" dirty="0" err="1" smtClean="0">
                <a:solidFill>
                  <a:schemeClr val="tx1"/>
                </a:solidFill>
              </a:rPr>
              <a:t>Lipoteichoic</a:t>
            </a:r>
            <a:r>
              <a:rPr lang="en-US" b="1" dirty="0" smtClean="0">
                <a:solidFill>
                  <a:schemeClr val="tx1"/>
                </a:solidFill>
              </a:rPr>
              <a:t> acid</a:t>
            </a:r>
            <a:endParaRPr lang="en-GB" sz="4400" b="1" dirty="0" smtClean="0">
              <a:solidFill>
                <a:schemeClr val="tx1"/>
              </a:solidFill>
            </a:endParaRPr>
          </a:p>
          <a:p>
            <a:pPr lvl="1" algn="l" eaLnBrk="1" fontAlgn="auto" hangingPunct="1">
              <a:spcAft>
                <a:spcPts val="0"/>
              </a:spcAft>
              <a:buFont typeface="Wingdings" pitchFamily="2" charset="2"/>
              <a:buChar char="§"/>
              <a:defRPr/>
            </a:pPr>
            <a:r>
              <a:rPr lang="en-US" dirty="0">
                <a:solidFill>
                  <a:schemeClr val="tx1"/>
                </a:solidFill>
              </a:rPr>
              <a:t>A</a:t>
            </a:r>
            <a:r>
              <a:rPr lang="en-US" dirty="0" smtClean="0">
                <a:solidFill>
                  <a:schemeClr val="tx1"/>
                </a:solidFill>
              </a:rPr>
              <a:t>re </a:t>
            </a:r>
            <a:r>
              <a:rPr lang="en-US" dirty="0" err="1" smtClean="0">
                <a:solidFill>
                  <a:schemeClr val="tx1"/>
                </a:solidFill>
              </a:rPr>
              <a:t>teichoic</a:t>
            </a:r>
            <a:r>
              <a:rPr lang="en-US" dirty="0" smtClean="0">
                <a:solidFill>
                  <a:schemeClr val="tx1"/>
                </a:solidFill>
              </a:rPr>
              <a:t> acids made up of </a:t>
            </a:r>
            <a:r>
              <a:rPr lang="en-US" b="1" dirty="0" err="1" smtClean="0">
                <a:solidFill>
                  <a:schemeClr val="tx1"/>
                </a:solidFill>
              </a:rPr>
              <a:t>polyglycerol</a:t>
            </a:r>
            <a:r>
              <a:rPr lang="en-US" b="1" dirty="0" smtClean="0">
                <a:solidFill>
                  <a:schemeClr val="tx1"/>
                </a:solidFill>
              </a:rPr>
              <a:t> phosphate  </a:t>
            </a:r>
            <a:r>
              <a:rPr lang="en-GB" dirty="0">
                <a:solidFill>
                  <a:schemeClr val="tx1"/>
                </a:solidFill>
              </a:rPr>
              <a:t>or </a:t>
            </a:r>
            <a:r>
              <a:rPr lang="en-GB" b="1" dirty="0" err="1">
                <a:solidFill>
                  <a:schemeClr val="tx1"/>
                </a:solidFill>
              </a:rPr>
              <a:t>rubitol</a:t>
            </a:r>
            <a:r>
              <a:rPr lang="en-GB" b="1" dirty="0">
                <a:solidFill>
                  <a:schemeClr val="tx1"/>
                </a:solidFill>
              </a:rPr>
              <a:t> phosphate </a:t>
            </a:r>
            <a:r>
              <a:rPr lang="en-GB" dirty="0">
                <a:solidFill>
                  <a:schemeClr val="tx1"/>
                </a:solidFill>
              </a:rPr>
              <a:t>with sugars and amino </a:t>
            </a:r>
            <a:r>
              <a:rPr lang="en-GB" dirty="0" smtClean="0">
                <a:solidFill>
                  <a:schemeClr val="tx1"/>
                </a:solidFill>
              </a:rPr>
              <a:t>acids </a:t>
            </a:r>
            <a:r>
              <a:rPr lang="en-US" dirty="0" smtClean="0">
                <a:solidFill>
                  <a:schemeClr val="tx1"/>
                </a:solidFill>
              </a:rPr>
              <a:t>which are linked to a glycolipid in the underlying membrane</a:t>
            </a:r>
            <a:endParaRPr lang="en-GB" sz="4000" dirty="0" smtClean="0">
              <a:solidFill>
                <a:schemeClr val="tx1"/>
              </a:solidFill>
            </a:endParaRPr>
          </a:p>
          <a:p>
            <a:pPr lvl="1" algn="l" eaLnBrk="1" fontAlgn="auto" hangingPunct="1">
              <a:spcAft>
                <a:spcPts val="0"/>
              </a:spcAft>
              <a:buFont typeface="Wingdings" pitchFamily="2" charset="2"/>
              <a:buChar char="§"/>
              <a:defRPr/>
            </a:pPr>
            <a:r>
              <a:rPr lang="en-GB" dirty="0">
                <a:solidFill>
                  <a:schemeClr val="tx1"/>
                </a:solidFill>
              </a:rPr>
              <a:t>I</a:t>
            </a:r>
            <a:r>
              <a:rPr lang="en-GB" dirty="0" smtClean="0">
                <a:solidFill>
                  <a:schemeClr val="tx1"/>
                </a:solidFill>
              </a:rPr>
              <a:t>nduce </a:t>
            </a:r>
            <a:r>
              <a:rPr lang="en-GB" dirty="0">
                <a:solidFill>
                  <a:schemeClr val="tx1"/>
                </a:solidFill>
              </a:rPr>
              <a:t>septic shock in certain gram positive bacteria.</a:t>
            </a:r>
          </a:p>
          <a:p>
            <a:pPr lvl="1" algn="l" eaLnBrk="1" fontAlgn="auto" hangingPunct="1">
              <a:spcAft>
                <a:spcPts val="0"/>
              </a:spcAft>
              <a:buFont typeface="Wingdings" pitchFamily="2" charset="2"/>
              <a:buChar char="§"/>
              <a:defRPr/>
            </a:pPr>
            <a:r>
              <a:rPr lang="en-US" dirty="0" smtClean="0">
                <a:solidFill>
                  <a:schemeClr val="tx1"/>
                </a:solidFill>
              </a:rPr>
              <a:t>Role in anchoring the cell wall to the cell membrane</a:t>
            </a:r>
            <a:endParaRPr lang="en-GB" sz="4000" dirty="0" smtClean="0">
              <a:solidFill>
                <a:schemeClr val="tx1"/>
              </a:solidFill>
            </a:endParaRPr>
          </a:p>
          <a:p>
            <a:pPr lvl="1" algn="l" eaLnBrk="1" fontAlgn="auto" hangingPunct="1">
              <a:spcAft>
                <a:spcPts val="0"/>
              </a:spcAft>
              <a:buFont typeface="Wingdings" pitchFamily="2" charset="2"/>
              <a:buChar char="§"/>
              <a:defRPr/>
            </a:pPr>
            <a:r>
              <a:rPr lang="en-US" dirty="0" smtClean="0">
                <a:solidFill>
                  <a:schemeClr val="tx1"/>
                </a:solidFill>
              </a:rPr>
              <a:t>Also as an epithelial cell adhesion</a:t>
            </a:r>
            <a:endParaRPr lang="en-GB" sz="4000" dirty="0" smtClean="0">
              <a:solidFill>
                <a:schemeClr val="tx1"/>
              </a:solidFill>
            </a:endParaRPr>
          </a:p>
          <a:p>
            <a:pPr algn="l" eaLnBrk="1" fontAlgn="auto" hangingPunct="1">
              <a:spcAft>
                <a:spcPts val="0"/>
              </a:spcAft>
              <a:buFont typeface="Wingdings" pitchFamily="2" charset="2"/>
              <a:buChar char="§"/>
              <a:defRPr/>
            </a:pPr>
            <a:r>
              <a:rPr lang="en-US" b="1" dirty="0" smtClean="0">
                <a:solidFill>
                  <a:schemeClr val="tx1"/>
                </a:solidFill>
              </a:rPr>
              <a:t>Polysaccharides and proteins</a:t>
            </a:r>
            <a:endParaRPr lang="en-GB" sz="4400" b="1" dirty="0" smtClean="0">
              <a:solidFill>
                <a:schemeClr val="tx1"/>
              </a:solidFill>
            </a:endParaRPr>
          </a:p>
          <a:p>
            <a:pPr lvl="1" algn="l" eaLnBrk="1" fontAlgn="auto" hangingPunct="1">
              <a:spcAft>
                <a:spcPts val="0"/>
              </a:spcAft>
              <a:buFont typeface="Wingdings" pitchFamily="2" charset="2"/>
              <a:buChar char="§"/>
              <a:defRPr/>
            </a:pPr>
            <a:r>
              <a:rPr lang="en-US" dirty="0">
                <a:solidFill>
                  <a:schemeClr val="tx1"/>
                </a:solidFill>
              </a:rPr>
              <a:t>P</a:t>
            </a:r>
            <a:r>
              <a:rPr lang="en-US" dirty="0" smtClean="0">
                <a:solidFill>
                  <a:schemeClr val="tx1"/>
                </a:solidFill>
              </a:rPr>
              <a:t>rotect peptidoglycan layer from action of agents such as lysozymes (enzymes present in tears, mucus, saliva) which can cleave peptidoglycan </a:t>
            </a:r>
            <a:endParaRPr lang="en-GB" sz="4000" dirty="0" smtClean="0">
              <a:solidFill>
                <a:schemeClr val="tx1"/>
              </a:solidFill>
            </a:endParaRPr>
          </a:p>
          <a:p>
            <a:pPr lvl="1" algn="l" eaLnBrk="1" fontAlgn="auto" hangingPunct="1">
              <a:spcAft>
                <a:spcPts val="0"/>
              </a:spcAft>
              <a:buFont typeface="Wingdings" pitchFamily="2" charset="2"/>
              <a:buChar char="§"/>
              <a:defRPr/>
            </a:pPr>
            <a:r>
              <a:rPr lang="en-US" dirty="0">
                <a:solidFill>
                  <a:schemeClr val="tx1"/>
                </a:solidFill>
              </a:rPr>
              <a:t>S</a:t>
            </a:r>
            <a:r>
              <a:rPr lang="en-US" dirty="0" smtClean="0">
                <a:solidFill>
                  <a:schemeClr val="tx1"/>
                </a:solidFill>
              </a:rPr>
              <a:t>ometimes promote colonization by sticking the bacteria to the surface of host cells </a:t>
            </a:r>
            <a:endParaRPr lang="en-GB" sz="4000" dirty="0" smtClean="0">
              <a:solidFill>
                <a:schemeClr val="tx1"/>
              </a:solidFill>
            </a:endParaRPr>
          </a:p>
          <a:p>
            <a:pPr eaLnBrk="1" fontAlgn="auto" hangingPunct="1">
              <a:spcAft>
                <a:spcPts val="0"/>
              </a:spcAft>
              <a:buFont typeface="Arial" pitchFamily="34" charset="0"/>
              <a:buNone/>
              <a:defRPr/>
            </a:pPr>
            <a:endParaRPr lang="en-GB" dirty="0"/>
          </a:p>
        </p:txBody>
      </p:sp>
    </p:spTree>
    <p:extLst>
      <p:ext uri="{BB962C8B-B14F-4D97-AF65-F5344CB8AC3E}">
        <p14:creationId xmlns:p14="http://schemas.microsoft.com/office/powerpoint/2010/main" val="2738058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lumMod val="60000"/>
                    <a:lumOff val="40000"/>
                  </a:schemeClr>
                </a:solidFill>
              </a:rPr>
              <a:t>Gram Negative Cell wall</a:t>
            </a:r>
            <a:endParaRPr lang="en-GB" dirty="0">
              <a:solidFill>
                <a:schemeClr val="accent1">
                  <a:lumMod val="60000"/>
                  <a:lumOff val="40000"/>
                </a:schemeClr>
              </a:solidFill>
            </a:endParaRPr>
          </a:p>
        </p:txBody>
      </p:sp>
      <p:sp>
        <p:nvSpPr>
          <p:cNvPr id="3" name="Content Placeholder 2"/>
          <p:cNvSpPr>
            <a:spLocks noGrp="1"/>
          </p:cNvSpPr>
          <p:nvPr>
            <p:ph idx="1"/>
          </p:nvPr>
        </p:nvSpPr>
        <p:spPr>
          <a:xfrm>
            <a:off x="323528" y="1556792"/>
            <a:ext cx="8568952" cy="4968552"/>
          </a:xfrm>
        </p:spPr>
        <p:txBody>
          <a:bodyPr/>
          <a:lstStyle/>
          <a:p>
            <a:r>
              <a:rPr lang="en-GB" dirty="0" smtClean="0"/>
              <a:t>Consist of a relatively thin single layer of peptidoglycan (</a:t>
            </a:r>
            <a:r>
              <a:rPr lang="en-GB" dirty="0" err="1" smtClean="0"/>
              <a:t>appx</a:t>
            </a:r>
            <a:r>
              <a:rPr lang="en-GB" dirty="0" smtClean="0"/>
              <a:t> 10 nm) comprising 5-10% of cell wall material. </a:t>
            </a:r>
          </a:p>
          <a:p>
            <a:r>
              <a:rPr lang="en-GB" dirty="0" smtClean="0"/>
              <a:t>Do not retain the primary dye in Gram stain - appear pink. </a:t>
            </a:r>
          </a:p>
          <a:p>
            <a:r>
              <a:rPr lang="en-GB" dirty="0" smtClean="0"/>
              <a:t>Have an additional outer membrane. </a:t>
            </a:r>
          </a:p>
          <a:p>
            <a:r>
              <a:rPr lang="en-US" dirty="0" smtClean="0"/>
              <a:t>There is a </a:t>
            </a:r>
            <a:r>
              <a:rPr lang="en-US" dirty="0" err="1" smtClean="0"/>
              <a:t>periplasmic</a:t>
            </a:r>
            <a:r>
              <a:rPr lang="en-US" dirty="0" smtClean="0"/>
              <a:t> space </a:t>
            </a:r>
            <a:r>
              <a:rPr lang="en-GB" dirty="0" smtClean="0"/>
              <a:t>between the inner and outer membranes, which contains digestive enzymes and other transport proteins.</a:t>
            </a:r>
            <a:endParaRPr lang="en-GB" dirty="0"/>
          </a:p>
        </p:txBody>
      </p:sp>
    </p:spTree>
    <p:extLst>
      <p:ext uri="{BB962C8B-B14F-4D97-AF65-F5344CB8AC3E}">
        <p14:creationId xmlns:p14="http://schemas.microsoft.com/office/powerpoint/2010/main" val="898697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964488" cy="6192688"/>
          </a:xfrm>
        </p:spPr>
        <p:txBody>
          <a:bodyPr>
            <a:noAutofit/>
          </a:bodyPr>
          <a:lstStyle/>
          <a:p>
            <a:pPr algn="just" fontAlgn="auto">
              <a:lnSpc>
                <a:spcPct val="120000"/>
              </a:lnSpc>
              <a:spcAft>
                <a:spcPts val="0"/>
              </a:spcAft>
              <a:defRPr/>
            </a:pPr>
            <a:r>
              <a:rPr lang="en-GB" sz="2800" dirty="0"/>
              <a:t>The outer membrane includes;</a:t>
            </a:r>
          </a:p>
          <a:p>
            <a:pPr lvl="1" algn="just" fontAlgn="auto">
              <a:lnSpc>
                <a:spcPct val="120000"/>
              </a:lnSpc>
              <a:spcAft>
                <a:spcPts val="0"/>
              </a:spcAft>
              <a:defRPr/>
            </a:pPr>
            <a:r>
              <a:rPr lang="en-GB" b="1" dirty="0" err="1"/>
              <a:t>Porin</a:t>
            </a:r>
            <a:r>
              <a:rPr lang="en-GB" b="1" dirty="0"/>
              <a:t> proteins: </a:t>
            </a:r>
            <a:r>
              <a:rPr lang="en-GB" dirty="0"/>
              <a:t>Specifically allow transport of solutes in and out of the cell</a:t>
            </a:r>
          </a:p>
          <a:p>
            <a:pPr lvl="1" algn="just" fontAlgn="auto">
              <a:lnSpc>
                <a:spcPct val="120000"/>
              </a:lnSpc>
              <a:spcAft>
                <a:spcPts val="0"/>
              </a:spcAft>
              <a:defRPr/>
            </a:pPr>
            <a:r>
              <a:rPr lang="en-GB" b="1" dirty="0"/>
              <a:t>Lipopolysaccharides (LPS) </a:t>
            </a:r>
          </a:p>
          <a:p>
            <a:pPr lvl="1" algn="just" fontAlgn="auto">
              <a:lnSpc>
                <a:spcPct val="120000"/>
              </a:lnSpc>
              <a:spcAft>
                <a:spcPts val="0"/>
              </a:spcAft>
              <a:defRPr/>
            </a:pPr>
            <a:r>
              <a:rPr lang="en-GB" b="1" dirty="0"/>
              <a:t>Lipoprotein</a:t>
            </a:r>
            <a:r>
              <a:rPr lang="en-GB" dirty="0"/>
              <a:t> stabilizes the outer membrane by anchoring it to peptidoglycan.</a:t>
            </a:r>
            <a:endParaRPr lang="en-GB" sz="3600" dirty="0"/>
          </a:p>
          <a:p>
            <a:pPr lvl="0"/>
            <a:r>
              <a:rPr lang="en-US" sz="2800" dirty="0"/>
              <a:t>The </a:t>
            </a:r>
            <a:r>
              <a:rPr lang="en-US" sz="2800" b="1" dirty="0">
                <a:hlinkClick r:id="rId2" tooltip="S-layer"/>
              </a:rPr>
              <a:t>S-layer</a:t>
            </a:r>
            <a:r>
              <a:rPr lang="en-US" sz="2800" b="1" dirty="0"/>
              <a:t> (surface layer)</a:t>
            </a:r>
            <a:r>
              <a:rPr lang="en-US" sz="2800" dirty="0"/>
              <a:t> is directly attached to the outer membrane, rather than the peptidoglycan</a:t>
            </a:r>
          </a:p>
          <a:p>
            <a:pPr lvl="0"/>
            <a:r>
              <a:rPr lang="en-US" sz="2800" dirty="0"/>
              <a:t>If present, </a:t>
            </a:r>
            <a:r>
              <a:rPr lang="en-US" sz="2800" dirty="0">
                <a:hlinkClick r:id="rId3" tooltip="Flagella"/>
              </a:rPr>
              <a:t>flagella</a:t>
            </a:r>
            <a:r>
              <a:rPr lang="en-US" sz="2800" dirty="0"/>
              <a:t> have four supporting rings instead of two because of presence of double membranes hence a pair of rings per </a:t>
            </a:r>
            <a:r>
              <a:rPr lang="en-US" sz="2800" dirty="0" smtClean="0"/>
              <a:t>membrane</a:t>
            </a:r>
            <a:endParaRPr lang="en-US" sz="2800" dirty="0"/>
          </a:p>
        </p:txBody>
      </p:sp>
    </p:spTree>
    <p:extLst>
      <p:ext uri="{BB962C8B-B14F-4D97-AF65-F5344CB8AC3E}">
        <p14:creationId xmlns:p14="http://schemas.microsoft.com/office/powerpoint/2010/main" val="2167566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7504" y="260648"/>
            <a:ext cx="4536504" cy="6408712"/>
          </a:xfrm>
        </p:spPr>
        <p:txBody>
          <a:bodyPr>
            <a:normAutofit lnSpcReduction="10000"/>
          </a:bodyPr>
          <a:lstStyle/>
          <a:p>
            <a:pPr fontAlgn="auto">
              <a:spcAft>
                <a:spcPts val="0"/>
              </a:spcAft>
              <a:defRPr/>
            </a:pPr>
            <a:r>
              <a:rPr lang="en-GB" b="1" dirty="0">
                <a:solidFill>
                  <a:srgbClr val="C00000"/>
                </a:solidFill>
              </a:rPr>
              <a:t>Lipopolysaccharide (LPS)</a:t>
            </a:r>
          </a:p>
          <a:p>
            <a:pPr marL="457200" indent="-457200" fontAlgn="auto">
              <a:spcAft>
                <a:spcPts val="0"/>
              </a:spcAft>
              <a:buFont typeface="Arial" pitchFamily="34" charset="0"/>
              <a:buChar char="•"/>
              <a:defRPr/>
            </a:pPr>
            <a:r>
              <a:rPr lang="en-GB" dirty="0" smtClean="0"/>
              <a:t>Consists </a:t>
            </a:r>
            <a:r>
              <a:rPr lang="en-GB" dirty="0"/>
              <a:t>three distinct unit;</a:t>
            </a:r>
          </a:p>
          <a:p>
            <a:pPr marL="914400" lvl="1" indent="-457200" fontAlgn="auto">
              <a:spcAft>
                <a:spcPts val="0"/>
              </a:spcAft>
              <a:buFont typeface="Arial" pitchFamily="34" charset="0"/>
              <a:buChar char="•"/>
              <a:defRPr/>
            </a:pPr>
            <a:r>
              <a:rPr lang="en-GB" b="1" dirty="0"/>
              <a:t>P</a:t>
            </a:r>
            <a:r>
              <a:rPr lang="en-GB" b="1" dirty="0" smtClean="0"/>
              <a:t>olysaccharide </a:t>
            </a:r>
            <a:r>
              <a:rPr lang="en-GB" b="1" dirty="0"/>
              <a:t>core </a:t>
            </a:r>
            <a:r>
              <a:rPr lang="en-GB" dirty="0"/>
              <a:t>of five sugars, </a:t>
            </a:r>
          </a:p>
          <a:p>
            <a:pPr marL="914400" lvl="1" indent="-457200" fontAlgn="auto">
              <a:spcAft>
                <a:spcPts val="0"/>
              </a:spcAft>
              <a:buFont typeface="Arial" pitchFamily="34" charset="0"/>
              <a:buChar char="•"/>
              <a:defRPr/>
            </a:pPr>
            <a:r>
              <a:rPr lang="en-GB" b="1" dirty="0" err="1" smtClean="0"/>
              <a:t>Phospoholipid</a:t>
            </a:r>
            <a:r>
              <a:rPr lang="en-GB" b="1" dirty="0" smtClean="0"/>
              <a:t> </a:t>
            </a:r>
            <a:r>
              <a:rPr lang="en-GB" b="1" dirty="0"/>
              <a:t>called Lipid A </a:t>
            </a:r>
            <a:r>
              <a:rPr lang="en-GB" dirty="0"/>
              <a:t>(endotoxin) responsible for toxic effects</a:t>
            </a:r>
            <a:r>
              <a:rPr lang="en-US" b="1" dirty="0">
                <a:ea typeface="Verdana" pitchFamily="34" charset="0"/>
                <a:cs typeface="Verdana" pitchFamily="34" charset="0"/>
              </a:rPr>
              <a:t> </a:t>
            </a:r>
            <a:r>
              <a:rPr lang="en-US" dirty="0">
                <a:ea typeface="Verdana" pitchFamily="34" charset="0"/>
                <a:cs typeface="Verdana" pitchFamily="34" charset="0"/>
              </a:rPr>
              <a:t>(fever, hypotension, septicemia)</a:t>
            </a:r>
            <a:endParaRPr lang="en-GB" dirty="0"/>
          </a:p>
          <a:p>
            <a:pPr marL="914400" lvl="1" indent="-457200" fontAlgn="auto">
              <a:spcAft>
                <a:spcPts val="0"/>
              </a:spcAft>
              <a:buFont typeface="Arial" pitchFamily="34" charset="0"/>
              <a:buChar char="•"/>
              <a:defRPr/>
            </a:pPr>
            <a:r>
              <a:rPr lang="en-GB" b="1" dirty="0" smtClean="0"/>
              <a:t>Outer </a:t>
            </a:r>
            <a:r>
              <a:rPr lang="en-GB" b="1" dirty="0"/>
              <a:t>polysaccharide </a:t>
            </a:r>
            <a:r>
              <a:rPr lang="en-GB" dirty="0"/>
              <a:t>of 25 repeating units- major surface antigen (somatic or O antigen) serving as an antigenic determinant </a:t>
            </a:r>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05655" y="188640"/>
            <a:ext cx="4602849"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251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fontAlgn="auto">
              <a:spcAft>
                <a:spcPts val="0"/>
              </a:spcAft>
              <a:buFont typeface="Arial" pitchFamily="34" charset="0"/>
              <a:buChar char="•"/>
              <a:defRPr/>
            </a:pPr>
            <a:r>
              <a:rPr lang="en-GB" dirty="0"/>
              <a:t>LPS also protects the cell from phagocytosis and lysozyme.</a:t>
            </a:r>
          </a:p>
          <a:p>
            <a:pPr marL="457200" indent="-457200" fontAlgn="auto">
              <a:spcAft>
                <a:spcPts val="0"/>
              </a:spcAft>
              <a:buFont typeface="Arial" pitchFamily="34" charset="0"/>
              <a:buChar char="•"/>
              <a:defRPr/>
            </a:pPr>
            <a:r>
              <a:rPr lang="en-GB" dirty="0"/>
              <a:t>LPS confers a negative charge and also repels hydrophobic molecules</a:t>
            </a:r>
          </a:p>
          <a:p>
            <a:pPr marL="457200" indent="-457200" fontAlgn="auto">
              <a:spcAft>
                <a:spcPts val="0"/>
              </a:spcAft>
              <a:buFont typeface="Arial" pitchFamily="34" charset="0"/>
              <a:buChar char="•"/>
              <a:defRPr/>
            </a:pPr>
            <a:r>
              <a:rPr lang="en-GB" dirty="0"/>
              <a:t>Has toxic and pyrogenic properties and is extremely important in pathogenesis.</a:t>
            </a:r>
          </a:p>
          <a:p>
            <a:endParaRPr lang="en-GB" dirty="0"/>
          </a:p>
        </p:txBody>
      </p:sp>
    </p:spTree>
    <p:extLst>
      <p:ext uri="{BB962C8B-B14F-4D97-AF65-F5344CB8AC3E}">
        <p14:creationId xmlns:p14="http://schemas.microsoft.com/office/powerpoint/2010/main" val="1307082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r>
              <a:rPr lang="en-US" sz="2400" b="1" dirty="0"/>
              <a:t>Differences between Gram Positive and Gram Negative Bacterial Cells</a:t>
            </a:r>
            <a:endParaRPr lang="en-US" sz="2400" dirty="0"/>
          </a:p>
        </p:txBody>
      </p:sp>
      <p:graphicFrame>
        <p:nvGraphicFramePr>
          <p:cNvPr id="4" name="Content Placeholder 3"/>
          <p:cNvGraphicFramePr>
            <a:graphicFrameLocks noGrp="1"/>
          </p:cNvGraphicFramePr>
          <p:nvPr>
            <p:ph idx="1"/>
          </p:nvPr>
        </p:nvGraphicFramePr>
        <p:xfrm>
          <a:off x="0" y="685801"/>
          <a:ext cx="9144000" cy="6682472"/>
        </p:xfrm>
        <a:graphic>
          <a:graphicData uri="http://schemas.openxmlformats.org/drawingml/2006/table">
            <a:tbl>
              <a:tblPr firstRow="1" bandRow="1">
                <a:tableStyleId>{00A15C55-8517-42AA-B614-E9B94910E393}</a:tableStyleId>
              </a:tblPr>
              <a:tblGrid>
                <a:gridCol w="4572000"/>
                <a:gridCol w="4572000"/>
              </a:tblGrid>
              <a:tr h="420436">
                <a:tc>
                  <a:txBody>
                    <a:bodyPr/>
                    <a:lstStyle/>
                    <a:p>
                      <a:pPr marL="0" marR="0" algn="ctr">
                        <a:lnSpc>
                          <a:spcPct val="150000"/>
                        </a:lnSpc>
                        <a:spcBef>
                          <a:spcPts val="0"/>
                        </a:spcBef>
                        <a:spcAft>
                          <a:spcPts val="0"/>
                        </a:spcAft>
                      </a:pPr>
                      <a:r>
                        <a:rPr lang="en-US" sz="1600" dirty="0"/>
                        <a:t>Gram Negative</a:t>
                      </a:r>
                      <a:endParaRPr lang="en-US" sz="1600" dirty="0">
                        <a:latin typeface="Times New Roman"/>
                        <a:ea typeface="Times New Roman"/>
                      </a:endParaRPr>
                    </a:p>
                  </a:txBody>
                  <a:tcPr marL="68580" marR="68580" marT="0" marB="0"/>
                </a:tc>
                <a:tc>
                  <a:txBody>
                    <a:bodyPr/>
                    <a:lstStyle/>
                    <a:p>
                      <a:pPr marL="0" marR="0" algn="ctr">
                        <a:lnSpc>
                          <a:spcPct val="150000"/>
                        </a:lnSpc>
                        <a:spcBef>
                          <a:spcPts val="0"/>
                        </a:spcBef>
                        <a:spcAft>
                          <a:spcPts val="0"/>
                        </a:spcAft>
                      </a:pPr>
                      <a:r>
                        <a:rPr lang="en-US" sz="1600"/>
                        <a:t>Gram Positive</a:t>
                      </a:r>
                      <a:endParaRPr lang="en-US" sz="1600">
                        <a:latin typeface="Times New Roman"/>
                        <a:ea typeface="Times New Roman"/>
                      </a:endParaRPr>
                    </a:p>
                  </a:txBody>
                  <a:tcPr marL="68580" marR="68580" marT="0" marB="0"/>
                </a:tc>
              </a:tr>
              <a:tr h="420436">
                <a:tc>
                  <a:txBody>
                    <a:bodyPr/>
                    <a:lstStyle/>
                    <a:p>
                      <a:pPr marL="0" marR="0" algn="just">
                        <a:lnSpc>
                          <a:spcPct val="150000"/>
                        </a:lnSpc>
                        <a:spcBef>
                          <a:spcPts val="0"/>
                        </a:spcBef>
                        <a:spcAft>
                          <a:spcPts val="0"/>
                        </a:spcAft>
                      </a:pPr>
                      <a:r>
                        <a:rPr lang="en-US" sz="1600"/>
                        <a:t>Has an additional cell wall layer making it bi-layered</a:t>
                      </a:r>
                      <a:endParaRPr lang="en-US" sz="160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1600"/>
                        <a:t>Has one cell wall layer</a:t>
                      </a:r>
                      <a:endParaRPr lang="en-US" sz="1600">
                        <a:latin typeface="Times New Roman"/>
                        <a:ea typeface="Times New Roman"/>
                      </a:endParaRPr>
                    </a:p>
                  </a:txBody>
                  <a:tcPr marL="68580" marR="68580" marT="0" marB="0"/>
                </a:tc>
              </a:tr>
              <a:tr h="420436">
                <a:tc>
                  <a:txBody>
                    <a:bodyPr/>
                    <a:lstStyle/>
                    <a:p>
                      <a:pPr marL="0" marR="0" algn="just">
                        <a:lnSpc>
                          <a:spcPct val="150000"/>
                        </a:lnSpc>
                        <a:spcBef>
                          <a:spcPts val="0"/>
                        </a:spcBef>
                        <a:spcAft>
                          <a:spcPts val="0"/>
                        </a:spcAft>
                      </a:pPr>
                      <a:r>
                        <a:rPr lang="en-US" sz="1600" dirty="0"/>
                        <a:t>Has a thin peptidoglycan layer</a:t>
                      </a:r>
                      <a:endParaRPr lang="en-US" sz="1600" dirty="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1600" dirty="0"/>
                        <a:t>Has a thick peptidoglycan layer</a:t>
                      </a:r>
                      <a:endParaRPr lang="en-US" sz="1600" dirty="0">
                        <a:latin typeface="Times New Roman"/>
                        <a:ea typeface="Times New Roman"/>
                      </a:endParaRPr>
                    </a:p>
                  </a:txBody>
                  <a:tcPr marL="68580" marR="68580" marT="0" marB="0"/>
                </a:tc>
              </a:tr>
              <a:tr h="420436">
                <a:tc>
                  <a:txBody>
                    <a:bodyPr/>
                    <a:lstStyle/>
                    <a:p>
                      <a:pPr marL="0" marR="0" algn="just">
                        <a:lnSpc>
                          <a:spcPct val="150000"/>
                        </a:lnSpc>
                        <a:spcBef>
                          <a:spcPts val="0"/>
                        </a:spcBef>
                        <a:spcAft>
                          <a:spcPts val="0"/>
                        </a:spcAft>
                      </a:pPr>
                      <a:r>
                        <a:rPr lang="en-US" sz="1600" dirty="0"/>
                        <a:t>Has </a:t>
                      </a:r>
                      <a:r>
                        <a:rPr lang="en-US" sz="1600" dirty="0" err="1"/>
                        <a:t>porins</a:t>
                      </a:r>
                      <a:r>
                        <a:rPr lang="en-US" sz="1600" dirty="0"/>
                        <a:t> in outer membrane that act as pores</a:t>
                      </a:r>
                      <a:endParaRPr lang="en-US" sz="1600" dirty="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1600"/>
                        <a:t>Has no porin</a:t>
                      </a:r>
                      <a:endParaRPr lang="en-US" sz="1600">
                        <a:latin typeface="Times New Roman"/>
                        <a:ea typeface="Times New Roman"/>
                      </a:endParaRPr>
                    </a:p>
                  </a:txBody>
                  <a:tcPr marL="68580" marR="68580" marT="0" marB="0"/>
                </a:tc>
              </a:tr>
              <a:tr h="1375746">
                <a:tc>
                  <a:txBody>
                    <a:bodyPr/>
                    <a:lstStyle/>
                    <a:p>
                      <a:pPr marL="0" marR="0" algn="just">
                        <a:lnSpc>
                          <a:spcPct val="150000"/>
                        </a:lnSpc>
                        <a:spcBef>
                          <a:spcPts val="0"/>
                        </a:spcBef>
                        <a:spcAft>
                          <a:spcPts val="0"/>
                        </a:spcAft>
                      </a:pPr>
                      <a:r>
                        <a:rPr lang="en-US" sz="1600" dirty="0"/>
                        <a:t>No </a:t>
                      </a:r>
                      <a:r>
                        <a:rPr lang="en-US" sz="1600" u="none" strike="noStrike" dirty="0">
                          <a:hlinkClick r:id="rId2" tooltip="Teichoic acid"/>
                        </a:rPr>
                        <a:t>teichoic acids</a:t>
                      </a:r>
                      <a:r>
                        <a:rPr lang="en-US" sz="1600" dirty="0"/>
                        <a:t> or </a:t>
                      </a:r>
                      <a:r>
                        <a:rPr lang="en-US" sz="1600" u="none" strike="noStrike" dirty="0">
                          <a:hlinkClick r:id="rId3" tooltip="Lipoteichoic acid"/>
                        </a:rPr>
                        <a:t>lipoteichoic acids</a:t>
                      </a:r>
                      <a:r>
                        <a:rPr lang="en-US" sz="1600" dirty="0"/>
                        <a:t> are present</a:t>
                      </a:r>
                      <a:endParaRPr lang="en-US" sz="1600" dirty="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1600" dirty="0"/>
                        <a:t>Is made of teichoic acids linked to peptidoglycan polymers of either glycerol phosphate or rubitol phosphate with sugars and amino acids</a:t>
                      </a:r>
                      <a:endParaRPr lang="en-US" sz="1600" dirty="0">
                        <a:latin typeface="Times New Roman"/>
                        <a:ea typeface="Times New Roman"/>
                      </a:endParaRPr>
                    </a:p>
                  </a:txBody>
                  <a:tcPr marL="68580" marR="68580" marT="0" marB="0"/>
                </a:tc>
              </a:tr>
              <a:tr h="898091">
                <a:tc>
                  <a:txBody>
                    <a:bodyPr/>
                    <a:lstStyle/>
                    <a:p>
                      <a:pPr marL="0" marR="0" algn="just">
                        <a:lnSpc>
                          <a:spcPct val="150000"/>
                        </a:lnSpc>
                        <a:spcBef>
                          <a:spcPts val="0"/>
                        </a:spcBef>
                        <a:spcAft>
                          <a:spcPts val="0"/>
                        </a:spcAft>
                      </a:pPr>
                      <a:r>
                        <a:rPr lang="en-US" sz="1600" dirty="0"/>
                        <a:t>The </a:t>
                      </a:r>
                      <a:r>
                        <a:rPr lang="en-US" sz="1600" u="none" strike="noStrike" dirty="0">
                          <a:hlinkClick r:id="rId4" tooltip="S-layer"/>
                        </a:rPr>
                        <a:t>S-layer</a:t>
                      </a:r>
                      <a:r>
                        <a:rPr lang="en-US" sz="1600" dirty="0"/>
                        <a:t> is directly attached to the outer membrane, rather than the peptidoglycan</a:t>
                      </a:r>
                      <a:endParaRPr lang="en-US" sz="1600" dirty="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1600" dirty="0"/>
                        <a:t>S-Layer is directly attached to the peptidoglycan and not to the membrane</a:t>
                      </a:r>
                      <a:endParaRPr lang="en-US" sz="1600" dirty="0">
                        <a:latin typeface="Times New Roman"/>
                        <a:ea typeface="Times New Roman"/>
                      </a:endParaRPr>
                    </a:p>
                  </a:txBody>
                  <a:tcPr marL="68580" marR="68580" marT="0" marB="0"/>
                </a:tc>
              </a:tr>
              <a:tr h="898091">
                <a:tc>
                  <a:txBody>
                    <a:bodyPr/>
                    <a:lstStyle/>
                    <a:p>
                      <a:pPr marL="0" marR="0" algn="just">
                        <a:lnSpc>
                          <a:spcPct val="150000"/>
                        </a:lnSpc>
                        <a:spcBef>
                          <a:spcPts val="0"/>
                        </a:spcBef>
                        <a:spcAft>
                          <a:spcPts val="0"/>
                        </a:spcAft>
                      </a:pPr>
                      <a:r>
                        <a:rPr lang="en-US" sz="1600"/>
                        <a:t>If present </a:t>
                      </a:r>
                      <a:r>
                        <a:rPr lang="en-US" sz="1600" u="none" strike="noStrike">
                          <a:hlinkClick r:id="rId5" tooltip="Flagella"/>
                        </a:rPr>
                        <a:t>flagella</a:t>
                      </a:r>
                      <a:r>
                        <a:rPr lang="en-US" sz="1600"/>
                        <a:t> have four supporting rings instead of two due to presence of two membrane layers</a:t>
                      </a:r>
                      <a:endParaRPr lang="en-US" sz="160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1600"/>
                        <a:t>If present flagella have two supporting rings because it has only one membrane layer</a:t>
                      </a:r>
                      <a:endParaRPr lang="en-US" sz="1600">
                        <a:latin typeface="Times New Roman"/>
                        <a:ea typeface="Times New Roman"/>
                      </a:endParaRPr>
                    </a:p>
                  </a:txBody>
                  <a:tcPr marL="68580" marR="68580" marT="0" marB="0"/>
                </a:tc>
              </a:tr>
              <a:tr h="420436">
                <a:tc>
                  <a:txBody>
                    <a:bodyPr/>
                    <a:lstStyle/>
                    <a:p>
                      <a:pPr marL="0" marR="0" algn="just">
                        <a:lnSpc>
                          <a:spcPct val="150000"/>
                        </a:lnSpc>
                        <a:spcBef>
                          <a:spcPts val="0"/>
                        </a:spcBef>
                        <a:spcAft>
                          <a:spcPts val="0"/>
                        </a:spcAft>
                      </a:pPr>
                      <a:r>
                        <a:rPr lang="en-US" sz="1600" dirty="0"/>
                        <a:t>Most do not sporulate</a:t>
                      </a:r>
                      <a:endParaRPr lang="en-US" sz="1600" dirty="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1600" dirty="0"/>
                        <a:t>Most sporulate</a:t>
                      </a:r>
                      <a:endParaRPr lang="en-US" sz="1600" dirty="0">
                        <a:latin typeface="Times New Roman"/>
                        <a:ea typeface="Times New Roman"/>
                      </a:endParaRPr>
                    </a:p>
                  </a:txBody>
                  <a:tcPr marL="68580" marR="68580" marT="0" marB="0"/>
                </a:tc>
              </a:tr>
              <a:tr h="898091">
                <a:tc>
                  <a:txBody>
                    <a:bodyPr/>
                    <a:lstStyle/>
                    <a:p>
                      <a:pPr marL="0" marR="0" algn="just">
                        <a:lnSpc>
                          <a:spcPct val="150000"/>
                        </a:lnSpc>
                        <a:spcBef>
                          <a:spcPts val="0"/>
                        </a:spcBef>
                        <a:spcAft>
                          <a:spcPts val="0"/>
                        </a:spcAft>
                      </a:pPr>
                      <a:r>
                        <a:rPr lang="en-US" sz="1600"/>
                        <a:t>Does not retain the purple stain after washing off with alcohol following staining</a:t>
                      </a:r>
                      <a:endParaRPr lang="en-US" sz="1600">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1600" dirty="0"/>
                        <a:t>Retains the purple color even after washing off with alcohol</a:t>
                      </a:r>
                      <a:endParaRPr lang="en-US" sz="1600" dirty="0">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312379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Bacterial Cell Wall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20"/>
            <a:ext cx="9108504" cy="6785320"/>
          </a:xfrm>
          <a:prstGeom prst="rect">
            <a:avLst/>
          </a:prstGeom>
          <a:solidFill>
            <a:schemeClr val="tx2">
              <a:lumMod val="20000"/>
              <a:lumOff val="80000"/>
            </a:schemeClr>
          </a:solidFill>
          <a:ln>
            <a:noFill/>
          </a:ln>
        </p:spPr>
      </p:pic>
    </p:spTree>
    <p:extLst>
      <p:ext uri="{BB962C8B-B14F-4D97-AF65-F5344CB8AC3E}">
        <p14:creationId xmlns:p14="http://schemas.microsoft.com/office/powerpoint/2010/main" val="1572448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4280"/>
            <a:ext cx="9108504" cy="682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07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714375"/>
          </a:xfrm>
        </p:spPr>
        <p:txBody>
          <a:bodyPr rtlCol="0">
            <a:normAutofit fontScale="90000"/>
          </a:bodyPr>
          <a:lstStyle/>
          <a:p>
            <a:pPr fontAlgn="auto">
              <a:spcAft>
                <a:spcPts val="0"/>
              </a:spcAft>
              <a:defRPr/>
            </a:pPr>
            <a:r>
              <a:rPr lang="en-GB" dirty="0">
                <a:solidFill>
                  <a:srgbClr val="C00000"/>
                </a:solidFill>
              </a:rPr>
              <a:t>Acid-fast bacteria</a:t>
            </a:r>
          </a:p>
        </p:txBody>
      </p:sp>
      <p:sp>
        <p:nvSpPr>
          <p:cNvPr id="3" name="Subtitle 2"/>
          <p:cNvSpPr>
            <a:spLocks noGrp="1"/>
          </p:cNvSpPr>
          <p:nvPr>
            <p:ph type="subTitle" idx="1"/>
          </p:nvPr>
        </p:nvSpPr>
        <p:spPr>
          <a:xfrm>
            <a:off x="214313" y="857250"/>
            <a:ext cx="8643937" cy="5786438"/>
          </a:xfrm>
        </p:spPr>
        <p:txBody>
          <a:bodyPr rtlCol="0">
            <a:normAutofit fontScale="77500" lnSpcReduction="20000"/>
          </a:bodyPr>
          <a:lstStyle/>
          <a:p>
            <a:pPr marL="457200" indent="-457200" algn="just" eaLnBrk="1" fontAlgn="auto" hangingPunct="1">
              <a:spcAft>
                <a:spcPts val="0"/>
              </a:spcAft>
              <a:buFont typeface="Arial" pitchFamily="34" charset="0"/>
              <a:buChar char="•"/>
              <a:defRPr/>
            </a:pPr>
            <a:r>
              <a:rPr lang="en-GB" dirty="0" smtClean="0">
                <a:solidFill>
                  <a:schemeClr val="tx1"/>
                </a:solidFill>
              </a:rPr>
              <a:t>Found in Mycobacteria and </a:t>
            </a:r>
            <a:r>
              <a:rPr lang="en-GB" dirty="0" err="1" smtClean="0">
                <a:solidFill>
                  <a:schemeClr val="tx1"/>
                </a:solidFill>
              </a:rPr>
              <a:t>Nocardia</a:t>
            </a:r>
            <a:endParaRPr lang="en-GB" dirty="0" smtClean="0">
              <a:solidFill>
                <a:schemeClr val="tx1"/>
              </a:solidFill>
            </a:endParaRPr>
          </a:p>
          <a:p>
            <a:pPr marL="457200" indent="-457200" algn="just" fontAlgn="auto">
              <a:spcAft>
                <a:spcPts val="0"/>
              </a:spcAft>
              <a:buFont typeface="Arial" pitchFamily="34" charset="0"/>
              <a:buChar char="•"/>
              <a:defRPr/>
            </a:pPr>
            <a:r>
              <a:rPr lang="en-GB" dirty="0" smtClean="0">
                <a:solidFill>
                  <a:schemeClr val="tx1"/>
                </a:solidFill>
              </a:rPr>
              <a:t>More </a:t>
            </a:r>
            <a:r>
              <a:rPr lang="en-GB" dirty="0" smtClean="0"/>
              <a:t>complex cell envelopes than </a:t>
            </a:r>
            <a:r>
              <a:rPr lang="en-GB" dirty="0" smtClean="0">
                <a:solidFill>
                  <a:schemeClr val="tx1"/>
                </a:solidFill>
              </a:rPr>
              <a:t>other bacteria. </a:t>
            </a:r>
          </a:p>
          <a:p>
            <a:pPr marL="457200" indent="-457200" algn="just" eaLnBrk="1" fontAlgn="auto" hangingPunct="1">
              <a:spcAft>
                <a:spcPts val="0"/>
              </a:spcAft>
              <a:buFont typeface="Arial" pitchFamily="34" charset="0"/>
              <a:buChar char="•"/>
              <a:defRPr/>
            </a:pPr>
            <a:r>
              <a:rPr lang="en-GB" dirty="0" smtClean="0">
                <a:solidFill>
                  <a:schemeClr val="tx1"/>
                </a:solidFill>
              </a:rPr>
              <a:t>Retain stain/Acid fast-Resist decolourization with acid-alcohol after staining with </a:t>
            </a:r>
            <a:r>
              <a:rPr lang="en-GB" dirty="0" err="1" smtClean="0">
                <a:solidFill>
                  <a:schemeClr val="tx1"/>
                </a:solidFill>
              </a:rPr>
              <a:t>carbolfuschin</a:t>
            </a:r>
            <a:endParaRPr lang="en-GB" dirty="0" smtClean="0">
              <a:solidFill>
                <a:schemeClr val="tx1"/>
              </a:solidFill>
            </a:endParaRPr>
          </a:p>
          <a:p>
            <a:pPr marL="457200" indent="-457200" algn="just" eaLnBrk="1" fontAlgn="auto" hangingPunct="1">
              <a:spcAft>
                <a:spcPts val="0"/>
              </a:spcAft>
              <a:buFont typeface="Arial" pitchFamily="34" charset="0"/>
              <a:buChar char="•"/>
              <a:defRPr/>
            </a:pPr>
            <a:r>
              <a:rPr lang="en-GB" dirty="0" smtClean="0">
                <a:solidFill>
                  <a:schemeClr val="tx1"/>
                </a:solidFill>
              </a:rPr>
              <a:t>Composed of long chained branched fatty acids </a:t>
            </a:r>
            <a:r>
              <a:rPr lang="en-GB" b="1" dirty="0" smtClean="0">
                <a:solidFill>
                  <a:schemeClr val="tx1"/>
                </a:solidFill>
              </a:rPr>
              <a:t>(</a:t>
            </a:r>
            <a:r>
              <a:rPr lang="en-GB" b="1" dirty="0" err="1" smtClean="0">
                <a:solidFill>
                  <a:schemeClr val="tx1"/>
                </a:solidFill>
              </a:rPr>
              <a:t>Mycolic</a:t>
            </a:r>
            <a:r>
              <a:rPr lang="en-GB" b="1" dirty="0" smtClean="0">
                <a:solidFill>
                  <a:schemeClr val="tx1"/>
                </a:solidFill>
              </a:rPr>
              <a:t> acid) </a:t>
            </a:r>
            <a:r>
              <a:rPr lang="en-GB" dirty="0" smtClean="0">
                <a:solidFill>
                  <a:schemeClr val="tx1"/>
                </a:solidFill>
              </a:rPr>
              <a:t>are covalently bound via a polysaccharide to peptidoglycan. </a:t>
            </a:r>
          </a:p>
          <a:p>
            <a:pPr marL="457200" indent="-457200" algn="just" eaLnBrk="1" fontAlgn="auto" hangingPunct="1">
              <a:spcAft>
                <a:spcPts val="0"/>
              </a:spcAft>
              <a:buFont typeface="Arial" pitchFamily="34" charset="0"/>
              <a:buChar char="•"/>
              <a:defRPr/>
            </a:pPr>
            <a:r>
              <a:rPr lang="en-GB" dirty="0" smtClean="0">
                <a:solidFill>
                  <a:schemeClr val="tx1"/>
                </a:solidFill>
              </a:rPr>
              <a:t>Other </a:t>
            </a:r>
            <a:r>
              <a:rPr lang="en-GB" dirty="0" err="1" smtClean="0">
                <a:solidFill>
                  <a:schemeClr val="tx1"/>
                </a:solidFill>
              </a:rPr>
              <a:t>mycolic</a:t>
            </a:r>
            <a:r>
              <a:rPr lang="en-GB" dirty="0" smtClean="0">
                <a:solidFill>
                  <a:schemeClr val="tx1"/>
                </a:solidFill>
              </a:rPr>
              <a:t> acid containing compounds and complex lipids form a thick waxy membranous layer outside the peptidoglycan layer</a:t>
            </a:r>
          </a:p>
          <a:p>
            <a:pPr marL="457200" indent="-457200" algn="just" eaLnBrk="1" fontAlgn="auto" hangingPunct="1">
              <a:spcAft>
                <a:spcPts val="0"/>
              </a:spcAft>
              <a:buFont typeface="Arial" pitchFamily="34" charset="0"/>
              <a:buChar char="•"/>
              <a:defRPr/>
            </a:pPr>
            <a:r>
              <a:rPr lang="en-GB" b="1" dirty="0" smtClean="0">
                <a:solidFill>
                  <a:schemeClr val="tx1"/>
                </a:solidFill>
              </a:rPr>
              <a:t>NB: </a:t>
            </a:r>
            <a:r>
              <a:rPr lang="en-GB" dirty="0" smtClean="0">
                <a:solidFill>
                  <a:schemeClr val="tx1"/>
                </a:solidFill>
              </a:rPr>
              <a:t>A </a:t>
            </a:r>
            <a:r>
              <a:rPr lang="en-GB" dirty="0" err="1" smtClean="0">
                <a:solidFill>
                  <a:schemeClr val="tx1"/>
                </a:solidFill>
              </a:rPr>
              <a:t>mycolic</a:t>
            </a:r>
            <a:r>
              <a:rPr lang="en-GB" dirty="0" smtClean="0">
                <a:solidFill>
                  <a:schemeClr val="tx1"/>
                </a:solidFill>
              </a:rPr>
              <a:t> acid derivative called cord factor (</a:t>
            </a:r>
            <a:r>
              <a:rPr lang="en-GB" dirty="0" err="1" smtClean="0">
                <a:solidFill>
                  <a:schemeClr val="tx1"/>
                </a:solidFill>
              </a:rPr>
              <a:t>trehalose</a:t>
            </a:r>
            <a:r>
              <a:rPr lang="en-GB" dirty="0" smtClean="0">
                <a:solidFill>
                  <a:schemeClr val="tx1"/>
                </a:solidFill>
              </a:rPr>
              <a:t> </a:t>
            </a:r>
            <a:r>
              <a:rPr lang="en-GB" dirty="0" err="1" smtClean="0">
                <a:solidFill>
                  <a:schemeClr val="tx1"/>
                </a:solidFill>
              </a:rPr>
              <a:t>dimycolate</a:t>
            </a:r>
            <a:r>
              <a:rPr lang="en-GB" dirty="0" smtClean="0">
                <a:solidFill>
                  <a:schemeClr val="tx1"/>
                </a:solidFill>
              </a:rPr>
              <a:t>) is toxic and plays an important role in diseases caused by </a:t>
            </a:r>
            <a:r>
              <a:rPr lang="en-GB" dirty="0" err="1" smtClean="0">
                <a:solidFill>
                  <a:schemeClr val="tx1"/>
                </a:solidFill>
              </a:rPr>
              <a:t>Corynebacterim</a:t>
            </a:r>
            <a:r>
              <a:rPr lang="en-GB" dirty="0" smtClean="0">
                <a:solidFill>
                  <a:schemeClr val="tx1"/>
                </a:solidFill>
              </a:rPr>
              <a:t> </a:t>
            </a:r>
            <a:r>
              <a:rPr lang="en-GB" dirty="0" err="1" smtClean="0">
                <a:solidFill>
                  <a:schemeClr val="tx1"/>
                </a:solidFill>
              </a:rPr>
              <a:t>diphtheriae</a:t>
            </a:r>
            <a:r>
              <a:rPr lang="en-GB" dirty="0" smtClean="0">
                <a:solidFill>
                  <a:schemeClr val="tx1"/>
                </a:solidFill>
              </a:rPr>
              <a:t> and Mycobacterium tuberculosis.</a:t>
            </a:r>
          </a:p>
          <a:p>
            <a:pPr marL="457200" indent="-457200" algn="just" eaLnBrk="1" fontAlgn="auto" hangingPunct="1">
              <a:spcAft>
                <a:spcPts val="0"/>
              </a:spcAft>
              <a:buFont typeface="Arial" pitchFamily="34" charset="0"/>
              <a:buChar char="•"/>
              <a:defRPr/>
            </a:pPr>
            <a:r>
              <a:rPr lang="en-GB" dirty="0" smtClean="0">
                <a:solidFill>
                  <a:schemeClr val="tx1"/>
                </a:solidFill>
              </a:rPr>
              <a:t>Wax D, cord factor, </a:t>
            </a:r>
            <a:r>
              <a:rPr lang="en-GB" dirty="0" err="1" smtClean="0">
                <a:solidFill>
                  <a:schemeClr val="tx1"/>
                </a:solidFill>
              </a:rPr>
              <a:t>arabinogalactans</a:t>
            </a:r>
            <a:r>
              <a:rPr lang="en-GB" dirty="0" smtClean="0">
                <a:solidFill>
                  <a:schemeClr val="tx1"/>
                </a:solidFill>
              </a:rPr>
              <a:t>, and </a:t>
            </a:r>
            <a:r>
              <a:rPr lang="en-GB" dirty="0" err="1" smtClean="0">
                <a:solidFill>
                  <a:schemeClr val="tx1"/>
                </a:solidFill>
              </a:rPr>
              <a:t>sulfolipids</a:t>
            </a:r>
            <a:r>
              <a:rPr lang="en-GB" dirty="0" smtClean="0">
                <a:solidFill>
                  <a:schemeClr val="tx1"/>
                </a:solidFill>
              </a:rPr>
              <a:t> are mycobacterial virulence factors)</a:t>
            </a:r>
          </a:p>
        </p:txBody>
      </p:sp>
    </p:spTree>
    <p:extLst>
      <p:ext uri="{BB962C8B-B14F-4D97-AF65-F5344CB8AC3E}">
        <p14:creationId xmlns:p14="http://schemas.microsoft.com/office/powerpoint/2010/main" val="1721758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703384" y="228600"/>
            <a:ext cx="7772400" cy="785813"/>
          </a:xfrm>
        </p:spPr>
        <p:txBody>
          <a:bodyPr/>
          <a:lstStyle/>
          <a:p>
            <a:pPr eaLnBrk="1" hangingPunct="1"/>
            <a:r>
              <a:rPr lang="en-GB" b="1" dirty="0" smtClean="0">
                <a:solidFill>
                  <a:srgbClr val="C00000"/>
                </a:solidFill>
              </a:rPr>
              <a:t>Cell wall-deficient bacteria</a:t>
            </a:r>
          </a:p>
        </p:txBody>
      </p:sp>
      <p:sp>
        <p:nvSpPr>
          <p:cNvPr id="3" name="Subtitle 2"/>
          <p:cNvSpPr>
            <a:spLocks noGrp="1"/>
          </p:cNvSpPr>
          <p:nvPr>
            <p:ph type="subTitle" idx="1"/>
          </p:nvPr>
        </p:nvSpPr>
        <p:spPr>
          <a:xfrm>
            <a:off x="285750" y="1124744"/>
            <a:ext cx="8643938" cy="5447506"/>
          </a:xfrm>
        </p:spPr>
        <p:txBody>
          <a:bodyPr rtlCol="0">
            <a:normAutofit lnSpcReduction="10000"/>
          </a:bodyPr>
          <a:lstStyle/>
          <a:p>
            <a:pPr marL="457200" indent="-457200" algn="just" eaLnBrk="1" fontAlgn="auto" hangingPunct="1">
              <a:spcAft>
                <a:spcPts val="0"/>
              </a:spcAft>
              <a:buFont typeface="Arial" pitchFamily="34" charset="0"/>
              <a:buChar char="•"/>
              <a:defRPr/>
            </a:pPr>
            <a:r>
              <a:rPr lang="en-GB" sz="2800" b="1" dirty="0" err="1" smtClean="0">
                <a:solidFill>
                  <a:schemeClr val="tx1"/>
                </a:solidFill>
              </a:rPr>
              <a:t>Mollicutes</a:t>
            </a:r>
            <a:r>
              <a:rPr lang="en-GB" sz="2800" dirty="0" smtClean="0">
                <a:solidFill>
                  <a:schemeClr val="tx1"/>
                </a:solidFill>
              </a:rPr>
              <a:t>- do not have a cell wall </a:t>
            </a:r>
            <a:r>
              <a:rPr lang="en-GB" sz="2800" dirty="0" err="1" smtClean="0">
                <a:solidFill>
                  <a:schemeClr val="tx1"/>
                </a:solidFill>
              </a:rPr>
              <a:t>e.g</a:t>
            </a:r>
            <a:r>
              <a:rPr lang="en-GB" sz="2800" dirty="0" smtClean="0">
                <a:solidFill>
                  <a:schemeClr val="tx1"/>
                </a:solidFill>
              </a:rPr>
              <a:t> mycoplasma and </a:t>
            </a:r>
            <a:r>
              <a:rPr lang="en-GB" sz="2800" dirty="0" err="1" smtClean="0">
                <a:solidFill>
                  <a:schemeClr val="tx1"/>
                </a:solidFill>
              </a:rPr>
              <a:t>ureaplasma</a:t>
            </a:r>
            <a:endParaRPr lang="en-GB" sz="2800" dirty="0" smtClean="0">
              <a:solidFill>
                <a:schemeClr val="tx1"/>
              </a:solidFill>
            </a:endParaRPr>
          </a:p>
          <a:p>
            <a:pPr marL="457200" indent="-457200" algn="just" eaLnBrk="1" fontAlgn="auto" hangingPunct="1">
              <a:spcAft>
                <a:spcPts val="0"/>
              </a:spcAft>
              <a:buFont typeface="Arial" pitchFamily="34" charset="0"/>
              <a:buChar char="•"/>
              <a:defRPr/>
            </a:pPr>
            <a:r>
              <a:rPr lang="en-GB" sz="2800" b="1" dirty="0" smtClean="0">
                <a:solidFill>
                  <a:schemeClr val="tx1"/>
                </a:solidFill>
              </a:rPr>
              <a:t>L-forms </a:t>
            </a:r>
            <a:r>
              <a:rPr lang="en-GB" sz="2800" b="1" dirty="0">
                <a:solidFill>
                  <a:schemeClr val="tx1"/>
                </a:solidFill>
              </a:rPr>
              <a:t>or </a:t>
            </a:r>
            <a:r>
              <a:rPr lang="en-GB" sz="2800" b="1" dirty="0" smtClean="0">
                <a:solidFill>
                  <a:schemeClr val="tx1"/>
                </a:solidFill>
              </a:rPr>
              <a:t>L-phase- </a:t>
            </a:r>
            <a:r>
              <a:rPr lang="en-GB" sz="2800" dirty="0" smtClean="0">
                <a:solidFill>
                  <a:schemeClr val="tx1"/>
                </a:solidFill>
              </a:rPr>
              <a:t>lack cell walls derived from bacteria that normally possess cell wall</a:t>
            </a:r>
          </a:p>
          <a:p>
            <a:pPr marL="1371600" lvl="2" indent="-457200" algn="just" eaLnBrk="1" fontAlgn="auto" hangingPunct="1">
              <a:spcAft>
                <a:spcPts val="0"/>
              </a:spcAft>
              <a:buFont typeface="Arial" pitchFamily="34" charset="0"/>
              <a:buChar char="•"/>
              <a:defRPr/>
            </a:pPr>
            <a:r>
              <a:rPr lang="en-US" sz="2800" dirty="0" smtClean="0">
                <a:solidFill>
                  <a:schemeClr val="tx1"/>
                </a:solidFill>
                <a:ea typeface="Verdana" pitchFamily="34" charset="0"/>
                <a:cs typeface="Verdana" pitchFamily="34" charset="0"/>
              </a:rPr>
              <a:t>Result </a:t>
            </a:r>
            <a:r>
              <a:rPr lang="en-US" sz="2800" dirty="0">
                <a:solidFill>
                  <a:schemeClr val="tx1"/>
                </a:solidFill>
                <a:ea typeface="Verdana" pitchFamily="34" charset="0"/>
                <a:cs typeface="Verdana" pitchFamily="34" charset="0"/>
              </a:rPr>
              <a:t>from action of:</a:t>
            </a:r>
          </a:p>
          <a:p>
            <a:pPr marL="1828800" lvl="3" indent="-457200" algn="just" eaLnBrk="1" fontAlgn="auto" hangingPunct="1">
              <a:spcAft>
                <a:spcPts val="0"/>
              </a:spcAft>
              <a:buFont typeface="Arial" pitchFamily="34" charset="0"/>
              <a:buChar char="•"/>
              <a:defRPr/>
            </a:pPr>
            <a:r>
              <a:rPr lang="en-US" sz="2800" dirty="0">
                <a:solidFill>
                  <a:schemeClr val="tx1"/>
                </a:solidFill>
                <a:ea typeface="Verdana" pitchFamily="34" charset="0"/>
                <a:cs typeface="Verdana" pitchFamily="34" charset="0"/>
              </a:rPr>
              <a:t>enzymes </a:t>
            </a:r>
            <a:r>
              <a:rPr lang="en-US" sz="2800" dirty="0" err="1">
                <a:solidFill>
                  <a:schemeClr val="tx1"/>
                </a:solidFill>
                <a:ea typeface="Verdana" pitchFamily="34" charset="0"/>
                <a:cs typeface="Verdana" pitchFamily="34" charset="0"/>
              </a:rPr>
              <a:t>lytic</a:t>
            </a:r>
            <a:r>
              <a:rPr lang="en-US" sz="2800" dirty="0">
                <a:solidFill>
                  <a:schemeClr val="tx1"/>
                </a:solidFill>
                <a:ea typeface="Verdana" pitchFamily="34" charset="0"/>
                <a:cs typeface="Verdana" pitchFamily="34" charset="0"/>
              </a:rPr>
              <a:t> for cell wall </a:t>
            </a:r>
          </a:p>
          <a:p>
            <a:pPr marL="1828800" lvl="3" indent="-457200" algn="just" eaLnBrk="1" fontAlgn="auto" hangingPunct="1">
              <a:spcAft>
                <a:spcPts val="0"/>
              </a:spcAft>
              <a:buFont typeface="Arial" pitchFamily="34" charset="0"/>
              <a:buChar char="•"/>
              <a:defRPr/>
            </a:pPr>
            <a:r>
              <a:rPr lang="en-US" sz="2800" dirty="0" smtClean="0">
                <a:solidFill>
                  <a:schemeClr val="tx1"/>
                </a:solidFill>
                <a:ea typeface="Verdana" pitchFamily="34" charset="0"/>
                <a:cs typeface="Verdana" pitchFamily="34" charset="0"/>
              </a:rPr>
              <a:t>Antibiotics inhibiting </a:t>
            </a:r>
            <a:r>
              <a:rPr lang="en-US" sz="2800" dirty="0" err="1">
                <a:solidFill>
                  <a:schemeClr val="tx1"/>
                </a:solidFill>
                <a:ea typeface="Verdana" pitchFamily="34" charset="0"/>
                <a:cs typeface="Verdana" pitchFamily="34" charset="0"/>
              </a:rPr>
              <a:t>peptidoglycan</a:t>
            </a:r>
            <a:r>
              <a:rPr lang="en-US" sz="2800" dirty="0">
                <a:solidFill>
                  <a:schemeClr val="tx1"/>
                </a:solidFill>
                <a:ea typeface="Verdana" pitchFamily="34" charset="0"/>
                <a:cs typeface="Verdana" pitchFamily="34" charset="0"/>
              </a:rPr>
              <a:t> biosynthesis</a:t>
            </a:r>
          </a:p>
          <a:p>
            <a:pPr marL="1371600" lvl="2" indent="-457200" algn="just" eaLnBrk="1" fontAlgn="auto" hangingPunct="1">
              <a:spcAft>
                <a:spcPts val="0"/>
              </a:spcAft>
              <a:buFont typeface="Arial" pitchFamily="34" charset="0"/>
              <a:buChar char="•"/>
              <a:defRPr/>
            </a:pPr>
            <a:r>
              <a:rPr lang="en-GB" sz="2800" b="1" dirty="0" smtClean="0">
                <a:solidFill>
                  <a:schemeClr val="tx1"/>
                </a:solidFill>
              </a:rPr>
              <a:t>Protoplasts</a:t>
            </a:r>
            <a:r>
              <a:rPr lang="en-GB" sz="2800" dirty="0" smtClean="0">
                <a:solidFill>
                  <a:schemeClr val="tx1"/>
                </a:solidFill>
              </a:rPr>
              <a:t> - Have their cell wall entirely removed</a:t>
            </a:r>
          </a:p>
          <a:p>
            <a:pPr marL="1371600" lvl="2" indent="-457200" algn="just" eaLnBrk="1" fontAlgn="auto" hangingPunct="1">
              <a:spcAft>
                <a:spcPts val="0"/>
              </a:spcAft>
              <a:buFont typeface="Arial" pitchFamily="34" charset="0"/>
              <a:buChar char="•"/>
              <a:defRPr/>
            </a:pPr>
            <a:r>
              <a:rPr lang="en-GB" sz="2800" b="1" dirty="0" err="1" smtClean="0">
                <a:solidFill>
                  <a:schemeClr val="tx1"/>
                </a:solidFill>
              </a:rPr>
              <a:t>Spheroplasts</a:t>
            </a:r>
            <a:r>
              <a:rPr lang="en-GB" sz="2800" dirty="0" smtClean="0">
                <a:solidFill>
                  <a:schemeClr val="tx1"/>
                </a:solidFill>
              </a:rPr>
              <a:t>  - Have their cell wall only partially removed</a:t>
            </a:r>
          </a:p>
        </p:txBody>
      </p:sp>
    </p:spTree>
    <p:extLst>
      <p:ext uri="{BB962C8B-B14F-4D97-AF65-F5344CB8AC3E}">
        <p14:creationId xmlns:p14="http://schemas.microsoft.com/office/powerpoint/2010/main" val="2236030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dirty="0">
                <a:solidFill>
                  <a:srgbClr val="FFFF00"/>
                </a:solidFill>
              </a:rPr>
              <a:t>Cell structures </a:t>
            </a:r>
            <a:endParaRPr lang="en-GB" dirty="0" smtClean="0">
              <a:solidFill>
                <a:srgbClr val="FFFF00"/>
              </a:solidFill>
            </a:endParaRPr>
          </a:p>
        </p:txBody>
      </p:sp>
      <p:sp>
        <p:nvSpPr>
          <p:cNvPr id="3" name="Text Placeholder 2"/>
          <p:cNvSpPr>
            <a:spLocks noGrp="1"/>
          </p:cNvSpPr>
          <p:nvPr>
            <p:ph type="body" idx="1"/>
          </p:nvPr>
        </p:nvSpPr>
        <p:spPr>
          <a:xfrm>
            <a:off x="457200" y="1535113"/>
            <a:ext cx="4040188" cy="893762"/>
          </a:xfrm>
        </p:spPr>
        <p:txBody>
          <a:bodyPr rtlCol="0">
            <a:normAutofit/>
          </a:bodyPr>
          <a:lstStyle/>
          <a:p>
            <a:pPr fontAlgn="auto">
              <a:spcAft>
                <a:spcPts val="0"/>
              </a:spcAft>
              <a:buFont typeface="Arial" pitchFamily="34" charset="0"/>
              <a:buNone/>
              <a:defRPr/>
            </a:pPr>
            <a:r>
              <a:rPr lang="en-GB" sz="3000" dirty="0" smtClean="0"/>
              <a:t>EXTERNAL</a:t>
            </a:r>
            <a:r>
              <a:rPr lang="en-GB" dirty="0" smtClean="0"/>
              <a:t> </a:t>
            </a:r>
            <a:endParaRPr lang="en-GB" dirty="0"/>
          </a:p>
        </p:txBody>
      </p:sp>
      <p:sp>
        <p:nvSpPr>
          <p:cNvPr id="5124" name="Content Placeholder 3"/>
          <p:cNvSpPr>
            <a:spLocks noGrp="1"/>
          </p:cNvSpPr>
          <p:nvPr>
            <p:ph sz="half" idx="2"/>
          </p:nvPr>
        </p:nvSpPr>
        <p:spPr>
          <a:xfrm>
            <a:off x="457200" y="2500313"/>
            <a:ext cx="4040188" cy="3625850"/>
          </a:xfrm>
        </p:spPr>
        <p:txBody>
          <a:bodyPr/>
          <a:lstStyle/>
          <a:p>
            <a:r>
              <a:rPr lang="en-GB" sz="2800" dirty="0"/>
              <a:t>Capsule</a:t>
            </a:r>
          </a:p>
          <a:p>
            <a:r>
              <a:rPr lang="en-GB" sz="2800" dirty="0" smtClean="0"/>
              <a:t>Cell wall</a:t>
            </a:r>
          </a:p>
          <a:p>
            <a:r>
              <a:rPr lang="en-GB" sz="2800" dirty="0" smtClean="0"/>
              <a:t>Cell membrane</a:t>
            </a:r>
          </a:p>
          <a:p>
            <a:pPr fontAlgn="ctr"/>
            <a:r>
              <a:rPr lang="en-US" sz="2800" dirty="0"/>
              <a:t>Bacteria Appendages</a:t>
            </a:r>
          </a:p>
          <a:p>
            <a:pPr lvl="1" fontAlgn="ctr"/>
            <a:r>
              <a:rPr lang="en-US" sz="2800" dirty="0" err="1">
                <a:effectLst/>
              </a:rPr>
              <a:t>Pili</a:t>
            </a:r>
            <a:r>
              <a:rPr lang="en-US" sz="2800" dirty="0">
                <a:effectLst/>
              </a:rPr>
              <a:t>/</a:t>
            </a:r>
            <a:r>
              <a:rPr lang="en-GB" sz="2800" dirty="0">
                <a:effectLst/>
              </a:rPr>
              <a:t> </a:t>
            </a:r>
            <a:r>
              <a:rPr lang="en-US" sz="2800" dirty="0">
                <a:effectLst/>
              </a:rPr>
              <a:t>Fimbriae</a:t>
            </a:r>
            <a:endParaRPr lang="en-GB" sz="2800" dirty="0">
              <a:effectLst/>
            </a:endParaRPr>
          </a:p>
          <a:p>
            <a:pPr lvl="1"/>
            <a:r>
              <a:rPr lang="en-GB" sz="2800" dirty="0" smtClean="0"/>
              <a:t>Flagella</a:t>
            </a:r>
          </a:p>
        </p:txBody>
      </p:sp>
      <p:sp>
        <p:nvSpPr>
          <p:cNvPr id="5" name="Text Placeholder 4"/>
          <p:cNvSpPr>
            <a:spLocks noGrp="1"/>
          </p:cNvSpPr>
          <p:nvPr>
            <p:ph type="body" sz="quarter" idx="3"/>
          </p:nvPr>
        </p:nvSpPr>
        <p:spPr>
          <a:xfrm>
            <a:off x="4645025" y="1484784"/>
            <a:ext cx="4041775" cy="893762"/>
          </a:xfrm>
        </p:spPr>
        <p:txBody>
          <a:bodyPr rtlCol="0">
            <a:normAutofit/>
          </a:bodyPr>
          <a:lstStyle/>
          <a:p>
            <a:pPr fontAlgn="auto">
              <a:spcAft>
                <a:spcPts val="0"/>
              </a:spcAft>
              <a:buFont typeface="Arial" pitchFamily="34" charset="0"/>
              <a:buNone/>
              <a:defRPr/>
            </a:pPr>
            <a:r>
              <a:rPr lang="en-GB" sz="3300" dirty="0" smtClean="0"/>
              <a:t>INTERNAL  </a:t>
            </a:r>
            <a:endParaRPr lang="en-GB" dirty="0"/>
          </a:p>
        </p:txBody>
      </p:sp>
      <p:sp>
        <p:nvSpPr>
          <p:cNvPr id="5126" name="Content Placeholder 5"/>
          <p:cNvSpPr>
            <a:spLocks noGrp="1"/>
          </p:cNvSpPr>
          <p:nvPr>
            <p:ph sz="quarter" idx="4"/>
          </p:nvPr>
        </p:nvSpPr>
        <p:spPr>
          <a:xfrm>
            <a:off x="4645025" y="2428875"/>
            <a:ext cx="4041775" cy="3697288"/>
          </a:xfrm>
        </p:spPr>
        <p:txBody>
          <a:bodyPr/>
          <a:lstStyle/>
          <a:p>
            <a:r>
              <a:rPr lang="en-GB" sz="2800" dirty="0" smtClean="0"/>
              <a:t>Ribosomes</a:t>
            </a:r>
          </a:p>
          <a:p>
            <a:r>
              <a:rPr lang="en-GB" sz="2800" dirty="0" err="1" smtClean="0"/>
              <a:t>Mesosome</a:t>
            </a:r>
            <a:endParaRPr lang="en-GB" sz="2800" dirty="0" smtClean="0"/>
          </a:p>
          <a:p>
            <a:r>
              <a:rPr lang="en-GB" sz="2800" dirty="0" smtClean="0"/>
              <a:t>Plasmids</a:t>
            </a:r>
          </a:p>
          <a:p>
            <a:r>
              <a:rPr lang="en-GB" sz="2800" dirty="0" smtClean="0"/>
              <a:t>Nucleoid</a:t>
            </a:r>
          </a:p>
          <a:p>
            <a:r>
              <a:rPr lang="en-GB" sz="2800" dirty="0" smtClean="0"/>
              <a:t>Granules</a:t>
            </a:r>
          </a:p>
          <a:p>
            <a:r>
              <a:rPr lang="en-GB" sz="2800" dirty="0" smtClean="0"/>
              <a:t>Spores </a:t>
            </a:r>
          </a:p>
          <a:p>
            <a:endParaRPr lang="en-GB" dirty="0" smtClean="0"/>
          </a:p>
        </p:txBody>
      </p:sp>
    </p:spTree>
    <p:extLst>
      <p:ext uri="{BB962C8B-B14F-4D97-AF65-F5344CB8AC3E}">
        <p14:creationId xmlns:p14="http://schemas.microsoft.com/office/powerpoint/2010/main" val="2492308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928687"/>
          </a:xfrm>
        </p:spPr>
        <p:txBody>
          <a:bodyPr rtlCol="0">
            <a:normAutofit fontScale="90000"/>
          </a:bodyPr>
          <a:lstStyle/>
          <a:p>
            <a:pPr eaLnBrk="1" fontAlgn="auto" hangingPunct="1">
              <a:spcAft>
                <a:spcPts val="0"/>
              </a:spcAft>
              <a:defRPr/>
            </a:pPr>
            <a:r>
              <a:rPr lang="en-US" b="1" dirty="0" smtClean="0">
                <a:solidFill>
                  <a:srgbClr val="FFFF00"/>
                </a:solidFill>
              </a:rPr>
              <a:t>Plasma/Cytoplasmic/Cell membrane </a:t>
            </a:r>
            <a:endParaRPr lang="en-GB" dirty="0">
              <a:solidFill>
                <a:srgbClr val="FFFF00"/>
              </a:solidFill>
            </a:endParaRPr>
          </a:p>
        </p:txBody>
      </p:sp>
      <p:sp>
        <p:nvSpPr>
          <p:cNvPr id="3" name="Subtitle 2"/>
          <p:cNvSpPr>
            <a:spLocks noGrp="1"/>
          </p:cNvSpPr>
          <p:nvPr>
            <p:ph type="subTitle" idx="1"/>
          </p:nvPr>
        </p:nvSpPr>
        <p:spPr>
          <a:xfrm>
            <a:off x="285750" y="1071563"/>
            <a:ext cx="8572500" cy="5500687"/>
          </a:xfrm>
        </p:spPr>
        <p:txBody>
          <a:bodyPr rtlCol="0">
            <a:normAutofit fontScale="77500" lnSpcReduction="20000"/>
          </a:bodyPr>
          <a:lstStyle/>
          <a:p>
            <a:pPr marL="457200" indent="-457200" algn="just" eaLnBrk="1" fontAlgn="auto" hangingPunct="1">
              <a:spcAft>
                <a:spcPts val="0"/>
              </a:spcAft>
              <a:buFont typeface="Arial" pitchFamily="34" charset="0"/>
              <a:buChar char="•"/>
              <a:defRPr/>
            </a:pPr>
            <a:r>
              <a:rPr lang="en-US" sz="2800" b="1" dirty="0" smtClean="0">
                <a:solidFill>
                  <a:schemeClr val="tx1"/>
                </a:solidFill>
              </a:rPr>
              <a:t>Thin </a:t>
            </a:r>
            <a:r>
              <a:rPr lang="en-US" sz="2800" b="1" dirty="0">
                <a:solidFill>
                  <a:schemeClr val="tx1"/>
                </a:solidFill>
              </a:rPr>
              <a:t>layer 5-10 </a:t>
            </a:r>
            <a:r>
              <a:rPr lang="en-US" sz="2800" b="1" dirty="0" smtClean="0">
                <a:solidFill>
                  <a:schemeClr val="tx1"/>
                </a:solidFill>
              </a:rPr>
              <a:t>nm</a:t>
            </a:r>
          </a:p>
          <a:p>
            <a:pPr marL="457200" indent="-457200" algn="just" eaLnBrk="1" fontAlgn="auto" hangingPunct="1">
              <a:spcAft>
                <a:spcPts val="0"/>
              </a:spcAft>
              <a:buFont typeface="Arial" pitchFamily="34" charset="0"/>
              <a:buChar char="•"/>
              <a:defRPr/>
            </a:pPr>
            <a:r>
              <a:rPr lang="en-US" sz="2800" dirty="0" smtClean="0">
                <a:solidFill>
                  <a:schemeClr val="tx1"/>
                </a:solidFill>
              </a:rPr>
              <a:t> </a:t>
            </a:r>
            <a:r>
              <a:rPr lang="en-US" sz="2800" dirty="0"/>
              <a:t>S</a:t>
            </a:r>
            <a:r>
              <a:rPr lang="en-US" sz="2800" dirty="0" smtClean="0">
                <a:solidFill>
                  <a:schemeClr val="tx1"/>
                </a:solidFill>
              </a:rPr>
              <a:t>eparates </a:t>
            </a:r>
            <a:r>
              <a:rPr lang="en-US" sz="2800" dirty="0">
                <a:solidFill>
                  <a:schemeClr val="tx1"/>
                </a:solidFill>
              </a:rPr>
              <a:t>cell wall from cytoplasm</a:t>
            </a:r>
            <a:endParaRPr lang="en-GB" sz="2800" dirty="0">
              <a:solidFill>
                <a:schemeClr val="tx1"/>
              </a:solidFill>
            </a:endParaRPr>
          </a:p>
          <a:p>
            <a:pPr marL="457200" indent="-457200" algn="just" eaLnBrk="1" fontAlgn="auto" hangingPunct="1">
              <a:spcAft>
                <a:spcPts val="0"/>
              </a:spcAft>
              <a:buFont typeface="Arial" pitchFamily="34" charset="0"/>
              <a:buChar char="•"/>
              <a:defRPr/>
            </a:pPr>
            <a:r>
              <a:rPr lang="en-US" sz="2800" dirty="0">
                <a:solidFill>
                  <a:schemeClr val="tx1"/>
                </a:solidFill>
              </a:rPr>
              <a:t>Acts as a </a:t>
            </a:r>
            <a:r>
              <a:rPr lang="en-US" sz="2800" b="1" dirty="0" err="1">
                <a:solidFill>
                  <a:schemeClr val="tx1"/>
                </a:solidFill>
              </a:rPr>
              <a:t>semipermeable</a:t>
            </a:r>
            <a:r>
              <a:rPr lang="en-US" sz="2800" b="1" dirty="0">
                <a:solidFill>
                  <a:schemeClr val="tx1"/>
                </a:solidFill>
              </a:rPr>
              <a:t> membrane</a:t>
            </a:r>
            <a:r>
              <a:rPr lang="en-US" sz="2800" dirty="0">
                <a:solidFill>
                  <a:schemeClr val="tx1"/>
                </a:solidFill>
              </a:rPr>
              <a:t>: </a:t>
            </a:r>
            <a:r>
              <a:rPr lang="en-GB" sz="2800" dirty="0">
                <a:solidFill>
                  <a:schemeClr val="tx1"/>
                </a:solidFill>
              </a:rPr>
              <a:t>controlling the movement of water, nutrients, and excretory substances in and out of the cell </a:t>
            </a:r>
          </a:p>
          <a:p>
            <a:pPr marL="457200" indent="-457200" algn="just" eaLnBrk="1" fontAlgn="auto" hangingPunct="1">
              <a:spcAft>
                <a:spcPts val="0"/>
              </a:spcAft>
              <a:buFont typeface="Arial" pitchFamily="34" charset="0"/>
              <a:buChar char="•"/>
              <a:defRPr/>
            </a:pPr>
            <a:r>
              <a:rPr lang="en-US" sz="2800" dirty="0">
                <a:solidFill>
                  <a:schemeClr val="tx1"/>
                </a:solidFill>
              </a:rPr>
              <a:t>Composed of </a:t>
            </a:r>
            <a:r>
              <a:rPr lang="en-US" sz="2800" b="1" dirty="0">
                <a:solidFill>
                  <a:schemeClr val="tx1"/>
                </a:solidFill>
              </a:rPr>
              <a:t>lipoproteins</a:t>
            </a:r>
            <a:r>
              <a:rPr lang="en-US" sz="2800" dirty="0">
                <a:solidFill>
                  <a:schemeClr val="tx1"/>
                </a:solidFill>
              </a:rPr>
              <a:t> with small amounts of </a:t>
            </a:r>
            <a:r>
              <a:rPr lang="en-US" sz="2800" b="1" dirty="0">
                <a:solidFill>
                  <a:schemeClr val="tx1"/>
                </a:solidFill>
              </a:rPr>
              <a:t>carbohydrates</a:t>
            </a:r>
            <a:endParaRPr lang="en-GB" sz="2800" b="1" dirty="0">
              <a:solidFill>
                <a:schemeClr val="tx1"/>
              </a:solidFill>
            </a:endParaRPr>
          </a:p>
          <a:p>
            <a:pPr marL="457200" indent="-457200" algn="just" eaLnBrk="1" fontAlgn="auto" hangingPunct="1">
              <a:spcAft>
                <a:spcPts val="0"/>
              </a:spcAft>
              <a:buFont typeface="Arial" pitchFamily="34" charset="0"/>
              <a:buChar char="•"/>
              <a:defRPr/>
            </a:pPr>
            <a:r>
              <a:rPr lang="en-US" sz="2800" dirty="0" smtClean="0">
                <a:solidFill>
                  <a:schemeClr val="tx1"/>
                </a:solidFill>
              </a:rPr>
              <a:t>Generally </a:t>
            </a:r>
            <a:r>
              <a:rPr lang="en-US" sz="2800" dirty="0">
                <a:solidFill>
                  <a:schemeClr val="tx1"/>
                </a:solidFill>
              </a:rPr>
              <a:t>do </a:t>
            </a:r>
            <a:r>
              <a:rPr lang="en-US" sz="2800" b="1" dirty="0">
                <a:solidFill>
                  <a:schemeClr val="tx1"/>
                </a:solidFill>
              </a:rPr>
              <a:t>not contain sterols </a:t>
            </a:r>
            <a:r>
              <a:rPr lang="en-US" sz="2800" dirty="0">
                <a:solidFill>
                  <a:schemeClr val="tx1"/>
                </a:solidFill>
              </a:rPr>
              <a:t>(except </a:t>
            </a:r>
            <a:r>
              <a:rPr lang="en-US" sz="2800" dirty="0" smtClean="0">
                <a:solidFill>
                  <a:schemeClr val="tx1"/>
                </a:solidFill>
              </a:rPr>
              <a:t>for Mycoplasma)</a:t>
            </a:r>
            <a:endParaRPr lang="en-GB" sz="2800" dirty="0">
              <a:solidFill>
                <a:schemeClr val="tx1"/>
              </a:solidFill>
            </a:endParaRPr>
          </a:p>
          <a:p>
            <a:pPr marL="457200" indent="-457200" algn="just" eaLnBrk="1" fontAlgn="auto" hangingPunct="1">
              <a:spcAft>
                <a:spcPts val="0"/>
              </a:spcAft>
              <a:buFont typeface="Arial" pitchFamily="34" charset="0"/>
              <a:buChar char="•"/>
              <a:defRPr/>
            </a:pPr>
            <a:r>
              <a:rPr lang="en-US" sz="2800" b="1" dirty="0">
                <a:solidFill>
                  <a:schemeClr val="tx1"/>
                </a:solidFill>
              </a:rPr>
              <a:t>Function</a:t>
            </a:r>
            <a:endParaRPr lang="en-GB" sz="2800" b="1" dirty="0">
              <a:solidFill>
                <a:schemeClr val="tx1"/>
              </a:solidFill>
            </a:endParaRPr>
          </a:p>
          <a:p>
            <a:pPr lvl="2" algn="just" fontAlgn="auto">
              <a:spcAft>
                <a:spcPts val="0"/>
              </a:spcAft>
              <a:defRPr/>
            </a:pPr>
            <a:r>
              <a:rPr lang="en-GB" sz="2800" dirty="0">
                <a:solidFill>
                  <a:schemeClr val="tx1"/>
                </a:solidFill>
              </a:rPr>
              <a:t>Has numerous proteins whose functions include Passive water transport, Active transport of ions, nutrients and waste  across the </a:t>
            </a:r>
            <a:r>
              <a:rPr lang="en-GB" sz="2800" dirty="0" smtClean="0">
                <a:solidFill>
                  <a:schemeClr val="tx1"/>
                </a:solidFill>
              </a:rPr>
              <a:t>cell</a:t>
            </a:r>
          </a:p>
          <a:p>
            <a:pPr lvl="2" algn="just" fontAlgn="auto">
              <a:spcAft>
                <a:spcPts val="0"/>
              </a:spcAft>
              <a:defRPr/>
            </a:pPr>
            <a:r>
              <a:rPr lang="en-US" sz="2800" dirty="0" smtClean="0">
                <a:solidFill>
                  <a:schemeClr val="tx1"/>
                </a:solidFill>
              </a:rPr>
              <a:t>Energy </a:t>
            </a:r>
            <a:r>
              <a:rPr lang="en-US" sz="2800" dirty="0">
                <a:solidFill>
                  <a:schemeClr val="tx1"/>
                </a:solidFill>
              </a:rPr>
              <a:t>generation through oxidative </a:t>
            </a:r>
            <a:r>
              <a:rPr lang="en-US" sz="2800" dirty="0" smtClean="0">
                <a:solidFill>
                  <a:schemeClr val="tx1"/>
                </a:solidFill>
              </a:rPr>
              <a:t>phosphorylation</a:t>
            </a:r>
            <a:endParaRPr lang="en-GB" sz="2800" dirty="0">
              <a:solidFill>
                <a:schemeClr val="tx1"/>
              </a:solidFill>
            </a:endParaRPr>
          </a:p>
          <a:p>
            <a:pPr lvl="2" algn="just" fontAlgn="auto">
              <a:spcAft>
                <a:spcPts val="0"/>
              </a:spcAft>
              <a:defRPr/>
            </a:pPr>
            <a:r>
              <a:rPr lang="en-US" sz="2800" dirty="0">
                <a:solidFill>
                  <a:schemeClr val="tx1"/>
                </a:solidFill>
              </a:rPr>
              <a:t>Contains enzymes involved </a:t>
            </a:r>
            <a:r>
              <a:rPr lang="en-US" sz="2800" dirty="0" smtClean="0">
                <a:solidFill>
                  <a:schemeClr val="tx1"/>
                </a:solidFill>
              </a:rPr>
              <a:t>in synthesis </a:t>
            </a:r>
            <a:r>
              <a:rPr lang="en-US" sz="2800" dirty="0">
                <a:solidFill>
                  <a:schemeClr val="tx1"/>
                </a:solidFill>
              </a:rPr>
              <a:t>of precursors of the cell wall</a:t>
            </a:r>
            <a:endParaRPr lang="en-GB" sz="2800" dirty="0">
              <a:solidFill>
                <a:schemeClr val="tx1"/>
              </a:solidFill>
            </a:endParaRPr>
          </a:p>
          <a:p>
            <a:pPr lvl="2" algn="just" fontAlgn="auto">
              <a:spcAft>
                <a:spcPts val="0"/>
              </a:spcAft>
              <a:defRPr/>
            </a:pPr>
            <a:r>
              <a:rPr lang="en-GB" sz="2800" dirty="0" smtClean="0">
                <a:solidFill>
                  <a:schemeClr val="tx1"/>
                </a:solidFill>
              </a:rPr>
              <a:t>Secretes proteins including enzymes </a:t>
            </a:r>
            <a:r>
              <a:rPr lang="en-GB" sz="2800" dirty="0">
                <a:solidFill>
                  <a:schemeClr val="tx1"/>
                </a:solidFill>
              </a:rPr>
              <a:t>and </a:t>
            </a:r>
            <a:r>
              <a:rPr lang="en-GB" sz="2800" dirty="0" smtClean="0">
                <a:solidFill>
                  <a:schemeClr val="tx1"/>
                </a:solidFill>
              </a:rPr>
              <a:t>exotoxins</a:t>
            </a:r>
          </a:p>
          <a:p>
            <a:pPr lvl="2" algn="just" fontAlgn="auto">
              <a:spcAft>
                <a:spcPts val="0"/>
              </a:spcAft>
              <a:defRPr/>
            </a:pPr>
            <a:r>
              <a:rPr lang="en-GB" sz="2800" dirty="0">
                <a:solidFill>
                  <a:schemeClr val="tx1"/>
                </a:solidFill>
              </a:rPr>
              <a:t>In gram negatives, it contains </a:t>
            </a:r>
            <a:r>
              <a:rPr lang="en-GB" sz="2800" dirty="0" smtClean="0">
                <a:solidFill>
                  <a:schemeClr val="tx1"/>
                </a:solidFill>
              </a:rPr>
              <a:t>endotoxin</a:t>
            </a:r>
          </a:p>
        </p:txBody>
      </p:sp>
    </p:spTree>
    <p:extLst>
      <p:ext uri="{BB962C8B-B14F-4D97-AF65-F5344CB8AC3E}">
        <p14:creationId xmlns:p14="http://schemas.microsoft.com/office/powerpoint/2010/main" val="3129458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50"/>
            <a:ext cx="7772400" cy="928688"/>
          </a:xfrm>
        </p:spPr>
        <p:txBody>
          <a:bodyPr rtlCol="0">
            <a:normAutofit/>
          </a:bodyPr>
          <a:lstStyle/>
          <a:p>
            <a:pPr fontAlgn="auto">
              <a:spcAft>
                <a:spcPts val="0"/>
              </a:spcAft>
              <a:defRPr/>
            </a:pPr>
            <a:r>
              <a:rPr lang="en-GB" dirty="0" smtClean="0"/>
              <a:t>Flagella</a:t>
            </a:r>
            <a:endParaRPr lang="en-GB" dirty="0"/>
          </a:p>
        </p:txBody>
      </p:sp>
      <p:sp>
        <p:nvSpPr>
          <p:cNvPr id="3" name="Subtitle 2"/>
          <p:cNvSpPr>
            <a:spLocks noGrp="1"/>
          </p:cNvSpPr>
          <p:nvPr>
            <p:ph type="subTitle" idx="1"/>
          </p:nvPr>
        </p:nvSpPr>
        <p:spPr>
          <a:xfrm>
            <a:off x="179513" y="1412776"/>
            <a:ext cx="8678738" cy="5230912"/>
          </a:xfrm>
        </p:spPr>
        <p:txBody>
          <a:bodyPr rtlCol="0">
            <a:normAutofit fontScale="85000" lnSpcReduction="20000"/>
          </a:bodyPr>
          <a:lstStyle/>
          <a:p>
            <a:pPr marL="457200" indent="-457200" algn="just" fontAlgn="auto">
              <a:spcAft>
                <a:spcPts val="0"/>
              </a:spcAft>
              <a:buFont typeface="Arial" pitchFamily="34" charset="0"/>
              <a:buChar char="•"/>
              <a:defRPr/>
            </a:pPr>
            <a:r>
              <a:rPr lang="en-US" b="1" dirty="0" smtClean="0">
                <a:solidFill>
                  <a:schemeClr val="tx1"/>
                </a:solidFill>
              </a:rPr>
              <a:t>Long</a:t>
            </a:r>
            <a:r>
              <a:rPr lang="en-US" dirty="0" smtClean="0">
                <a:solidFill>
                  <a:schemeClr val="tx1"/>
                </a:solidFill>
              </a:rPr>
              <a:t> (3 to 12 µm), </a:t>
            </a:r>
            <a:r>
              <a:rPr lang="en-US" b="1" dirty="0" smtClean="0">
                <a:solidFill>
                  <a:schemeClr val="tx1"/>
                </a:solidFill>
              </a:rPr>
              <a:t>filamentous</a:t>
            </a:r>
            <a:r>
              <a:rPr lang="en-US" dirty="0" smtClean="0">
                <a:solidFill>
                  <a:schemeClr val="tx1"/>
                </a:solidFill>
              </a:rPr>
              <a:t> surface appendages </a:t>
            </a:r>
            <a:endParaRPr lang="en-GB" dirty="0"/>
          </a:p>
          <a:p>
            <a:pPr marL="457200" indent="-457200" algn="just" fontAlgn="auto">
              <a:spcAft>
                <a:spcPts val="0"/>
              </a:spcAft>
              <a:buFont typeface="Arial" pitchFamily="34" charset="0"/>
              <a:buChar char="•"/>
              <a:defRPr/>
            </a:pPr>
            <a:r>
              <a:rPr lang="en-GB" dirty="0" smtClean="0">
                <a:solidFill>
                  <a:schemeClr val="tx1"/>
                </a:solidFill>
              </a:rPr>
              <a:t>Originate </a:t>
            </a:r>
            <a:r>
              <a:rPr lang="en-GB" dirty="0">
                <a:solidFill>
                  <a:schemeClr val="tx1"/>
                </a:solidFill>
              </a:rPr>
              <a:t>from the basal body in the cytoplasm </a:t>
            </a:r>
            <a:r>
              <a:rPr lang="en-GB" dirty="0" smtClean="0">
                <a:solidFill>
                  <a:schemeClr val="tx1"/>
                </a:solidFill>
              </a:rPr>
              <a:t>.</a:t>
            </a:r>
          </a:p>
          <a:p>
            <a:pPr marL="457200" indent="-457200" algn="just" fontAlgn="auto">
              <a:spcAft>
                <a:spcPts val="0"/>
              </a:spcAft>
              <a:buFont typeface="Arial" pitchFamily="34" charset="0"/>
              <a:buChar char="•"/>
              <a:defRPr/>
            </a:pPr>
            <a:r>
              <a:rPr lang="en-US" dirty="0" smtClean="0">
                <a:solidFill>
                  <a:schemeClr val="tx1"/>
                </a:solidFill>
              </a:rPr>
              <a:t>Responsible for bacterial </a:t>
            </a:r>
            <a:r>
              <a:rPr lang="en-US" b="1" dirty="0" smtClean="0">
                <a:solidFill>
                  <a:schemeClr val="tx1"/>
                </a:solidFill>
              </a:rPr>
              <a:t>motility</a:t>
            </a:r>
            <a:r>
              <a:rPr lang="en-US" dirty="0" smtClean="0">
                <a:solidFill>
                  <a:schemeClr val="tx1"/>
                </a:solidFill>
              </a:rPr>
              <a:t> and </a:t>
            </a:r>
            <a:r>
              <a:rPr lang="en-US" dirty="0" err="1" smtClean="0">
                <a:solidFill>
                  <a:schemeClr val="tx1"/>
                </a:solidFill>
              </a:rPr>
              <a:t>chemotaxis</a:t>
            </a:r>
            <a:r>
              <a:rPr lang="en-US" dirty="0">
                <a:solidFill>
                  <a:schemeClr val="tx1"/>
                </a:solidFill>
              </a:rPr>
              <a:t> </a:t>
            </a:r>
            <a:r>
              <a:rPr lang="en-US" dirty="0" smtClean="0">
                <a:solidFill>
                  <a:schemeClr val="tx1"/>
                </a:solidFill>
              </a:rPr>
              <a:t>by </a:t>
            </a:r>
            <a:r>
              <a:rPr lang="en-GB" dirty="0" smtClean="0">
                <a:solidFill>
                  <a:schemeClr val="tx1"/>
                </a:solidFill>
              </a:rPr>
              <a:t>rotating </a:t>
            </a:r>
            <a:r>
              <a:rPr lang="en-GB" dirty="0">
                <a:solidFill>
                  <a:schemeClr val="tx1"/>
                </a:solidFill>
              </a:rPr>
              <a:t>in a propeller- like manner by means of a "motor" located just under the cytoplasmic membrane. </a:t>
            </a:r>
            <a:endParaRPr lang="en-US" dirty="0"/>
          </a:p>
          <a:p>
            <a:pPr marL="457200" indent="-457200" algn="just" fontAlgn="auto">
              <a:spcAft>
                <a:spcPts val="0"/>
              </a:spcAft>
              <a:buFont typeface="Arial" pitchFamily="34" charset="0"/>
              <a:buChar char="•"/>
              <a:defRPr/>
            </a:pPr>
            <a:r>
              <a:rPr lang="en-GB" dirty="0" smtClean="0">
                <a:solidFill>
                  <a:schemeClr val="tx1"/>
                </a:solidFill>
              </a:rPr>
              <a:t>Are </a:t>
            </a:r>
            <a:r>
              <a:rPr lang="en-GB" dirty="0">
                <a:solidFill>
                  <a:schemeClr val="tx1"/>
                </a:solidFill>
              </a:rPr>
              <a:t>composed of </a:t>
            </a:r>
            <a:r>
              <a:rPr lang="en-GB" b="1" dirty="0" err="1">
                <a:solidFill>
                  <a:schemeClr val="tx1"/>
                </a:solidFill>
              </a:rPr>
              <a:t>flagellins</a:t>
            </a:r>
            <a:r>
              <a:rPr lang="en-GB" b="1" dirty="0">
                <a:solidFill>
                  <a:schemeClr val="tx1"/>
                </a:solidFill>
              </a:rPr>
              <a:t> (proteins) </a:t>
            </a:r>
            <a:endParaRPr lang="en-GB" b="1" dirty="0" smtClean="0">
              <a:solidFill>
                <a:schemeClr val="tx1"/>
              </a:solidFill>
            </a:endParaRPr>
          </a:p>
          <a:p>
            <a:pPr marL="457200" indent="-457200" algn="just" fontAlgn="auto">
              <a:spcAft>
                <a:spcPts val="0"/>
              </a:spcAft>
              <a:buFont typeface="Arial" pitchFamily="34" charset="0"/>
              <a:buChar char="•"/>
              <a:defRPr/>
            </a:pPr>
            <a:r>
              <a:rPr lang="en-GB" dirty="0" smtClean="0">
                <a:solidFill>
                  <a:schemeClr val="tx1"/>
                </a:solidFill>
              </a:rPr>
              <a:t>They  </a:t>
            </a:r>
            <a:r>
              <a:rPr lang="en-GB" dirty="0">
                <a:solidFill>
                  <a:schemeClr val="tx1"/>
                </a:solidFill>
              </a:rPr>
              <a:t>are anchored to the plasma membrane and protrude through the cell wall to the external part of the cell. </a:t>
            </a:r>
            <a:endParaRPr lang="en-GB" dirty="0" smtClean="0">
              <a:solidFill>
                <a:schemeClr val="tx1"/>
              </a:solidFill>
            </a:endParaRPr>
          </a:p>
          <a:p>
            <a:pPr marL="457200" indent="-457200" algn="just" fontAlgn="auto">
              <a:spcAft>
                <a:spcPts val="0"/>
              </a:spcAft>
              <a:buFont typeface="Arial" pitchFamily="34" charset="0"/>
              <a:buChar char="•"/>
              <a:defRPr/>
            </a:pPr>
            <a:r>
              <a:rPr lang="en-US" dirty="0" err="1" smtClean="0">
                <a:solidFill>
                  <a:schemeClr val="tx1"/>
                </a:solidFill>
              </a:rPr>
              <a:t>Possed</a:t>
            </a:r>
            <a:r>
              <a:rPr lang="en-US" dirty="0" smtClean="0">
                <a:solidFill>
                  <a:schemeClr val="tx1"/>
                </a:solidFill>
              </a:rPr>
              <a:t> </a:t>
            </a:r>
            <a:r>
              <a:rPr lang="en-US" dirty="0">
                <a:solidFill>
                  <a:schemeClr val="tx1"/>
                </a:solidFill>
              </a:rPr>
              <a:t>by most </a:t>
            </a:r>
            <a:r>
              <a:rPr lang="en-US" dirty="0" smtClean="0">
                <a:solidFill>
                  <a:schemeClr val="tx1"/>
                </a:solidFill>
              </a:rPr>
              <a:t>rods/bacilli</a:t>
            </a:r>
            <a:endParaRPr lang="en-GB" dirty="0" smtClean="0"/>
          </a:p>
          <a:p>
            <a:pPr marL="457200" indent="-457200" algn="just" fontAlgn="auto">
              <a:spcAft>
                <a:spcPts val="0"/>
              </a:spcAft>
              <a:buFont typeface="Arial" pitchFamily="34" charset="0"/>
              <a:buChar char="•"/>
              <a:defRPr/>
            </a:pPr>
            <a:r>
              <a:rPr lang="en-US" dirty="0" smtClean="0">
                <a:solidFill>
                  <a:schemeClr val="tx1"/>
                </a:solidFill>
              </a:rPr>
              <a:t>Presence </a:t>
            </a:r>
            <a:r>
              <a:rPr lang="en-US" dirty="0">
                <a:solidFill>
                  <a:schemeClr val="tx1"/>
                </a:solidFill>
              </a:rPr>
              <a:t>shown by motility </a:t>
            </a:r>
            <a:r>
              <a:rPr lang="en-US" dirty="0" smtClean="0">
                <a:solidFill>
                  <a:schemeClr val="tx1"/>
                </a:solidFill>
              </a:rPr>
              <a:t>test e.g</a:t>
            </a:r>
            <a:r>
              <a:rPr lang="en-US" dirty="0">
                <a:solidFill>
                  <a:schemeClr val="tx1"/>
                </a:solidFill>
              </a:rPr>
              <a:t>. hanging drop preparation </a:t>
            </a:r>
            <a:endParaRPr lang="en-GB" dirty="0">
              <a:solidFill>
                <a:schemeClr val="tx1"/>
              </a:solidFill>
            </a:endParaRPr>
          </a:p>
          <a:p>
            <a:pPr fontAlgn="auto">
              <a:spcAft>
                <a:spcPts val="0"/>
              </a:spcAft>
              <a:buFont typeface="Arial" pitchFamily="34" charset="0"/>
              <a:buNone/>
              <a:defRPr/>
            </a:pPr>
            <a:endParaRPr lang="en-GB" dirty="0"/>
          </a:p>
        </p:txBody>
      </p:sp>
    </p:spTree>
    <p:extLst>
      <p:ext uri="{BB962C8B-B14F-4D97-AF65-F5344CB8AC3E}">
        <p14:creationId xmlns:p14="http://schemas.microsoft.com/office/powerpoint/2010/main" val="3864914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762000" y="304800"/>
            <a:ext cx="8305800" cy="707886"/>
          </a:xfrm>
          <a:prstGeom prst="rect">
            <a:avLst/>
          </a:prstGeom>
          <a:noFill/>
          <a:ln w="9525">
            <a:noFill/>
            <a:miter lim="800000"/>
            <a:headEnd/>
            <a:tailEnd/>
          </a:ln>
        </p:spPr>
        <p:txBody>
          <a:bodyPr wrap="square">
            <a:spAutoFit/>
          </a:bodyPr>
          <a:lstStyle/>
          <a:p>
            <a:pPr eaLnBrk="0" hangingPunct="0"/>
            <a:r>
              <a:rPr lang="en-US" sz="4000" b="1" dirty="0">
                <a:solidFill>
                  <a:srgbClr val="680000"/>
                </a:solidFill>
                <a:latin typeface="Times New Roman" pitchFamily="18" charset="0"/>
              </a:rPr>
              <a:t>Flagella - Arrangements</a:t>
            </a:r>
          </a:p>
        </p:txBody>
      </p:sp>
      <p:sp>
        <p:nvSpPr>
          <p:cNvPr id="6" name="Content Placeholder 5"/>
          <p:cNvSpPr>
            <a:spLocks noGrp="1"/>
          </p:cNvSpPr>
          <p:nvPr>
            <p:ph sz="half" idx="4294967295"/>
          </p:nvPr>
        </p:nvSpPr>
        <p:spPr>
          <a:xfrm>
            <a:off x="-1" y="1219200"/>
            <a:ext cx="4762237" cy="5486400"/>
          </a:xfrm>
        </p:spPr>
        <p:txBody>
          <a:bodyPr>
            <a:normAutofit fontScale="85000" lnSpcReduction="20000"/>
          </a:bodyPr>
          <a:lstStyle/>
          <a:p>
            <a:pPr marL="633222" indent="-514350">
              <a:buFont typeface="+mj-lt"/>
              <a:buAutoNum type="arabicPeriod"/>
            </a:pPr>
            <a:r>
              <a:rPr lang="en-US" dirty="0" err="1" smtClean="0"/>
              <a:t>Monotrichous</a:t>
            </a:r>
            <a:r>
              <a:rPr lang="en-US" dirty="0" smtClean="0"/>
              <a:t>- a single flagellum at one end of the cell</a:t>
            </a:r>
          </a:p>
          <a:p>
            <a:pPr marL="633222" indent="-514350">
              <a:buFont typeface="+mj-lt"/>
              <a:buAutoNum type="arabicPeriod"/>
            </a:pPr>
            <a:r>
              <a:rPr lang="en-US" dirty="0" err="1" smtClean="0"/>
              <a:t>Lophotrichous</a:t>
            </a:r>
            <a:r>
              <a:rPr lang="en-US" dirty="0" smtClean="0"/>
              <a:t>- a tuft of flagella (2 or more) at one end of the cell</a:t>
            </a:r>
          </a:p>
          <a:p>
            <a:pPr marL="633222" indent="-514350">
              <a:buFont typeface="+mj-lt"/>
              <a:buAutoNum type="arabicPeriod"/>
            </a:pPr>
            <a:r>
              <a:rPr lang="en-US" dirty="0" err="1" smtClean="0"/>
              <a:t>Amphitrichous</a:t>
            </a:r>
            <a:r>
              <a:rPr lang="en-US" dirty="0" smtClean="0"/>
              <a:t>- one flagella at the opposite ends of the cell</a:t>
            </a:r>
          </a:p>
          <a:p>
            <a:pPr marL="633222" indent="-514350">
              <a:buFont typeface="+mj-lt"/>
              <a:buAutoNum type="arabicPeriod"/>
            </a:pPr>
            <a:r>
              <a:rPr lang="en-US" dirty="0" err="1" smtClean="0"/>
              <a:t>Peritrichous</a:t>
            </a:r>
            <a:r>
              <a:rPr lang="en-US" dirty="0" smtClean="0"/>
              <a:t>- flagella present around the entire body of the cell.</a:t>
            </a:r>
          </a:p>
          <a:p>
            <a:pPr marL="633222" indent="-514350">
              <a:buFont typeface="+mj-lt"/>
              <a:buAutoNum type="arabicPeriod"/>
            </a:pPr>
            <a:r>
              <a:rPr lang="en-US" b="1" dirty="0" err="1"/>
              <a:t>Amphilophotrichous</a:t>
            </a:r>
            <a:r>
              <a:rPr lang="en-US" b="1" dirty="0"/>
              <a:t> </a:t>
            </a:r>
            <a:r>
              <a:rPr lang="en-US" dirty="0"/>
              <a:t>– </a:t>
            </a:r>
            <a:r>
              <a:rPr lang="en-GB" dirty="0" smtClean="0"/>
              <a:t>Clusters </a:t>
            </a:r>
            <a:r>
              <a:rPr lang="en-GB" dirty="0"/>
              <a:t>of flagella at both ends </a:t>
            </a:r>
            <a:endParaRPr lang="en-US" b="1" dirty="0">
              <a:solidFill>
                <a:srgbClr val="006600"/>
              </a:solidFill>
            </a:endParaRPr>
          </a:p>
        </p:txBody>
      </p:sp>
      <p:pic>
        <p:nvPicPr>
          <p:cNvPr id="8" name="Picture 2" descr="image022"/>
          <p:cNvPicPr>
            <a:picLocks noGrp="1" noChangeAspect="1" noChangeArrowheads="1"/>
          </p:cNvPicPr>
          <p:nvPr>
            <p:ph sz="half" idx="4294967295"/>
          </p:nvPr>
        </p:nvPicPr>
        <p:blipFill>
          <a:blip r:embed="rId2"/>
          <a:srcRect/>
          <a:stretch>
            <a:fillRect/>
          </a:stretch>
        </p:blipFill>
        <p:spPr bwMode="auto">
          <a:xfrm>
            <a:off x="4762237" y="1012686"/>
            <a:ext cx="4381763" cy="4940016"/>
          </a:xfrm>
          <a:prstGeom prst="rect">
            <a:avLst/>
          </a:prstGeom>
          <a:noFill/>
          <a:ln w="9525">
            <a:noFill/>
            <a:miter lim="800000"/>
            <a:headEnd/>
            <a:tailEnd/>
          </a:ln>
        </p:spPr>
      </p:pic>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24842" b="57356"/>
          <a:stretch/>
        </p:blipFill>
        <p:spPr>
          <a:xfrm>
            <a:off x="4762237" y="2060432"/>
            <a:ext cx="4346267" cy="648488"/>
          </a:xfrm>
          <a:prstGeom prst="rect">
            <a:avLst/>
          </a:prstGeom>
        </p:spPr>
      </p:pic>
      <p:pic>
        <p:nvPicPr>
          <p:cNvPr id="7" name="Picture 11" descr="amphilop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237" y="5952702"/>
            <a:ext cx="4381763" cy="88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51637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
            <a:ext cx="7772400" cy="857250"/>
          </a:xfrm>
        </p:spPr>
        <p:txBody>
          <a:bodyPr rtlCol="0">
            <a:normAutofit/>
          </a:bodyPr>
          <a:lstStyle/>
          <a:p>
            <a:pPr fontAlgn="auto">
              <a:spcAft>
                <a:spcPts val="0"/>
              </a:spcAft>
              <a:defRPr/>
            </a:pPr>
            <a:r>
              <a:rPr lang="en-GB" b="1" dirty="0" smtClean="0">
                <a:solidFill>
                  <a:srgbClr val="C00000"/>
                </a:solidFill>
              </a:rPr>
              <a:t>Functions of flagella </a:t>
            </a:r>
            <a:endParaRPr lang="en-GB" dirty="0"/>
          </a:p>
        </p:txBody>
      </p:sp>
      <p:sp>
        <p:nvSpPr>
          <p:cNvPr id="3" name="Subtitle 2"/>
          <p:cNvSpPr>
            <a:spLocks noGrp="1"/>
          </p:cNvSpPr>
          <p:nvPr>
            <p:ph type="subTitle" idx="1"/>
          </p:nvPr>
        </p:nvSpPr>
        <p:spPr>
          <a:xfrm>
            <a:off x="357188" y="1214438"/>
            <a:ext cx="8429625" cy="5357812"/>
          </a:xfrm>
        </p:spPr>
        <p:txBody>
          <a:bodyPr rtlCol="0">
            <a:normAutofit/>
          </a:bodyPr>
          <a:lstStyle/>
          <a:p>
            <a:pPr marL="457200" indent="-457200" algn="l" fontAlgn="auto">
              <a:spcAft>
                <a:spcPts val="0"/>
              </a:spcAft>
              <a:buFont typeface="Arial" pitchFamily="34" charset="0"/>
              <a:buChar char="•"/>
              <a:defRPr/>
            </a:pPr>
            <a:r>
              <a:rPr lang="en-GB" dirty="0" smtClean="0"/>
              <a:t>Virulence </a:t>
            </a:r>
            <a:r>
              <a:rPr lang="en-GB" dirty="0"/>
              <a:t>factors -allow bacteria to evade phagocytes by swimming away from them </a:t>
            </a:r>
            <a:endParaRPr lang="en-GB" dirty="0" smtClean="0"/>
          </a:p>
          <a:p>
            <a:pPr marL="457200" indent="-457200" algn="l" fontAlgn="auto">
              <a:spcAft>
                <a:spcPts val="0"/>
              </a:spcAft>
              <a:buFont typeface="Arial" pitchFamily="34" charset="0"/>
              <a:buChar char="•"/>
              <a:defRPr/>
            </a:pPr>
            <a:r>
              <a:rPr lang="en-GB" dirty="0" smtClean="0"/>
              <a:t>Allow </a:t>
            </a:r>
            <a:r>
              <a:rPr lang="en-GB" dirty="0"/>
              <a:t>bacterial cell to come into close contact with the adhesion receptors on the human </a:t>
            </a:r>
            <a:r>
              <a:rPr lang="en-GB" dirty="0" smtClean="0"/>
              <a:t>cell.</a:t>
            </a:r>
          </a:p>
          <a:p>
            <a:pPr marL="457200" indent="-457200" algn="l" fontAlgn="auto">
              <a:spcAft>
                <a:spcPts val="0"/>
              </a:spcAft>
              <a:buFont typeface="Arial" pitchFamily="34" charset="0"/>
              <a:buChar char="•"/>
              <a:defRPr/>
            </a:pPr>
            <a:r>
              <a:rPr lang="en-GB" dirty="0" smtClean="0"/>
              <a:t>Source </a:t>
            </a:r>
            <a:r>
              <a:rPr lang="en-GB" dirty="0"/>
              <a:t>of H-antigen used in serotyping motile spp. of bacteria. </a:t>
            </a:r>
            <a:endParaRPr lang="en-GB" dirty="0" smtClean="0"/>
          </a:p>
          <a:p>
            <a:pPr marL="457200" indent="-457200" algn="l" fontAlgn="auto">
              <a:spcAft>
                <a:spcPts val="0"/>
              </a:spcAft>
              <a:buFont typeface="Arial" pitchFamily="34" charset="0"/>
              <a:buChar char="•"/>
              <a:defRPr/>
            </a:pPr>
            <a:r>
              <a:rPr lang="en-GB" dirty="0" smtClean="0"/>
              <a:t>Serve </a:t>
            </a:r>
            <a:r>
              <a:rPr lang="en-GB" dirty="0"/>
              <a:t>as antigenic </a:t>
            </a:r>
            <a:r>
              <a:rPr lang="en-GB" dirty="0" smtClean="0"/>
              <a:t>determinants.</a:t>
            </a:r>
          </a:p>
          <a:p>
            <a:pPr marL="457200" indent="-457200" algn="l" fontAlgn="auto">
              <a:spcAft>
                <a:spcPts val="0"/>
              </a:spcAft>
              <a:buFont typeface="Arial" pitchFamily="34" charset="0"/>
              <a:buChar char="•"/>
              <a:defRPr/>
            </a:pPr>
            <a:r>
              <a:rPr lang="en-GB" dirty="0" smtClean="0"/>
              <a:t>Recognized </a:t>
            </a:r>
            <a:r>
              <a:rPr lang="en-GB" dirty="0"/>
              <a:t>by </a:t>
            </a:r>
            <a:r>
              <a:rPr lang="en-GB" dirty="0" smtClean="0"/>
              <a:t>TLR5</a:t>
            </a:r>
            <a:endParaRPr lang="en-GB" dirty="0"/>
          </a:p>
        </p:txBody>
      </p:sp>
    </p:spTree>
    <p:extLst>
      <p:ext uri="{BB962C8B-B14F-4D97-AF65-F5344CB8AC3E}">
        <p14:creationId xmlns:p14="http://schemas.microsoft.com/office/powerpoint/2010/main" val="3620374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571500"/>
          </a:xfrm>
        </p:spPr>
        <p:txBody>
          <a:bodyPr rtlCol="0">
            <a:normAutofit fontScale="90000"/>
          </a:bodyPr>
          <a:lstStyle/>
          <a:p>
            <a:pPr fontAlgn="auto">
              <a:spcAft>
                <a:spcPts val="0"/>
              </a:spcAft>
              <a:defRPr/>
            </a:pPr>
            <a:r>
              <a:rPr lang="en-GB" dirty="0"/>
              <a:t>Pilli </a:t>
            </a:r>
            <a:endParaRPr lang="en-GB" b="1" dirty="0"/>
          </a:p>
        </p:txBody>
      </p:sp>
      <p:sp>
        <p:nvSpPr>
          <p:cNvPr id="12291" name="Subtitle 2"/>
          <p:cNvSpPr>
            <a:spLocks noGrp="1"/>
          </p:cNvSpPr>
          <p:nvPr>
            <p:ph type="subTitle" idx="1"/>
          </p:nvPr>
        </p:nvSpPr>
        <p:spPr>
          <a:xfrm>
            <a:off x="214313" y="571500"/>
            <a:ext cx="8929687" cy="6500813"/>
          </a:xfrm>
        </p:spPr>
        <p:txBody>
          <a:bodyPr>
            <a:normAutofit fontScale="92500"/>
          </a:bodyPr>
          <a:lstStyle/>
          <a:p>
            <a:pPr algn="l">
              <a:buFont typeface="Wingdings" pitchFamily="2" charset="2"/>
              <a:buChar char="§"/>
            </a:pPr>
            <a:r>
              <a:rPr lang="en-US" sz="2800" dirty="0">
                <a:solidFill>
                  <a:schemeClr val="tx1"/>
                </a:solidFill>
              </a:rPr>
              <a:t>Hollow, Hair-like projections on the surface of the cell</a:t>
            </a:r>
            <a:endParaRPr lang="en-GB" sz="2800" dirty="0">
              <a:solidFill>
                <a:schemeClr val="tx1"/>
              </a:solidFill>
            </a:endParaRPr>
          </a:p>
          <a:p>
            <a:pPr algn="l">
              <a:buFont typeface="Wingdings" pitchFamily="2" charset="2"/>
              <a:buChar char="§"/>
            </a:pPr>
            <a:r>
              <a:rPr lang="en-GB" sz="2800" b="1" dirty="0" smtClean="0">
                <a:solidFill>
                  <a:schemeClr val="tx1"/>
                </a:solidFill>
              </a:rPr>
              <a:t>Shorter, Straighter </a:t>
            </a:r>
            <a:r>
              <a:rPr lang="en-GB" sz="2800" dirty="0" smtClean="0">
                <a:solidFill>
                  <a:schemeClr val="tx1"/>
                </a:solidFill>
              </a:rPr>
              <a:t>and </a:t>
            </a:r>
            <a:r>
              <a:rPr lang="en-GB" sz="2800" b="1" dirty="0" smtClean="0">
                <a:solidFill>
                  <a:schemeClr val="tx1"/>
                </a:solidFill>
              </a:rPr>
              <a:t>thinner</a:t>
            </a:r>
            <a:r>
              <a:rPr lang="en-GB" sz="2800" dirty="0" smtClean="0">
                <a:solidFill>
                  <a:schemeClr val="tx1"/>
                </a:solidFill>
              </a:rPr>
              <a:t> than flagella </a:t>
            </a:r>
          </a:p>
          <a:p>
            <a:pPr algn="l">
              <a:buFont typeface="Wingdings" pitchFamily="2" charset="2"/>
              <a:buChar char="§"/>
            </a:pPr>
            <a:r>
              <a:rPr lang="en-US" sz="2800" dirty="0" smtClean="0">
                <a:solidFill>
                  <a:schemeClr val="tx1"/>
                </a:solidFill>
              </a:rPr>
              <a:t>Composed of subunits of a </a:t>
            </a:r>
            <a:r>
              <a:rPr lang="en-US" sz="2800" b="1" dirty="0" smtClean="0">
                <a:solidFill>
                  <a:schemeClr val="tx1"/>
                </a:solidFill>
              </a:rPr>
              <a:t>protein (</a:t>
            </a:r>
            <a:r>
              <a:rPr lang="en-US" sz="2800" b="1" dirty="0" err="1" smtClean="0">
                <a:solidFill>
                  <a:schemeClr val="tx1"/>
                </a:solidFill>
              </a:rPr>
              <a:t>pilin</a:t>
            </a:r>
            <a:r>
              <a:rPr lang="en-US" sz="2800" b="1" dirty="0" smtClean="0">
                <a:solidFill>
                  <a:schemeClr val="tx1"/>
                </a:solidFill>
              </a:rPr>
              <a:t>) </a:t>
            </a:r>
            <a:endParaRPr lang="en-GB" sz="2800" b="1" dirty="0" smtClean="0">
              <a:solidFill>
                <a:schemeClr val="tx1"/>
              </a:solidFill>
            </a:endParaRPr>
          </a:p>
          <a:p>
            <a:pPr algn="l">
              <a:buFont typeface="Wingdings" pitchFamily="2" charset="2"/>
              <a:buChar char="§"/>
            </a:pPr>
            <a:r>
              <a:rPr lang="en-US" sz="2800" dirty="0" smtClean="0">
                <a:solidFill>
                  <a:schemeClr val="tx1"/>
                </a:solidFill>
              </a:rPr>
              <a:t>Mostly on gram negative bacteria </a:t>
            </a:r>
            <a:endParaRPr lang="en-GB" sz="2800" dirty="0" smtClean="0">
              <a:solidFill>
                <a:schemeClr val="tx1"/>
              </a:solidFill>
            </a:endParaRPr>
          </a:p>
          <a:p>
            <a:pPr lvl="1" algn="l">
              <a:buFont typeface="Wingdings" pitchFamily="2" charset="2"/>
              <a:buChar char="§"/>
            </a:pPr>
            <a:r>
              <a:rPr lang="en-GB" b="1" dirty="0" smtClean="0">
                <a:solidFill>
                  <a:schemeClr val="tx1"/>
                </a:solidFill>
              </a:rPr>
              <a:t>Sex </a:t>
            </a:r>
            <a:r>
              <a:rPr lang="en-GB" b="1" dirty="0" err="1" smtClean="0">
                <a:solidFill>
                  <a:schemeClr val="tx1"/>
                </a:solidFill>
              </a:rPr>
              <a:t>pili</a:t>
            </a:r>
            <a:r>
              <a:rPr lang="en-GB" b="1" dirty="0" smtClean="0">
                <a:solidFill>
                  <a:schemeClr val="tx1"/>
                </a:solidFill>
              </a:rPr>
              <a:t>: </a:t>
            </a:r>
          </a:p>
          <a:p>
            <a:pPr lvl="2" algn="l">
              <a:buFont typeface="Wingdings" pitchFamily="2" charset="2"/>
              <a:buChar char="§"/>
            </a:pPr>
            <a:r>
              <a:rPr lang="en-GB" sz="2800" dirty="0" smtClean="0">
                <a:solidFill>
                  <a:schemeClr val="tx1"/>
                </a:solidFill>
              </a:rPr>
              <a:t>Relatively long but is often found in few no. (1 to 6)  </a:t>
            </a:r>
          </a:p>
          <a:p>
            <a:pPr lvl="2" algn="l">
              <a:buFont typeface="Wingdings" pitchFamily="2" charset="2"/>
              <a:buChar char="§"/>
            </a:pPr>
            <a:r>
              <a:rPr lang="en-GB" sz="2800" dirty="0">
                <a:solidFill>
                  <a:schemeClr val="tx1"/>
                </a:solidFill>
              </a:rPr>
              <a:t>I</a:t>
            </a:r>
            <a:r>
              <a:rPr lang="en-GB" sz="2800" dirty="0" smtClean="0">
                <a:solidFill>
                  <a:schemeClr val="tx1"/>
                </a:solidFill>
              </a:rPr>
              <a:t>nvolved in conjugation </a:t>
            </a:r>
            <a:r>
              <a:rPr lang="en-GB" sz="2800" dirty="0" err="1" smtClean="0">
                <a:solidFill>
                  <a:schemeClr val="tx1"/>
                </a:solidFill>
              </a:rPr>
              <a:t>i.e</a:t>
            </a:r>
            <a:r>
              <a:rPr lang="en-GB" sz="2800" dirty="0">
                <a:solidFill>
                  <a:schemeClr val="tx1"/>
                </a:solidFill>
              </a:rPr>
              <a:t> transfer of DNA between bacteria</a:t>
            </a:r>
            <a:endParaRPr lang="en-GB" sz="2800" dirty="0" smtClean="0">
              <a:solidFill>
                <a:schemeClr val="tx1"/>
              </a:solidFill>
            </a:endParaRPr>
          </a:p>
          <a:p>
            <a:pPr lvl="2" algn="l">
              <a:buFont typeface="Wingdings" pitchFamily="2" charset="2"/>
              <a:buChar char="§"/>
            </a:pPr>
            <a:r>
              <a:rPr lang="en-GB" sz="2800" dirty="0">
                <a:solidFill>
                  <a:schemeClr val="tx1"/>
                </a:solidFill>
              </a:rPr>
              <a:t>R</a:t>
            </a:r>
            <a:r>
              <a:rPr lang="en-GB" sz="2800" dirty="0" smtClean="0">
                <a:solidFill>
                  <a:schemeClr val="tx1"/>
                </a:solidFill>
              </a:rPr>
              <a:t>eceptor for bacteriophages. </a:t>
            </a:r>
          </a:p>
          <a:p>
            <a:pPr lvl="1" algn="l">
              <a:buFont typeface="Wingdings" pitchFamily="2" charset="2"/>
              <a:buChar char="§"/>
            </a:pPr>
            <a:r>
              <a:rPr lang="en-GB" b="1" dirty="0" smtClean="0">
                <a:solidFill>
                  <a:schemeClr val="tx1"/>
                </a:solidFill>
              </a:rPr>
              <a:t>Common </a:t>
            </a:r>
            <a:r>
              <a:rPr lang="en-GB" b="1" dirty="0" err="1" smtClean="0">
                <a:solidFill>
                  <a:schemeClr val="tx1"/>
                </a:solidFill>
              </a:rPr>
              <a:t>pili</a:t>
            </a:r>
            <a:r>
              <a:rPr lang="en-GB" b="1" dirty="0" smtClean="0">
                <a:solidFill>
                  <a:schemeClr val="tx1"/>
                </a:solidFill>
              </a:rPr>
              <a:t> (Fimbriae) </a:t>
            </a:r>
          </a:p>
          <a:p>
            <a:pPr lvl="2" algn="l">
              <a:buFont typeface="Wingdings" pitchFamily="2" charset="2"/>
              <a:buChar char="§"/>
            </a:pPr>
            <a:r>
              <a:rPr lang="en-GB" sz="2800" dirty="0">
                <a:solidFill>
                  <a:schemeClr val="tx1"/>
                </a:solidFill>
              </a:rPr>
              <a:t>R</a:t>
            </a:r>
            <a:r>
              <a:rPr lang="en-GB" sz="2800" dirty="0" smtClean="0">
                <a:solidFill>
                  <a:schemeClr val="tx1"/>
                </a:solidFill>
              </a:rPr>
              <a:t>elatively short and many (about 200). </a:t>
            </a:r>
          </a:p>
          <a:p>
            <a:pPr lvl="2" algn="l">
              <a:buFont typeface="Wingdings" pitchFamily="2" charset="2"/>
              <a:buChar char="§"/>
            </a:pPr>
            <a:r>
              <a:rPr lang="en-GB" sz="2800" dirty="0">
                <a:solidFill>
                  <a:schemeClr val="tx1"/>
                </a:solidFill>
              </a:rPr>
              <a:t>Provide means for attachment/ adhesions and colonization ) </a:t>
            </a:r>
            <a:r>
              <a:rPr lang="en-GB" sz="2800" dirty="0" smtClean="0">
                <a:solidFill>
                  <a:schemeClr val="tx1"/>
                </a:solidFill>
              </a:rPr>
              <a:t>of </a:t>
            </a:r>
            <a:r>
              <a:rPr lang="en-GB" sz="2800" dirty="0">
                <a:solidFill>
                  <a:schemeClr val="tx1"/>
                </a:solidFill>
              </a:rPr>
              <a:t>gram negative </a:t>
            </a:r>
            <a:r>
              <a:rPr lang="en-GB" sz="2800" dirty="0" smtClean="0">
                <a:solidFill>
                  <a:schemeClr val="tx1"/>
                </a:solidFill>
              </a:rPr>
              <a:t>bacteria to host cells</a:t>
            </a:r>
          </a:p>
        </p:txBody>
      </p:sp>
    </p:spTree>
    <p:extLst>
      <p:ext uri="{BB962C8B-B14F-4D97-AF65-F5344CB8AC3E}">
        <p14:creationId xmlns:p14="http://schemas.microsoft.com/office/powerpoint/2010/main" val="1993838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104658" y="332656"/>
            <a:ext cx="4820323" cy="1055712"/>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Pili</a:t>
            </a:r>
            <a:r>
              <a:rPr lang="en-US"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 and flagella</a:t>
            </a:r>
          </a:p>
        </p:txBody>
      </p:sp>
      <p:grpSp>
        <p:nvGrpSpPr>
          <p:cNvPr id="6" name="Group 5"/>
          <p:cNvGrpSpPr/>
          <p:nvPr/>
        </p:nvGrpSpPr>
        <p:grpSpPr>
          <a:xfrm>
            <a:off x="104658" y="1676400"/>
            <a:ext cx="4543542" cy="4114800"/>
            <a:chOff x="228600" y="1447800"/>
            <a:chExt cx="4543542" cy="4114800"/>
          </a:xfrm>
        </p:grpSpPr>
        <p:pic>
          <p:nvPicPr>
            <p:cNvPr id="94211" name="Picture 3"/>
            <p:cNvPicPr>
              <a:picLocks noChangeAspect="1" noChangeArrowheads="1"/>
            </p:cNvPicPr>
            <p:nvPr/>
          </p:nvPicPr>
          <p:blipFill>
            <a:blip r:embed="rId2"/>
            <a:srcRect l="53572"/>
            <a:stretch>
              <a:fillRect/>
            </a:stretch>
          </p:blipFill>
          <p:spPr bwMode="auto">
            <a:xfrm>
              <a:off x="228600" y="1447800"/>
              <a:ext cx="4543542" cy="4114800"/>
            </a:xfrm>
            <a:prstGeom prst="rect">
              <a:avLst/>
            </a:prstGeom>
            <a:noFill/>
            <a:ln w="9525">
              <a:noFill/>
              <a:miter lim="800000"/>
              <a:headEnd/>
              <a:tailEnd/>
            </a:ln>
          </p:spPr>
        </p:pic>
        <p:sp>
          <p:nvSpPr>
            <p:cNvPr id="94212" name="Text Box 4"/>
            <p:cNvSpPr txBox="1">
              <a:spLocks noChangeArrowheads="1"/>
            </p:cNvSpPr>
            <p:nvPr/>
          </p:nvSpPr>
          <p:spPr bwMode="auto">
            <a:xfrm>
              <a:off x="228600" y="4953000"/>
              <a:ext cx="1710725" cy="461665"/>
            </a:xfrm>
            <a:prstGeom prst="rect">
              <a:avLst/>
            </a:prstGeom>
            <a:noFill/>
            <a:ln w="9525">
              <a:noFill/>
              <a:miter lim="800000"/>
              <a:headEnd/>
              <a:tailEnd/>
            </a:ln>
          </p:spPr>
          <p:txBody>
            <a:bodyPr wrap="none">
              <a:spAutoFit/>
            </a:bodyPr>
            <a:lstStyle/>
            <a:p>
              <a:pPr eaLnBrk="0" hangingPunct="0"/>
              <a:r>
                <a:rPr lang="en-US" sz="2400" i="1" dirty="0">
                  <a:solidFill>
                    <a:srgbClr val="FFC000"/>
                  </a:solidFill>
                  <a:latin typeface="Times"/>
                </a:rPr>
                <a:t>Salmonella</a:t>
              </a:r>
            </a:p>
          </p:txBody>
        </p:sp>
      </p:grpSp>
      <p:pic>
        <p:nvPicPr>
          <p:cNvPr id="5" name="Picture 3" descr="flagella-s"/>
          <p:cNvPicPr>
            <a:picLocks noChangeAspect="1" noChangeArrowheads="1"/>
          </p:cNvPicPr>
          <p:nvPr/>
        </p:nvPicPr>
        <p:blipFill>
          <a:blip r:embed="rId3"/>
          <a:srcRect/>
          <a:stretch>
            <a:fillRect/>
          </a:stretch>
        </p:blipFill>
        <p:spPr bwMode="auto">
          <a:xfrm>
            <a:off x="4716016" y="-19091"/>
            <a:ext cx="4433642" cy="4114800"/>
          </a:xfrm>
          <a:prstGeom prst="rect">
            <a:avLst/>
          </a:prstGeom>
          <a:noFill/>
          <a:ln w="9525">
            <a:noFill/>
            <a:miter lim="800000"/>
            <a:headEnd/>
            <a:tailEnd/>
          </a:ln>
        </p:spPr>
      </p:pic>
      <p:pic>
        <p:nvPicPr>
          <p:cNvPr id="7" name="Picture 2" descr="03-10_pilus_1.jpg"/>
          <p:cNvPicPr>
            <a:picLocks noChangeAspect="1" noChangeArrowheads="1"/>
          </p:cNvPicPr>
          <p:nvPr/>
        </p:nvPicPr>
        <p:blipFill rotWithShape="1">
          <a:blip r:embed="rId4"/>
          <a:srcRect l="24706" t="26144" r="25098" b="25490"/>
          <a:stretch/>
        </p:blipFill>
        <p:spPr bwMode="auto">
          <a:xfrm>
            <a:off x="4572000" y="3861048"/>
            <a:ext cx="4553513" cy="2962283"/>
          </a:xfrm>
          <a:prstGeom prst="rect">
            <a:avLst/>
          </a:prstGeom>
          <a:noFill/>
          <a:ln w="9525">
            <a:noFill/>
            <a:miter lim="800000"/>
            <a:headEnd/>
            <a:tailEnd/>
          </a:ln>
        </p:spPr>
      </p:pic>
    </p:spTree>
    <p:extLst>
      <p:ext uri="{BB962C8B-B14F-4D97-AF65-F5344CB8AC3E}">
        <p14:creationId xmlns:p14="http://schemas.microsoft.com/office/powerpoint/2010/main" val="189744519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rPr>
              <a:t>Cytoplasmic </a:t>
            </a:r>
            <a:r>
              <a:rPr lang="en-GB" dirty="0" smtClean="0">
                <a:effectLst/>
              </a:rPr>
              <a:t>Components</a:t>
            </a:r>
            <a:endParaRPr lang="en-GB" dirty="0"/>
          </a:p>
        </p:txBody>
      </p:sp>
      <p:sp>
        <p:nvSpPr>
          <p:cNvPr id="3" name="Content Placeholder 2"/>
          <p:cNvSpPr>
            <a:spLocks noGrp="1"/>
          </p:cNvSpPr>
          <p:nvPr>
            <p:ph idx="1"/>
          </p:nvPr>
        </p:nvSpPr>
        <p:spPr>
          <a:xfrm>
            <a:off x="395536" y="1556792"/>
            <a:ext cx="8352928" cy="4896544"/>
          </a:xfrm>
        </p:spPr>
        <p:txBody>
          <a:bodyPr/>
          <a:lstStyle/>
          <a:p>
            <a:pPr fontAlgn="ctr"/>
            <a:r>
              <a:rPr lang="en-GB" dirty="0" smtClean="0">
                <a:effectLst/>
              </a:rPr>
              <a:t>Bacteria </a:t>
            </a:r>
            <a:r>
              <a:rPr lang="en-GB" dirty="0">
                <a:effectLst/>
              </a:rPr>
              <a:t>have a very simple internal structure, and no membrane-bound organelles</a:t>
            </a:r>
            <a:r>
              <a:rPr lang="en-GB" dirty="0" smtClean="0">
                <a:effectLst/>
              </a:rPr>
              <a:t>.</a:t>
            </a:r>
          </a:p>
          <a:p>
            <a:pPr lvl="1" fontAlgn="ctr"/>
            <a:r>
              <a:rPr lang="en-US" dirty="0" smtClean="0">
                <a:effectLst/>
              </a:rPr>
              <a:t>Cytoplasm</a:t>
            </a:r>
            <a:r>
              <a:rPr lang="en-GB" dirty="0" smtClean="0">
                <a:effectLst/>
              </a:rPr>
              <a:t> - </a:t>
            </a:r>
            <a:r>
              <a:rPr lang="en-US" dirty="0" smtClean="0">
                <a:effectLst/>
              </a:rPr>
              <a:t>Forms </a:t>
            </a:r>
            <a:r>
              <a:rPr lang="en-US" dirty="0">
                <a:effectLst/>
              </a:rPr>
              <a:t>the site for all cellular metabolic </a:t>
            </a:r>
            <a:r>
              <a:rPr lang="en-US" dirty="0" smtClean="0">
                <a:effectLst/>
              </a:rPr>
              <a:t>processes</a:t>
            </a:r>
            <a:endParaRPr lang="en-GB" dirty="0">
              <a:effectLst/>
            </a:endParaRPr>
          </a:p>
          <a:p>
            <a:pPr lvl="1" fontAlgn="ctr"/>
            <a:r>
              <a:rPr lang="en-US" dirty="0" err="1">
                <a:effectLst/>
              </a:rPr>
              <a:t>Mesosome</a:t>
            </a:r>
            <a:endParaRPr lang="en-US" dirty="0">
              <a:effectLst/>
            </a:endParaRPr>
          </a:p>
          <a:p>
            <a:pPr lvl="1" fontAlgn="ctr"/>
            <a:r>
              <a:rPr lang="en-US" dirty="0" smtClean="0">
                <a:effectLst/>
              </a:rPr>
              <a:t>Ribosomes</a:t>
            </a:r>
          </a:p>
          <a:p>
            <a:pPr lvl="1" fontAlgn="ctr"/>
            <a:r>
              <a:rPr lang="en-US" dirty="0" smtClean="0">
                <a:effectLst/>
              </a:rPr>
              <a:t>Nucleoid</a:t>
            </a:r>
          </a:p>
          <a:p>
            <a:pPr lvl="1" fontAlgn="ctr"/>
            <a:r>
              <a:rPr lang="en-US" dirty="0" smtClean="0">
                <a:effectLst/>
              </a:rPr>
              <a:t>Nutrient granules</a:t>
            </a:r>
          </a:p>
        </p:txBody>
      </p:sp>
    </p:spTree>
    <p:extLst>
      <p:ext uri="{BB962C8B-B14F-4D97-AF65-F5344CB8AC3E}">
        <p14:creationId xmlns:p14="http://schemas.microsoft.com/office/powerpoint/2010/main" val="1353164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071563"/>
          </a:xfrm>
        </p:spPr>
        <p:txBody>
          <a:bodyPr rtlCol="0">
            <a:normAutofit/>
          </a:bodyPr>
          <a:lstStyle/>
          <a:p>
            <a:pPr eaLnBrk="1" fontAlgn="auto" hangingPunct="1">
              <a:spcAft>
                <a:spcPts val="0"/>
              </a:spcAft>
              <a:defRPr/>
            </a:pPr>
            <a:r>
              <a:rPr lang="en-GB" b="1" dirty="0" err="1" smtClean="0">
                <a:solidFill>
                  <a:srgbClr val="FFFF00"/>
                </a:solidFill>
              </a:rPr>
              <a:t>Mesosomes</a:t>
            </a:r>
            <a:r>
              <a:rPr lang="en-GB" b="1" dirty="0" smtClean="0">
                <a:solidFill>
                  <a:srgbClr val="FFFF00"/>
                </a:solidFill>
              </a:rPr>
              <a:t> </a:t>
            </a:r>
            <a:endParaRPr lang="en-GB" dirty="0">
              <a:solidFill>
                <a:srgbClr val="FFFF00"/>
              </a:solidFill>
            </a:endParaRPr>
          </a:p>
        </p:txBody>
      </p:sp>
      <p:sp>
        <p:nvSpPr>
          <p:cNvPr id="3" name="Subtitle 2"/>
          <p:cNvSpPr>
            <a:spLocks noGrp="1"/>
          </p:cNvSpPr>
          <p:nvPr>
            <p:ph type="subTitle" idx="1"/>
          </p:nvPr>
        </p:nvSpPr>
        <p:spPr>
          <a:xfrm>
            <a:off x="214313" y="1412776"/>
            <a:ext cx="8643937" cy="5230912"/>
          </a:xfrm>
        </p:spPr>
        <p:txBody>
          <a:bodyPr rtlCol="0">
            <a:normAutofit/>
          </a:bodyPr>
          <a:lstStyle/>
          <a:p>
            <a:pPr algn="just" eaLnBrk="1" fontAlgn="auto" hangingPunct="1">
              <a:spcAft>
                <a:spcPts val="0"/>
              </a:spcAft>
              <a:buFont typeface="Wingdings" pitchFamily="2" charset="2"/>
              <a:buChar char="§"/>
              <a:defRPr/>
            </a:pPr>
            <a:r>
              <a:rPr lang="en-GB" sz="2800" dirty="0" smtClean="0">
                <a:solidFill>
                  <a:schemeClr val="tx1"/>
                </a:solidFill>
              </a:rPr>
              <a:t>Appear </a:t>
            </a:r>
            <a:r>
              <a:rPr lang="en-GB" sz="2800" dirty="0">
                <a:solidFill>
                  <a:schemeClr val="tx1"/>
                </a:solidFill>
              </a:rPr>
              <a:t>as </a:t>
            </a:r>
            <a:r>
              <a:rPr lang="en-GB" sz="2800" dirty="0" smtClean="0">
                <a:solidFill>
                  <a:schemeClr val="tx1"/>
                </a:solidFill>
              </a:rPr>
              <a:t>convoluted </a:t>
            </a:r>
            <a:r>
              <a:rPr lang="en-GB" sz="2800" dirty="0">
                <a:solidFill>
                  <a:schemeClr val="tx1"/>
                </a:solidFill>
              </a:rPr>
              <a:t>indentations in </a:t>
            </a:r>
            <a:r>
              <a:rPr lang="en-GB" sz="2800" dirty="0" smtClean="0">
                <a:solidFill>
                  <a:schemeClr val="tx1"/>
                </a:solidFill>
              </a:rPr>
              <a:t>the cytoplasmic </a:t>
            </a:r>
            <a:r>
              <a:rPr lang="en-GB" sz="2800" dirty="0">
                <a:solidFill>
                  <a:schemeClr val="tx1"/>
                </a:solidFill>
              </a:rPr>
              <a:t>membrane </a:t>
            </a:r>
          </a:p>
          <a:p>
            <a:pPr algn="just" eaLnBrk="1" fontAlgn="auto" hangingPunct="1">
              <a:spcAft>
                <a:spcPts val="0"/>
              </a:spcAft>
              <a:buFont typeface="Wingdings" pitchFamily="2" charset="2"/>
              <a:buChar char="§"/>
              <a:defRPr/>
            </a:pPr>
            <a:r>
              <a:rPr lang="en-US" sz="2800" dirty="0" smtClean="0">
                <a:solidFill>
                  <a:schemeClr val="tx1"/>
                </a:solidFill>
              </a:rPr>
              <a:t>More prominent in Gram +</a:t>
            </a:r>
            <a:r>
              <a:rPr lang="en-US" sz="2800" dirty="0" err="1" smtClean="0">
                <a:solidFill>
                  <a:schemeClr val="tx1"/>
                </a:solidFill>
              </a:rPr>
              <a:t>ve</a:t>
            </a:r>
            <a:r>
              <a:rPr lang="en-US" sz="2800" dirty="0" smtClean="0">
                <a:solidFill>
                  <a:schemeClr val="tx1"/>
                </a:solidFill>
              </a:rPr>
              <a:t> bacteria</a:t>
            </a:r>
          </a:p>
          <a:p>
            <a:pPr algn="just" eaLnBrk="1" fontAlgn="auto" hangingPunct="1">
              <a:spcAft>
                <a:spcPts val="0"/>
              </a:spcAft>
              <a:buFont typeface="Arial" pitchFamily="34" charset="0"/>
              <a:buNone/>
              <a:defRPr/>
            </a:pPr>
            <a:r>
              <a:rPr lang="en-US" sz="2800" b="1" dirty="0" smtClean="0">
                <a:solidFill>
                  <a:schemeClr val="tx1"/>
                </a:solidFill>
              </a:rPr>
              <a:t>Functions</a:t>
            </a:r>
            <a:endParaRPr lang="en-GB" sz="2800" b="1" dirty="0" smtClean="0">
              <a:solidFill>
                <a:schemeClr val="tx1"/>
              </a:solidFill>
            </a:endParaRPr>
          </a:p>
          <a:p>
            <a:pPr lvl="2" algn="just" eaLnBrk="1" fontAlgn="auto" hangingPunct="1">
              <a:spcAft>
                <a:spcPts val="0"/>
              </a:spcAft>
              <a:buFont typeface="Wingdings" pitchFamily="2" charset="2"/>
              <a:buChar char="§"/>
              <a:defRPr/>
            </a:pPr>
            <a:r>
              <a:rPr lang="en-GB" sz="2800" dirty="0">
                <a:solidFill>
                  <a:schemeClr val="tx1"/>
                </a:solidFill>
              </a:rPr>
              <a:t>A</a:t>
            </a:r>
            <a:r>
              <a:rPr lang="en-GB" sz="2800" dirty="0" smtClean="0">
                <a:solidFill>
                  <a:schemeClr val="tx1"/>
                </a:solidFill>
              </a:rPr>
              <a:t>re </a:t>
            </a:r>
            <a:r>
              <a:rPr lang="en-GB" sz="2800" dirty="0">
                <a:solidFill>
                  <a:schemeClr val="tx1"/>
                </a:solidFill>
              </a:rPr>
              <a:t>sites of respiratory enzyme activity </a:t>
            </a:r>
          </a:p>
          <a:p>
            <a:pPr lvl="2" algn="just" eaLnBrk="1" fontAlgn="auto" hangingPunct="1">
              <a:spcAft>
                <a:spcPts val="0"/>
              </a:spcAft>
              <a:buFont typeface="Wingdings" pitchFamily="2" charset="2"/>
              <a:buChar char="§"/>
              <a:defRPr/>
            </a:pPr>
            <a:r>
              <a:rPr lang="en-US" sz="2800" dirty="0">
                <a:solidFill>
                  <a:schemeClr val="tx1"/>
                </a:solidFill>
              </a:rPr>
              <a:t>Coordinate nuclear &amp; cytoplasmic division during binary </a:t>
            </a:r>
            <a:r>
              <a:rPr lang="en-US" sz="2800" dirty="0" smtClean="0">
                <a:solidFill>
                  <a:schemeClr val="tx1"/>
                </a:solidFill>
              </a:rPr>
              <a:t>fission</a:t>
            </a:r>
          </a:p>
          <a:p>
            <a:pPr lvl="2" algn="just" eaLnBrk="1" fontAlgn="auto" hangingPunct="1">
              <a:spcAft>
                <a:spcPts val="0"/>
              </a:spcAft>
              <a:buFont typeface="Wingdings" pitchFamily="2" charset="2"/>
              <a:buChar char="§"/>
              <a:defRPr/>
            </a:pPr>
            <a:r>
              <a:rPr lang="en-US" sz="2800" dirty="0" smtClean="0">
                <a:solidFill>
                  <a:schemeClr val="tx1"/>
                </a:solidFill>
              </a:rPr>
              <a:t>Phagocytosis</a:t>
            </a:r>
            <a:endParaRPr lang="en-GB" sz="2800" dirty="0">
              <a:solidFill>
                <a:schemeClr val="tx1"/>
              </a:solidFill>
            </a:endParaRPr>
          </a:p>
          <a:p>
            <a:pPr eaLnBrk="1" fontAlgn="auto" hangingPunct="1">
              <a:spcAft>
                <a:spcPts val="0"/>
              </a:spcAft>
              <a:buFont typeface="Arial" pitchFamily="34" charset="0"/>
              <a:buNone/>
              <a:defRPr/>
            </a:pPr>
            <a:endParaRPr lang="en-GB" dirty="0"/>
          </a:p>
        </p:txBody>
      </p:sp>
    </p:spTree>
    <p:extLst>
      <p:ext uri="{BB962C8B-B14F-4D97-AF65-F5344CB8AC3E}">
        <p14:creationId xmlns:p14="http://schemas.microsoft.com/office/powerpoint/2010/main" val="7417069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313"/>
            <a:ext cx="7772400" cy="1000125"/>
          </a:xfrm>
        </p:spPr>
        <p:txBody>
          <a:bodyPr rtlCol="0">
            <a:normAutofit/>
          </a:bodyPr>
          <a:lstStyle/>
          <a:p>
            <a:pPr eaLnBrk="1" fontAlgn="auto" hangingPunct="1">
              <a:spcAft>
                <a:spcPts val="0"/>
              </a:spcAft>
              <a:defRPr/>
            </a:pPr>
            <a:r>
              <a:rPr lang="en-GB" b="1" dirty="0" smtClean="0">
                <a:solidFill>
                  <a:srgbClr val="FFFF00"/>
                </a:solidFill>
              </a:rPr>
              <a:t>Ribosomes </a:t>
            </a:r>
            <a:endParaRPr lang="en-GB" dirty="0">
              <a:solidFill>
                <a:srgbClr val="FFFF00"/>
              </a:solidFill>
            </a:endParaRPr>
          </a:p>
        </p:txBody>
      </p:sp>
      <p:sp>
        <p:nvSpPr>
          <p:cNvPr id="3" name="Subtitle 2"/>
          <p:cNvSpPr>
            <a:spLocks noGrp="1"/>
          </p:cNvSpPr>
          <p:nvPr>
            <p:ph type="subTitle" idx="1"/>
          </p:nvPr>
        </p:nvSpPr>
        <p:spPr>
          <a:xfrm>
            <a:off x="214313" y="1412776"/>
            <a:ext cx="8929687" cy="5159474"/>
          </a:xfrm>
        </p:spPr>
        <p:txBody>
          <a:bodyPr rtlCol="0">
            <a:normAutofit fontScale="85000" lnSpcReduction="10000"/>
          </a:bodyPr>
          <a:lstStyle/>
          <a:p>
            <a:pPr marL="457200" indent="-457200" algn="l" eaLnBrk="1" fontAlgn="auto" hangingPunct="1">
              <a:lnSpc>
                <a:spcPct val="90000"/>
              </a:lnSpc>
              <a:spcAft>
                <a:spcPts val="0"/>
              </a:spcAft>
              <a:buFont typeface="Arial" pitchFamily="34" charset="0"/>
              <a:buChar char="•"/>
              <a:defRPr/>
            </a:pPr>
            <a:r>
              <a:rPr lang="en-GB" dirty="0" smtClean="0">
                <a:solidFill>
                  <a:schemeClr val="tx1"/>
                </a:solidFill>
              </a:rPr>
              <a:t>They </a:t>
            </a:r>
            <a:r>
              <a:rPr lang="en-GB" dirty="0">
                <a:solidFill>
                  <a:schemeClr val="tx1"/>
                </a:solidFill>
              </a:rPr>
              <a:t>are composed of </a:t>
            </a:r>
            <a:r>
              <a:rPr lang="en-GB" b="1" dirty="0">
                <a:solidFill>
                  <a:schemeClr val="tx1"/>
                </a:solidFill>
              </a:rPr>
              <a:t>RNA and proteins</a:t>
            </a:r>
            <a:r>
              <a:rPr lang="en-GB" b="1" dirty="0" smtClean="0">
                <a:solidFill>
                  <a:schemeClr val="tx1"/>
                </a:solidFill>
              </a:rPr>
              <a:t>.</a:t>
            </a:r>
          </a:p>
          <a:p>
            <a:pPr marL="457200" indent="-457200" algn="l" eaLnBrk="1" fontAlgn="auto" hangingPunct="1">
              <a:lnSpc>
                <a:spcPct val="90000"/>
              </a:lnSpc>
              <a:spcAft>
                <a:spcPts val="0"/>
              </a:spcAft>
              <a:buFont typeface="Arial" pitchFamily="34" charset="0"/>
              <a:buChar char="•"/>
              <a:defRPr/>
            </a:pPr>
            <a:r>
              <a:rPr lang="en-US" dirty="0">
                <a:solidFill>
                  <a:schemeClr val="tx1"/>
                </a:solidFill>
                <a:ea typeface="Verdana" pitchFamily="34" charset="0"/>
                <a:cs typeface="Verdana" pitchFamily="34" charset="0"/>
              </a:rPr>
              <a:t>Site of activity of antimicrobials that disrupt protein synthesis </a:t>
            </a:r>
            <a:r>
              <a:rPr lang="en-US" dirty="0" err="1">
                <a:solidFill>
                  <a:schemeClr val="tx1"/>
                </a:solidFill>
                <a:ea typeface="Verdana" pitchFamily="34" charset="0"/>
                <a:cs typeface="Verdana" pitchFamily="34" charset="0"/>
              </a:rPr>
              <a:t>e.g</a:t>
            </a:r>
            <a:r>
              <a:rPr lang="en-US" dirty="0">
                <a:solidFill>
                  <a:schemeClr val="tx1"/>
                </a:solidFill>
                <a:ea typeface="Verdana" pitchFamily="34" charset="0"/>
                <a:cs typeface="Verdana" pitchFamily="34" charset="0"/>
              </a:rPr>
              <a:t> </a:t>
            </a:r>
            <a:r>
              <a:rPr lang="en-US" dirty="0" smtClean="0">
                <a:solidFill>
                  <a:schemeClr val="tx1"/>
                </a:solidFill>
                <a:ea typeface="Verdana" pitchFamily="34" charset="0"/>
                <a:cs typeface="Verdana" pitchFamily="34" charset="0"/>
              </a:rPr>
              <a:t>aminoglycosides, </a:t>
            </a:r>
            <a:r>
              <a:rPr lang="en-US" dirty="0" err="1" smtClean="0">
                <a:solidFill>
                  <a:schemeClr val="tx1"/>
                </a:solidFill>
                <a:ea typeface="Verdana" pitchFamily="34" charset="0"/>
                <a:cs typeface="Verdana" pitchFamily="34" charset="0"/>
              </a:rPr>
              <a:t>tetracyclines</a:t>
            </a:r>
            <a:r>
              <a:rPr lang="en-US" dirty="0" smtClean="0">
                <a:solidFill>
                  <a:schemeClr val="tx1"/>
                </a:solidFill>
                <a:ea typeface="Verdana" pitchFamily="34" charset="0"/>
                <a:cs typeface="Verdana" pitchFamily="34" charset="0"/>
              </a:rPr>
              <a:t>, chloramphenicol, macrolides </a:t>
            </a:r>
            <a:r>
              <a:rPr lang="en-US" dirty="0">
                <a:solidFill>
                  <a:schemeClr val="tx1"/>
                </a:solidFill>
                <a:ea typeface="Verdana" pitchFamily="34" charset="0"/>
                <a:cs typeface="Verdana" pitchFamily="34" charset="0"/>
              </a:rPr>
              <a:t>- </a:t>
            </a:r>
            <a:r>
              <a:rPr lang="en-US" dirty="0" smtClean="0">
                <a:solidFill>
                  <a:schemeClr val="tx1"/>
                </a:solidFill>
                <a:ea typeface="Verdana" pitchFamily="34" charset="0"/>
                <a:cs typeface="Verdana" pitchFamily="34" charset="0"/>
              </a:rPr>
              <a:t>erythromycin</a:t>
            </a:r>
          </a:p>
          <a:p>
            <a:pPr marL="457200" indent="-457200" algn="l" eaLnBrk="1" fontAlgn="auto" hangingPunct="1">
              <a:lnSpc>
                <a:spcPct val="90000"/>
              </a:lnSpc>
              <a:spcAft>
                <a:spcPts val="0"/>
              </a:spcAft>
              <a:buFont typeface="Arial" pitchFamily="34" charset="0"/>
              <a:buChar char="•"/>
              <a:defRPr/>
            </a:pPr>
            <a:r>
              <a:rPr lang="en-GB" dirty="0" smtClean="0">
                <a:solidFill>
                  <a:schemeClr val="tx1"/>
                </a:solidFill>
                <a:ea typeface="Verdana" pitchFamily="34" charset="0"/>
                <a:cs typeface="Verdana" pitchFamily="34" charset="0"/>
              </a:rPr>
              <a:t>Ribosomes </a:t>
            </a:r>
            <a:r>
              <a:rPr lang="en-GB" dirty="0">
                <a:solidFill>
                  <a:schemeClr val="tx1"/>
                </a:solidFill>
                <a:ea typeface="Verdana" pitchFamily="34" charset="0"/>
                <a:cs typeface="Verdana" pitchFamily="34" charset="0"/>
              </a:rPr>
              <a:t>give the cytoplasm of bacteria a granular appearance in electron micrographs. Though smaller than the ribosomes in eukaryotic cells, these inclusions have a similar function in translating the genetic message in messenger RNA into the production of peptide sequences (proteins).</a:t>
            </a:r>
          </a:p>
          <a:p>
            <a:pPr marL="457200" indent="-457200" algn="l" eaLnBrk="1" fontAlgn="auto" hangingPunct="1">
              <a:lnSpc>
                <a:spcPct val="90000"/>
              </a:lnSpc>
              <a:spcAft>
                <a:spcPts val="0"/>
              </a:spcAft>
              <a:buFont typeface="Arial" pitchFamily="34" charset="0"/>
              <a:buChar char="•"/>
              <a:defRPr/>
            </a:pPr>
            <a:r>
              <a:rPr lang="en-US" b="1" dirty="0" smtClean="0">
                <a:solidFill>
                  <a:schemeClr val="tx1"/>
                </a:solidFill>
                <a:ea typeface="Verdana" pitchFamily="34" charset="0"/>
                <a:cs typeface="Verdana" pitchFamily="34" charset="0"/>
              </a:rPr>
              <a:t>70S</a:t>
            </a:r>
            <a:r>
              <a:rPr lang="en-US" dirty="0" smtClean="0">
                <a:solidFill>
                  <a:schemeClr val="tx1"/>
                </a:solidFill>
                <a:ea typeface="Verdana" pitchFamily="34" charset="0"/>
                <a:cs typeface="Verdana" pitchFamily="34" charset="0"/>
              </a:rPr>
              <a:t> in size with 50S and 30S subunits</a:t>
            </a:r>
          </a:p>
          <a:p>
            <a:pPr marL="914400" lvl="1" indent="-457200" algn="l" eaLnBrk="1" fontAlgn="auto" hangingPunct="1">
              <a:lnSpc>
                <a:spcPct val="90000"/>
              </a:lnSpc>
              <a:spcAft>
                <a:spcPts val="0"/>
              </a:spcAft>
              <a:buFont typeface="Arial" pitchFamily="34" charset="0"/>
              <a:buChar char="•"/>
              <a:defRPr/>
            </a:pPr>
            <a:r>
              <a:rPr lang="en-US" dirty="0" smtClean="0">
                <a:solidFill>
                  <a:schemeClr val="tx1"/>
                </a:solidFill>
                <a:ea typeface="Verdana" pitchFamily="34" charset="0"/>
                <a:cs typeface="Verdana" pitchFamily="34" charset="0"/>
              </a:rPr>
              <a:t>50S subunit contains the 23S and 5S </a:t>
            </a:r>
            <a:r>
              <a:rPr lang="en-US" dirty="0" err="1" smtClean="0">
                <a:solidFill>
                  <a:schemeClr val="tx1"/>
                </a:solidFill>
                <a:ea typeface="Verdana" pitchFamily="34" charset="0"/>
                <a:cs typeface="Verdana" pitchFamily="34" charset="0"/>
              </a:rPr>
              <a:t>rRNA</a:t>
            </a:r>
            <a:endParaRPr lang="en-US" dirty="0" smtClean="0">
              <a:solidFill>
                <a:schemeClr val="tx1"/>
              </a:solidFill>
              <a:ea typeface="Verdana" pitchFamily="34" charset="0"/>
              <a:cs typeface="Verdana" pitchFamily="34" charset="0"/>
            </a:endParaRPr>
          </a:p>
          <a:p>
            <a:pPr marL="914400" lvl="1" indent="-457200" algn="l" eaLnBrk="1" fontAlgn="auto" hangingPunct="1">
              <a:lnSpc>
                <a:spcPct val="90000"/>
              </a:lnSpc>
              <a:spcAft>
                <a:spcPts val="0"/>
              </a:spcAft>
              <a:buFont typeface="Arial" pitchFamily="34" charset="0"/>
              <a:buChar char="•"/>
              <a:defRPr/>
            </a:pPr>
            <a:r>
              <a:rPr lang="en-US" dirty="0" smtClean="0">
                <a:solidFill>
                  <a:schemeClr val="tx1"/>
                </a:solidFill>
                <a:ea typeface="Verdana" pitchFamily="34" charset="0"/>
                <a:cs typeface="Verdana" pitchFamily="34" charset="0"/>
              </a:rPr>
              <a:t>30S contains the 16S </a:t>
            </a:r>
            <a:r>
              <a:rPr lang="en-US" dirty="0" err="1" smtClean="0">
                <a:solidFill>
                  <a:schemeClr val="tx1"/>
                </a:solidFill>
                <a:ea typeface="Verdana" pitchFamily="34" charset="0"/>
                <a:cs typeface="Verdana" pitchFamily="34" charset="0"/>
              </a:rPr>
              <a:t>rRNA</a:t>
            </a:r>
            <a:endParaRPr lang="en-US" dirty="0" smtClean="0">
              <a:solidFill>
                <a:schemeClr val="tx1"/>
              </a:solidFill>
              <a:ea typeface="Verdana" pitchFamily="34" charset="0"/>
              <a:cs typeface="Verdana" pitchFamily="34" charset="0"/>
            </a:endParaRPr>
          </a:p>
          <a:p>
            <a:pPr marL="457200" indent="-457200" algn="l" eaLnBrk="1" fontAlgn="auto" hangingPunct="1">
              <a:lnSpc>
                <a:spcPct val="90000"/>
              </a:lnSpc>
              <a:spcAft>
                <a:spcPts val="0"/>
              </a:spcAft>
              <a:buFont typeface="Arial" pitchFamily="34" charset="0"/>
              <a:buChar char="•"/>
              <a:defRPr/>
            </a:pPr>
            <a:r>
              <a:rPr lang="en-US" b="1" dirty="0" smtClean="0">
                <a:solidFill>
                  <a:schemeClr val="tx1"/>
                </a:solidFill>
                <a:ea typeface="Verdana" pitchFamily="34" charset="0"/>
                <a:cs typeface="Verdana" pitchFamily="34" charset="0"/>
              </a:rPr>
              <a:t>Function; </a:t>
            </a:r>
            <a:r>
              <a:rPr lang="en-US" dirty="0" smtClean="0">
                <a:solidFill>
                  <a:schemeClr val="tx1"/>
                </a:solidFill>
                <a:ea typeface="Verdana" pitchFamily="34" charset="0"/>
                <a:cs typeface="Verdana" pitchFamily="34" charset="0"/>
              </a:rPr>
              <a:t>Site of protein synthesis</a:t>
            </a:r>
            <a:endParaRPr lang="en-GB" dirty="0"/>
          </a:p>
        </p:txBody>
      </p:sp>
    </p:spTree>
    <p:extLst>
      <p:ext uri="{BB962C8B-B14F-4D97-AF65-F5344CB8AC3E}">
        <p14:creationId xmlns:p14="http://schemas.microsoft.com/office/powerpoint/2010/main" val="1728913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85800" y="142875"/>
            <a:ext cx="7772400" cy="1000125"/>
          </a:xfrm>
        </p:spPr>
        <p:txBody>
          <a:bodyPr/>
          <a:lstStyle/>
          <a:p>
            <a:pPr eaLnBrk="1" hangingPunct="1"/>
            <a:r>
              <a:rPr lang="en-GB" b="1" dirty="0" smtClean="0">
                <a:solidFill>
                  <a:srgbClr val="FFFF00"/>
                </a:solidFill>
              </a:rPr>
              <a:t>Nucleoid</a:t>
            </a:r>
          </a:p>
        </p:txBody>
      </p:sp>
      <p:sp>
        <p:nvSpPr>
          <p:cNvPr id="3" name="Subtitle 2"/>
          <p:cNvSpPr>
            <a:spLocks noGrp="1"/>
          </p:cNvSpPr>
          <p:nvPr>
            <p:ph type="subTitle" idx="1"/>
          </p:nvPr>
        </p:nvSpPr>
        <p:spPr>
          <a:xfrm>
            <a:off x="428625" y="1357313"/>
            <a:ext cx="8715375" cy="5143500"/>
          </a:xfrm>
        </p:spPr>
        <p:txBody>
          <a:bodyPr rtlCol="0">
            <a:normAutofit lnSpcReduction="10000"/>
          </a:bodyPr>
          <a:lstStyle/>
          <a:p>
            <a:pPr algn="l" eaLnBrk="1" fontAlgn="auto" hangingPunct="1">
              <a:spcAft>
                <a:spcPts val="0"/>
              </a:spcAft>
              <a:buFont typeface="Wingdings" pitchFamily="2" charset="2"/>
              <a:buChar char="§"/>
              <a:defRPr/>
            </a:pPr>
            <a:r>
              <a:rPr lang="en-GB" dirty="0">
                <a:solidFill>
                  <a:schemeClr val="tx1"/>
                </a:solidFill>
              </a:rPr>
              <a:t>This is the location of DNA in </a:t>
            </a:r>
            <a:r>
              <a:rPr lang="en-GB" dirty="0" smtClean="0">
                <a:solidFill>
                  <a:schemeClr val="tx1"/>
                </a:solidFill>
              </a:rPr>
              <a:t>cytoplasm and has homogenous </a:t>
            </a:r>
            <a:r>
              <a:rPr lang="en-GB" dirty="0">
                <a:solidFill>
                  <a:schemeClr val="tx1"/>
                </a:solidFill>
              </a:rPr>
              <a:t>material. </a:t>
            </a:r>
          </a:p>
          <a:p>
            <a:pPr algn="l" eaLnBrk="1" fontAlgn="auto" hangingPunct="1">
              <a:spcAft>
                <a:spcPts val="0"/>
              </a:spcAft>
              <a:buFont typeface="Wingdings" pitchFamily="2" charset="2"/>
              <a:buChar char="§"/>
              <a:defRPr/>
            </a:pPr>
            <a:r>
              <a:rPr lang="en-US" dirty="0" smtClean="0">
                <a:solidFill>
                  <a:schemeClr val="tx1"/>
                </a:solidFill>
              </a:rPr>
              <a:t>Bacterial DNA </a:t>
            </a:r>
            <a:r>
              <a:rPr lang="en-GB" dirty="0">
                <a:solidFill>
                  <a:schemeClr val="tx1"/>
                </a:solidFill>
              </a:rPr>
              <a:t>consists of a single, circular double-stranded DNA</a:t>
            </a:r>
          </a:p>
          <a:p>
            <a:pPr algn="l" eaLnBrk="1" fontAlgn="auto" hangingPunct="1">
              <a:spcAft>
                <a:spcPts val="0"/>
              </a:spcAft>
              <a:buFont typeface="Wingdings" pitchFamily="2" charset="2"/>
              <a:buChar char="§"/>
              <a:defRPr/>
            </a:pPr>
            <a:r>
              <a:rPr lang="en-GB" b="1" dirty="0" smtClean="0">
                <a:solidFill>
                  <a:schemeClr val="tx1"/>
                </a:solidFill>
              </a:rPr>
              <a:t>Lacks </a:t>
            </a:r>
            <a:r>
              <a:rPr lang="en-GB" b="1" dirty="0">
                <a:solidFill>
                  <a:schemeClr val="tx1"/>
                </a:solidFill>
              </a:rPr>
              <a:t>nuclear membrane </a:t>
            </a:r>
            <a:r>
              <a:rPr lang="en-US" dirty="0" smtClean="0">
                <a:solidFill>
                  <a:schemeClr val="tx1"/>
                </a:solidFill>
              </a:rPr>
              <a:t>(called </a:t>
            </a:r>
            <a:r>
              <a:rPr lang="en-US" dirty="0" err="1">
                <a:solidFill>
                  <a:schemeClr val="tx1"/>
                </a:solidFill>
              </a:rPr>
              <a:t>nucleoid</a:t>
            </a:r>
            <a:r>
              <a:rPr lang="en-US" dirty="0">
                <a:solidFill>
                  <a:schemeClr val="tx1"/>
                </a:solidFill>
              </a:rPr>
              <a:t> or nuclear body)</a:t>
            </a:r>
            <a:endParaRPr lang="en-GB" dirty="0">
              <a:solidFill>
                <a:schemeClr val="tx1"/>
              </a:solidFill>
            </a:endParaRPr>
          </a:p>
          <a:p>
            <a:pPr algn="l" eaLnBrk="1" fontAlgn="auto" hangingPunct="1">
              <a:spcAft>
                <a:spcPts val="0"/>
              </a:spcAft>
              <a:buFont typeface="Wingdings" pitchFamily="2" charset="2"/>
              <a:buChar char="§"/>
              <a:defRPr/>
            </a:pPr>
            <a:r>
              <a:rPr lang="en-US" dirty="0" smtClean="0">
                <a:solidFill>
                  <a:schemeClr val="tx1"/>
                </a:solidFill>
              </a:rPr>
              <a:t>The </a:t>
            </a:r>
            <a:r>
              <a:rPr lang="en-US" dirty="0">
                <a:solidFill>
                  <a:schemeClr val="tx1"/>
                </a:solidFill>
              </a:rPr>
              <a:t>nucleoid also lacks nucleolus, </a:t>
            </a:r>
            <a:r>
              <a:rPr lang="en-GB" dirty="0" err="1">
                <a:solidFill>
                  <a:schemeClr val="tx1"/>
                </a:solidFill>
              </a:rPr>
              <a:t>histones</a:t>
            </a:r>
            <a:r>
              <a:rPr lang="en-GB" dirty="0">
                <a:solidFill>
                  <a:schemeClr val="tx1"/>
                </a:solidFill>
              </a:rPr>
              <a:t>, and mitotic spindle</a:t>
            </a:r>
          </a:p>
          <a:p>
            <a:pPr algn="l" eaLnBrk="1" fontAlgn="auto" hangingPunct="1">
              <a:spcAft>
                <a:spcPts val="0"/>
              </a:spcAft>
              <a:buFont typeface="Wingdings" pitchFamily="2" charset="2"/>
              <a:buChar char="§"/>
              <a:defRPr/>
            </a:pPr>
            <a:r>
              <a:rPr lang="en-US" dirty="0">
                <a:solidFill>
                  <a:schemeClr val="tx1"/>
                </a:solidFill>
              </a:rPr>
              <a:t>Contains genetic material that codes for all genetic information expressed by the cell</a:t>
            </a:r>
            <a:endParaRPr lang="en-GB" dirty="0">
              <a:solidFill>
                <a:schemeClr val="tx1"/>
              </a:solidFill>
            </a:endParaRPr>
          </a:p>
          <a:p>
            <a:pPr eaLnBrk="1" fontAlgn="auto" hangingPunct="1">
              <a:spcAft>
                <a:spcPts val="0"/>
              </a:spcAft>
              <a:buFont typeface="Arial" pitchFamily="34" charset="0"/>
              <a:buNone/>
              <a:defRPr/>
            </a:pPr>
            <a:endParaRPr lang="en-GB" dirty="0"/>
          </a:p>
        </p:txBody>
      </p:sp>
    </p:spTree>
    <p:extLst>
      <p:ext uri="{BB962C8B-B14F-4D97-AF65-F5344CB8AC3E}">
        <p14:creationId xmlns:p14="http://schemas.microsoft.com/office/powerpoint/2010/main" val="1627382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 name="Title 1"/>
          <p:cNvSpPr txBox="1">
            <a:spLocks/>
          </p:cNvSpPr>
          <p:nvPr/>
        </p:nvSpPr>
        <p:spPr>
          <a:xfrm>
            <a:off x="0" y="0"/>
            <a:ext cx="9144000" cy="838200"/>
          </a:xfrm>
          <a:prstGeom prst="rect">
            <a:avLst/>
          </a:prstGeom>
          <a:solidFill>
            <a:srgbClr val="0070C0"/>
          </a:solidFill>
        </p:spPr>
        <p:txBody>
          <a:bodyPr>
            <a:normAutofit/>
          </a:bodyPr>
          <a:lstStyle/>
          <a:p>
            <a:pPr algn="ctr">
              <a:spcBef>
                <a:spcPct val="0"/>
              </a:spcBef>
              <a:defRPr/>
            </a:pPr>
            <a:r>
              <a:rPr lang="en-US" sz="4400" b="1" dirty="0">
                <a:solidFill>
                  <a:srgbClr val="FFFF00"/>
                </a:solidFill>
              </a:rPr>
              <a:t>BACTERIAL ANATOMY</a:t>
            </a:r>
            <a:endParaRPr lang="en-US" sz="4400" dirty="0">
              <a:solidFill>
                <a:srgbClr val="FFFF00"/>
              </a:solidFill>
            </a:endParaRPr>
          </a:p>
        </p:txBody>
      </p:sp>
      <p:pic>
        <p:nvPicPr>
          <p:cNvPr id="5" name="Content Placeholder 4" descr="protob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7245" y="1196752"/>
            <a:ext cx="4576763" cy="4643437"/>
          </a:xfrm>
          <a:prstGeom prst="rect">
            <a:avLst/>
          </a:prstGeom>
        </p:spPr>
      </p:pic>
      <p:pic>
        <p:nvPicPr>
          <p:cNvPr id="6" name="Content Placeholder 8"/>
          <p:cNvPicPr>
            <a:picLocks/>
          </p:cNvPicPr>
          <p:nvPr/>
        </p:nvPicPr>
        <p:blipFill>
          <a:blip r:embed="rId3">
            <a:extLst>
              <a:ext uri="{28A0092B-C50C-407E-A947-70E740481C1C}">
                <a14:useLocalDpi xmlns:a14="http://schemas.microsoft.com/office/drawing/2010/main" val="0"/>
              </a:ext>
            </a:extLst>
          </a:blip>
          <a:srcRect/>
          <a:stretch>
            <a:fillRect/>
          </a:stretch>
        </p:blipFill>
        <p:spPr>
          <a:xfrm>
            <a:off x="4716016" y="1196752"/>
            <a:ext cx="4352925" cy="4608512"/>
          </a:xfrm>
          <a:prstGeom prst="rect">
            <a:avLst/>
          </a:prstGeom>
        </p:spPr>
      </p:pic>
    </p:spTree>
    <p:extLst>
      <p:ext uri="{BB962C8B-B14F-4D97-AF65-F5344CB8AC3E}">
        <p14:creationId xmlns:p14="http://schemas.microsoft.com/office/powerpoint/2010/main" val="4056331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179512" y="260648"/>
            <a:ext cx="8785225" cy="908050"/>
          </a:xfrm>
        </p:spPr>
        <p:txBody>
          <a:bodyPr/>
          <a:lstStyle/>
          <a:p>
            <a:pPr eaLnBrk="1" hangingPunct="1"/>
            <a:r>
              <a:rPr lang="en-US" b="1" dirty="0" smtClean="0"/>
              <a:t>Nutrient granules/Storage granules</a:t>
            </a:r>
            <a:endParaRPr lang="en-GB" b="1" dirty="0" smtClean="0"/>
          </a:p>
        </p:txBody>
      </p:sp>
      <p:sp>
        <p:nvSpPr>
          <p:cNvPr id="3" name="Subtitle 2"/>
          <p:cNvSpPr>
            <a:spLocks noGrp="1"/>
          </p:cNvSpPr>
          <p:nvPr>
            <p:ph type="subTitle" idx="1"/>
          </p:nvPr>
        </p:nvSpPr>
        <p:spPr>
          <a:xfrm>
            <a:off x="214313" y="1340768"/>
            <a:ext cx="8643937" cy="5302920"/>
          </a:xfrm>
        </p:spPr>
        <p:txBody>
          <a:bodyPr rtlCol="0">
            <a:normAutofit fontScale="92500" lnSpcReduction="20000"/>
          </a:bodyPr>
          <a:lstStyle/>
          <a:p>
            <a:pPr marL="457200" indent="-457200" algn="just" eaLnBrk="1" fontAlgn="auto" hangingPunct="1">
              <a:spcAft>
                <a:spcPts val="0"/>
              </a:spcAft>
              <a:buFont typeface="Arial" pitchFamily="34" charset="0"/>
              <a:buChar char="•"/>
              <a:defRPr/>
            </a:pPr>
            <a:r>
              <a:rPr lang="en-GB" dirty="0">
                <a:solidFill>
                  <a:schemeClr val="tx1"/>
                </a:solidFill>
              </a:rPr>
              <a:t>Reserve of energy and phosphate for cell metabolism. Nutrients may be stored in the cytoplasm in the form of glycogen, lipids, polyphosphate, or in some cases, </a:t>
            </a:r>
            <a:r>
              <a:rPr lang="en-GB" dirty="0" err="1">
                <a:solidFill>
                  <a:schemeClr val="tx1"/>
                </a:solidFill>
              </a:rPr>
              <a:t>sulfur</a:t>
            </a:r>
            <a:r>
              <a:rPr lang="en-GB" dirty="0">
                <a:solidFill>
                  <a:schemeClr val="tx1"/>
                </a:solidFill>
              </a:rPr>
              <a:t> or nitrogen.</a:t>
            </a:r>
          </a:p>
          <a:p>
            <a:pPr marL="457200" indent="-457200" algn="just" eaLnBrk="1" fontAlgn="auto" hangingPunct="1">
              <a:spcAft>
                <a:spcPts val="0"/>
              </a:spcAft>
              <a:buFont typeface="Arial" pitchFamily="34" charset="0"/>
              <a:buChar char="•"/>
              <a:defRPr/>
            </a:pPr>
            <a:r>
              <a:rPr lang="en-GB" dirty="0" smtClean="0">
                <a:solidFill>
                  <a:schemeClr val="tx1"/>
                </a:solidFill>
              </a:rPr>
              <a:t>Inclusion granules are composed of </a:t>
            </a:r>
            <a:r>
              <a:rPr lang="en-GB" b="1" dirty="0" err="1" smtClean="0">
                <a:solidFill>
                  <a:schemeClr val="tx1"/>
                </a:solidFill>
              </a:rPr>
              <a:t>volutin</a:t>
            </a:r>
            <a:r>
              <a:rPr lang="en-GB" b="1" dirty="0" smtClean="0">
                <a:solidFill>
                  <a:schemeClr val="tx1"/>
                </a:solidFill>
              </a:rPr>
              <a:t>, lipid and polysaccharide</a:t>
            </a:r>
            <a:r>
              <a:rPr lang="en-GB" dirty="0" smtClean="0">
                <a:solidFill>
                  <a:schemeClr val="tx1"/>
                </a:solidFill>
              </a:rPr>
              <a:t>.</a:t>
            </a:r>
          </a:p>
          <a:p>
            <a:pPr marL="457200" indent="-457200" algn="just" eaLnBrk="1" fontAlgn="auto" hangingPunct="1">
              <a:spcAft>
                <a:spcPts val="0"/>
              </a:spcAft>
              <a:buFont typeface="Arial" pitchFamily="34" charset="0"/>
              <a:buChar char="•"/>
              <a:defRPr/>
            </a:pPr>
            <a:r>
              <a:rPr lang="en-GB" dirty="0" smtClean="0">
                <a:solidFill>
                  <a:schemeClr val="tx1"/>
                </a:solidFill>
              </a:rPr>
              <a:t>Stain characteristically with certain dyes </a:t>
            </a:r>
            <a:r>
              <a:rPr lang="en-GB" dirty="0" err="1" smtClean="0">
                <a:solidFill>
                  <a:schemeClr val="tx1"/>
                </a:solidFill>
              </a:rPr>
              <a:t>e.g</a:t>
            </a:r>
            <a:r>
              <a:rPr lang="en-GB" dirty="0" smtClean="0">
                <a:solidFill>
                  <a:schemeClr val="tx1"/>
                </a:solidFill>
              </a:rPr>
              <a:t> </a:t>
            </a:r>
            <a:r>
              <a:rPr lang="en-GB" dirty="0" err="1" smtClean="0">
                <a:solidFill>
                  <a:schemeClr val="tx1"/>
                </a:solidFill>
              </a:rPr>
              <a:t>volutin</a:t>
            </a:r>
            <a:r>
              <a:rPr lang="en-GB" dirty="0" smtClean="0">
                <a:solidFill>
                  <a:schemeClr val="tx1"/>
                </a:solidFill>
              </a:rPr>
              <a:t>  stains red with methylene blue.</a:t>
            </a:r>
          </a:p>
          <a:p>
            <a:pPr marL="457200" indent="-457200" algn="just" eaLnBrk="1" fontAlgn="auto" hangingPunct="1">
              <a:spcAft>
                <a:spcPts val="0"/>
              </a:spcAft>
              <a:buFont typeface="Arial" pitchFamily="34" charset="0"/>
              <a:buChar char="•"/>
              <a:defRPr/>
            </a:pPr>
            <a:r>
              <a:rPr lang="en-US" dirty="0" smtClean="0">
                <a:solidFill>
                  <a:schemeClr val="tx1"/>
                </a:solidFill>
              </a:rPr>
              <a:t>Examples; </a:t>
            </a:r>
            <a:r>
              <a:rPr lang="en-US" dirty="0" err="1" smtClean="0">
                <a:solidFill>
                  <a:schemeClr val="tx1"/>
                </a:solidFill>
              </a:rPr>
              <a:t>metachromatic</a:t>
            </a:r>
            <a:r>
              <a:rPr lang="en-US" dirty="0" smtClean="0">
                <a:solidFill>
                  <a:schemeClr val="tx1"/>
                </a:solidFill>
              </a:rPr>
              <a:t> granules in diphtheria bacilli</a:t>
            </a:r>
          </a:p>
          <a:p>
            <a:pPr marL="457200" indent="-457200" algn="just" eaLnBrk="1" fontAlgn="auto" hangingPunct="1">
              <a:spcAft>
                <a:spcPts val="0"/>
              </a:spcAft>
              <a:buFont typeface="Arial" pitchFamily="34" charset="0"/>
              <a:buChar char="•"/>
              <a:defRPr/>
            </a:pPr>
            <a:r>
              <a:rPr lang="en-GB" b="1" dirty="0" smtClean="0">
                <a:solidFill>
                  <a:schemeClr val="tx1"/>
                </a:solidFill>
              </a:rPr>
              <a:t>Function</a:t>
            </a:r>
            <a:r>
              <a:rPr lang="en-GB" dirty="0" smtClean="0">
                <a:solidFill>
                  <a:schemeClr val="tx1"/>
                </a:solidFill>
              </a:rPr>
              <a:t>; Serve as storage area for nutrients and energy for cell metabolism</a:t>
            </a:r>
          </a:p>
        </p:txBody>
      </p:sp>
    </p:spTree>
    <p:extLst>
      <p:ext uri="{BB962C8B-B14F-4D97-AF65-F5344CB8AC3E}">
        <p14:creationId xmlns:p14="http://schemas.microsoft.com/office/powerpoint/2010/main" val="22177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Organelles </a:t>
            </a:r>
            <a:endParaRPr lang="en-US" dirty="0"/>
          </a:p>
        </p:txBody>
      </p:sp>
      <p:sp>
        <p:nvSpPr>
          <p:cNvPr id="5" name="Content Placeholder 4"/>
          <p:cNvSpPr>
            <a:spLocks noGrp="1"/>
          </p:cNvSpPr>
          <p:nvPr>
            <p:ph idx="1"/>
          </p:nvPr>
        </p:nvSpPr>
        <p:spPr/>
        <p:txBody>
          <a:bodyPr/>
          <a:lstStyle/>
          <a:p>
            <a:r>
              <a:rPr lang="en-GB" dirty="0" smtClean="0"/>
              <a:t>Spores</a:t>
            </a:r>
          </a:p>
          <a:p>
            <a:r>
              <a:rPr lang="en-GB" dirty="0" smtClean="0"/>
              <a:t>Plasmids</a:t>
            </a:r>
            <a:endParaRPr lang="en-GB" dirty="0"/>
          </a:p>
        </p:txBody>
      </p:sp>
    </p:spTree>
    <p:extLst>
      <p:ext uri="{BB962C8B-B14F-4D97-AF65-F5344CB8AC3E}">
        <p14:creationId xmlns:p14="http://schemas.microsoft.com/office/powerpoint/2010/main" val="437662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313"/>
            <a:ext cx="7772400" cy="571500"/>
          </a:xfrm>
        </p:spPr>
        <p:txBody>
          <a:bodyPr rtlCol="0">
            <a:normAutofit fontScale="90000"/>
          </a:bodyPr>
          <a:lstStyle/>
          <a:p>
            <a:pPr fontAlgn="auto">
              <a:spcAft>
                <a:spcPts val="0"/>
              </a:spcAft>
              <a:defRPr/>
            </a:pPr>
            <a:r>
              <a:rPr lang="en-GB" dirty="0"/>
              <a:t>Spores </a:t>
            </a:r>
          </a:p>
        </p:txBody>
      </p:sp>
      <p:sp>
        <p:nvSpPr>
          <p:cNvPr id="3" name="Subtitle 2"/>
          <p:cNvSpPr>
            <a:spLocks noGrp="1"/>
          </p:cNvSpPr>
          <p:nvPr>
            <p:ph type="subTitle" idx="1"/>
          </p:nvPr>
        </p:nvSpPr>
        <p:spPr>
          <a:xfrm>
            <a:off x="323529" y="980728"/>
            <a:ext cx="8534722" cy="5520085"/>
          </a:xfrm>
        </p:spPr>
        <p:txBody>
          <a:bodyPr rtlCol="0">
            <a:normAutofit fontScale="55000" lnSpcReduction="20000"/>
          </a:bodyPr>
          <a:lstStyle/>
          <a:p>
            <a:pPr algn="l" fontAlgn="auto">
              <a:spcAft>
                <a:spcPts val="0"/>
              </a:spcAft>
              <a:buFont typeface="Wingdings" pitchFamily="2" charset="2"/>
              <a:buChar char="§"/>
              <a:defRPr/>
            </a:pPr>
            <a:r>
              <a:rPr lang="en-GB" dirty="0" smtClean="0">
                <a:solidFill>
                  <a:schemeClr val="tx1"/>
                </a:solidFill>
              </a:rPr>
              <a:t>It may be </a:t>
            </a:r>
            <a:r>
              <a:rPr lang="en-GB" b="1" dirty="0" smtClean="0">
                <a:solidFill>
                  <a:schemeClr val="tx1"/>
                </a:solidFill>
              </a:rPr>
              <a:t>round, oval, or elongated </a:t>
            </a:r>
          </a:p>
          <a:p>
            <a:pPr algn="l" fontAlgn="auto">
              <a:spcAft>
                <a:spcPts val="0"/>
              </a:spcAft>
              <a:buFont typeface="Wingdings" pitchFamily="2" charset="2"/>
              <a:buChar char="§"/>
              <a:defRPr/>
            </a:pPr>
            <a:r>
              <a:rPr lang="en-US" dirty="0" smtClean="0">
                <a:solidFill>
                  <a:schemeClr val="tx1"/>
                </a:solidFill>
              </a:rPr>
              <a:t>Formed inside the parent cell  (</a:t>
            </a:r>
            <a:r>
              <a:rPr lang="en-US" b="1" dirty="0" smtClean="0">
                <a:solidFill>
                  <a:schemeClr val="tx1"/>
                </a:solidFill>
              </a:rPr>
              <a:t>Endospores</a:t>
            </a:r>
            <a:r>
              <a:rPr lang="en-US" dirty="0" smtClean="0">
                <a:solidFill>
                  <a:schemeClr val="tx1"/>
                </a:solidFill>
              </a:rPr>
              <a:t>) and contains bacterial DNA</a:t>
            </a:r>
            <a:endParaRPr lang="en-GB" dirty="0" smtClean="0">
              <a:solidFill>
                <a:schemeClr val="tx1"/>
              </a:solidFill>
            </a:endParaRPr>
          </a:p>
          <a:p>
            <a:pPr algn="l" fontAlgn="auto">
              <a:spcAft>
                <a:spcPts val="0"/>
              </a:spcAft>
              <a:buFont typeface="Wingdings" pitchFamily="2" charset="2"/>
              <a:buChar char="§"/>
              <a:defRPr/>
            </a:pPr>
            <a:r>
              <a:rPr lang="en-GB" dirty="0">
                <a:solidFill>
                  <a:schemeClr val="tx1"/>
                </a:solidFill>
              </a:rPr>
              <a:t>Formed in response to nutrient depletion, extreme environments or </a:t>
            </a:r>
            <a:r>
              <a:rPr lang="en-GB" dirty="0" smtClean="0">
                <a:solidFill>
                  <a:schemeClr val="tx1"/>
                </a:solidFill>
              </a:rPr>
              <a:t>stress</a:t>
            </a:r>
          </a:p>
          <a:p>
            <a:pPr algn="l" fontAlgn="auto">
              <a:spcAft>
                <a:spcPts val="0"/>
              </a:spcAft>
              <a:buFont typeface="Wingdings" pitchFamily="2" charset="2"/>
              <a:buChar char="§"/>
              <a:defRPr/>
            </a:pPr>
            <a:r>
              <a:rPr lang="en-GB" dirty="0">
                <a:solidFill>
                  <a:schemeClr val="tx1"/>
                </a:solidFill>
              </a:rPr>
              <a:t>They do not multiple to increase in number coz one cell yields just one spore</a:t>
            </a:r>
          </a:p>
          <a:p>
            <a:pPr algn="l" fontAlgn="auto">
              <a:spcAft>
                <a:spcPts val="0"/>
              </a:spcAft>
              <a:buFont typeface="Wingdings" pitchFamily="2" charset="2"/>
              <a:buChar char="§"/>
              <a:defRPr/>
            </a:pPr>
            <a:r>
              <a:rPr lang="en-US" dirty="0" smtClean="0">
                <a:solidFill>
                  <a:schemeClr val="tx1"/>
                </a:solidFill>
              </a:rPr>
              <a:t>Composed of a </a:t>
            </a:r>
            <a:r>
              <a:rPr lang="en-US" b="1" dirty="0" smtClean="0">
                <a:solidFill>
                  <a:schemeClr val="tx1"/>
                </a:solidFill>
              </a:rPr>
              <a:t>thick </a:t>
            </a:r>
            <a:r>
              <a:rPr lang="en-US" b="1" dirty="0" err="1" smtClean="0">
                <a:solidFill>
                  <a:schemeClr val="tx1"/>
                </a:solidFill>
              </a:rPr>
              <a:t>keratinlike</a:t>
            </a:r>
            <a:r>
              <a:rPr lang="en-US" b="1" dirty="0" smtClean="0">
                <a:solidFill>
                  <a:schemeClr val="tx1"/>
                </a:solidFill>
              </a:rPr>
              <a:t> coat </a:t>
            </a:r>
            <a:r>
              <a:rPr lang="en-US" dirty="0" smtClean="0">
                <a:solidFill>
                  <a:schemeClr val="tx1"/>
                </a:solidFill>
              </a:rPr>
              <a:t>responsible for resistance</a:t>
            </a:r>
            <a:endParaRPr lang="en-GB" dirty="0" smtClean="0">
              <a:solidFill>
                <a:schemeClr val="tx1"/>
              </a:solidFill>
            </a:endParaRPr>
          </a:p>
          <a:p>
            <a:pPr algn="l" fontAlgn="auto">
              <a:spcAft>
                <a:spcPts val="0"/>
              </a:spcAft>
              <a:buFont typeface="Wingdings" pitchFamily="2" charset="2"/>
              <a:buChar char="§"/>
              <a:defRPr/>
            </a:pPr>
            <a:r>
              <a:rPr lang="en-US" dirty="0" smtClean="0">
                <a:solidFill>
                  <a:schemeClr val="tx1"/>
                </a:solidFill>
              </a:rPr>
              <a:t>Contain </a:t>
            </a:r>
            <a:r>
              <a:rPr lang="en-US" dirty="0" err="1">
                <a:solidFill>
                  <a:schemeClr val="tx1"/>
                </a:solidFill>
              </a:rPr>
              <a:t>dipicolinic</a:t>
            </a:r>
            <a:r>
              <a:rPr lang="en-US" dirty="0">
                <a:solidFill>
                  <a:schemeClr val="tx1"/>
                </a:solidFill>
              </a:rPr>
              <a:t> acid</a:t>
            </a:r>
          </a:p>
          <a:p>
            <a:pPr algn="l" fontAlgn="auto">
              <a:spcAft>
                <a:spcPts val="0"/>
              </a:spcAft>
              <a:buFont typeface="Wingdings" pitchFamily="2" charset="2"/>
              <a:buChar char="§"/>
              <a:defRPr/>
            </a:pPr>
            <a:r>
              <a:rPr lang="en-US" dirty="0" smtClean="0">
                <a:solidFill>
                  <a:schemeClr val="tx1"/>
                </a:solidFill>
              </a:rPr>
              <a:t>They exhibit </a:t>
            </a:r>
            <a:r>
              <a:rPr lang="en-US" b="1" dirty="0" smtClean="0">
                <a:solidFill>
                  <a:schemeClr val="tx1"/>
                </a:solidFill>
              </a:rPr>
              <a:t>no metabolic activity</a:t>
            </a:r>
            <a:endParaRPr lang="en-GB" b="1" dirty="0" smtClean="0">
              <a:solidFill>
                <a:schemeClr val="tx1"/>
              </a:solidFill>
            </a:endParaRPr>
          </a:p>
          <a:p>
            <a:pPr algn="l" fontAlgn="auto">
              <a:spcAft>
                <a:spcPts val="0"/>
              </a:spcAft>
              <a:buFont typeface="Wingdings" pitchFamily="2" charset="2"/>
              <a:buChar char="§"/>
              <a:defRPr/>
            </a:pPr>
            <a:r>
              <a:rPr lang="en-US" dirty="0" smtClean="0">
                <a:solidFill>
                  <a:schemeClr val="tx1"/>
                </a:solidFill>
              </a:rPr>
              <a:t>Resistant to heat, chemicals, radiation and drying and can remain dormant for hundreds of years</a:t>
            </a:r>
            <a:endParaRPr lang="en-GB" dirty="0" smtClean="0">
              <a:solidFill>
                <a:schemeClr val="tx1"/>
              </a:solidFill>
            </a:endParaRPr>
          </a:p>
          <a:p>
            <a:pPr algn="l" fontAlgn="auto">
              <a:spcAft>
                <a:spcPts val="0"/>
              </a:spcAft>
              <a:buFont typeface="Wingdings" pitchFamily="2" charset="2"/>
              <a:buChar char="§"/>
              <a:defRPr/>
            </a:pPr>
            <a:r>
              <a:rPr lang="en-US" dirty="0" smtClean="0">
                <a:solidFill>
                  <a:schemeClr val="tx1"/>
                </a:solidFill>
              </a:rPr>
              <a:t>Formed by bacteria like </a:t>
            </a:r>
            <a:r>
              <a:rPr lang="en-US" b="1" dirty="0" smtClean="0">
                <a:solidFill>
                  <a:schemeClr val="tx1"/>
                </a:solidFill>
              </a:rPr>
              <a:t>Clostridia, Bacillus</a:t>
            </a:r>
            <a:endParaRPr lang="en-GB" b="1" dirty="0" smtClean="0">
              <a:solidFill>
                <a:schemeClr val="tx1"/>
              </a:solidFill>
            </a:endParaRPr>
          </a:p>
          <a:p>
            <a:pPr algn="l" fontAlgn="auto">
              <a:spcAft>
                <a:spcPts val="0"/>
              </a:spcAft>
              <a:buFont typeface="Wingdings" pitchFamily="2" charset="2"/>
              <a:buChar char="§"/>
              <a:defRPr/>
            </a:pPr>
            <a:r>
              <a:rPr lang="en-GB" dirty="0">
                <a:solidFill>
                  <a:schemeClr val="tx1"/>
                </a:solidFill>
              </a:rPr>
              <a:t>Some bacteria of Clostridia and Bacillus species </a:t>
            </a:r>
            <a:r>
              <a:rPr lang="en-GB" dirty="0" err="1">
                <a:solidFill>
                  <a:schemeClr val="tx1"/>
                </a:solidFill>
              </a:rPr>
              <a:t>e.g</a:t>
            </a:r>
            <a:r>
              <a:rPr lang="en-GB" dirty="0">
                <a:solidFill>
                  <a:schemeClr val="tx1"/>
                </a:solidFill>
              </a:rPr>
              <a:t> Clostridium </a:t>
            </a:r>
            <a:r>
              <a:rPr lang="en-GB" dirty="0" err="1">
                <a:solidFill>
                  <a:schemeClr val="tx1"/>
                </a:solidFill>
              </a:rPr>
              <a:t>botulinum</a:t>
            </a:r>
            <a:r>
              <a:rPr lang="en-GB" dirty="0">
                <a:solidFill>
                  <a:schemeClr val="tx1"/>
                </a:solidFill>
              </a:rPr>
              <a:t>, form spores that are highly resistant to drying, high temperature , </a:t>
            </a:r>
            <a:r>
              <a:rPr lang="en-GB" dirty="0" err="1">
                <a:solidFill>
                  <a:schemeClr val="tx1"/>
                </a:solidFill>
              </a:rPr>
              <a:t>radiatiation</a:t>
            </a:r>
            <a:r>
              <a:rPr lang="en-GB" dirty="0">
                <a:solidFill>
                  <a:schemeClr val="tx1"/>
                </a:solidFill>
              </a:rPr>
              <a:t> and other environmental hazards.(need autoclave  at 121˚C, 15 min)Once the hazard is removed, the spore germinates to create a new population. Hence the need to bury infected organisms even deeper into the soil</a:t>
            </a:r>
          </a:p>
          <a:p>
            <a:pPr algn="l" fontAlgn="auto">
              <a:spcAft>
                <a:spcPts val="0"/>
              </a:spcAft>
              <a:buFont typeface="Wingdings" pitchFamily="2" charset="2"/>
              <a:buChar char="§"/>
              <a:defRPr/>
            </a:pPr>
            <a:r>
              <a:rPr lang="en-GB" dirty="0" smtClean="0">
                <a:solidFill>
                  <a:schemeClr val="tx1"/>
                </a:solidFill>
              </a:rPr>
              <a:t>The spore may be positioned at the end (terminal) of the bacterium or centrally (median).</a:t>
            </a:r>
          </a:p>
          <a:p>
            <a:pPr fontAlgn="auto">
              <a:spcAft>
                <a:spcPts val="0"/>
              </a:spcAft>
              <a:buFont typeface="Arial" pitchFamily="34" charset="0"/>
              <a:buNone/>
              <a:defRPr/>
            </a:pPr>
            <a:endParaRPr lang="en-GB" dirty="0"/>
          </a:p>
        </p:txBody>
      </p:sp>
    </p:spTree>
    <p:extLst>
      <p:ext uri="{BB962C8B-B14F-4D97-AF65-F5344CB8AC3E}">
        <p14:creationId xmlns:p14="http://schemas.microsoft.com/office/powerpoint/2010/main" val="29869929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ChangeArrowheads="1"/>
          </p:cNvSpPr>
          <p:nvPr/>
        </p:nvSpPr>
        <p:spPr bwMode="auto">
          <a:xfrm>
            <a:off x="533400" y="152400"/>
            <a:ext cx="8534400" cy="685800"/>
          </a:xfrm>
          <a:prstGeom prst="rect">
            <a:avLst/>
          </a:prstGeom>
          <a:noFill/>
          <a:ln w="9525">
            <a:noFill/>
            <a:miter lim="800000"/>
            <a:headEnd/>
            <a:tailEnd/>
          </a:ln>
          <a:effectLst/>
        </p:spPr>
        <p:txBody>
          <a:bodyPr lIns="92075" tIns="46038" rIns="92075" bIns="46038" anchor="ctr"/>
          <a:lstStyle/>
          <a:p>
            <a:pPr fontAlgn="auto">
              <a:spcBef>
                <a:spcPts val="0"/>
              </a:spcBef>
              <a:spcAft>
                <a:spcPts val="0"/>
              </a:spcAft>
              <a:defRPr/>
            </a:pPr>
            <a:r>
              <a:rPr lang="en-US" sz="3200" b="1" dirty="0">
                <a:solidFill>
                  <a:srgbClr val="C00000"/>
                </a:solidFill>
                <a:latin typeface="+mj-lt"/>
                <a:cs typeface="+mn-cs"/>
              </a:rPr>
              <a:t>Shape &amp; position of bacterial spore</a:t>
            </a:r>
          </a:p>
        </p:txBody>
      </p:sp>
      <p:grpSp>
        <p:nvGrpSpPr>
          <p:cNvPr id="32771" name="Group 5"/>
          <p:cNvGrpSpPr>
            <a:grpSpLocks/>
          </p:cNvGrpSpPr>
          <p:nvPr/>
        </p:nvGrpSpPr>
        <p:grpSpPr bwMode="auto">
          <a:xfrm>
            <a:off x="533400" y="1143000"/>
            <a:ext cx="3276600" cy="304800"/>
            <a:chOff x="384" y="912"/>
            <a:chExt cx="2064" cy="192"/>
          </a:xfrm>
        </p:grpSpPr>
        <p:sp>
          <p:nvSpPr>
            <p:cNvPr id="32789" name="AutoShape 6"/>
            <p:cNvSpPr>
              <a:spLocks noChangeArrowheads="1"/>
            </p:cNvSpPr>
            <p:nvPr/>
          </p:nvSpPr>
          <p:spPr bwMode="auto">
            <a:xfrm>
              <a:off x="384" y="912"/>
              <a:ext cx="2064" cy="192"/>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32790" name="Oval 7"/>
            <p:cNvSpPr>
              <a:spLocks noChangeArrowheads="1"/>
            </p:cNvSpPr>
            <p:nvPr/>
          </p:nvSpPr>
          <p:spPr bwMode="auto">
            <a:xfrm>
              <a:off x="1104" y="912"/>
              <a:ext cx="480" cy="192"/>
            </a:xfrm>
            <a:prstGeom prst="ellipse">
              <a:avLst/>
            </a:prstGeom>
            <a:solidFill>
              <a:srgbClr val="FF3399"/>
            </a:solidFill>
            <a:ln w="9525">
              <a:solidFill>
                <a:schemeClr val="tx1"/>
              </a:solidFill>
              <a:round/>
              <a:headEnd/>
              <a:tailEnd/>
            </a:ln>
          </p:spPr>
          <p:txBody>
            <a:bodyPr wrap="none" anchor="ctr"/>
            <a:lstStyle/>
            <a:p>
              <a:endParaRPr lang="en-US">
                <a:latin typeface="Calibri" pitchFamily="34" charset="0"/>
              </a:endParaRPr>
            </a:p>
          </p:txBody>
        </p:sp>
      </p:grpSp>
      <p:grpSp>
        <p:nvGrpSpPr>
          <p:cNvPr id="32772" name="Group 8"/>
          <p:cNvGrpSpPr>
            <a:grpSpLocks/>
          </p:cNvGrpSpPr>
          <p:nvPr/>
        </p:nvGrpSpPr>
        <p:grpSpPr bwMode="auto">
          <a:xfrm>
            <a:off x="533400" y="1981200"/>
            <a:ext cx="3276600" cy="304800"/>
            <a:chOff x="384" y="1440"/>
            <a:chExt cx="2064" cy="192"/>
          </a:xfrm>
        </p:grpSpPr>
        <p:sp>
          <p:nvSpPr>
            <p:cNvPr id="32787" name="AutoShape 9"/>
            <p:cNvSpPr>
              <a:spLocks noChangeArrowheads="1"/>
            </p:cNvSpPr>
            <p:nvPr/>
          </p:nvSpPr>
          <p:spPr bwMode="auto">
            <a:xfrm>
              <a:off x="384" y="1440"/>
              <a:ext cx="2064" cy="192"/>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32788" name="Oval 10"/>
            <p:cNvSpPr>
              <a:spLocks noChangeArrowheads="1"/>
            </p:cNvSpPr>
            <p:nvPr/>
          </p:nvSpPr>
          <p:spPr bwMode="auto">
            <a:xfrm>
              <a:off x="1296" y="1440"/>
              <a:ext cx="192" cy="192"/>
            </a:xfrm>
            <a:prstGeom prst="ellipse">
              <a:avLst/>
            </a:prstGeom>
            <a:solidFill>
              <a:srgbClr val="FF3399"/>
            </a:solidFill>
            <a:ln w="9525">
              <a:solidFill>
                <a:schemeClr val="tx1"/>
              </a:solidFill>
              <a:round/>
              <a:headEnd/>
              <a:tailEnd/>
            </a:ln>
          </p:spPr>
          <p:txBody>
            <a:bodyPr wrap="none" anchor="ctr"/>
            <a:lstStyle/>
            <a:p>
              <a:endParaRPr lang="en-US">
                <a:latin typeface="Calibri" pitchFamily="34" charset="0"/>
              </a:endParaRPr>
            </a:p>
          </p:txBody>
        </p:sp>
      </p:grpSp>
      <p:grpSp>
        <p:nvGrpSpPr>
          <p:cNvPr id="32773" name="Group 11"/>
          <p:cNvGrpSpPr>
            <a:grpSpLocks/>
          </p:cNvGrpSpPr>
          <p:nvPr/>
        </p:nvGrpSpPr>
        <p:grpSpPr bwMode="auto">
          <a:xfrm>
            <a:off x="533400" y="2819400"/>
            <a:ext cx="3276600" cy="304800"/>
            <a:chOff x="576" y="2352"/>
            <a:chExt cx="2064" cy="192"/>
          </a:xfrm>
        </p:grpSpPr>
        <p:sp>
          <p:nvSpPr>
            <p:cNvPr id="32785" name="AutoShape 12"/>
            <p:cNvSpPr>
              <a:spLocks noChangeArrowheads="1"/>
            </p:cNvSpPr>
            <p:nvPr/>
          </p:nvSpPr>
          <p:spPr bwMode="auto">
            <a:xfrm>
              <a:off x="576" y="2352"/>
              <a:ext cx="2064" cy="192"/>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32786" name="Oval 13"/>
            <p:cNvSpPr>
              <a:spLocks noChangeArrowheads="1"/>
            </p:cNvSpPr>
            <p:nvPr/>
          </p:nvSpPr>
          <p:spPr bwMode="auto">
            <a:xfrm>
              <a:off x="1872" y="2352"/>
              <a:ext cx="480" cy="192"/>
            </a:xfrm>
            <a:prstGeom prst="ellipse">
              <a:avLst/>
            </a:prstGeom>
            <a:solidFill>
              <a:srgbClr val="FF3399"/>
            </a:solidFill>
            <a:ln w="9525">
              <a:solidFill>
                <a:schemeClr val="tx1"/>
              </a:solidFill>
              <a:round/>
              <a:headEnd/>
              <a:tailEnd/>
            </a:ln>
          </p:spPr>
          <p:txBody>
            <a:bodyPr wrap="none" anchor="ctr"/>
            <a:lstStyle/>
            <a:p>
              <a:endParaRPr lang="en-US">
                <a:latin typeface="Calibri" pitchFamily="34" charset="0"/>
              </a:endParaRPr>
            </a:p>
          </p:txBody>
        </p:sp>
      </p:grpSp>
      <p:grpSp>
        <p:nvGrpSpPr>
          <p:cNvPr id="32774" name="Group 17"/>
          <p:cNvGrpSpPr>
            <a:grpSpLocks/>
          </p:cNvGrpSpPr>
          <p:nvPr/>
        </p:nvGrpSpPr>
        <p:grpSpPr bwMode="auto">
          <a:xfrm>
            <a:off x="609600" y="3581400"/>
            <a:ext cx="3352800" cy="457200"/>
            <a:chOff x="624" y="3360"/>
            <a:chExt cx="2112" cy="288"/>
          </a:xfrm>
        </p:grpSpPr>
        <p:sp>
          <p:nvSpPr>
            <p:cNvPr id="32783" name="AutoShape 18"/>
            <p:cNvSpPr>
              <a:spLocks noChangeArrowheads="1"/>
            </p:cNvSpPr>
            <p:nvPr/>
          </p:nvSpPr>
          <p:spPr bwMode="auto">
            <a:xfrm>
              <a:off x="624" y="3408"/>
              <a:ext cx="2064" cy="192"/>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32784" name="Oval 19"/>
            <p:cNvSpPr>
              <a:spLocks noChangeArrowheads="1"/>
            </p:cNvSpPr>
            <p:nvPr/>
          </p:nvSpPr>
          <p:spPr bwMode="auto">
            <a:xfrm>
              <a:off x="2256" y="3360"/>
              <a:ext cx="480" cy="288"/>
            </a:xfrm>
            <a:prstGeom prst="ellipse">
              <a:avLst/>
            </a:prstGeom>
            <a:solidFill>
              <a:srgbClr val="FF3399"/>
            </a:solidFill>
            <a:ln w="9525">
              <a:solidFill>
                <a:schemeClr val="tx1"/>
              </a:solidFill>
              <a:round/>
              <a:headEnd/>
              <a:tailEnd/>
            </a:ln>
          </p:spPr>
          <p:txBody>
            <a:bodyPr wrap="none" anchor="ctr"/>
            <a:lstStyle/>
            <a:p>
              <a:endParaRPr lang="en-US">
                <a:latin typeface="Calibri" pitchFamily="34" charset="0"/>
              </a:endParaRPr>
            </a:p>
          </p:txBody>
        </p:sp>
      </p:grpSp>
      <p:grpSp>
        <p:nvGrpSpPr>
          <p:cNvPr id="32775" name="Group 20"/>
          <p:cNvGrpSpPr>
            <a:grpSpLocks/>
          </p:cNvGrpSpPr>
          <p:nvPr/>
        </p:nvGrpSpPr>
        <p:grpSpPr bwMode="auto">
          <a:xfrm>
            <a:off x="609600" y="4495800"/>
            <a:ext cx="3352800" cy="457200"/>
            <a:chOff x="624" y="3744"/>
            <a:chExt cx="2112" cy="288"/>
          </a:xfrm>
        </p:grpSpPr>
        <p:sp>
          <p:nvSpPr>
            <p:cNvPr id="32781" name="AutoShape 21"/>
            <p:cNvSpPr>
              <a:spLocks noChangeArrowheads="1"/>
            </p:cNvSpPr>
            <p:nvPr/>
          </p:nvSpPr>
          <p:spPr bwMode="auto">
            <a:xfrm>
              <a:off x="624" y="3792"/>
              <a:ext cx="2064" cy="192"/>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latin typeface="Calibri" pitchFamily="34" charset="0"/>
              </a:endParaRPr>
            </a:p>
          </p:txBody>
        </p:sp>
        <p:sp>
          <p:nvSpPr>
            <p:cNvPr id="32782" name="Oval 22"/>
            <p:cNvSpPr>
              <a:spLocks noChangeArrowheads="1"/>
            </p:cNvSpPr>
            <p:nvPr/>
          </p:nvSpPr>
          <p:spPr bwMode="auto">
            <a:xfrm>
              <a:off x="2448" y="3744"/>
              <a:ext cx="288" cy="288"/>
            </a:xfrm>
            <a:prstGeom prst="ellipse">
              <a:avLst/>
            </a:prstGeom>
            <a:solidFill>
              <a:srgbClr val="FF3399"/>
            </a:solidFill>
            <a:ln w="9525">
              <a:solidFill>
                <a:schemeClr val="tx1"/>
              </a:solidFill>
              <a:round/>
              <a:headEnd/>
              <a:tailEnd/>
            </a:ln>
          </p:spPr>
          <p:txBody>
            <a:bodyPr wrap="none" anchor="ctr"/>
            <a:lstStyle/>
            <a:p>
              <a:endParaRPr lang="en-US">
                <a:latin typeface="Calibri" pitchFamily="34" charset="0"/>
              </a:endParaRPr>
            </a:p>
          </p:txBody>
        </p:sp>
      </p:grpSp>
      <p:sp>
        <p:nvSpPr>
          <p:cNvPr id="32776" name="Text Box 24"/>
          <p:cNvSpPr txBox="1">
            <a:spLocks noChangeArrowheads="1"/>
          </p:cNvSpPr>
          <p:nvPr/>
        </p:nvSpPr>
        <p:spPr bwMode="auto">
          <a:xfrm>
            <a:off x="4191000" y="106680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000"/>
              <a:t>Oval central</a:t>
            </a:r>
          </a:p>
        </p:txBody>
      </p:sp>
      <p:sp>
        <p:nvSpPr>
          <p:cNvPr id="32777" name="Text Box 25"/>
          <p:cNvSpPr txBox="1">
            <a:spLocks noChangeArrowheads="1"/>
          </p:cNvSpPr>
          <p:nvPr/>
        </p:nvSpPr>
        <p:spPr bwMode="auto">
          <a:xfrm>
            <a:off x="4191000" y="1905000"/>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000"/>
              <a:t>Spherical central</a:t>
            </a:r>
          </a:p>
        </p:txBody>
      </p:sp>
      <p:sp>
        <p:nvSpPr>
          <p:cNvPr id="32778" name="Text Box 26"/>
          <p:cNvSpPr txBox="1">
            <a:spLocks noChangeArrowheads="1"/>
          </p:cNvSpPr>
          <p:nvPr/>
        </p:nvSpPr>
        <p:spPr bwMode="auto">
          <a:xfrm>
            <a:off x="4191000" y="2727325"/>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000"/>
              <a:t>Oval sub terminal</a:t>
            </a:r>
          </a:p>
        </p:txBody>
      </p:sp>
      <p:sp>
        <p:nvSpPr>
          <p:cNvPr id="32779" name="Text Box 28"/>
          <p:cNvSpPr txBox="1">
            <a:spLocks noChangeArrowheads="1"/>
          </p:cNvSpPr>
          <p:nvPr/>
        </p:nvSpPr>
        <p:spPr bwMode="auto">
          <a:xfrm>
            <a:off x="4267200" y="35814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000"/>
              <a:t>Oval terminal</a:t>
            </a:r>
          </a:p>
        </p:txBody>
      </p:sp>
      <p:sp>
        <p:nvSpPr>
          <p:cNvPr id="32780" name="Text Box 29"/>
          <p:cNvSpPr txBox="1">
            <a:spLocks noChangeArrowheads="1"/>
          </p:cNvSpPr>
          <p:nvPr/>
        </p:nvSpPr>
        <p:spPr bwMode="auto">
          <a:xfrm>
            <a:off x="4191000" y="4572000"/>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US" sz="2000"/>
              <a:t>Spherical terminal</a:t>
            </a:r>
          </a:p>
        </p:txBody>
      </p:sp>
    </p:spTree>
    <p:extLst>
      <p:ext uri="{BB962C8B-B14F-4D97-AF65-F5344CB8AC3E}">
        <p14:creationId xmlns:p14="http://schemas.microsoft.com/office/powerpoint/2010/main" val="14620607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a:xfrm>
            <a:off x="457200" y="304800"/>
            <a:ext cx="8686800" cy="6324600"/>
          </a:xfrm>
        </p:spPr>
        <p:txBody>
          <a:bodyPr/>
          <a:lstStyle/>
          <a:p>
            <a:pPr eaLnBrk="1" hangingPunct="1">
              <a:lnSpc>
                <a:spcPct val="90000"/>
              </a:lnSpc>
              <a:buFont typeface="Wingdings" pitchFamily="2" charset="2"/>
              <a:buNone/>
              <a:defRPr/>
            </a:pPr>
            <a:r>
              <a:rPr lang="en-US" b="1" smtClean="0"/>
              <a:t>Endospores</a:t>
            </a:r>
            <a:endParaRPr lang="en-US" smtClean="0"/>
          </a:p>
          <a:p>
            <a:pPr eaLnBrk="1" hangingPunct="1">
              <a:lnSpc>
                <a:spcPct val="90000"/>
              </a:lnSpc>
              <a:defRPr/>
            </a:pPr>
            <a:r>
              <a:rPr lang="en-US" smtClean="0"/>
              <a:t>When bacteria are generally subjected to increasingly unfavourable environmental conditions, including lack of water, depletion of nutrients and deviation of temperature from optimum, which are suitable for growth and multiplication, they may die.  But certain rod-shaped bacteria under the family </a:t>
            </a:r>
            <a:r>
              <a:rPr lang="en-US" i="1" smtClean="0"/>
              <a:t>Bacillaceae</a:t>
            </a:r>
            <a:r>
              <a:rPr lang="en-US" smtClean="0"/>
              <a:t> are able to develop structures called endospores i.e. spores within cells.  These spores are formed to enable the bacteria withstand the unfavourable conditions.  Bacterial cells without spores are called vegetative cells.</a:t>
            </a:r>
          </a:p>
        </p:txBody>
      </p:sp>
    </p:spTree>
    <p:extLst>
      <p:ext uri="{BB962C8B-B14F-4D97-AF65-F5344CB8AC3E}">
        <p14:creationId xmlns:p14="http://schemas.microsoft.com/office/powerpoint/2010/main" val="65883194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4294967295"/>
          </p:nvPr>
        </p:nvSpPr>
        <p:spPr>
          <a:xfrm>
            <a:off x="179512" y="116632"/>
            <a:ext cx="8784976" cy="6552728"/>
          </a:xfrm>
        </p:spPr>
        <p:txBody>
          <a:bodyPr/>
          <a:lstStyle/>
          <a:p>
            <a:pPr eaLnBrk="1" hangingPunct="1">
              <a:lnSpc>
                <a:spcPct val="90000"/>
              </a:lnSpc>
              <a:defRPr/>
            </a:pPr>
            <a:r>
              <a:rPr lang="en-US" dirty="0" smtClean="0"/>
              <a:t>Not all spores are equally resistant to adverse </a:t>
            </a:r>
            <a:r>
              <a:rPr lang="en-US" dirty="0" err="1" smtClean="0"/>
              <a:t>physico</a:t>
            </a:r>
            <a:r>
              <a:rPr lang="en-US" dirty="0" smtClean="0"/>
              <a:t>-chemical forces.  Spores of the common soil bacterium </a:t>
            </a:r>
            <a:r>
              <a:rPr lang="en-US" i="1" dirty="0" smtClean="0"/>
              <a:t>Bacillus </a:t>
            </a:r>
            <a:r>
              <a:rPr lang="en-US" i="1" dirty="0" err="1" smtClean="0"/>
              <a:t>subtilis</a:t>
            </a:r>
            <a:r>
              <a:rPr lang="en-US" dirty="0" smtClean="0"/>
              <a:t> can withstand 100 </a:t>
            </a:r>
            <a:r>
              <a:rPr lang="en-US" dirty="0" err="1" smtClean="0"/>
              <a:t>oC</a:t>
            </a:r>
            <a:r>
              <a:rPr lang="en-US" dirty="0" smtClean="0"/>
              <a:t> for 3 hours while spores of  </a:t>
            </a:r>
            <a:r>
              <a:rPr lang="en-US" i="1" dirty="0" smtClean="0"/>
              <a:t>Clostridium </a:t>
            </a:r>
            <a:r>
              <a:rPr lang="en-US" i="1" dirty="0" err="1" smtClean="0"/>
              <a:t>botulinum</a:t>
            </a:r>
            <a:r>
              <a:rPr lang="en-US" dirty="0" smtClean="0"/>
              <a:t> can withstand the same temperature for 4 hours. </a:t>
            </a:r>
          </a:p>
          <a:p>
            <a:pPr eaLnBrk="1" hangingPunct="1">
              <a:lnSpc>
                <a:spcPct val="90000"/>
              </a:lnSpc>
              <a:defRPr/>
            </a:pPr>
            <a:r>
              <a:rPr lang="en-US" dirty="0" smtClean="0"/>
              <a:t> Spores of </a:t>
            </a:r>
            <a:r>
              <a:rPr lang="en-US" dirty="0" err="1" smtClean="0"/>
              <a:t>thermophilic</a:t>
            </a:r>
            <a:r>
              <a:rPr lang="en-US" dirty="0" smtClean="0"/>
              <a:t> bacteria such as </a:t>
            </a:r>
            <a:r>
              <a:rPr lang="en-US" i="1" dirty="0" smtClean="0"/>
              <a:t>Bacillus </a:t>
            </a:r>
            <a:r>
              <a:rPr lang="en-US" i="1" dirty="0" err="1" smtClean="0"/>
              <a:t>stearothermophilus</a:t>
            </a:r>
            <a:r>
              <a:rPr lang="en-US" i="1" dirty="0" smtClean="0"/>
              <a:t> </a:t>
            </a:r>
            <a:r>
              <a:rPr lang="en-US" dirty="0" smtClean="0"/>
              <a:t>are more resistant  to heat whereas non-</a:t>
            </a:r>
            <a:r>
              <a:rPr lang="en-US" dirty="0" err="1" smtClean="0"/>
              <a:t>sporing</a:t>
            </a:r>
            <a:r>
              <a:rPr lang="en-US" dirty="0" smtClean="0"/>
              <a:t> bacteria are killed by exposure to temperatures of 65-80 </a:t>
            </a:r>
            <a:r>
              <a:rPr lang="en-US" dirty="0" err="1" smtClean="0"/>
              <a:t>oC</a:t>
            </a:r>
            <a:r>
              <a:rPr lang="en-US" dirty="0" smtClean="0"/>
              <a:t> for only a few minutes.</a:t>
            </a:r>
          </a:p>
        </p:txBody>
      </p:sp>
    </p:spTree>
    <p:extLst>
      <p:ext uri="{BB962C8B-B14F-4D97-AF65-F5344CB8AC3E}">
        <p14:creationId xmlns:p14="http://schemas.microsoft.com/office/powerpoint/2010/main" val="332721316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4294967295"/>
          </p:nvPr>
        </p:nvSpPr>
        <p:spPr>
          <a:xfrm>
            <a:off x="685800" y="457200"/>
            <a:ext cx="8458200" cy="6400800"/>
          </a:xfrm>
        </p:spPr>
        <p:txBody>
          <a:bodyPr/>
          <a:lstStyle/>
          <a:p>
            <a:pPr eaLnBrk="1" hangingPunct="1">
              <a:defRPr/>
            </a:pPr>
            <a:r>
              <a:rPr lang="en-US" dirty="0" smtClean="0"/>
              <a:t>The spore lies within the sporangial wall and is surrounded by many layers.  The spore wall and spore core are difficult to resolve and are therefore resistant to </a:t>
            </a:r>
            <a:r>
              <a:rPr lang="en-US" dirty="0" err="1" smtClean="0"/>
              <a:t>unfavourable</a:t>
            </a:r>
            <a:r>
              <a:rPr lang="en-US" dirty="0" smtClean="0"/>
              <a:t> </a:t>
            </a:r>
            <a:r>
              <a:rPr lang="en-US" dirty="0" err="1" smtClean="0"/>
              <a:t>physico</a:t>
            </a:r>
            <a:r>
              <a:rPr lang="en-US" dirty="0" smtClean="0"/>
              <a:t>-chemical environments. </a:t>
            </a:r>
          </a:p>
          <a:p>
            <a:pPr eaLnBrk="1" hangingPunct="1">
              <a:defRPr/>
            </a:pPr>
            <a:r>
              <a:rPr lang="en-US" dirty="0" smtClean="0"/>
              <a:t> Spores can remain dormant and stable for many years, and have been cultured from spores 300 years old.  When spores are exposed to </a:t>
            </a:r>
            <a:r>
              <a:rPr lang="en-US" dirty="0" err="1" smtClean="0"/>
              <a:t>favourable</a:t>
            </a:r>
            <a:r>
              <a:rPr lang="en-US" dirty="0" smtClean="0"/>
              <a:t> conditions, they germinate into vegetative cells.</a:t>
            </a:r>
          </a:p>
        </p:txBody>
      </p:sp>
    </p:spTree>
    <p:extLst>
      <p:ext uri="{BB962C8B-B14F-4D97-AF65-F5344CB8AC3E}">
        <p14:creationId xmlns:p14="http://schemas.microsoft.com/office/powerpoint/2010/main" val="426901530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381000" y="76200"/>
            <a:ext cx="8382000" cy="838200"/>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Endospore</a:t>
            </a:r>
            <a:r>
              <a:rPr lang="en-US"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 formation</a:t>
            </a:r>
          </a:p>
        </p:txBody>
      </p:sp>
      <p:pic>
        <p:nvPicPr>
          <p:cNvPr id="98307" name="Picture 3"/>
          <p:cNvPicPr>
            <a:picLocks noChangeAspect="1" noChangeArrowheads="1"/>
          </p:cNvPicPr>
          <p:nvPr/>
        </p:nvPicPr>
        <p:blipFill>
          <a:blip r:embed="rId2"/>
          <a:srcRect/>
          <a:stretch>
            <a:fillRect/>
          </a:stretch>
        </p:blipFill>
        <p:spPr bwMode="auto">
          <a:xfrm>
            <a:off x="0" y="914400"/>
            <a:ext cx="9144000" cy="5943600"/>
          </a:xfrm>
          <a:prstGeom prst="rect">
            <a:avLst/>
          </a:prstGeom>
          <a:noFill/>
          <a:ln w="12700">
            <a:noFill/>
            <a:miter lim="800000"/>
            <a:headEnd/>
            <a:tailEnd/>
          </a:ln>
        </p:spPr>
      </p:pic>
    </p:spTree>
    <p:extLst>
      <p:ext uri="{BB962C8B-B14F-4D97-AF65-F5344CB8AC3E}">
        <p14:creationId xmlns:p14="http://schemas.microsoft.com/office/powerpoint/2010/main" val="398814011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304800" y="0"/>
            <a:ext cx="8229600" cy="838200"/>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Endospores</a:t>
            </a:r>
            <a:endParaRPr lang="en-US"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p:txBody>
      </p:sp>
      <p:grpSp>
        <p:nvGrpSpPr>
          <p:cNvPr id="5" name="Group 4"/>
          <p:cNvGrpSpPr/>
          <p:nvPr/>
        </p:nvGrpSpPr>
        <p:grpSpPr>
          <a:xfrm>
            <a:off x="1295400" y="990600"/>
            <a:ext cx="6553200" cy="5715000"/>
            <a:chOff x="1385221" y="982662"/>
            <a:chExt cx="6312984" cy="5494338"/>
          </a:xfrm>
        </p:grpSpPr>
        <p:pic>
          <p:nvPicPr>
            <p:cNvPr id="99331" name="Picture 3"/>
            <p:cNvPicPr>
              <a:picLocks noChangeAspect="1" noChangeArrowheads="1"/>
            </p:cNvPicPr>
            <p:nvPr/>
          </p:nvPicPr>
          <p:blipFill>
            <a:blip r:embed="rId2"/>
            <a:srcRect/>
            <a:stretch>
              <a:fillRect/>
            </a:stretch>
          </p:blipFill>
          <p:spPr bwMode="auto">
            <a:xfrm>
              <a:off x="1385221" y="982662"/>
              <a:ext cx="6312984" cy="5037138"/>
            </a:xfrm>
            <a:prstGeom prst="rect">
              <a:avLst/>
            </a:prstGeom>
            <a:noFill/>
            <a:ln w="9525">
              <a:noFill/>
              <a:miter lim="800000"/>
              <a:headEnd/>
              <a:tailEnd/>
            </a:ln>
          </p:spPr>
        </p:pic>
        <p:sp>
          <p:nvSpPr>
            <p:cNvPr id="99332" name="Text Box 4"/>
            <p:cNvSpPr txBox="1">
              <a:spLocks noChangeArrowheads="1"/>
            </p:cNvSpPr>
            <p:nvPr/>
          </p:nvSpPr>
          <p:spPr bwMode="auto">
            <a:xfrm>
              <a:off x="3276600" y="6019800"/>
              <a:ext cx="2408237" cy="457200"/>
            </a:xfrm>
            <a:prstGeom prst="rect">
              <a:avLst/>
            </a:prstGeom>
            <a:noFill/>
            <a:ln w="12700">
              <a:noFill/>
              <a:miter lim="800000"/>
              <a:headEnd/>
              <a:tailEnd/>
            </a:ln>
          </p:spPr>
          <p:txBody>
            <a:bodyPr wrap="none">
              <a:spAutoFit/>
            </a:bodyPr>
            <a:lstStyle/>
            <a:p>
              <a:pPr eaLnBrk="0" hangingPunct="0"/>
              <a:r>
                <a:rPr lang="en-US" sz="2400" i="1" dirty="0">
                  <a:solidFill>
                    <a:prstClr val="black"/>
                  </a:solidFill>
                  <a:latin typeface="Times"/>
                </a:rPr>
                <a:t>Bacillus </a:t>
              </a:r>
              <a:r>
                <a:rPr lang="en-US" sz="2400" i="1" dirty="0" err="1">
                  <a:solidFill>
                    <a:prstClr val="black"/>
                  </a:solidFill>
                  <a:latin typeface="Times"/>
                </a:rPr>
                <a:t>anthracis</a:t>
              </a:r>
              <a:endParaRPr lang="en-US" sz="2400" i="1" dirty="0">
                <a:solidFill>
                  <a:prstClr val="black"/>
                </a:solidFill>
                <a:latin typeface="Times"/>
              </a:endParaRPr>
            </a:p>
          </p:txBody>
        </p:sp>
      </p:grpSp>
    </p:spTree>
    <p:extLst>
      <p:ext uri="{BB962C8B-B14F-4D97-AF65-F5344CB8AC3E}">
        <p14:creationId xmlns:p14="http://schemas.microsoft.com/office/powerpoint/2010/main" val="386169742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PLASMIDS</a:t>
            </a:r>
          </a:p>
        </p:txBody>
      </p:sp>
      <p:sp>
        <p:nvSpPr>
          <p:cNvPr id="25603" name="Rectangle 3"/>
          <p:cNvSpPr>
            <a:spLocks noGrp="1" noChangeArrowheads="1"/>
          </p:cNvSpPr>
          <p:nvPr>
            <p:ph idx="1"/>
          </p:nvPr>
        </p:nvSpPr>
        <p:spPr>
          <a:xfrm>
            <a:off x="251520" y="1340768"/>
            <a:ext cx="8712968" cy="5256584"/>
          </a:xfrm>
        </p:spPr>
        <p:txBody>
          <a:bodyPr>
            <a:normAutofit fontScale="77500" lnSpcReduction="20000"/>
          </a:bodyPr>
          <a:lstStyle/>
          <a:p>
            <a:r>
              <a:rPr lang="en-GB" dirty="0" smtClean="0"/>
              <a:t>Small </a:t>
            </a:r>
            <a:r>
              <a:rPr lang="en-GB" dirty="0"/>
              <a:t>circular, self-replicating, double-stranded circular DNA </a:t>
            </a:r>
            <a:r>
              <a:rPr lang="en-GB" dirty="0" smtClean="0"/>
              <a:t>molecules and </a:t>
            </a:r>
            <a:r>
              <a:rPr lang="en-US" dirty="0" smtClean="0"/>
              <a:t>exist </a:t>
            </a:r>
            <a:r>
              <a:rPr lang="en-US" dirty="0"/>
              <a:t>independently of chromosomal DNA in bacterial cells.</a:t>
            </a:r>
            <a:endParaRPr lang="en-GB" dirty="0"/>
          </a:p>
          <a:p>
            <a:r>
              <a:rPr lang="en-GB" dirty="0" smtClean="0"/>
              <a:t>Are </a:t>
            </a:r>
            <a:r>
              <a:rPr lang="en-GB" dirty="0" err="1" smtClean="0"/>
              <a:t>extrachromosomal</a:t>
            </a:r>
            <a:r>
              <a:rPr lang="en-GB" dirty="0" smtClean="0"/>
              <a:t> hence can replicate independently </a:t>
            </a:r>
            <a:r>
              <a:rPr lang="en-US" dirty="0" smtClean="0"/>
              <a:t>during </a:t>
            </a:r>
            <a:r>
              <a:rPr lang="en-US" dirty="0"/>
              <a:t>cell division  and may be inherited by both daughter cells. </a:t>
            </a:r>
            <a:endParaRPr lang="en-GB" dirty="0"/>
          </a:p>
          <a:p>
            <a:pPr lvl="0"/>
            <a:r>
              <a:rPr lang="en-US" dirty="0"/>
              <a:t>Transferred between bacteria by conjugation </a:t>
            </a:r>
            <a:r>
              <a:rPr lang="en-GB" dirty="0" smtClean="0"/>
              <a:t>through </a:t>
            </a:r>
            <a:r>
              <a:rPr lang="en-GB" dirty="0"/>
              <a:t>sex </a:t>
            </a:r>
            <a:r>
              <a:rPr lang="en-GB" dirty="0" err="1"/>
              <a:t>pili</a:t>
            </a:r>
            <a:r>
              <a:rPr lang="en-GB" dirty="0"/>
              <a:t> </a:t>
            </a:r>
          </a:p>
          <a:p>
            <a:r>
              <a:rPr lang="en-GB" dirty="0"/>
              <a:t>Used in genetic engineering</a:t>
            </a:r>
          </a:p>
          <a:p>
            <a:r>
              <a:rPr lang="en-GB" dirty="0"/>
              <a:t>Free or integrated into the chromosome</a:t>
            </a:r>
          </a:p>
          <a:p>
            <a:r>
              <a:rPr lang="en-GB" dirty="0"/>
              <a:t>Transmitted to daughter cells during binary fission</a:t>
            </a:r>
          </a:p>
          <a:p>
            <a:pPr lvl="0"/>
            <a:r>
              <a:rPr lang="en-US" dirty="0"/>
              <a:t>Confer properties like resistance and virulence factors</a:t>
            </a:r>
          </a:p>
          <a:p>
            <a:r>
              <a:rPr lang="en-GB" dirty="0" smtClean="0"/>
              <a:t>May </a:t>
            </a:r>
            <a:r>
              <a:rPr lang="en-GB" dirty="0"/>
              <a:t>encode genes of antibiotic resistance and pathogenesis factors (e.g. tolerance to toxic metals, enzymes, and toxins</a:t>
            </a:r>
            <a:r>
              <a:rPr lang="en-GB" dirty="0" smtClean="0"/>
              <a:t>)</a:t>
            </a:r>
            <a:endParaRPr lang="en-GB" dirty="0"/>
          </a:p>
        </p:txBody>
      </p:sp>
    </p:spTree>
    <p:extLst>
      <p:ext uri="{BB962C8B-B14F-4D97-AF65-F5344CB8AC3E}">
        <p14:creationId xmlns:p14="http://schemas.microsoft.com/office/powerpoint/2010/main" val="9235929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03-02a_prokarotic_1.jpg"/>
          <p:cNvPicPr>
            <a:picLocks noChangeAspect="1" noChangeArrowheads="1"/>
          </p:cNvPicPr>
          <p:nvPr/>
        </p:nvPicPr>
        <p:blipFill>
          <a:blip r:embed="rId2"/>
          <a:srcRect/>
          <a:stretch>
            <a:fillRect/>
          </a:stretch>
        </p:blipFill>
        <p:spPr bwMode="auto">
          <a:xfrm>
            <a:off x="-1" y="0"/>
            <a:ext cx="9144001" cy="6858000"/>
          </a:xfrm>
          <a:prstGeom prst="rect">
            <a:avLst/>
          </a:prstGeom>
          <a:noFill/>
          <a:ln w="9525">
            <a:noFill/>
            <a:miter lim="800000"/>
            <a:headEnd/>
            <a:tailEnd/>
          </a:ln>
        </p:spPr>
      </p:pic>
    </p:spTree>
    <p:extLst>
      <p:ext uri="{BB962C8B-B14F-4D97-AF65-F5344CB8AC3E}">
        <p14:creationId xmlns:p14="http://schemas.microsoft.com/office/powerpoint/2010/main" val="380582599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772400" cy="724694"/>
          </a:xfrm>
        </p:spPr>
        <p:txBody>
          <a:bodyPr/>
          <a:lstStyle/>
          <a:p>
            <a:r>
              <a:rPr lang="en-US" u="sng" dirty="0" smtClean="0"/>
              <a:t>Classes of plasmids</a:t>
            </a:r>
            <a:endParaRPr lang="en-GB" dirty="0"/>
          </a:p>
        </p:txBody>
      </p:sp>
      <p:sp>
        <p:nvSpPr>
          <p:cNvPr id="26627" name="Rectangle 3"/>
          <p:cNvSpPr>
            <a:spLocks noGrp="1" noChangeArrowheads="1"/>
          </p:cNvSpPr>
          <p:nvPr>
            <p:ph idx="4294967295"/>
          </p:nvPr>
        </p:nvSpPr>
        <p:spPr>
          <a:xfrm>
            <a:off x="251520" y="1484784"/>
            <a:ext cx="8533705" cy="5112866"/>
          </a:xfrm>
        </p:spPr>
        <p:txBody>
          <a:bodyPr>
            <a:normAutofit lnSpcReduction="10000"/>
          </a:bodyPr>
          <a:lstStyle/>
          <a:p>
            <a:pPr eaLnBrk="1" hangingPunct="1">
              <a:lnSpc>
                <a:spcPct val="90000"/>
              </a:lnSpc>
              <a:buFont typeface="Wingdings" pitchFamily="2" charset="2"/>
              <a:buNone/>
              <a:defRPr/>
            </a:pPr>
            <a:r>
              <a:rPr lang="en-US" sz="2800" dirty="0" smtClean="0"/>
              <a:t>(1)  </a:t>
            </a:r>
            <a:r>
              <a:rPr lang="en-US" sz="2800" b="1" dirty="0" smtClean="0"/>
              <a:t>Transfer and  sex  factors  (plasmids)</a:t>
            </a:r>
            <a:endParaRPr lang="en-US" sz="2800" dirty="0" smtClean="0"/>
          </a:p>
          <a:p>
            <a:pPr eaLnBrk="1" hangingPunct="1">
              <a:lnSpc>
                <a:spcPct val="90000"/>
              </a:lnSpc>
              <a:defRPr/>
            </a:pPr>
            <a:r>
              <a:rPr lang="en-US" sz="2800" dirty="0" smtClean="0"/>
              <a:t>They  are conjugative plasmids which determine their own transfer in bacteria and also promote transfer of  other genes from donor to recipient cells during conjugation. Some conjugative plasmids can cause the transfer of chromosomal genes during conjugation. Such plasmids are termed as sex factors.</a:t>
            </a:r>
          </a:p>
          <a:p>
            <a:pPr eaLnBrk="1" hangingPunct="1">
              <a:lnSpc>
                <a:spcPct val="90000"/>
              </a:lnSpc>
              <a:buFont typeface="Wingdings" pitchFamily="2" charset="2"/>
              <a:buNone/>
              <a:defRPr/>
            </a:pPr>
            <a:r>
              <a:rPr lang="en-US" sz="2800" dirty="0" smtClean="0"/>
              <a:t>(2)   </a:t>
            </a:r>
            <a:r>
              <a:rPr lang="en-US" sz="2800" b="1" dirty="0" smtClean="0"/>
              <a:t>Resistance (R)  plasmids</a:t>
            </a:r>
            <a:endParaRPr lang="en-US" sz="2800" dirty="0" smtClean="0"/>
          </a:p>
          <a:p>
            <a:pPr eaLnBrk="1" hangingPunct="1">
              <a:lnSpc>
                <a:spcPct val="90000"/>
              </a:lnSpc>
              <a:defRPr/>
            </a:pPr>
            <a:r>
              <a:rPr lang="en-US" sz="2800" dirty="0" smtClean="0"/>
              <a:t>These are plasmids responsible for infectious antibiotic resistance.  The “R” factors  plasmids carry genes that encode for enzymes responsible resistance  to various antibiotics.</a:t>
            </a:r>
          </a:p>
        </p:txBody>
      </p:sp>
    </p:spTree>
    <p:extLst>
      <p:ext uri="{BB962C8B-B14F-4D97-AF65-F5344CB8AC3E}">
        <p14:creationId xmlns:p14="http://schemas.microsoft.com/office/powerpoint/2010/main" val="113820271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07504" y="116632"/>
            <a:ext cx="8856984" cy="6552728"/>
          </a:xfrm>
        </p:spPr>
        <p:txBody>
          <a:bodyPr>
            <a:normAutofit/>
          </a:bodyPr>
          <a:lstStyle/>
          <a:p>
            <a:pPr eaLnBrk="1" hangingPunct="1">
              <a:lnSpc>
                <a:spcPct val="80000"/>
              </a:lnSpc>
              <a:buFont typeface="Wingdings" pitchFamily="2" charset="2"/>
              <a:buNone/>
              <a:defRPr/>
            </a:pPr>
            <a:r>
              <a:rPr lang="en-US" sz="2800" smtClean="0"/>
              <a:t>(3)</a:t>
            </a:r>
            <a:r>
              <a:rPr lang="en-US" sz="2800" b="1" smtClean="0"/>
              <a:t> Virulence / pathogenicity plasmids  </a:t>
            </a:r>
            <a:endParaRPr lang="en-US" sz="2800" smtClean="0"/>
          </a:p>
          <a:p>
            <a:pPr eaLnBrk="1" hangingPunct="1">
              <a:lnSpc>
                <a:spcPct val="80000"/>
              </a:lnSpc>
              <a:defRPr/>
            </a:pPr>
            <a:r>
              <a:rPr lang="en-US" sz="2800" smtClean="0"/>
              <a:t> These are plasmids that carry genes which encode for toxigenic and invasive properties e.g.  -(i) Enteric plasmids which encode for heat stable (ST), and both heat stable (ST) and heat liable (LT) toxins in </a:t>
            </a:r>
            <a:r>
              <a:rPr lang="en-US" sz="2800" i="1" smtClean="0"/>
              <a:t>E . coli</a:t>
            </a:r>
            <a:r>
              <a:rPr lang="en-US" sz="2800" smtClean="0"/>
              <a:t> </a:t>
            </a:r>
          </a:p>
          <a:p>
            <a:pPr eaLnBrk="1" hangingPunct="1">
              <a:lnSpc>
                <a:spcPct val="80000"/>
              </a:lnSpc>
              <a:buFont typeface="Wingdings" pitchFamily="2" charset="2"/>
              <a:buNone/>
              <a:defRPr/>
            </a:pPr>
            <a:r>
              <a:rPr lang="en-US" sz="2800" smtClean="0"/>
              <a:t>   -(ii) H/y  plasmids which encode for  haemolysis  </a:t>
            </a:r>
          </a:p>
          <a:p>
            <a:pPr eaLnBrk="1" hangingPunct="1">
              <a:lnSpc>
                <a:spcPct val="80000"/>
              </a:lnSpc>
              <a:buFont typeface="Wingdings" pitchFamily="2" charset="2"/>
              <a:buNone/>
              <a:defRPr/>
            </a:pPr>
            <a:r>
              <a:rPr lang="en-US" sz="2800" smtClean="0"/>
              <a:t>   -(iii) K plasmids which encode for specific antigens on bovine  	                              and porcine  </a:t>
            </a:r>
            <a:r>
              <a:rPr lang="en-US" sz="2800" i="1" smtClean="0"/>
              <a:t>E . coli</a:t>
            </a:r>
            <a:r>
              <a:rPr lang="en-US" sz="2800" smtClean="0"/>
              <a:t> strains which cover the fine pili (i.e. K99 and K88 antigens respectively).</a:t>
            </a:r>
            <a:endParaRPr lang="en-US" sz="2800" b="1" smtClean="0"/>
          </a:p>
          <a:p>
            <a:pPr eaLnBrk="1" hangingPunct="1">
              <a:lnSpc>
                <a:spcPct val="80000"/>
              </a:lnSpc>
              <a:buFont typeface="Wingdings" pitchFamily="2" charset="2"/>
              <a:buNone/>
              <a:defRPr/>
            </a:pPr>
            <a:r>
              <a:rPr lang="en-US" sz="2800" b="1" smtClean="0"/>
              <a:t>(4)bacteriocins/col . plasmids</a:t>
            </a:r>
            <a:endParaRPr lang="en-US" sz="2800" smtClean="0"/>
          </a:p>
          <a:p>
            <a:pPr eaLnBrk="1" hangingPunct="1">
              <a:lnSpc>
                <a:spcPct val="80000"/>
              </a:lnSpc>
              <a:defRPr/>
            </a:pPr>
            <a:r>
              <a:rPr lang="en-US" sz="2800" smtClean="0"/>
              <a:t>These are plasmids commonly found in </a:t>
            </a:r>
            <a:r>
              <a:rPr lang="en-US" sz="2800" i="1" smtClean="0"/>
              <a:t>E . coli</a:t>
            </a:r>
            <a:r>
              <a:rPr lang="en-US" sz="2800" smtClean="0"/>
              <a:t> which encode bacteriocins (colicins). Some of these plasmids are conjugative and others non-conjugative.</a:t>
            </a:r>
          </a:p>
        </p:txBody>
      </p:sp>
    </p:spTree>
    <p:extLst>
      <p:ext uri="{BB962C8B-B14F-4D97-AF65-F5344CB8AC3E}">
        <p14:creationId xmlns:p14="http://schemas.microsoft.com/office/powerpoint/2010/main" val="418599575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79512" y="188640"/>
            <a:ext cx="8784976" cy="6480720"/>
          </a:xfrm>
        </p:spPr>
        <p:txBody>
          <a:bodyPr>
            <a:normAutofit/>
          </a:bodyPr>
          <a:lstStyle/>
          <a:p>
            <a:pPr eaLnBrk="1" hangingPunct="1">
              <a:buFont typeface="Wingdings" pitchFamily="2" charset="2"/>
              <a:buNone/>
              <a:defRPr/>
            </a:pPr>
            <a:r>
              <a:rPr lang="en-US" sz="2800" dirty="0" smtClean="0"/>
              <a:t>(5) </a:t>
            </a:r>
            <a:r>
              <a:rPr lang="en-US" sz="2800" b="1" dirty="0" smtClean="0"/>
              <a:t>Staphylococcal plasmids.</a:t>
            </a:r>
            <a:endParaRPr lang="en-US" sz="2800" dirty="0" smtClean="0"/>
          </a:p>
          <a:p>
            <a:pPr eaLnBrk="1" hangingPunct="1">
              <a:defRPr/>
            </a:pPr>
            <a:r>
              <a:rPr lang="en-US" sz="2800" dirty="0" smtClean="0"/>
              <a:t>These are plasmids found in  </a:t>
            </a:r>
            <a:r>
              <a:rPr lang="en-US" sz="2800" i="1" dirty="0" smtClean="0"/>
              <a:t>S . </a:t>
            </a:r>
            <a:r>
              <a:rPr lang="en-US" sz="2800" i="1" dirty="0" err="1" smtClean="0"/>
              <a:t>aureus</a:t>
            </a:r>
            <a:r>
              <a:rPr lang="en-US" sz="2800" dirty="0" smtClean="0"/>
              <a:t> which encode for antibiotic and heavy metal resistance, and production of enterotoxins and </a:t>
            </a:r>
            <a:r>
              <a:rPr lang="en-US" sz="2800" dirty="0" err="1" smtClean="0"/>
              <a:t>haemolysis</a:t>
            </a:r>
            <a:r>
              <a:rPr lang="en-US" sz="2800" dirty="0" smtClean="0"/>
              <a:t>.  They are non-conjugative and specific to </a:t>
            </a:r>
            <a:r>
              <a:rPr lang="en-US" sz="2800" i="1" dirty="0" smtClean="0"/>
              <a:t>Staphylococcus</a:t>
            </a:r>
            <a:r>
              <a:rPr lang="en-US" sz="2800" dirty="0" smtClean="0"/>
              <a:t>.</a:t>
            </a:r>
          </a:p>
          <a:p>
            <a:pPr eaLnBrk="1" hangingPunct="1">
              <a:buFont typeface="Wingdings" pitchFamily="2" charset="2"/>
              <a:buNone/>
              <a:defRPr/>
            </a:pPr>
            <a:r>
              <a:rPr lang="en-US" sz="2800" dirty="0" smtClean="0"/>
              <a:t>(6)  </a:t>
            </a:r>
            <a:r>
              <a:rPr lang="en-US" sz="2800" b="1" dirty="0" smtClean="0"/>
              <a:t>Mercury resistance plasmids</a:t>
            </a:r>
            <a:endParaRPr lang="en-US" sz="2800" dirty="0" smtClean="0"/>
          </a:p>
          <a:p>
            <a:pPr eaLnBrk="1" hangingPunct="1">
              <a:defRPr/>
            </a:pPr>
            <a:r>
              <a:rPr lang="en-US" sz="2800" dirty="0" smtClean="0"/>
              <a:t>They are plasmid common in some strains of enteric bacteria, </a:t>
            </a:r>
            <a:r>
              <a:rPr lang="en-US" sz="2800" i="1" dirty="0" smtClean="0"/>
              <a:t>Pseudomonas</a:t>
            </a:r>
            <a:r>
              <a:rPr lang="en-US" sz="2800" dirty="0" smtClean="0"/>
              <a:t>  and S. </a:t>
            </a:r>
            <a:r>
              <a:rPr lang="en-US" sz="2800" dirty="0" err="1" smtClean="0"/>
              <a:t>aureus</a:t>
            </a:r>
            <a:r>
              <a:rPr lang="en-US" sz="2800" dirty="0" smtClean="0"/>
              <a:t> which enable the host tolerate otherwise toxic concentrations of mercury and other heavy metal ions.  They also specify the conversion of relatively harmless mercury compounds to neurotoxic </a:t>
            </a:r>
            <a:r>
              <a:rPr lang="en-US" sz="2800" dirty="0" err="1" smtClean="0"/>
              <a:t>organomercurial</a:t>
            </a:r>
            <a:r>
              <a:rPr lang="en-US" sz="2800" dirty="0" smtClean="0"/>
              <a:t> methyl compounds. </a:t>
            </a:r>
          </a:p>
        </p:txBody>
      </p:sp>
    </p:spTree>
    <p:extLst>
      <p:ext uri="{BB962C8B-B14F-4D97-AF65-F5344CB8AC3E}">
        <p14:creationId xmlns:p14="http://schemas.microsoft.com/office/powerpoint/2010/main" val="92672846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179512" y="188640"/>
            <a:ext cx="8780512" cy="6491064"/>
          </a:xfrm>
        </p:spPr>
        <p:txBody>
          <a:bodyPr>
            <a:normAutofit/>
          </a:bodyPr>
          <a:lstStyle/>
          <a:p>
            <a:pPr eaLnBrk="1" hangingPunct="1">
              <a:lnSpc>
                <a:spcPct val="90000"/>
              </a:lnSpc>
              <a:buFont typeface="Wingdings" pitchFamily="2" charset="2"/>
              <a:buNone/>
              <a:defRPr/>
            </a:pPr>
            <a:r>
              <a:rPr lang="en-US" sz="2400" dirty="0" smtClean="0"/>
              <a:t>(7)  </a:t>
            </a:r>
            <a:r>
              <a:rPr lang="en-US" sz="2400" b="1" dirty="0" err="1" smtClean="0"/>
              <a:t>Degradative</a:t>
            </a:r>
            <a:r>
              <a:rPr lang="en-US" sz="2400" b="1" dirty="0" smtClean="0"/>
              <a:t> plasmids</a:t>
            </a:r>
            <a:endParaRPr lang="en-US" sz="2400" dirty="0" smtClean="0"/>
          </a:p>
          <a:p>
            <a:pPr eaLnBrk="1" hangingPunct="1">
              <a:lnSpc>
                <a:spcPct val="90000"/>
              </a:lnSpc>
              <a:defRPr/>
            </a:pPr>
            <a:r>
              <a:rPr lang="en-US" sz="2400" dirty="0" smtClean="0"/>
              <a:t>They enclose for versatile enzymes which enable the host to degrade many organic molecules, including complex organic compounds  including </a:t>
            </a:r>
            <a:r>
              <a:rPr lang="en-US" sz="2400" dirty="0" err="1" smtClean="0"/>
              <a:t>xenobiotics</a:t>
            </a:r>
            <a:r>
              <a:rPr lang="en-US" sz="2400" dirty="0" smtClean="0"/>
              <a:t> which  are </a:t>
            </a:r>
            <a:r>
              <a:rPr lang="en-US" sz="2400" dirty="0" err="1" smtClean="0"/>
              <a:t>reculcitrant</a:t>
            </a:r>
            <a:r>
              <a:rPr lang="en-US" sz="2400" dirty="0" smtClean="0"/>
              <a:t>.  The versatility of pseudomonas is due to the presence of plasmids which code for enzymes  of catabolic pathways of a number of complex organic substrates.</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dirty="0" smtClean="0"/>
              <a:t>Some fermentation reactions are specified by plasmids, </a:t>
            </a:r>
            <a:r>
              <a:rPr lang="en-US" sz="2400" dirty="0" err="1" smtClean="0"/>
              <a:t>e.g</a:t>
            </a:r>
            <a:r>
              <a:rPr lang="en-US" sz="2400" dirty="0" smtClean="0"/>
              <a:t> the ability to ferment lactose ( lac plasmid) and other  carbohydrates in some strains of the enteric bacteria salmonella , </a:t>
            </a:r>
            <a:r>
              <a:rPr lang="en-US" sz="2400" dirty="0" err="1" smtClean="0"/>
              <a:t>proteus</a:t>
            </a:r>
            <a:r>
              <a:rPr lang="en-US" sz="2400" dirty="0" smtClean="0"/>
              <a:t> and </a:t>
            </a:r>
            <a:r>
              <a:rPr lang="en-US" sz="2400" dirty="0" err="1" smtClean="0"/>
              <a:t>yersinia</a:t>
            </a:r>
            <a:r>
              <a:rPr lang="en-US" sz="2400" dirty="0" smtClean="0"/>
              <a:t>.  The presence of lac plasmids can cause confusion in diagnosing these medically important bacteria, since the ability or inability to ferment lactose is often in identifying clinical isolates.		 </a:t>
            </a:r>
          </a:p>
        </p:txBody>
      </p:sp>
    </p:spTree>
    <p:extLst>
      <p:ext uri="{BB962C8B-B14F-4D97-AF65-F5344CB8AC3E}">
        <p14:creationId xmlns:p14="http://schemas.microsoft.com/office/powerpoint/2010/main" val="345301932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79512" y="260648"/>
            <a:ext cx="8712968" cy="6336704"/>
          </a:xfrm>
        </p:spPr>
        <p:txBody>
          <a:bodyPr/>
          <a:lstStyle/>
          <a:p>
            <a:pPr eaLnBrk="1" hangingPunct="1">
              <a:buFont typeface="Wingdings" pitchFamily="2" charset="2"/>
              <a:buNone/>
              <a:defRPr/>
            </a:pPr>
            <a:r>
              <a:rPr lang="en-US" dirty="0" smtClean="0"/>
              <a:t>8.	</a:t>
            </a:r>
            <a:r>
              <a:rPr lang="en-US" b="1" dirty="0" err="1" smtClean="0"/>
              <a:t>Tumour</a:t>
            </a:r>
            <a:r>
              <a:rPr lang="en-US" b="1" dirty="0" smtClean="0"/>
              <a:t> inducing plasmids</a:t>
            </a:r>
            <a:endParaRPr lang="en-US" dirty="0" smtClean="0"/>
          </a:p>
          <a:p>
            <a:pPr eaLnBrk="1" hangingPunct="1">
              <a:defRPr/>
            </a:pPr>
            <a:r>
              <a:rPr lang="en-US" dirty="0" smtClean="0"/>
              <a:t>A large plasmid has been found in the bacterium </a:t>
            </a:r>
            <a:r>
              <a:rPr lang="en-US" i="1" dirty="0" err="1" smtClean="0"/>
              <a:t>Agrobacterium</a:t>
            </a:r>
            <a:r>
              <a:rPr lang="en-US" i="1" dirty="0" smtClean="0"/>
              <a:t> </a:t>
            </a:r>
            <a:r>
              <a:rPr lang="en-US" i="1" dirty="0" err="1" smtClean="0"/>
              <a:t>tumefaciens</a:t>
            </a:r>
            <a:r>
              <a:rPr lang="en-US" dirty="0" smtClean="0"/>
              <a:t> which causes crown gall disease in plants.  </a:t>
            </a:r>
            <a:r>
              <a:rPr lang="en-US" dirty="0" err="1" smtClean="0"/>
              <a:t>Avirulent</a:t>
            </a:r>
            <a:r>
              <a:rPr lang="en-US" dirty="0" smtClean="0"/>
              <a:t> strains </a:t>
            </a:r>
            <a:r>
              <a:rPr lang="en-US" dirty="0" err="1" smtClean="0"/>
              <a:t>donot</a:t>
            </a:r>
            <a:r>
              <a:rPr lang="en-US" dirty="0" smtClean="0"/>
              <a:t> have the plasmid.</a:t>
            </a:r>
          </a:p>
          <a:p>
            <a:pPr eaLnBrk="1" hangingPunct="1">
              <a:buFont typeface="Wingdings" pitchFamily="2" charset="2"/>
              <a:buNone/>
              <a:defRPr/>
            </a:pPr>
            <a:r>
              <a:rPr lang="en-US" dirty="0" smtClean="0"/>
              <a:t>9.</a:t>
            </a:r>
            <a:r>
              <a:rPr lang="en-US" b="1" dirty="0" smtClean="0"/>
              <a:t>Cryptic plasmids</a:t>
            </a:r>
            <a:endParaRPr lang="en-US" dirty="0" smtClean="0"/>
          </a:p>
          <a:p>
            <a:pPr eaLnBrk="1" hangingPunct="1">
              <a:defRPr/>
            </a:pPr>
            <a:r>
              <a:rPr lang="en-US" dirty="0" smtClean="0"/>
              <a:t>They are small plasmids found in many genera of bacteria, for which no biological role has been established.</a:t>
            </a:r>
          </a:p>
        </p:txBody>
      </p:sp>
    </p:spTree>
    <p:extLst>
      <p:ext uri="{BB962C8B-B14F-4D97-AF65-F5344CB8AC3E}">
        <p14:creationId xmlns:p14="http://schemas.microsoft.com/office/powerpoint/2010/main" val="217118341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179512" y="260648"/>
            <a:ext cx="8278688" cy="5625802"/>
          </a:xfrm>
        </p:spPr>
        <p:txBody>
          <a:bodyPr>
            <a:normAutofit fontScale="92500"/>
          </a:bodyPr>
          <a:lstStyle/>
          <a:p>
            <a:pPr eaLnBrk="1" hangingPunct="1">
              <a:buFont typeface="Wingdings" pitchFamily="2" charset="2"/>
              <a:buNone/>
              <a:defRPr/>
            </a:pPr>
            <a:r>
              <a:rPr lang="en-US" sz="2800" b="1" dirty="0" smtClean="0"/>
              <a:t>            Transposons (</a:t>
            </a:r>
            <a:r>
              <a:rPr lang="en-US" sz="2800" b="1" dirty="0" err="1" smtClean="0"/>
              <a:t>Tn</a:t>
            </a:r>
            <a:r>
              <a:rPr lang="en-US" sz="2800" b="1" dirty="0" smtClean="0"/>
              <a:t> elements)</a:t>
            </a:r>
            <a:endParaRPr lang="en-US" sz="2800" dirty="0" smtClean="0"/>
          </a:p>
          <a:p>
            <a:pPr eaLnBrk="1" hangingPunct="1">
              <a:defRPr/>
            </a:pPr>
            <a:r>
              <a:rPr lang="en-US" sz="2800" dirty="0" smtClean="0"/>
              <a:t>Many plasmid genes determining drug resistance are known to be located in discrete DNA  units.  These genes may be dissociated from the plasmids and be transposed into another DNA molecule, and from there undergo further translocation. </a:t>
            </a:r>
          </a:p>
          <a:p>
            <a:pPr eaLnBrk="1" hangingPunct="1">
              <a:defRPr/>
            </a:pPr>
            <a:r>
              <a:rPr lang="en-US" sz="2800" dirty="0" smtClean="0"/>
              <a:t>Thus a gene can hop from a drug </a:t>
            </a:r>
            <a:r>
              <a:rPr lang="en-US" sz="2800" dirty="0" err="1" smtClean="0"/>
              <a:t>rasistance</a:t>
            </a:r>
            <a:r>
              <a:rPr lang="en-US" sz="2800" dirty="0" smtClean="0"/>
              <a:t> plasmid to the chromosome, to another plasmid, or to a temperate phage (</a:t>
            </a:r>
            <a:r>
              <a:rPr lang="en-US" sz="2800" dirty="0" err="1" smtClean="0"/>
              <a:t>prophage</a:t>
            </a:r>
            <a:r>
              <a:rPr lang="en-US" sz="2800" dirty="0" smtClean="0"/>
              <a:t>, provirus) genome.  Such movable units of DNA have been called transposons, transposable elements </a:t>
            </a:r>
            <a:r>
              <a:rPr lang="en-US" sz="2800" dirty="0" err="1" smtClean="0"/>
              <a:t>translocatable</a:t>
            </a:r>
            <a:r>
              <a:rPr lang="en-US" sz="2800" dirty="0" smtClean="0"/>
              <a:t> elements, drug resistance determinants or jumping genes.</a:t>
            </a:r>
          </a:p>
        </p:txBody>
      </p:sp>
    </p:spTree>
    <p:extLst>
      <p:ext uri="{BB962C8B-B14F-4D97-AF65-F5344CB8AC3E}">
        <p14:creationId xmlns:p14="http://schemas.microsoft.com/office/powerpoint/2010/main" val="369858984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ile:Average prokaryote cell- en.svg">
            <a:hlinkClick r:id="rId2"/>
          </p:cNvPr>
          <p:cNvPicPr>
            <a:picLocks noChangeAspect="1" noChangeArrowheads="1"/>
          </p:cNvPicPr>
          <p:nvPr/>
        </p:nvPicPr>
        <p:blipFill>
          <a:blip r:embed="rId3"/>
          <a:srcRect/>
          <a:stretch>
            <a:fillRect/>
          </a:stretch>
        </p:blipFill>
        <p:spPr bwMode="auto">
          <a:xfrm>
            <a:off x="0" y="0"/>
            <a:ext cx="9286875" cy="6858000"/>
          </a:xfrm>
          <a:prstGeom prst="rect">
            <a:avLst/>
          </a:prstGeom>
          <a:noFill/>
          <a:ln w="9525">
            <a:noFill/>
            <a:miter lim="800000"/>
            <a:headEnd/>
            <a:tailEnd/>
          </a:ln>
        </p:spPr>
      </p:pic>
    </p:spTree>
    <p:extLst>
      <p:ext uri="{BB962C8B-B14F-4D97-AF65-F5344CB8AC3E}">
        <p14:creationId xmlns:p14="http://schemas.microsoft.com/office/powerpoint/2010/main" val="718598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143000"/>
          </a:xfrm>
        </p:spPr>
        <p:txBody>
          <a:bodyPr/>
          <a:lstStyle/>
          <a:p>
            <a:r>
              <a:rPr lang="en-GB" dirty="0"/>
              <a:t>Capsule/</a:t>
            </a:r>
            <a:r>
              <a:rPr lang="en-GB" dirty="0" err="1"/>
              <a:t>Glycocalyx</a:t>
            </a:r>
            <a:r>
              <a:rPr lang="en-GB" dirty="0"/>
              <a:t>/Slime </a:t>
            </a:r>
            <a:r>
              <a:rPr lang="en-GB" dirty="0" smtClean="0"/>
              <a:t>layer</a:t>
            </a:r>
            <a:endParaRPr lang="en-GB" dirty="0"/>
          </a:p>
        </p:txBody>
      </p:sp>
      <p:sp>
        <p:nvSpPr>
          <p:cNvPr id="3" name="Content Placeholder 2"/>
          <p:cNvSpPr>
            <a:spLocks noGrp="1"/>
          </p:cNvSpPr>
          <p:nvPr>
            <p:ph idx="1"/>
          </p:nvPr>
        </p:nvSpPr>
        <p:spPr>
          <a:xfrm>
            <a:off x="179512" y="1628800"/>
            <a:ext cx="8784976" cy="5040560"/>
          </a:xfrm>
        </p:spPr>
        <p:txBody>
          <a:bodyPr>
            <a:normAutofit fontScale="92500" lnSpcReduction="10000"/>
          </a:bodyPr>
          <a:lstStyle/>
          <a:p>
            <a:pPr fontAlgn="auto">
              <a:spcAft>
                <a:spcPts val="0"/>
              </a:spcAft>
              <a:buFont typeface="Wingdings" pitchFamily="2" charset="2"/>
              <a:buChar char="§"/>
              <a:defRPr/>
            </a:pPr>
            <a:r>
              <a:rPr lang="en-GB" dirty="0"/>
              <a:t>Structures surrounding the outside of the cell envelope.</a:t>
            </a:r>
          </a:p>
          <a:p>
            <a:pPr fontAlgn="auto">
              <a:spcAft>
                <a:spcPts val="0"/>
              </a:spcAft>
              <a:buFont typeface="Wingdings" pitchFamily="2" charset="2"/>
              <a:buChar char="§"/>
              <a:defRPr/>
            </a:pPr>
            <a:r>
              <a:rPr lang="en-GB" dirty="0"/>
              <a:t>A gelatinous polysaccharide or polypeptide coating secreted by bacteria is called </a:t>
            </a:r>
            <a:r>
              <a:rPr lang="en-GB" b="1" dirty="0" err="1"/>
              <a:t>glycocalyx</a:t>
            </a:r>
            <a:endParaRPr lang="en-GB" b="1" dirty="0"/>
          </a:p>
          <a:p>
            <a:pPr lvl="1" fontAlgn="auto">
              <a:spcAft>
                <a:spcPts val="0"/>
              </a:spcAft>
              <a:buFont typeface="Wingdings" pitchFamily="2" charset="2"/>
              <a:buChar char="§"/>
              <a:defRPr/>
            </a:pPr>
            <a:r>
              <a:rPr lang="en-GB" b="1" dirty="0"/>
              <a:t>C</a:t>
            </a:r>
            <a:r>
              <a:rPr lang="en-GB" b="1" dirty="0" smtClean="0"/>
              <a:t>apsule</a:t>
            </a:r>
            <a:r>
              <a:rPr lang="en-GB" dirty="0" smtClean="0"/>
              <a:t> </a:t>
            </a:r>
            <a:r>
              <a:rPr lang="en-GB" dirty="0"/>
              <a:t>- </a:t>
            </a:r>
            <a:r>
              <a:rPr lang="en-GB" dirty="0" err="1"/>
              <a:t>glycocalyx</a:t>
            </a:r>
            <a:r>
              <a:rPr lang="en-GB" dirty="0"/>
              <a:t> attached firmly to the cell wall</a:t>
            </a:r>
          </a:p>
          <a:p>
            <a:pPr lvl="1" fontAlgn="auto">
              <a:spcAft>
                <a:spcPts val="0"/>
              </a:spcAft>
              <a:buFont typeface="Wingdings" pitchFamily="2" charset="2"/>
              <a:buChar char="§"/>
              <a:defRPr/>
            </a:pPr>
            <a:r>
              <a:rPr lang="en-GB" b="1" dirty="0" smtClean="0"/>
              <a:t>Slime </a:t>
            </a:r>
            <a:r>
              <a:rPr lang="en-GB" b="1" dirty="0"/>
              <a:t>layer</a:t>
            </a:r>
            <a:r>
              <a:rPr lang="en-GB" dirty="0"/>
              <a:t>-</a:t>
            </a:r>
            <a:r>
              <a:rPr lang="en-GB" dirty="0" err="1"/>
              <a:t>glycocalyx</a:t>
            </a:r>
            <a:r>
              <a:rPr lang="en-GB" dirty="0"/>
              <a:t> attached loosely to the cell wall.</a:t>
            </a:r>
          </a:p>
          <a:p>
            <a:pPr fontAlgn="auto">
              <a:spcAft>
                <a:spcPts val="0"/>
              </a:spcAft>
              <a:buFont typeface="Wingdings" pitchFamily="2" charset="2"/>
              <a:buChar char="§"/>
              <a:defRPr/>
            </a:pPr>
            <a:r>
              <a:rPr lang="en-GB" dirty="0" err="1"/>
              <a:t>Glycocalyx</a:t>
            </a:r>
            <a:r>
              <a:rPr lang="en-GB" dirty="0"/>
              <a:t> </a:t>
            </a:r>
            <a:r>
              <a:rPr lang="en-GB" dirty="0" smtClean="0"/>
              <a:t>is an extracellular polysaccharide and helps </a:t>
            </a:r>
            <a:r>
              <a:rPr lang="en-GB" dirty="0"/>
              <a:t>in the formation of biofilms on inert surfaces such as catheters, teeth and heart valves</a:t>
            </a:r>
            <a:r>
              <a:rPr lang="en-GB" dirty="0" smtClean="0"/>
              <a:t>.</a:t>
            </a:r>
            <a:endParaRPr lang="en-GB" dirty="0"/>
          </a:p>
        </p:txBody>
      </p:sp>
    </p:spTree>
    <p:extLst>
      <p:ext uri="{BB962C8B-B14F-4D97-AF65-F5344CB8AC3E}">
        <p14:creationId xmlns:p14="http://schemas.microsoft.com/office/powerpoint/2010/main" val="626203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813761"/>
          </a:xfrm>
        </p:spPr>
        <p:txBody>
          <a:bodyPr/>
          <a:lstStyle/>
          <a:p>
            <a:r>
              <a:rPr lang="en-GB" dirty="0"/>
              <a:t>Capsule </a:t>
            </a:r>
          </a:p>
        </p:txBody>
      </p:sp>
      <p:sp>
        <p:nvSpPr>
          <p:cNvPr id="3" name="Content Placeholder 2"/>
          <p:cNvSpPr>
            <a:spLocks noGrp="1"/>
          </p:cNvSpPr>
          <p:nvPr>
            <p:ph idx="1"/>
          </p:nvPr>
        </p:nvSpPr>
        <p:spPr>
          <a:xfrm>
            <a:off x="179512" y="1196752"/>
            <a:ext cx="8712968" cy="5400600"/>
          </a:xfrm>
        </p:spPr>
        <p:txBody>
          <a:bodyPr>
            <a:normAutofit fontScale="92500" lnSpcReduction="20000"/>
          </a:bodyPr>
          <a:lstStyle/>
          <a:p>
            <a:pPr lvl="0" algn="just">
              <a:buFont typeface="Wingdings" pitchFamily="2" charset="2"/>
              <a:buChar char="§"/>
            </a:pPr>
            <a:r>
              <a:rPr lang="en-US" sz="2400" dirty="0"/>
              <a:t>Not impermeable</a:t>
            </a:r>
            <a:r>
              <a:rPr lang="en-US" sz="2400" dirty="0" smtClean="0"/>
              <a:t>.</a:t>
            </a:r>
          </a:p>
          <a:p>
            <a:pPr lvl="0" algn="just">
              <a:buFont typeface="Wingdings" pitchFamily="2" charset="2"/>
              <a:buChar char="§"/>
            </a:pPr>
            <a:r>
              <a:rPr lang="en-US" sz="2400" dirty="0" smtClean="0"/>
              <a:t>Composed of </a:t>
            </a:r>
            <a:r>
              <a:rPr lang="en-US" sz="2400" dirty="0"/>
              <a:t>polypeptides or polysaccharides (exception: Bacillus </a:t>
            </a:r>
            <a:r>
              <a:rPr lang="en-US" sz="2400" dirty="0" err="1"/>
              <a:t>anthracis</a:t>
            </a:r>
            <a:r>
              <a:rPr lang="en-US" sz="2400" dirty="0"/>
              <a:t> (anthrax) poly-glutamate). </a:t>
            </a:r>
          </a:p>
          <a:p>
            <a:pPr algn="just">
              <a:buFont typeface="Wingdings" pitchFamily="2" charset="2"/>
              <a:buChar char="§"/>
            </a:pPr>
            <a:r>
              <a:rPr lang="en-GB" sz="2400" dirty="0" smtClean="0"/>
              <a:t>They </a:t>
            </a:r>
            <a:r>
              <a:rPr lang="en-GB" sz="2400" dirty="0"/>
              <a:t>have no net charge and hence they </a:t>
            </a:r>
            <a:r>
              <a:rPr lang="en-GB" sz="2400" b="1" dirty="0"/>
              <a:t>can’t be stained</a:t>
            </a:r>
            <a:r>
              <a:rPr lang="en-GB" sz="2400" dirty="0"/>
              <a:t>. </a:t>
            </a:r>
          </a:p>
          <a:p>
            <a:pPr algn="just">
              <a:buFont typeface="Wingdings" pitchFamily="2" charset="2"/>
              <a:buChar char="§"/>
            </a:pPr>
            <a:r>
              <a:rPr lang="en-GB" sz="2400" dirty="0"/>
              <a:t>Identification made by using antiserum against the capsular polysaccharide</a:t>
            </a:r>
            <a:r>
              <a:rPr lang="en-GB" sz="2400" i="1" dirty="0"/>
              <a:t> (</a:t>
            </a:r>
            <a:r>
              <a:rPr lang="en-GB" sz="2400" b="1" dirty="0" err="1"/>
              <a:t>Quellung</a:t>
            </a:r>
            <a:r>
              <a:rPr lang="en-GB" sz="2400" b="1" dirty="0"/>
              <a:t> reaction</a:t>
            </a:r>
            <a:r>
              <a:rPr lang="en-GB" sz="2400" dirty="0"/>
              <a:t>) </a:t>
            </a:r>
          </a:p>
          <a:p>
            <a:pPr algn="just">
              <a:buFont typeface="Wingdings" pitchFamily="2" charset="2"/>
              <a:buChar char="§"/>
            </a:pPr>
            <a:r>
              <a:rPr lang="en-GB" sz="2400" dirty="0"/>
              <a:t>Can also be visualized by </a:t>
            </a:r>
            <a:r>
              <a:rPr lang="en-GB" sz="2400" b="1" dirty="0"/>
              <a:t>India ink preparation or dark-field microscopy</a:t>
            </a:r>
          </a:p>
          <a:p>
            <a:pPr algn="just">
              <a:buFont typeface="Wingdings" pitchFamily="2" charset="2"/>
              <a:buChar char="§"/>
            </a:pPr>
            <a:r>
              <a:rPr lang="en-GB" sz="2400" dirty="0"/>
              <a:t>Bacteria with capsules form </a:t>
            </a:r>
            <a:r>
              <a:rPr lang="en-GB" sz="2400" b="1" dirty="0"/>
              <a:t>smooth colonies </a:t>
            </a:r>
            <a:r>
              <a:rPr lang="en-GB" sz="2400" dirty="0"/>
              <a:t>while those without capsules form rough colonies. </a:t>
            </a:r>
          </a:p>
          <a:p>
            <a:pPr algn="just">
              <a:buFont typeface="Wingdings" pitchFamily="2" charset="2"/>
              <a:buChar char="§"/>
            </a:pPr>
            <a:r>
              <a:rPr lang="en-GB" sz="2400" dirty="0"/>
              <a:t>Capsules are sometimes referred as </a:t>
            </a:r>
            <a:r>
              <a:rPr lang="en-GB" sz="2400" b="1" dirty="0"/>
              <a:t>K antigens </a:t>
            </a:r>
            <a:r>
              <a:rPr lang="en-GB" sz="2400" dirty="0"/>
              <a:t>(in </a:t>
            </a:r>
            <a:r>
              <a:rPr lang="en-GB" sz="2400" dirty="0" err="1"/>
              <a:t>Enterobacteriaceae</a:t>
            </a:r>
            <a:r>
              <a:rPr lang="en-GB" sz="2400" dirty="0"/>
              <a:t>) or as </a:t>
            </a:r>
            <a:r>
              <a:rPr lang="en-GB" sz="2400" b="1" dirty="0"/>
              <a:t>Vi antigen </a:t>
            </a:r>
            <a:r>
              <a:rPr lang="en-GB" sz="2400" dirty="0"/>
              <a:t>(in </a:t>
            </a:r>
            <a:r>
              <a:rPr lang="en-GB" sz="2400" i="1" dirty="0"/>
              <a:t>Salmonella </a:t>
            </a:r>
            <a:r>
              <a:rPr lang="en-GB" sz="2400" i="1" dirty="0" err="1"/>
              <a:t>typhi</a:t>
            </a:r>
            <a:r>
              <a:rPr lang="en-GB" sz="2400" dirty="0"/>
              <a:t>). </a:t>
            </a:r>
          </a:p>
          <a:p>
            <a:pPr algn="just">
              <a:buFont typeface="Wingdings" pitchFamily="2" charset="2"/>
              <a:buChar char="§"/>
            </a:pPr>
            <a:r>
              <a:rPr lang="en-GB" sz="2400" dirty="0"/>
              <a:t>Examples of bacteria with capsules;</a:t>
            </a:r>
          </a:p>
          <a:p>
            <a:pPr lvl="1" algn="just">
              <a:buFont typeface="Wingdings" pitchFamily="2" charset="2"/>
              <a:buChar char="§"/>
            </a:pPr>
            <a:r>
              <a:rPr lang="en-GB" sz="2400" i="1" dirty="0"/>
              <a:t>Streptococcus </a:t>
            </a:r>
            <a:r>
              <a:rPr lang="en-GB" sz="2400" i="1" dirty="0" err="1"/>
              <a:t>pneumoniae</a:t>
            </a:r>
            <a:r>
              <a:rPr lang="en-GB" sz="2400" dirty="0"/>
              <a:t>, </a:t>
            </a:r>
            <a:r>
              <a:rPr lang="en-GB" sz="2400" i="1" dirty="0"/>
              <a:t>Streptococcus </a:t>
            </a:r>
            <a:r>
              <a:rPr lang="en-GB" sz="2400" i="1" dirty="0" err="1"/>
              <a:t>mutans</a:t>
            </a:r>
            <a:r>
              <a:rPr lang="en-GB" sz="2400" i="1" dirty="0"/>
              <a:t>, </a:t>
            </a:r>
            <a:r>
              <a:rPr lang="en-GB" sz="2400" i="1" dirty="0" err="1"/>
              <a:t>Klebsiella</a:t>
            </a:r>
            <a:r>
              <a:rPr lang="en-GB" sz="2400" i="1" dirty="0"/>
              <a:t> </a:t>
            </a:r>
            <a:r>
              <a:rPr lang="en-GB" sz="2400" i="1" dirty="0" err="1"/>
              <a:t>pneumoniae</a:t>
            </a:r>
            <a:r>
              <a:rPr lang="en-GB" sz="2400" i="1" dirty="0"/>
              <a:t>, Bacillus </a:t>
            </a:r>
            <a:r>
              <a:rPr lang="en-GB" sz="2400" i="1" dirty="0" err="1"/>
              <a:t>anthracis</a:t>
            </a:r>
            <a:r>
              <a:rPr lang="en-GB" sz="2400" dirty="0"/>
              <a:t>, </a:t>
            </a:r>
            <a:r>
              <a:rPr lang="en-GB" sz="2400" i="1" dirty="0"/>
              <a:t>Neisseria meningitides, </a:t>
            </a:r>
            <a:r>
              <a:rPr lang="en-US" sz="2400" i="1" dirty="0"/>
              <a:t>Pseudomonas </a:t>
            </a:r>
            <a:r>
              <a:rPr lang="en-US" sz="2400" i="1" dirty="0" err="1"/>
              <a:t>aeruginosa</a:t>
            </a:r>
            <a:r>
              <a:rPr lang="en-US" sz="2400" i="1" dirty="0"/>
              <a:t>, Cryptococcus </a:t>
            </a:r>
            <a:r>
              <a:rPr lang="en-US" sz="2400" i="1" dirty="0" err="1" smtClean="0"/>
              <a:t>neoformans</a:t>
            </a:r>
            <a:endParaRPr lang="en-GB" sz="2400" dirty="0"/>
          </a:p>
        </p:txBody>
      </p:sp>
    </p:spTree>
    <p:extLst>
      <p:ext uri="{BB962C8B-B14F-4D97-AF65-F5344CB8AC3E}">
        <p14:creationId xmlns:p14="http://schemas.microsoft.com/office/powerpoint/2010/main" val="310012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0" y="274638"/>
            <a:ext cx="8229600" cy="1143000"/>
          </a:xfrm>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Capsule</a:t>
            </a:r>
          </a:p>
        </p:txBody>
      </p:sp>
      <p:pic>
        <p:nvPicPr>
          <p:cNvPr id="96259" name="Picture 3"/>
          <p:cNvPicPr>
            <a:picLocks noChangeAspect="1" noChangeArrowheads="1"/>
          </p:cNvPicPr>
          <p:nvPr/>
        </p:nvPicPr>
        <p:blipFill>
          <a:blip r:embed="rId2"/>
          <a:srcRect/>
          <a:stretch>
            <a:fillRect/>
          </a:stretch>
        </p:blipFill>
        <p:spPr bwMode="auto">
          <a:xfrm>
            <a:off x="179512" y="1752600"/>
            <a:ext cx="3794001" cy="3995738"/>
          </a:xfrm>
          <a:prstGeom prst="rect">
            <a:avLst/>
          </a:prstGeom>
          <a:noFill/>
          <a:ln w="12700">
            <a:noFill/>
            <a:miter lim="800000"/>
            <a:headEnd/>
            <a:tailEnd/>
          </a:ln>
        </p:spPr>
      </p:pic>
      <p:pic>
        <p:nvPicPr>
          <p:cNvPr id="96260" name="Picture 4"/>
          <p:cNvPicPr>
            <a:picLocks noChangeAspect="1" noChangeArrowheads="1"/>
          </p:cNvPicPr>
          <p:nvPr/>
        </p:nvPicPr>
        <p:blipFill>
          <a:blip r:embed="rId3"/>
          <a:srcRect/>
          <a:stretch>
            <a:fillRect/>
          </a:stretch>
        </p:blipFill>
        <p:spPr bwMode="auto">
          <a:xfrm>
            <a:off x="4267200" y="2035175"/>
            <a:ext cx="4572000" cy="3429000"/>
          </a:xfrm>
          <a:prstGeom prst="rect">
            <a:avLst/>
          </a:prstGeom>
          <a:noFill/>
          <a:ln w="9525">
            <a:noFill/>
            <a:miter lim="800000"/>
            <a:headEnd/>
            <a:tailEnd/>
          </a:ln>
        </p:spPr>
      </p:pic>
      <p:sp>
        <p:nvSpPr>
          <p:cNvPr id="96261" name="Text Box 5"/>
          <p:cNvSpPr txBox="1">
            <a:spLocks noChangeArrowheads="1"/>
          </p:cNvSpPr>
          <p:nvPr/>
        </p:nvSpPr>
        <p:spPr bwMode="auto">
          <a:xfrm>
            <a:off x="800100" y="5943600"/>
            <a:ext cx="2982913" cy="457200"/>
          </a:xfrm>
          <a:prstGeom prst="rect">
            <a:avLst/>
          </a:prstGeom>
          <a:noFill/>
          <a:ln w="9525">
            <a:noFill/>
            <a:miter lim="800000"/>
            <a:headEnd/>
            <a:tailEnd/>
          </a:ln>
        </p:spPr>
        <p:txBody>
          <a:bodyPr wrap="none">
            <a:spAutoFit/>
          </a:bodyPr>
          <a:lstStyle/>
          <a:p>
            <a:pPr eaLnBrk="0" hangingPunct="0"/>
            <a:r>
              <a:rPr lang="en-US" sz="2400" i="1">
                <a:solidFill>
                  <a:prstClr val="black"/>
                </a:solidFill>
                <a:latin typeface="Times"/>
              </a:rPr>
              <a:t>Klebsiella pneumoniae</a:t>
            </a:r>
          </a:p>
        </p:txBody>
      </p:sp>
      <p:sp>
        <p:nvSpPr>
          <p:cNvPr id="96262" name="Text Box 6"/>
          <p:cNvSpPr txBox="1">
            <a:spLocks noChangeArrowheads="1"/>
          </p:cNvSpPr>
          <p:nvPr/>
        </p:nvSpPr>
        <p:spPr bwMode="auto">
          <a:xfrm>
            <a:off x="5349875" y="5943600"/>
            <a:ext cx="2408238" cy="457200"/>
          </a:xfrm>
          <a:prstGeom prst="rect">
            <a:avLst/>
          </a:prstGeom>
          <a:noFill/>
          <a:ln w="9525">
            <a:noFill/>
            <a:miter lim="800000"/>
            <a:headEnd/>
            <a:tailEnd/>
          </a:ln>
        </p:spPr>
        <p:txBody>
          <a:bodyPr wrap="none">
            <a:spAutoFit/>
          </a:bodyPr>
          <a:lstStyle/>
          <a:p>
            <a:pPr eaLnBrk="0" hangingPunct="0"/>
            <a:r>
              <a:rPr lang="en-US" sz="2400" i="1">
                <a:solidFill>
                  <a:prstClr val="black"/>
                </a:solidFill>
                <a:latin typeface="Times"/>
              </a:rPr>
              <a:t>Bacillus anthracis</a:t>
            </a:r>
          </a:p>
        </p:txBody>
      </p:sp>
    </p:spTree>
    <p:extLst>
      <p:ext uri="{BB962C8B-B14F-4D97-AF65-F5344CB8AC3E}">
        <p14:creationId xmlns:p14="http://schemas.microsoft.com/office/powerpoint/2010/main" val="329293997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_TS001069040">
  <a:themeElements>
    <a:clrScheme name="Office Theme 1">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fontScheme name="Office Theme">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Office Theme 1">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B760F9"/>
        </a:lt1>
        <a:dk2>
          <a:srgbClr val="7B00E4"/>
        </a:dk2>
        <a:lt2>
          <a:srgbClr val="280049"/>
        </a:lt2>
        <a:accent1>
          <a:srgbClr val="FFFFFF"/>
        </a:accent1>
        <a:accent2>
          <a:srgbClr val="FFFF00"/>
        </a:accent2>
        <a:accent3>
          <a:srgbClr val="D8B6FB"/>
        </a:accent3>
        <a:accent4>
          <a:srgbClr val="000000"/>
        </a:accent4>
        <a:accent5>
          <a:srgbClr val="FFFFFF"/>
        </a:accent5>
        <a:accent6>
          <a:srgbClr val="E7E700"/>
        </a:accent6>
        <a:hlink>
          <a:srgbClr val="FF00FF"/>
        </a:hlink>
        <a:folHlink>
          <a:srgbClr val="DFB6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DADADA"/>
        </a:lt2>
        <a:accent1>
          <a:srgbClr val="F2F2F2"/>
        </a:accent1>
        <a:accent2>
          <a:srgbClr val="919191"/>
        </a:accent2>
        <a:accent3>
          <a:srgbClr val="FFFFFF"/>
        </a:accent3>
        <a:accent4>
          <a:srgbClr val="000000"/>
        </a:accent4>
        <a:accent5>
          <a:srgbClr val="F7F7F7"/>
        </a:accent5>
        <a:accent6>
          <a:srgbClr val="838383"/>
        </a:accent6>
        <a:hlink>
          <a:srgbClr val="DADADA"/>
        </a:hlink>
        <a:folHlink>
          <a:srgbClr val="6767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TotalTime>
  <Words>3155</Words>
  <Application>Microsoft Office PowerPoint</Application>
  <PresentationFormat>On-screen Show (4:3)</PresentationFormat>
  <Paragraphs>303</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2_TS001069040</vt:lpstr>
      <vt:lpstr>BACTERIAL ANATOMY</vt:lpstr>
      <vt:lpstr>Introduction</vt:lpstr>
      <vt:lpstr>Cell structures </vt:lpstr>
      <vt:lpstr>PowerPoint Presentation</vt:lpstr>
      <vt:lpstr>PowerPoint Presentation</vt:lpstr>
      <vt:lpstr>PowerPoint Presentation</vt:lpstr>
      <vt:lpstr>Capsule/Glycocalyx/Slime layer</vt:lpstr>
      <vt:lpstr>Capsule </vt:lpstr>
      <vt:lpstr>Capsule</vt:lpstr>
      <vt:lpstr>Significance  of capsules </vt:lpstr>
      <vt:lpstr>PowerPoint Presentation</vt:lpstr>
      <vt:lpstr>Cell Wall</vt:lpstr>
      <vt:lpstr>Functions </vt:lpstr>
      <vt:lpstr>Structure of cell wall</vt:lpstr>
      <vt:lpstr>PowerPoint Presentation</vt:lpstr>
      <vt:lpstr>PowerPoint Presentation</vt:lpstr>
      <vt:lpstr>Staining the cell wall</vt:lpstr>
      <vt:lpstr>Gram Positive cell wall</vt:lpstr>
      <vt:lpstr>PowerPoint Presentation</vt:lpstr>
      <vt:lpstr>PowerPoint Presentation</vt:lpstr>
      <vt:lpstr>Gram Negative Cell wall</vt:lpstr>
      <vt:lpstr>PowerPoint Presentation</vt:lpstr>
      <vt:lpstr>PowerPoint Presentation</vt:lpstr>
      <vt:lpstr>PowerPoint Presentation</vt:lpstr>
      <vt:lpstr>Differences between Gram Positive and Gram Negative Bacterial Cells</vt:lpstr>
      <vt:lpstr>PowerPoint Presentation</vt:lpstr>
      <vt:lpstr>PowerPoint Presentation</vt:lpstr>
      <vt:lpstr>Acid-fast bacteria</vt:lpstr>
      <vt:lpstr>Cell wall-deficient bacteria</vt:lpstr>
      <vt:lpstr>Plasma/Cytoplasmic/Cell membrane </vt:lpstr>
      <vt:lpstr>Flagella</vt:lpstr>
      <vt:lpstr>PowerPoint Presentation</vt:lpstr>
      <vt:lpstr>Functions of flagella </vt:lpstr>
      <vt:lpstr>Pilli </vt:lpstr>
      <vt:lpstr>Pili and flagella</vt:lpstr>
      <vt:lpstr>Cytoplasmic Components</vt:lpstr>
      <vt:lpstr>Mesosomes </vt:lpstr>
      <vt:lpstr>Ribosomes </vt:lpstr>
      <vt:lpstr>Nucleoid</vt:lpstr>
      <vt:lpstr>Nutrient granules/Storage granules</vt:lpstr>
      <vt:lpstr>Additional Organelles </vt:lpstr>
      <vt:lpstr>Spores </vt:lpstr>
      <vt:lpstr>PowerPoint Presentation</vt:lpstr>
      <vt:lpstr>PowerPoint Presentation</vt:lpstr>
      <vt:lpstr>PowerPoint Presentation</vt:lpstr>
      <vt:lpstr>PowerPoint Presentation</vt:lpstr>
      <vt:lpstr>Endospore formation</vt:lpstr>
      <vt:lpstr>Endospores</vt:lpstr>
      <vt:lpstr>PLASMIDS</vt:lpstr>
      <vt:lpstr>Classes of plasmids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BACTERIAL ANATOMY</dc:title>
  <dc:creator>Dr. Kimaiga H.O. MBChB (UoN)</dc:creator>
  <cp:lastModifiedBy>Dr. Kimaiga H.O. MBChB (UoN)</cp:lastModifiedBy>
  <cp:revision>27</cp:revision>
  <dcterms:created xsi:type="dcterms:W3CDTF">2013-05-14T07:50:48Z</dcterms:created>
  <dcterms:modified xsi:type="dcterms:W3CDTF">2014-01-15T20:20:45Z</dcterms:modified>
</cp:coreProperties>
</file>