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685" r:id="rId3"/>
  </p:sldMasterIdLst>
  <p:notesMasterIdLst>
    <p:notesMasterId r:id="rId38"/>
  </p:notesMasterIdLst>
  <p:sldIdLst>
    <p:sldId id="309" r:id="rId4"/>
    <p:sldId id="310" r:id="rId5"/>
    <p:sldId id="361" r:id="rId6"/>
    <p:sldId id="315" r:id="rId7"/>
    <p:sldId id="316" r:id="rId8"/>
    <p:sldId id="317" r:id="rId9"/>
    <p:sldId id="311" r:id="rId10"/>
    <p:sldId id="312" r:id="rId11"/>
    <p:sldId id="313" r:id="rId12"/>
    <p:sldId id="318" r:id="rId13"/>
    <p:sldId id="319" r:id="rId14"/>
    <p:sldId id="320" r:id="rId15"/>
    <p:sldId id="321" r:id="rId16"/>
    <p:sldId id="322" r:id="rId17"/>
    <p:sldId id="323" r:id="rId18"/>
    <p:sldId id="324" r:id="rId19"/>
    <p:sldId id="331" r:id="rId20"/>
    <p:sldId id="326" r:id="rId21"/>
    <p:sldId id="327" r:id="rId22"/>
    <p:sldId id="328" r:id="rId23"/>
    <p:sldId id="329" r:id="rId24"/>
    <p:sldId id="330" r:id="rId25"/>
    <p:sldId id="332" r:id="rId26"/>
    <p:sldId id="333" r:id="rId27"/>
    <p:sldId id="334" r:id="rId28"/>
    <p:sldId id="335" r:id="rId29"/>
    <p:sldId id="336" r:id="rId30"/>
    <p:sldId id="337" r:id="rId31"/>
    <p:sldId id="338" r:id="rId32"/>
    <p:sldId id="339" r:id="rId33"/>
    <p:sldId id="340" r:id="rId34"/>
    <p:sldId id="341" r:id="rId35"/>
    <p:sldId id="342" r:id="rId36"/>
    <p:sldId id="34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sorterViewPr>
    <p:cViewPr>
      <p:scale>
        <a:sx n="100" d="100"/>
        <a:sy n="100" d="100"/>
      </p:scale>
      <p:origin x="0" y="57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B31A4E-495B-41A3-9571-B8114A6AB5AA}" type="datetimeFigureOut">
              <a:rPr lang="en-GB" smtClean="0"/>
              <a:t>17/09/2013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BC9226-34CC-49ED-8143-3B304E2A6C54}" type="slidenum">
              <a:rPr lang="en-GB" smtClean="0"/>
              <a:t>‹#›</a:t>
            </a:fld>
            <a:endParaRPr lang="en-GB"/>
          </a:p>
        </p:txBody>
      </p:sp>
    </p:spTree>
    <p:extLst>
      <p:ext uri="{BB962C8B-B14F-4D97-AF65-F5344CB8AC3E}">
        <p14:creationId xmlns:p14="http://schemas.microsoft.com/office/powerpoint/2010/main" val="2481425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0189DA-29C5-4C6E-AF30-52B04CBA9591}" type="slidenum">
              <a:rPr lang="en-US">
                <a:solidFill>
                  <a:prstClr val="black"/>
                </a:solidFill>
              </a:rPr>
              <a:pPr/>
              <a:t>3</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67027BE-440D-4994-B79F-ADD026C13A6F}" type="datetimeFigureOut">
              <a:rPr lang="en-GB" smtClean="0"/>
              <a:t>17/09/2013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1238683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7027BE-440D-4994-B79F-ADD026C13A6F}" type="datetimeFigureOut">
              <a:rPr lang="en-GB" smtClean="0"/>
              <a:t>17/09/2013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2012925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7027BE-440D-4994-B79F-ADD026C13A6F}" type="datetimeFigureOut">
              <a:rPr lang="en-GB" smtClean="0"/>
              <a:t>17/09/2013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1357302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66" name="Group 18"/>
          <p:cNvGrpSpPr>
            <a:grpSpLocks/>
          </p:cNvGrpSpPr>
          <p:nvPr/>
        </p:nvGrpSpPr>
        <p:grpSpPr bwMode="auto">
          <a:xfrm>
            <a:off x="2166938" y="563563"/>
            <a:ext cx="4800600" cy="6151562"/>
            <a:chOff x="1365" y="355"/>
            <a:chExt cx="3024" cy="3875"/>
          </a:xfrm>
        </p:grpSpPr>
        <p:sp>
          <p:nvSpPr>
            <p:cNvPr id="2050" name="Freeform 2"/>
            <p:cNvSpPr>
              <a:spLocks/>
            </p:cNvSpPr>
            <p:nvPr/>
          </p:nvSpPr>
          <p:spPr bwMode="auto">
            <a:xfrm>
              <a:off x="2835" y="586"/>
              <a:ext cx="88" cy="1121"/>
            </a:xfrm>
            <a:custGeom>
              <a:avLst/>
              <a:gdLst>
                <a:gd name="T0" fmla="*/ 0 w 88"/>
                <a:gd name="T1" fmla="*/ 1120 h 1121"/>
                <a:gd name="T2" fmla="*/ 0 w 88"/>
                <a:gd name="T3" fmla="*/ 0 h 1121"/>
                <a:gd name="T4" fmla="*/ 87 w 88"/>
                <a:gd name="T5" fmla="*/ 0 h 1121"/>
                <a:gd name="T6" fmla="*/ 87 w 88"/>
                <a:gd name="T7" fmla="*/ 1085 h 1121"/>
                <a:gd name="T8" fmla="*/ 0 w 88"/>
                <a:gd name="T9" fmla="*/ 1120 h 1121"/>
              </a:gdLst>
              <a:ahLst/>
              <a:cxnLst>
                <a:cxn ang="0">
                  <a:pos x="T0" y="T1"/>
                </a:cxn>
                <a:cxn ang="0">
                  <a:pos x="T2" y="T3"/>
                </a:cxn>
                <a:cxn ang="0">
                  <a:pos x="T4" y="T5"/>
                </a:cxn>
                <a:cxn ang="0">
                  <a:pos x="T6" y="T7"/>
                </a:cxn>
                <a:cxn ang="0">
                  <a:pos x="T8" y="T9"/>
                </a:cxn>
              </a:cxnLst>
              <a:rect l="0" t="0" r="r" b="b"/>
              <a:pathLst>
                <a:path w="88" h="1121">
                  <a:moveTo>
                    <a:pt x="0" y="1120"/>
                  </a:moveTo>
                  <a:lnTo>
                    <a:pt x="0" y="0"/>
                  </a:lnTo>
                  <a:lnTo>
                    <a:pt x="87" y="0"/>
                  </a:lnTo>
                  <a:lnTo>
                    <a:pt x="87" y="1085"/>
                  </a:lnTo>
                  <a:lnTo>
                    <a:pt x="0" y="112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1" name="Freeform 3"/>
            <p:cNvSpPr>
              <a:spLocks/>
            </p:cNvSpPr>
            <p:nvPr/>
          </p:nvSpPr>
          <p:spPr bwMode="auto">
            <a:xfrm>
              <a:off x="2834" y="1900"/>
              <a:ext cx="84" cy="363"/>
            </a:xfrm>
            <a:custGeom>
              <a:avLst/>
              <a:gdLst>
                <a:gd name="T0" fmla="*/ 0 w 84"/>
                <a:gd name="T1" fmla="*/ 29 h 363"/>
                <a:gd name="T2" fmla="*/ 83 w 84"/>
                <a:gd name="T3" fmla="*/ 0 h 363"/>
                <a:gd name="T4" fmla="*/ 74 w 84"/>
                <a:gd name="T5" fmla="*/ 329 h 363"/>
                <a:gd name="T6" fmla="*/ 0 w 84"/>
                <a:gd name="T7" fmla="*/ 362 h 363"/>
                <a:gd name="T8" fmla="*/ 0 w 84"/>
                <a:gd name="T9" fmla="*/ 29 h 363"/>
              </a:gdLst>
              <a:ahLst/>
              <a:cxnLst>
                <a:cxn ang="0">
                  <a:pos x="T0" y="T1"/>
                </a:cxn>
                <a:cxn ang="0">
                  <a:pos x="T2" y="T3"/>
                </a:cxn>
                <a:cxn ang="0">
                  <a:pos x="T4" y="T5"/>
                </a:cxn>
                <a:cxn ang="0">
                  <a:pos x="T6" y="T7"/>
                </a:cxn>
                <a:cxn ang="0">
                  <a:pos x="T8" y="T9"/>
                </a:cxn>
              </a:cxnLst>
              <a:rect l="0" t="0" r="r" b="b"/>
              <a:pathLst>
                <a:path w="84" h="363">
                  <a:moveTo>
                    <a:pt x="0" y="29"/>
                  </a:moveTo>
                  <a:lnTo>
                    <a:pt x="83" y="0"/>
                  </a:lnTo>
                  <a:lnTo>
                    <a:pt x="74" y="329"/>
                  </a:lnTo>
                  <a:lnTo>
                    <a:pt x="0" y="362"/>
                  </a:lnTo>
                  <a:lnTo>
                    <a:pt x="0" y="2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2" name="Freeform 4"/>
            <p:cNvSpPr>
              <a:spLocks/>
            </p:cNvSpPr>
            <p:nvPr/>
          </p:nvSpPr>
          <p:spPr bwMode="auto">
            <a:xfrm>
              <a:off x="2825" y="2493"/>
              <a:ext cx="84" cy="249"/>
            </a:xfrm>
            <a:custGeom>
              <a:avLst/>
              <a:gdLst>
                <a:gd name="T0" fmla="*/ 2 w 84"/>
                <a:gd name="T1" fmla="*/ 213 h 249"/>
                <a:gd name="T2" fmla="*/ 0 w 84"/>
                <a:gd name="T3" fmla="*/ 28 h 249"/>
                <a:gd name="T4" fmla="*/ 83 w 84"/>
                <a:gd name="T5" fmla="*/ 0 h 249"/>
                <a:gd name="T6" fmla="*/ 72 w 84"/>
                <a:gd name="T7" fmla="*/ 248 h 249"/>
                <a:gd name="T8" fmla="*/ 2 w 84"/>
                <a:gd name="T9" fmla="*/ 213 h 249"/>
              </a:gdLst>
              <a:ahLst/>
              <a:cxnLst>
                <a:cxn ang="0">
                  <a:pos x="T0" y="T1"/>
                </a:cxn>
                <a:cxn ang="0">
                  <a:pos x="T2" y="T3"/>
                </a:cxn>
                <a:cxn ang="0">
                  <a:pos x="T4" y="T5"/>
                </a:cxn>
                <a:cxn ang="0">
                  <a:pos x="T6" y="T7"/>
                </a:cxn>
                <a:cxn ang="0">
                  <a:pos x="T8" y="T9"/>
                </a:cxn>
              </a:cxnLst>
              <a:rect l="0" t="0" r="r" b="b"/>
              <a:pathLst>
                <a:path w="84" h="249">
                  <a:moveTo>
                    <a:pt x="2" y="213"/>
                  </a:moveTo>
                  <a:lnTo>
                    <a:pt x="0" y="28"/>
                  </a:lnTo>
                  <a:lnTo>
                    <a:pt x="83" y="0"/>
                  </a:lnTo>
                  <a:lnTo>
                    <a:pt x="72" y="248"/>
                  </a:lnTo>
                  <a:lnTo>
                    <a:pt x="2" y="21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3" name="Freeform 5"/>
            <p:cNvSpPr>
              <a:spLocks/>
            </p:cNvSpPr>
            <p:nvPr/>
          </p:nvSpPr>
          <p:spPr bwMode="auto">
            <a:xfrm>
              <a:off x="2831" y="2965"/>
              <a:ext cx="52" cy="232"/>
            </a:xfrm>
            <a:custGeom>
              <a:avLst/>
              <a:gdLst>
                <a:gd name="T0" fmla="*/ 13 w 52"/>
                <a:gd name="T1" fmla="*/ 204 h 232"/>
                <a:gd name="T2" fmla="*/ 0 w 52"/>
                <a:gd name="T3" fmla="*/ 0 h 232"/>
                <a:gd name="T4" fmla="*/ 51 w 52"/>
                <a:gd name="T5" fmla="*/ 26 h 232"/>
                <a:gd name="T6" fmla="*/ 47 w 52"/>
                <a:gd name="T7" fmla="*/ 231 h 232"/>
                <a:gd name="T8" fmla="*/ 13 w 52"/>
                <a:gd name="T9" fmla="*/ 204 h 232"/>
              </a:gdLst>
              <a:ahLst/>
              <a:cxnLst>
                <a:cxn ang="0">
                  <a:pos x="T0" y="T1"/>
                </a:cxn>
                <a:cxn ang="0">
                  <a:pos x="T2" y="T3"/>
                </a:cxn>
                <a:cxn ang="0">
                  <a:pos x="T4" y="T5"/>
                </a:cxn>
                <a:cxn ang="0">
                  <a:pos x="T6" y="T7"/>
                </a:cxn>
                <a:cxn ang="0">
                  <a:pos x="T8" y="T9"/>
                </a:cxn>
              </a:cxnLst>
              <a:rect l="0" t="0" r="r" b="b"/>
              <a:pathLst>
                <a:path w="52" h="232">
                  <a:moveTo>
                    <a:pt x="13" y="204"/>
                  </a:moveTo>
                  <a:lnTo>
                    <a:pt x="0" y="0"/>
                  </a:lnTo>
                  <a:lnTo>
                    <a:pt x="51" y="26"/>
                  </a:lnTo>
                  <a:lnTo>
                    <a:pt x="47" y="231"/>
                  </a:lnTo>
                  <a:lnTo>
                    <a:pt x="13" y="20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4" name="Freeform 6"/>
            <p:cNvSpPr>
              <a:spLocks/>
            </p:cNvSpPr>
            <p:nvPr/>
          </p:nvSpPr>
          <p:spPr bwMode="auto">
            <a:xfrm>
              <a:off x="2851" y="3354"/>
              <a:ext cx="36" cy="133"/>
            </a:xfrm>
            <a:custGeom>
              <a:avLst/>
              <a:gdLst>
                <a:gd name="T0" fmla="*/ 4 w 36"/>
                <a:gd name="T1" fmla="*/ 101 h 133"/>
                <a:gd name="T2" fmla="*/ 0 w 36"/>
                <a:gd name="T3" fmla="*/ 0 h 133"/>
                <a:gd name="T4" fmla="*/ 35 w 36"/>
                <a:gd name="T5" fmla="*/ 20 h 133"/>
                <a:gd name="T6" fmla="*/ 28 w 36"/>
                <a:gd name="T7" fmla="*/ 132 h 133"/>
                <a:gd name="T8" fmla="*/ 4 w 36"/>
                <a:gd name="T9" fmla="*/ 101 h 133"/>
              </a:gdLst>
              <a:ahLst/>
              <a:cxnLst>
                <a:cxn ang="0">
                  <a:pos x="T0" y="T1"/>
                </a:cxn>
                <a:cxn ang="0">
                  <a:pos x="T2" y="T3"/>
                </a:cxn>
                <a:cxn ang="0">
                  <a:pos x="T4" y="T5"/>
                </a:cxn>
                <a:cxn ang="0">
                  <a:pos x="T6" y="T7"/>
                </a:cxn>
                <a:cxn ang="0">
                  <a:pos x="T8" y="T9"/>
                </a:cxn>
              </a:cxnLst>
              <a:rect l="0" t="0" r="r" b="b"/>
              <a:pathLst>
                <a:path w="36" h="133">
                  <a:moveTo>
                    <a:pt x="4" y="101"/>
                  </a:moveTo>
                  <a:lnTo>
                    <a:pt x="0" y="0"/>
                  </a:lnTo>
                  <a:lnTo>
                    <a:pt x="35" y="20"/>
                  </a:lnTo>
                  <a:lnTo>
                    <a:pt x="28" y="132"/>
                  </a:lnTo>
                  <a:lnTo>
                    <a:pt x="4" y="10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5" name="Freeform 7"/>
            <p:cNvSpPr>
              <a:spLocks/>
            </p:cNvSpPr>
            <p:nvPr/>
          </p:nvSpPr>
          <p:spPr bwMode="auto">
            <a:xfrm>
              <a:off x="2851" y="3640"/>
              <a:ext cx="30" cy="590"/>
            </a:xfrm>
            <a:custGeom>
              <a:avLst/>
              <a:gdLst>
                <a:gd name="T0" fmla="*/ 15 w 30"/>
                <a:gd name="T1" fmla="*/ 589 h 590"/>
                <a:gd name="T2" fmla="*/ 0 w 30"/>
                <a:gd name="T3" fmla="*/ 0 h 590"/>
                <a:gd name="T4" fmla="*/ 29 w 30"/>
                <a:gd name="T5" fmla="*/ 37 h 590"/>
                <a:gd name="T6" fmla="*/ 15 w 30"/>
                <a:gd name="T7" fmla="*/ 589 h 590"/>
              </a:gdLst>
              <a:ahLst/>
              <a:cxnLst>
                <a:cxn ang="0">
                  <a:pos x="T0" y="T1"/>
                </a:cxn>
                <a:cxn ang="0">
                  <a:pos x="T2" y="T3"/>
                </a:cxn>
                <a:cxn ang="0">
                  <a:pos x="T4" y="T5"/>
                </a:cxn>
                <a:cxn ang="0">
                  <a:pos x="T6" y="T7"/>
                </a:cxn>
              </a:cxnLst>
              <a:rect l="0" t="0" r="r" b="b"/>
              <a:pathLst>
                <a:path w="30" h="590">
                  <a:moveTo>
                    <a:pt x="15" y="589"/>
                  </a:moveTo>
                  <a:lnTo>
                    <a:pt x="0" y="0"/>
                  </a:lnTo>
                  <a:lnTo>
                    <a:pt x="29" y="37"/>
                  </a:lnTo>
                  <a:lnTo>
                    <a:pt x="15" y="58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6" name="Freeform 8"/>
            <p:cNvSpPr>
              <a:spLocks/>
            </p:cNvSpPr>
            <p:nvPr/>
          </p:nvSpPr>
          <p:spPr bwMode="auto">
            <a:xfrm>
              <a:off x="2600" y="3595"/>
              <a:ext cx="233" cy="130"/>
            </a:xfrm>
            <a:custGeom>
              <a:avLst/>
              <a:gdLst>
                <a:gd name="T0" fmla="*/ 0 w 233"/>
                <a:gd name="T1" fmla="*/ 117 h 130"/>
                <a:gd name="T2" fmla="*/ 48 w 233"/>
                <a:gd name="T3" fmla="*/ 101 h 130"/>
                <a:gd name="T4" fmla="*/ 93 w 233"/>
                <a:gd name="T5" fmla="*/ 79 h 130"/>
                <a:gd name="T6" fmla="*/ 146 w 233"/>
                <a:gd name="T7" fmla="*/ 39 h 130"/>
                <a:gd name="T8" fmla="*/ 182 w 233"/>
                <a:gd name="T9" fmla="*/ 0 h 130"/>
                <a:gd name="T10" fmla="*/ 232 w 233"/>
                <a:gd name="T11" fmla="*/ 42 h 130"/>
                <a:gd name="T12" fmla="*/ 188 w 233"/>
                <a:gd name="T13" fmla="*/ 74 h 130"/>
                <a:gd name="T14" fmla="*/ 134 w 233"/>
                <a:gd name="T15" fmla="*/ 110 h 130"/>
                <a:gd name="T16" fmla="*/ 61 w 233"/>
                <a:gd name="T17" fmla="*/ 129 h 130"/>
                <a:gd name="T18" fmla="*/ 0 w 233"/>
                <a:gd name="T19" fmla="*/ 11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130">
                  <a:moveTo>
                    <a:pt x="0" y="117"/>
                  </a:moveTo>
                  <a:lnTo>
                    <a:pt x="48" y="101"/>
                  </a:lnTo>
                  <a:lnTo>
                    <a:pt x="93" y="79"/>
                  </a:lnTo>
                  <a:lnTo>
                    <a:pt x="146" y="39"/>
                  </a:lnTo>
                  <a:lnTo>
                    <a:pt x="182" y="0"/>
                  </a:lnTo>
                  <a:lnTo>
                    <a:pt x="232" y="42"/>
                  </a:lnTo>
                  <a:lnTo>
                    <a:pt x="188" y="74"/>
                  </a:lnTo>
                  <a:lnTo>
                    <a:pt x="134" y="110"/>
                  </a:lnTo>
                  <a:lnTo>
                    <a:pt x="61" y="129"/>
                  </a:lnTo>
                  <a:lnTo>
                    <a:pt x="0" y="11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7" name="Freeform 9"/>
            <p:cNvSpPr>
              <a:spLocks/>
            </p:cNvSpPr>
            <p:nvPr/>
          </p:nvSpPr>
          <p:spPr bwMode="auto">
            <a:xfrm>
              <a:off x="2583" y="2888"/>
              <a:ext cx="465" cy="646"/>
            </a:xfrm>
            <a:custGeom>
              <a:avLst/>
              <a:gdLst>
                <a:gd name="T0" fmla="*/ 359 w 465"/>
                <a:gd name="T1" fmla="*/ 645 h 646"/>
                <a:gd name="T2" fmla="*/ 405 w 465"/>
                <a:gd name="T3" fmla="*/ 616 h 646"/>
                <a:gd name="T4" fmla="*/ 447 w 465"/>
                <a:gd name="T5" fmla="*/ 580 h 646"/>
                <a:gd name="T6" fmla="*/ 460 w 465"/>
                <a:gd name="T7" fmla="*/ 552 h 646"/>
                <a:gd name="T8" fmla="*/ 464 w 465"/>
                <a:gd name="T9" fmla="*/ 515 h 646"/>
                <a:gd name="T10" fmla="*/ 451 w 465"/>
                <a:gd name="T11" fmla="*/ 468 h 646"/>
                <a:gd name="T12" fmla="*/ 424 w 465"/>
                <a:gd name="T13" fmla="*/ 424 h 646"/>
                <a:gd name="T14" fmla="*/ 380 w 465"/>
                <a:gd name="T15" fmla="*/ 385 h 646"/>
                <a:gd name="T16" fmla="*/ 168 w 465"/>
                <a:gd name="T17" fmla="*/ 259 h 646"/>
                <a:gd name="T18" fmla="*/ 133 w 465"/>
                <a:gd name="T19" fmla="*/ 235 h 646"/>
                <a:gd name="T20" fmla="*/ 111 w 465"/>
                <a:gd name="T21" fmla="*/ 208 h 646"/>
                <a:gd name="T22" fmla="*/ 104 w 465"/>
                <a:gd name="T23" fmla="*/ 166 h 646"/>
                <a:gd name="T24" fmla="*/ 117 w 465"/>
                <a:gd name="T25" fmla="*/ 124 h 646"/>
                <a:gd name="T26" fmla="*/ 155 w 465"/>
                <a:gd name="T27" fmla="*/ 95 h 646"/>
                <a:gd name="T28" fmla="*/ 222 w 465"/>
                <a:gd name="T29" fmla="*/ 52 h 646"/>
                <a:gd name="T30" fmla="*/ 124 w 465"/>
                <a:gd name="T31" fmla="*/ 0 h 646"/>
                <a:gd name="T32" fmla="*/ 55 w 465"/>
                <a:gd name="T33" fmla="*/ 41 h 646"/>
                <a:gd name="T34" fmla="*/ 27 w 465"/>
                <a:gd name="T35" fmla="*/ 70 h 646"/>
                <a:gd name="T36" fmla="*/ 2 w 465"/>
                <a:gd name="T37" fmla="*/ 123 h 646"/>
                <a:gd name="T38" fmla="*/ 0 w 465"/>
                <a:gd name="T39" fmla="*/ 189 h 646"/>
                <a:gd name="T40" fmla="*/ 29 w 465"/>
                <a:gd name="T41" fmla="*/ 257 h 646"/>
                <a:gd name="T42" fmla="*/ 78 w 465"/>
                <a:gd name="T43" fmla="*/ 300 h 646"/>
                <a:gd name="T44" fmla="*/ 311 w 465"/>
                <a:gd name="T45" fmla="*/ 442 h 646"/>
                <a:gd name="T46" fmla="*/ 358 w 465"/>
                <a:gd name="T47" fmla="*/ 474 h 646"/>
                <a:gd name="T48" fmla="*/ 375 w 465"/>
                <a:gd name="T49" fmla="*/ 516 h 646"/>
                <a:gd name="T50" fmla="*/ 375 w 465"/>
                <a:gd name="T51" fmla="*/ 550 h 646"/>
                <a:gd name="T52" fmla="*/ 308 w 465"/>
                <a:gd name="T53" fmla="*/ 608 h 646"/>
                <a:gd name="T54" fmla="*/ 359 w 465"/>
                <a:gd name="T55" fmla="*/ 645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5" h="646">
                  <a:moveTo>
                    <a:pt x="359" y="645"/>
                  </a:moveTo>
                  <a:lnTo>
                    <a:pt x="405" y="616"/>
                  </a:lnTo>
                  <a:lnTo>
                    <a:pt x="447" y="580"/>
                  </a:lnTo>
                  <a:lnTo>
                    <a:pt x="460" y="552"/>
                  </a:lnTo>
                  <a:lnTo>
                    <a:pt x="464" y="515"/>
                  </a:lnTo>
                  <a:lnTo>
                    <a:pt x="451" y="468"/>
                  </a:lnTo>
                  <a:lnTo>
                    <a:pt x="424" y="424"/>
                  </a:lnTo>
                  <a:lnTo>
                    <a:pt x="380" y="385"/>
                  </a:lnTo>
                  <a:lnTo>
                    <a:pt x="168" y="259"/>
                  </a:lnTo>
                  <a:lnTo>
                    <a:pt x="133" y="235"/>
                  </a:lnTo>
                  <a:lnTo>
                    <a:pt x="111" y="208"/>
                  </a:lnTo>
                  <a:lnTo>
                    <a:pt x="104" y="166"/>
                  </a:lnTo>
                  <a:lnTo>
                    <a:pt x="117" y="124"/>
                  </a:lnTo>
                  <a:lnTo>
                    <a:pt x="155" y="95"/>
                  </a:lnTo>
                  <a:lnTo>
                    <a:pt x="222" y="52"/>
                  </a:lnTo>
                  <a:lnTo>
                    <a:pt x="124" y="0"/>
                  </a:lnTo>
                  <a:lnTo>
                    <a:pt x="55" y="41"/>
                  </a:lnTo>
                  <a:lnTo>
                    <a:pt x="27" y="70"/>
                  </a:lnTo>
                  <a:lnTo>
                    <a:pt x="2" y="123"/>
                  </a:lnTo>
                  <a:lnTo>
                    <a:pt x="0" y="189"/>
                  </a:lnTo>
                  <a:lnTo>
                    <a:pt x="29" y="257"/>
                  </a:lnTo>
                  <a:lnTo>
                    <a:pt x="78" y="300"/>
                  </a:lnTo>
                  <a:lnTo>
                    <a:pt x="311" y="442"/>
                  </a:lnTo>
                  <a:lnTo>
                    <a:pt x="358" y="474"/>
                  </a:lnTo>
                  <a:lnTo>
                    <a:pt x="375" y="516"/>
                  </a:lnTo>
                  <a:lnTo>
                    <a:pt x="375" y="550"/>
                  </a:lnTo>
                  <a:lnTo>
                    <a:pt x="308" y="608"/>
                  </a:lnTo>
                  <a:lnTo>
                    <a:pt x="359" y="64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8" name="Freeform 10"/>
            <p:cNvSpPr>
              <a:spLocks/>
            </p:cNvSpPr>
            <p:nvPr/>
          </p:nvSpPr>
          <p:spPr bwMode="auto">
            <a:xfrm>
              <a:off x="2966" y="2396"/>
              <a:ext cx="318" cy="422"/>
            </a:xfrm>
            <a:custGeom>
              <a:avLst/>
              <a:gdLst>
                <a:gd name="T0" fmla="*/ 92 w 318"/>
                <a:gd name="T1" fmla="*/ 421 h 422"/>
                <a:gd name="T2" fmla="*/ 163 w 318"/>
                <a:gd name="T3" fmla="*/ 399 h 422"/>
                <a:gd name="T4" fmla="*/ 218 w 318"/>
                <a:gd name="T5" fmla="*/ 357 h 422"/>
                <a:gd name="T6" fmla="*/ 263 w 318"/>
                <a:gd name="T7" fmla="*/ 316 h 422"/>
                <a:gd name="T8" fmla="*/ 300 w 318"/>
                <a:gd name="T9" fmla="*/ 265 h 422"/>
                <a:gd name="T10" fmla="*/ 317 w 318"/>
                <a:gd name="T11" fmla="*/ 203 h 422"/>
                <a:gd name="T12" fmla="*/ 316 w 318"/>
                <a:gd name="T13" fmla="*/ 139 h 422"/>
                <a:gd name="T14" fmla="*/ 299 w 318"/>
                <a:gd name="T15" fmla="*/ 95 h 422"/>
                <a:gd name="T16" fmla="*/ 276 w 318"/>
                <a:gd name="T17" fmla="*/ 64 h 422"/>
                <a:gd name="T18" fmla="*/ 241 w 318"/>
                <a:gd name="T19" fmla="*/ 36 h 422"/>
                <a:gd name="T20" fmla="*/ 218 w 318"/>
                <a:gd name="T21" fmla="*/ 14 h 422"/>
                <a:gd name="T22" fmla="*/ 180 w 318"/>
                <a:gd name="T23" fmla="*/ 0 h 422"/>
                <a:gd name="T24" fmla="*/ 61 w 318"/>
                <a:gd name="T25" fmla="*/ 52 h 422"/>
                <a:gd name="T26" fmla="*/ 106 w 318"/>
                <a:gd name="T27" fmla="*/ 93 h 422"/>
                <a:gd name="T28" fmla="*/ 137 w 318"/>
                <a:gd name="T29" fmla="*/ 130 h 422"/>
                <a:gd name="T30" fmla="*/ 159 w 318"/>
                <a:gd name="T31" fmla="*/ 159 h 422"/>
                <a:gd name="T32" fmla="*/ 176 w 318"/>
                <a:gd name="T33" fmla="*/ 196 h 422"/>
                <a:gd name="T34" fmla="*/ 176 w 318"/>
                <a:gd name="T35" fmla="*/ 246 h 422"/>
                <a:gd name="T36" fmla="*/ 145 w 318"/>
                <a:gd name="T37" fmla="*/ 279 h 422"/>
                <a:gd name="T38" fmla="*/ 105 w 318"/>
                <a:gd name="T39" fmla="*/ 309 h 422"/>
                <a:gd name="T40" fmla="*/ 50 w 318"/>
                <a:gd name="T41" fmla="*/ 342 h 422"/>
                <a:gd name="T42" fmla="*/ 0 w 318"/>
                <a:gd name="T43" fmla="*/ 369 h 422"/>
                <a:gd name="T44" fmla="*/ 92 w 318"/>
                <a:gd name="T4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8" h="422">
                  <a:moveTo>
                    <a:pt x="92" y="421"/>
                  </a:moveTo>
                  <a:lnTo>
                    <a:pt x="163" y="399"/>
                  </a:lnTo>
                  <a:lnTo>
                    <a:pt x="218" y="357"/>
                  </a:lnTo>
                  <a:lnTo>
                    <a:pt x="263" y="316"/>
                  </a:lnTo>
                  <a:lnTo>
                    <a:pt x="300" y="265"/>
                  </a:lnTo>
                  <a:lnTo>
                    <a:pt x="317" y="203"/>
                  </a:lnTo>
                  <a:lnTo>
                    <a:pt x="316" y="139"/>
                  </a:lnTo>
                  <a:lnTo>
                    <a:pt x="299" y="95"/>
                  </a:lnTo>
                  <a:lnTo>
                    <a:pt x="276" y="64"/>
                  </a:lnTo>
                  <a:lnTo>
                    <a:pt x="241" y="36"/>
                  </a:lnTo>
                  <a:lnTo>
                    <a:pt x="218" y="14"/>
                  </a:lnTo>
                  <a:lnTo>
                    <a:pt x="180" y="0"/>
                  </a:lnTo>
                  <a:lnTo>
                    <a:pt x="61" y="52"/>
                  </a:lnTo>
                  <a:lnTo>
                    <a:pt x="106" y="93"/>
                  </a:lnTo>
                  <a:lnTo>
                    <a:pt x="137" y="130"/>
                  </a:lnTo>
                  <a:lnTo>
                    <a:pt x="159" y="159"/>
                  </a:lnTo>
                  <a:lnTo>
                    <a:pt x="176" y="196"/>
                  </a:lnTo>
                  <a:lnTo>
                    <a:pt x="176" y="246"/>
                  </a:lnTo>
                  <a:lnTo>
                    <a:pt x="145" y="279"/>
                  </a:lnTo>
                  <a:lnTo>
                    <a:pt x="105" y="309"/>
                  </a:lnTo>
                  <a:lnTo>
                    <a:pt x="50" y="342"/>
                  </a:lnTo>
                  <a:lnTo>
                    <a:pt x="0" y="369"/>
                  </a:lnTo>
                  <a:lnTo>
                    <a:pt x="92"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9" name="Freeform 11"/>
            <p:cNvSpPr>
              <a:spLocks/>
            </p:cNvSpPr>
            <p:nvPr/>
          </p:nvSpPr>
          <p:spPr bwMode="auto">
            <a:xfrm>
              <a:off x="2308" y="1190"/>
              <a:ext cx="1404" cy="1153"/>
            </a:xfrm>
            <a:custGeom>
              <a:avLst/>
              <a:gdLst>
                <a:gd name="T0" fmla="*/ 466 w 1404"/>
                <a:gd name="T1" fmla="*/ 1084 h 1153"/>
                <a:gd name="T2" fmla="*/ 370 w 1404"/>
                <a:gd name="T3" fmla="*/ 1066 h 1153"/>
                <a:gd name="T4" fmla="*/ 299 w 1404"/>
                <a:gd name="T5" fmla="*/ 1035 h 1153"/>
                <a:gd name="T6" fmla="*/ 257 w 1404"/>
                <a:gd name="T7" fmla="*/ 1002 h 1153"/>
                <a:gd name="T8" fmla="*/ 220 w 1404"/>
                <a:gd name="T9" fmla="*/ 956 h 1153"/>
                <a:gd name="T10" fmla="*/ 209 w 1404"/>
                <a:gd name="T11" fmla="*/ 914 h 1153"/>
                <a:gd name="T12" fmla="*/ 215 w 1404"/>
                <a:gd name="T13" fmla="*/ 873 h 1153"/>
                <a:gd name="T14" fmla="*/ 231 w 1404"/>
                <a:gd name="T15" fmla="*/ 836 h 1153"/>
                <a:gd name="T16" fmla="*/ 273 w 1404"/>
                <a:gd name="T17" fmla="*/ 798 h 1153"/>
                <a:gd name="T18" fmla="*/ 330 w 1404"/>
                <a:gd name="T19" fmla="*/ 774 h 1153"/>
                <a:gd name="T20" fmla="*/ 400 w 1404"/>
                <a:gd name="T21" fmla="*/ 748 h 1153"/>
                <a:gd name="T22" fmla="*/ 1110 w 1404"/>
                <a:gd name="T23" fmla="*/ 499 h 1153"/>
                <a:gd name="T24" fmla="*/ 1207 w 1404"/>
                <a:gd name="T25" fmla="*/ 451 h 1153"/>
                <a:gd name="T26" fmla="*/ 1289 w 1404"/>
                <a:gd name="T27" fmla="*/ 398 h 1153"/>
                <a:gd name="T28" fmla="*/ 1344 w 1404"/>
                <a:gd name="T29" fmla="*/ 356 h 1153"/>
                <a:gd name="T30" fmla="*/ 1381 w 1404"/>
                <a:gd name="T31" fmla="*/ 310 h 1153"/>
                <a:gd name="T32" fmla="*/ 1403 w 1404"/>
                <a:gd name="T33" fmla="*/ 249 h 1153"/>
                <a:gd name="T34" fmla="*/ 1401 w 1404"/>
                <a:gd name="T35" fmla="*/ 185 h 1153"/>
                <a:gd name="T36" fmla="*/ 1386 w 1404"/>
                <a:gd name="T37" fmla="*/ 136 h 1153"/>
                <a:gd name="T38" fmla="*/ 1370 w 1404"/>
                <a:gd name="T39" fmla="*/ 90 h 1153"/>
                <a:gd name="T40" fmla="*/ 1335 w 1404"/>
                <a:gd name="T41" fmla="*/ 55 h 1153"/>
                <a:gd name="T42" fmla="*/ 1280 w 1404"/>
                <a:gd name="T43" fmla="*/ 18 h 1153"/>
                <a:gd name="T44" fmla="*/ 1214 w 1404"/>
                <a:gd name="T45" fmla="*/ 0 h 1153"/>
                <a:gd name="T46" fmla="*/ 1172 w 1404"/>
                <a:gd name="T47" fmla="*/ 4 h 1153"/>
                <a:gd name="T48" fmla="*/ 1111 w 1404"/>
                <a:gd name="T49" fmla="*/ 7 h 1153"/>
                <a:gd name="T50" fmla="*/ 1053 w 1404"/>
                <a:gd name="T51" fmla="*/ 20 h 1153"/>
                <a:gd name="T52" fmla="*/ 989 w 1404"/>
                <a:gd name="T53" fmla="*/ 46 h 1153"/>
                <a:gd name="T54" fmla="*/ 939 w 1404"/>
                <a:gd name="T55" fmla="*/ 79 h 1153"/>
                <a:gd name="T56" fmla="*/ 899 w 1404"/>
                <a:gd name="T57" fmla="*/ 106 h 1153"/>
                <a:gd name="T58" fmla="*/ 878 w 1404"/>
                <a:gd name="T59" fmla="*/ 149 h 1153"/>
                <a:gd name="T60" fmla="*/ 897 w 1404"/>
                <a:gd name="T61" fmla="*/ 187 h 1153"/>
                <a:gd name="T62" fmla="*/ 939 w 1404"/>
                <a:gd name="T63" fmla="*/ 183 h 1153"/>
                <a:gd name="T64" fmla="*/ 987 w 1404"/>
                <a:gd name="T65" fmla="*/ 171 h 1153"/>
                <a:gd name="T66" fmla="*/ 1033 w 1404"/>
                <a:gd name="T67" fmla="*/ 158 h 1153"/>
                <a:gd name="T68" fmla="*/ 1069 w 1404"/>
                <a:gd name="T69" fmla="*/ 150 h 1153"/>
                <a:gd name="T70" fmla="*/ 1111 w 1404"/>
                <a:gd name="T71" fmla="*/ 150 h 1153"/>
                <a:gd name="T72" fmla="*/ 1154 w 1404"/>
                <a:gd name="T73" fmla="*/ 163 h 1153"/>
                <a:gd name="T74" fmla="*/ 1183 w 1404"/>
                <a:gd name="T75" fmla="*/ 204 h 1153"/>
                <a:gd name="T76" fmla="*/ 1179 w 1404"/>
                <a:gd name="T77" fmla="*/ 248 h 1153"/>
                <a:gd name="T78" fmla="*/ 1157 w 1404"/>
                <a:gd name="T79" fmla="*/ 286 h 1153"/>
                <a:gd name="T80" fmla="*/ 1121 w 1404"/>
                <a:gd name="T81" fmla="*/ 323 h 1153"/>
                <a:gd name="T82" fmla="*/ 1047 w 1404"/>
                <a:gd name="T83" fmla="*/ 361 h 1153"/>
                <a:gd name="T84" fmla="*/ 908 w 1404"/>
                <a:gd name="T85" fmla="*/ 415 h 1153"/>
                <a:gd name="T86" fmla="*/ 194 w 1404"/>
                <a:gd name="T87" fmla="*/ 675 h 1153"/>
                <a:gd name="T88" fmla="*/ 123 w 1404"/>
                <a:gd name="T89" fmla="*/ 715 h 1153"/>
                <a:gd name="T90" fmla="*/ 68 w 1404"/>
                <a:gd name="T91" fmla="*/ 763 h 1153"/>
                <a:gd name="T92" fmla="*/ 29 w 1404"/>
                <a:gd name="T93" fmla="*/ 809 h 1153"/>
                <a:gd name="T94" fmla="*/ 6 w 1404"/>
                <a:gd name="T95" fmla="*/ 858 h 1153"/>
                <a:gd name="T96" fmla="*/ 0 w 1404"/>
                <a:gd name="T97" fmla="*/ 912 h 1153"/>
                <a:gd name="T98" fmla="*/ 8 w 1404"/>
                <a:gd name="T99" fmla="*/ 952 h 1153"/>
                <a:gd name="T100" fmla="*/ 22 w 1404"/>
                <a:gd name="T101" fmla="*/ 992 h 1153"/>
                <a:gd name="T102" fmla="*/ 59 w 1404"/>
                <a:gd name="T103" fmla="*/ 1036 h 1153"/>
                <a:gd name="T104" fmla="*/ 127 w 1404"/>
                <a:gd name="T105" fmla="*/ 1095 h 1153"/>
                <a:gd name="T106" fmla="*/ 198 w 1404"/>
                <a:gd name="T107" fmla="*/ 1135 h 1153"/>
                <a:gd name="T108" fmla="*/ 273 w 1404"/>
                <a:gd name="T109" fmla="*/ 1152 h 1153"/>
                <a:gd name="T110" fmla="*/ 466 w 1404"/>
                <a:gd name="T111" fmla="*/ 1084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4" h="1153">
                  <a:moveTo>
                    <a:pt x="466" y="1084"/>
                  </a:moveTo>
                  <a:lnTo>
                    <a:pt x="370" y="1066"/>
                  </a:lnTo>
                  <a:lnTo>
                    <a:pt x="299" y="1035"/>
                  </a:lnTo>
                  <a:lnTo>
                    <a:pt x="257" y="1002"/>
                  </a:lnTo>
                  <a:lnTo>
                    <a:pt x="220" y="956"/>
                  </a:lnTo>
                  <a:lnTo>
                    <a:pt x="209" y="914"/>
                  </a:lnTo>
                  <a:lnTo>
                    <a:pt x="215" y="873"/>
                  </a:lnTo>
                  <a:lnTo>
                    <a:pt x="231" y="836"/>
                  </a:lnTo>
                  <a:lnTo>
                    <a:pt x="273" y="798"/>
                  </a:lnTo>
                  <a:lnTo>
                    <a:pt x="330" y="774"/>
                  </a:lnTo>
                  <a:lnTo>
                    <a:pt x="400" y="748"/>
                  </a:lnTo>
                  <a:lnTo>
                    <a:pt x="1110" y="499"/>
                  </a:lnTo>
                  <a:lnTo>
                    <a:pt x="1207" y="451"/>
                  </a:lnTo>
                  <a:lnTo>
                    <a:pt x="1289" y="398"/>
                  </a:lnTo>
                  <a:lnTo>
                    <a:pt x="1344" y="356"/>
                  </a:lnTo>
                  <a:lnTo>
                    <a:pt x="1381" y="310"/>
                  </a:lnTo>
                  <a:lnTo>
                    <a:pt x="1403" y="249"/>
                  </a:lnTo>
                  <a:lnTo>
                    <a:pt x="1401" y="185"/>
                  </a:lnTo>
                  <a:lnTo>
                    <a:pt x="1386" y="136"/>
                  </a:lnTo>
                  <a:lnTo>
                    <a:pt x="1370" y="90"/>
                  </a:lnTo>
                  <a:lnTo>
                    <a:pt x="1335" y="55"/>
                  </a:lnTo>
                  <a:lnTo>
                    <a:pt x="1280" y="18"/>
                  </a:lnTo>
                  <a:lnTo>
                    <a:pt x="1214" y="0"/>
                  </a:lnTo>
                  <a:lnTo>
                    <a:pt x="1172" y="4"/>
                  </a:lnTo>
                  <a:lnTo>
                    <a:pt x="1111" y="7"/>
                  </a:lnTo>
                  <a:lnTo>
                    <a:pt x="1053" y="20"/>
                  </a:lnTo>
                  <a:lnTo>
                    <a:pt x="989" y="46"/>
                  </a:lnTo>
                  <a:lnTo>
                    <a:pt x="939" y="79"/>
                  </a:lnTo>
                  <a:lnTo>
                    <a:pt x="899" y="106"/>
                  </a:lnTo>
                  <a:lnTo>
                    <a:pt x="878" y="149"/>
                  </a:lnTo>
                  <a:lnTo>
                    <a:pt x="897" y="187"/>
                  </a:lnTo>
                  <a:lnTo>
                    <a:pt x="939" y="183"/>
                  </a:lnTo>
                  <a:lnTo>
                    <a:pt x="987" y="171"/>
                  </a:lnTo>
                  <a:lnTo>
                    <a:pt x="1033" y="158"/>
                  </a:lnTo>
                  <a:lnTo>
                    <a:pt x="1069" y="150"/>
                  </a:lnTo>
                  <a:lnTo>
                    <a:pt x="1111" y="150"/>
                  </a:lnTo>
                  <a:lnTo>
                    <a:pt x="1154" y="163"/>
                  </a:lnTo>
                  <a:lnTo>
                    <a:pt x="1183" y="204"/>
                  </a:lnTo>
                  <a:lnTo>
                    <a:pt x="1179" y="248"/>
                  </a:lnTo>
                  <a:lnTo>
                    <a:pt x="1157" y="286"/>
                  </a:lnTo>
                  <a:lnTo>
                    <a:pt x="1121" y="323"/>
                  </a:lnTo>
                  <a:lnTo>
                    <a:pt x="1047" y="361"/>
                  </a:lnTo>
                  <a:lnTo>
                    <a:pt x="908" y="415"/>
                  </a:lnTo>
                  <a:lnTo>
                    <a:pt x="194" y="675"/>
                  </a:lnTo>
                  <a:lnTo>
                    <a:pt x="123" y="715"/>
                  </a:lnTo>
                  <a:lnTo>
                    <a:pt x="68" y="763"/>
                  </a:lnTo>
                  <a:lnTo>
                    <a:pt x="29" y="809"/>
                  </a:lnTo>
                  <a:lnTo>
                    <a:pt x="6" y="858"/>
                  </a:lnTo>
                  <a:lnTo>
                    <a:pt x="0" y="912"/>
                  </a:lnTo>
                  <a:lnTo>
                    <a:pt x="8" y="952"/>
                  </a:lnTo>
                  <a:lnTo>
                    <a:pt x="22" y="992"/>
                  </a:lnTo>
                  <a:lnTo>
                    <a:pt x="59" y="1036"/>
                  </a:lnTo>
                  <a:lnTo>
                    <a:pt x="127" y="1095"/>
                  </a:lnTo>
                  <a:lnTo>
                    <a:pt x="198" y="1135"/>
                  </a:lnTo>
                  <a:lnTo>
                    <a:pt x="273" y="1152"/>
                  </a:lnTo>
                  <a:lnTo>
                    <a:pt x="466" y="108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0" name="Freeform 12"/>
            <p:cNvSpPr>
              <a:spLocks/>
            </p:cNvSpPr>
            <p:nvPr/>
          </p:nvSpPr>
          <p:spPr bwMode="auto">
            <a:xfrm>
              <a:off x="2711" y="3280"/>
              <a:ext cx="368" cy="422"/>
            </a:xfrm>
            <a:custGeom>
              <a:avLst/>
              <a:gdLst>
                <a:gd name="T0" fmla="*/ 367 w 368"/>
                <a:gd name="T1" fmla="*/ 421 h 422"/>
                <a:gd name="T2" fmla="*/ 171 w 368"/>
                <a:gd name="T3" fmla="*/ 340 h 422"/>
                <a:gd name="T4" fmla="*/ 117 w 368"/>
                <a:gd name="T5" fmla="*/ 304 h 422"/>
                <a:gd name="T6" fmla="*/ 73 w 368"/>
                <a:gd name="T7" fmla="*/ 265 h 422"/>
                <a:gd name="T8" fmla="*/ 31 w 368"/>
                <a:gd name="T9" fmla="*/ 219 h 422"/>
                <a:gd name="T10" fmla="*/ 9 w 368"/>
                <a:gd name="T11" fmla="*/ 179 h 422"/>
                <a:gd name="T12" fmla="*/ 0 w 368"/>
                <a:gd name="T13" fmla="*/ 137 h 422"/>
                <a:gd name="T14" fmla="*/ 2 w 368"/>
                <a:gd name="T15" fmla="*/ 95 h 422"/>
                <a:gd name="T16" fmla="*/ 19 w 368"/>
                <a:gd name="T17" fmla="*/ 51 h 422"/>
                <a:gd name="T18" fmla="*/ 44 w 368"/>
                <a:gd name="T19" fmla="*/ 0 h 422"/>
                <a:gd name="T20" fmla="*/ 120 w 368"/>
                <a:gd name="T21" fmla="*/ 52 h 422"/>
                <a:gd name="T22" fmla="*/ 95 w 368"/>
                <a:gd name="T23" fmla="*/ 98 h 422"/>
                <a:gd name="T24" fmla="*/ 95 w 368"/>
                <a:gd name="T25" fmla="*/ 143 h 422"/>
                <a:gd name="T26" fmla="*/ 122 w 368"/>
                <a:gd name="T27" fmla="*/ 191 h 422"/>
                <a:gd name="T28" fmla="*/ 162 w 368"/>
                <a:gd name="T29" fmla="*/ 235 h 422"/>
                <a:gd name="T30" fmla="*/ 223 w 368"/>
                <a:gd name="T31" fmla="*/ 284 h 422"/>
                <a:gd name="T32" fmla="*/ 290 w 368"/>
                <a:gd name="T33" fmla="*/ 317 h 422"/>
                <a:gd name="T34" fmla="*/ 332 w 368"/>
                <a:gd name="T35" fmla="*/ 351 h 422"/>
                <a:gd name="T36" fmla="*/ 351 w 368"/>
                <a:gd name="T37" fmla="*/ 378 h 422"/>
                <a:gd name="T38" fmla="*/ 367 w 368"/>
                <a:gd name="T39"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8" h="422">
                  <a:moveTo>
                    <a:pt x="367" y="421"/>
                  </a:moveTo>
                  <a:lnTo>
                    <a:pt x="171" y="340"/>
                  </a:lnTo>
                  <a:lnTo>
                    <a:pt x="117" y="304"/>
                  </a:lnTo>
                  <a:lnTo>
                    <a:pt x="73" y="265"/>
                  </a:lnTo>
                  <a:lnTo>
                    <a:pt x="31" y="219"/>
                  </a:lnTo>
                  <a:lnTo>
                    <a:pt x="9" y="179"/>
                  </a:lnTo>
                  <a:lnTo>
                    <a:pt x="0" y="137"/>
                  </a:lnTo>
                  <a:lnTo>
                    <a:pt x="2" y="95"/>
                  </a:lnTo>
                  <a:lnTo>
                    <a:pt x="19" y="51"/>
                  </a:lnTo>
                  <a:lnTo>
                    <a:pt x="44" y="0"/>
                  </a:lnTo>
                  <a:lnTo>
                    <a:pt x="120" y="52"/>
                  </a:lnTo>
                  <a:lnTo>
                    <a:pt x="95" y="98"/>
                  </a:lnTo>
                  <a:lnTo>
                    <a:pt x="95" y="143"/>
                  </a:lnTo>
                  <a:lnTo>
                    <a:pt x="122" y="191"/>
                  </a:lnTo>
                  <a:lnTo>
                    <a:pt x="162" y="235"/>
                  </a:lnTo>
                  <a:lnTo>
                    <a:pt x="223" y="284"/>
                  </a:lnTo>
                  <a:lnTo>
                    <a:pt x="290" y="317"/>
                  </a:lnTo>
                  <a:lnTo>
                    <a:pt x="332" y="351"/>
                  </a:lnTo>
                  <a:lnTo>
                    <a:pt x="351" y="378"/>
                  </a:lnTo>
                  <a:lnTo>
                    <a:pt x="367"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1" name="Freeform 13"/>
            <p:cNvSpPr>
              <a:spLocks/>
            </p:cNvSpPr>
            <p:nvPr/>
          </p:nvSpPr>
          <p:spPr bwMode="auto">
            <a:xfrm>
              <a:off x="2432" y="1792"/>
              <a:ext cx="989" cy="1439"/>
            </a:xfrm>
            <a:custGeom>
              <a:avLst/>
              <a:gdLst>
                <a:gd name="T0" fmla="*/ 525 w 989"/>
                <a:gd name="T1" fmla="*/ 1438 h 1439"/>
                <a:gd name="T2" fmla="*/ 582 w 989"/>
                <a:gd name="T3" fmla="*/ 1409 h 1439"/>
                <a:gd name="T4" fmla="*/ 647 w 989"/>
                <a:gd name="T5" fmla="*/ 1355 h 1439"/>
                <a:gd name="T6" fmla="*/ 670 w 989"/>
                <a:gd name="T7" fmla="*/ 1304 h 1439"/>
                <a:gd name="T8" fmla="*/ 686 w 989"/>
                <a:gd name="T9" fmla="*/ 1255 h 1439"/>
                <a:gd name="T10" fmla="*/ 677 w 989"/>
                <a:gd name="T11" fmla="*/ 1198 h 1439"/>
                <a:gd name="T12" fmla="*/ 637 w 989"/>
                <a:gd name="T13" fmla="*/ 1125 h 1439"/>
                <a:gd name="T14" fmla="*/ 609 w 989"/>
                <a:gd name="T15" fmla="*/ 1092 h 1439"/>
                <a:gd name="T16" fmla="*/ 569 w 989"/>
                <a:gd name="T17" fmla="*/ 1063 h 1439"/>
                <a:gd name="T18" fmla="*/ 259 w 989"/>
                <a:gd name="T19" fmla="*/ 905 h 1439"/>
                <a:gd name="T20" fmla="*/ 201 w 989"/>
                <a:gd name="T21" fmla="*/ 863 h 1439"/>
                <a:gd name="T22" fmla="*/ 177 w 989"/>
                <a:gd name="T23" fmla="*/ 843 h 1439"/>
                <a:gd name="T24" fmla="*/ 160 w 989"/>
                <a:gd name="T25" fmla="*/ 800 h 1439"/>
                <a:gd name="T26" fmla="*/ 171 w 989"/>
                <a:gd name="T27" fmla="*/ 766 h 1439"/>
                <a:gd name="T28" fmla="*/ 215 w 989"/>
                <a:gd name="T29" fmla="*/ 738 h 1439"/>
                <a:gd name="T30" fmla="*/ 294 w 989"/>
                <a:gd name="T31" fmla="*/ 709 h 1439"/>
                <a:gd name="T32" fmla="*/ 780 w 989"/>
                <a:gd name="T33" fmla="*/ 521 h 1439"/>
                <a:gd name="T34" fmla="*/ 856 w 989"/>
                <a:gd name="T35" fmla="*/ 471 h 1439"/>
                <a:gd name="T36" fmla="*/ 918 w 989"/>
                <a:gd name="T37" fmla="*/ 417 h 1439"/>
                <a:gd name="T38" fmla="*/ 953 w 989"/>
                <a:gd name="T39" fmla="*/ 379 h 1439"/>
                <a:gd name="T40" fmla="*/ 984 w 989"/>
                <a:gd name="T41" fmla="*/ 334 h 1439"/>
                <a:gd name="T42" fmla="*/ 988 w 989"/>
                <a:gd name="T43" fmla="*/ 274 h 1439"/>
                <a:gd name="T44" fmla="*/ 972 w 989"/>
                <a:gd name="T45" fmla="*/ 214 h 1439"/>
                <a:gd name="T46" fmla="*/ 953 w 989"/>
                <a:gd name="T47" fmla="*/ 167 h 1439"/>
                <a:gd name="T48" fmla="*/ 920 w 989"/>
                <a:gd name="T49" fmla="*/ 126 h 1439"/>
                <a:gd name="T50" fmla="*/ 875 w 989"/>
                <a:gd name="T51" fmla="*/ 85 h 1439"/>
                <a:gd name="T52" fmla="*/ 828 w 989"/>
                <a:gd name="T53" fmla="*/ 50 h 1439"/>
                <a:gd name="T54" fmla="*/ 803 w 989"/>
                <a:gd name="T55" fmla="*/ 29 h 1439"/>
                <a:gd name="T56" fmla="*/ 756 w 989"/>
                <a:gd name="T57" fmla="*/ 0 h 1439"/>
                <a:gd name="T58" fmla="*/ 588 w 989"/>
                <a:gd name="T59" fmla="*/ 61 h 1439"/>
                <a:gd name="T60" fmla="*/ 649 w 989"/>
                <a:gd name="T61" fmla="*/ 104 h 1439"/>
                <a:gd name="T62" fmla="*/ 694 w 989"/>
                <a:gd name="T63" fmla="*/ 145 h 1439"/>
                <a:gd name="T64" fmla="*/ 739 w 989"/>
                <a:gd name="T65" fmla="*/ 182 h 1439"/>
                <a:gd name="T66" fmla="*/ 780 w 989"/>
                <a:gd name="T67" fmla="*/ 223 h 1439"/>
                <a:gd name="T68" fmla="*/ 803 w 989"/>
                <a:gd name="T69" fmla="*/ 272 h 1439"/>
                <a:gd name="T70" fmla="*/ 787 w 989"/>
                <a:gd name="T71" fmla="*/ 323 h 1439"/>
                <a:gd name="T72" fmla="*/ 729 w 989"/>
                <a:gd name="T73" fmla="*/ 369 h 1439"/>
                <a:gd name="T74" fmla="*/ 639 w 989"/>
                <a:gd name="T75" fmla="*/ 413 h 1439"/>
                <a:gd name="T76" fmla="*/ 212 w 989"/>
                <a:gd name="T77" fmla="*/ 589 h 1439"/>
                <a:gd name="T78" fmla="*/ 160 w 989"/>
                <a:gd name="T79" fmla="*/ 608 h 1439"/>
                <a:gd name="T80" fmla="*/ 88 w 989"/>
                <a:gd name="T81" fmla="*/ 653 h 1439"/>
                <a:gd name="T82" fmla="*/ 43 w 989"/>
                <a:gd name="T83" fmla="*/ 698 h 1439"/>
                <a:gd name="T84" fmla="*/ 9 w 989"/>
                <a:gd name="T85" fmla="*/ 755 h 1439"/>
                <a:gd name="T86" fmla="*/ 0 w 989"/>
                <a:gd name="T87" fmla="*/ 820 h 1439"/>
                <a:gd name="T88" fmla="*/ 10 w 989"/>
                <a:gd name="T89" fmla="*/ 872 h 1439"/>
                <a:gd name="T90" fmla="*/ 40 w 989"/>
                <a:gd name="T91" fmla="*/ 914 h 1439"/>
                <a:gd name="T92" fmla="*/ 84 w 989"/>
                <a:gd name="T93" fmla="*/ 949 h 1439"/>
                <a:gd name="T94" fmla="*/ 159 w 989"/>
                <a:gd name="T95" fmla="*/ 999 h 1439"/>
                <a:gd name="T96" fmla="*/ 487 w 989"/>
                <a:gd name="T97" fmla="*/ 1164 h 1439"/>
                <a:gd name="T98" fmla="*/ 530 w 989"/>
                <a:gd name="T99" fmla="*/ 1197 h 1439"/>
                <a:gd name="T100" fmla="*/ 569 w 989"/>
                <a:gd name="T101" fmla="*/ 1236 h 1439"/>
                <a:gd name="T102" fmla="*/ 557 w 989"/>
                <a:gd name="T103" fmla="*/ 1292 h 1439"/>
                <a:gd name="T104" fmla="*/ 502 w 989"/>
                <a:gd name="T105" fmla="*/ 1354 h 1439"/>
                <a:gd name="T106" fmla="*/ 434 w 989"/>
                <a:gd name="T107" fmla="*/ 1394 h 1439"/>
                <a:gd name="T108" fmla="*/ 525 w 989"/>
                <a:gd name="T109" fmla="*/ 143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9" h="1439">
                  <a:moveTo>
                    <a:pt x="525" y="1438"/>
                  </a:moveTo>
                  <a:lnTo>
                    <a:pt x="582" y="1409"/>
                  </a:lnTo>
                  <a:lnTo>
                    <a:pt x="647" y="1355"/>
                  </a:lnTo>
                  <a:lnTo>
                    <a:pt x="670" y="1304"/>
                  </a:lnTo>
                  <a:lnTo>
                    <a:pt x="686" y="1255"/>
                  </a:lnTo>
                  <a:lnTo>
                    <a:pt x="677" y="1198"/>
                  </a:lnTo>
                  <a:lnTo>
                    <a:pt x="637" y="1125"/>
                  </a:lnTo>
                  <a:lnTo>
                    <a:pt x="609" y="1092"/>
                  </a:lnTo>
                  <a:lnTo>
                    <a:pt x="569" y="1063"/>
                  </a:lnTo>
                  <a:lnTo>
                    <a:pt x="259" y="905"/>
                  </a:lnTo>
                  <a:lnTo>
                    <a:pt x="201" y="863"/>
                  </a:lnTo>
                  <a:lnTo>
                    <a:pt x="177" y="843"/>
                  </a:lnTo>
                  <a:lnTo>
                    <a:pt x="160" y="800"/>
                  </a:lnTo>
                  <a:lnTo>
                    <a:pt x="171" y="766"/>
                  </a:lnTo>
                  <a:lnTo>
                    <a:pt x="215" y="738"/>
                  </a:lnTo>
                  <a:lnTo>
                    <a:pt x="294" y="709"/>
                  </a:lnTo>
                  <a:lnTo>
                    <a:pt x="780" y="521"/>
                  </a:lnTo>
                  <a:lnTo>
                    <a:pt x="856" y="471"/>
                  </a:lnTo>
                  <a:lnTo>
                    <a:pt x="918" y="417"/>
                  </a:lnTo>
                  <a:lnTo>
                    <a:pt x="953" y="379"/>
                  </a:lnTo>
                  <a:lnTo>
                    <a:pt x="984" y="334"/>
                  </a:lnTo>
                  <a:lnTo>
                    <a:pt x="988" y="274"/>
                  </a:lnTo>
                  <a:lnTo>
                    <a:pt x="972" y="214"/>
                  </a:lnTo>
                  <a:lnTo>
                    <a:pt x="953" y="167"/>
                  </a:lnTo>
                  <a:lnTo>
                    <a:pt x="920" y="126"/>
                  </a:lnTo>
                  <a:lnTo>
                    <a:pt x="875" y="85"/>
                  </a:lnTo>
                  <a:lnTo>
                    <a:pt x="828" y="50"/>
                  </a:lnTo>
                  <a:lnTo>
                    <a:pt x="803" y="29"/>
                  </a:lnTo>
                  <a:lnTo>
                    <a:pt x="756" y="0"/>
                  </a:lnTo>
                  <a:lnTo>
                    <a:pt x="588" y="61"/>
                  </a:lnTo>
                  <a:lnTo>
                    <a:pt x="649" y="104"/>
                  </a:lnTo>
                  <a:lnTo>
                    <a:pt x="694" y="145"/>
                  </a:lnTo>
                  <a:lnTo>
                    <a:pt x="739" y="182"/>
                  </a:lnTo>
                  <a:lnTo>
                    <a:pt x="780" y="223"/>
                  </a:lnTo>
                  <a:lnTo>
                    <a:pt x="803" y="272"/>
                  </a:lnTo>
                  <a:lnTo>
                    <a:pt x="787" y="323"/>
                  </a:lnTo>
                  <a:lnTo>
                    <a:pt x="729" y="369"/>
                  </a:lnTo>
                  <a:lnTo>
                    <a:pt x="639" y="413"/>
                  </a:lnTo>
                  <a:lnTo>
                    <a:pt x="212" y="589"/>
                  </a:lnTo>
                  <a:lnTo>
                    <a:pt x="160" y="608"/>
                  </a:lnTo>
                  <a:lnTo>
                    <a:pt x="88" y="653"/>
                  </a:lnTo>
                  <a:lnTo>
                    <a:pt x="43" y="698"/>
                  </a:lnTo>
                  <a:lnTo>
                    <a:pt x="9" y="755"/>
                  </a:lnTo>
                  <a:lnTo>
                    <a:pt x="0" y="820"/>
                  </a:lnTo>
                  <a:lnTo>
                    <a:pt x="10" y="872"/>
                  </a:lnTo>
                  <a:lnTo>
                    <a:pt x="40" y="914"/>
                  </a:lnTo>
                  <a:lnTo>
                    <a:pt x="84" y="949"/>
                  </a:lnTo>
                  <a:lnTo>
                    <a:pt x="159" y="999"/>
                  </a:lnTo>
                  <a:lnTo>
                    <a:pt x="487" y="1164"/>
                  </a:lnTo>
                  <a:lnTo>
                    <a:pt x="530" y="1197"/>
                  </a:lnTo>
                  <a:lnTo>
                    <a:pt x="569" y="1236"/>
                  </a:lnTo>
                  <a:lnTo>
                    <a:pt x="557" y="1292"/>
                  </a:lnTo>
                  <a:lnTo>
                    <a:pt x="502" y="1354"/>
                  </a:lnTo>
                  <a:lnTo>
                    <a:pt x="434" y="1394"/>
                  </a:lnTo>
                  <a:lnTo>
                    <a:pt x="525" y="143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2" name="Freeform 14"/>
            <p:cNvSpPr>
              <a:spLocks/>
            </p:cNvSpPr>
            <p:nvPr/>
          </p:nvSpPr>
          <p:spPr bwMode="auto">
            <a:xfrm>
              <a:off x="2100" y="1162"/>
              <a:ext cx="669" cy="582"/>
            </a:xfrm>
            <a:custGeom>
              <a:avLst/>
              <a:gdLst>
                <a:gd name="T0" fmla="*/ 668 w 669"/>
                <a:gd name="T1" fmla="*/ 553 h 582"/>
                <a:gd name="T2" fmla="*/ 668 w 669"/>
                <a:gd name="T3" fmla="*/ 450 h 582"/>
                <a:gd name="T4" fmla="*/ 562 w 669"/>
                <a:gd name="T5" fmla="*/ 435 h 582"/>
                <a:gd name="T6" fmla="*/ 448 w 669"/>
                <a:gd name="T7" fmla="*/ 420 h 582"/>
                <a:gd name="T8" fmla="*/ 367 w 669"/>
                <a:gd name="T9" fmla="*/ 400 h 582"/>
                <a:gd name="T10" fmla="*/ 314 w 669"/>
                <a:gd name="T11" fmla="*/ 378 h 582"/>
                <a:gd name="T12" fmla="*/ 257 w 669"/>
                <a:gd name="T13" fmla="*/ 349 h 582"/>
                <a:gd name="T14" fmla="*/ 220 w 669"/>
                <a:gd name="T15" fmla="*/ 314 h 582"/>
                <a:gd name="T16" fmla="*/ 193 w 669"/>
                <a:gd name="T17" fmla="*/ 274 h 582"/>
                <a:gd name="T18" fmla="*/ 180 w 669"/>
                <a:gd name="T19" fmla="*/ 231 h 582"/>
                <a:gd name="T20" fmla="*/ 180 w 669"/>
                <a:gd name="T21" fmla="*/ 189 h 582"/>
                <a:gd name="T22" fmla="*/ 193 w 669"/>
                <a:gd name="T23" fmla="*/ 165 h 582"/>
                <a:gd name="T24" fmla="*/ 209 w 669"/>
                <a:gd name="T25" fmla="*/ 143 h 582"/>
                <a:gd name="T26" fmla="*/ 255 w 669"/>
                <a:gd name="T27" fmla="*/ 127 h 582"/>
                <a:gd name="T28" fmla="*/ 297 w 669"/>
                <a:gd name="T29" fmla="*/ 127 h 582"/>
                <a:gd name="T30" fmla="*/ 345 w 669"/>
                <a:gd name="T31" fmla="*/ 141 h 582"/>
                <a:gd name="T32" fmla="*/ 396 w 669"/>
                <a:gd name="T33" fmla="*/ 156 h 582"/>
                <a:gd name="T34" fmla="*/ 448 w 669"/>
                <a:gd name="T35" fmla="*/ 163 h 582"/>
                <a:gd name="T36" fmla="*/ 477 w 669"/>
                <a:gd name="T37" fmla="*/ 125 h 582"/>
                <a:gd name="T38" fmla="*/ 464 w 669"/>
                <a:gd name="T39" fmla="*/ 86 h 582"/>
                <a:gd name="T40" fmla="*/ 415 w 669"/>
                <a:gd name="T41" fmla="*/ 42 h 582"/>
                <a:gd name="T42" fmla="*/ 363 w 669"/>
                <a:gd name="T43" fmla="*/ 18 h 582"/>
                <a:gd name="T44" fmla="*/ 319 w 669"/>
                <a:gd name="T45" fmla="*/ 7 h 582"/>
                <a:gd name="T46" fmla="*/ 273 w 669"/>
                <a:gd name="T47" fmla="*/ 2 h 582"/>
                <a:gd name="T48" fmla="*/ 222 w 669"/>
                <a:gd name="T49" fmla="*/ 0 h 582"/>
                <a:gd name="T50" fmla="*/ 176 w 669"/>
                <a:gd name="T51" fmla="*/ 4 h 582"/>
                <a:gd name="T52" fmla="*/ 136 w 669"/>
                <a:gd name="T53" fmla="*/ 15 h 582"/>
                <a:gd name="T54" fmla="*/ 86 w 669"/>
                <a:gd name="T55" fmla="*/ 33 h 582"/>
                <a:gd name="T56" fmla="*/ 50 w 669"/>
                <a:gd name="T57" fmla="*/ 66 h 582"/>
                <a:gd name="T58" fmla="*/ 22 w 669"/>
                <a:gd name="T59" fmla="*/ 99 h 582"/>
                <a:gd name="T60" fmla="*/ 6 w 669"/>
                <a:gd name="T61" fmla="*/ 145 h 582"/>
                <a:gd name="T62" fmla="*/ 0 w 669"/>
                <a:gd name="T63" fmla="*/ 189 h 582"/>
                <a:gd name="T64" fmla="*/ 9 w 669"/>
                <a:gd name="T65" fmla="*/ 237 h 582"/>
                <a:gd name="T66" fmla="*/ 22 w 669"/>
                <a:gd name="T67" fmla="*/ 285 h 582"/>
                <a:gd name="T68" fmla="*/ 50 w 669"/>
                <a:gd name="T69" fmla="*/ 330 h 582"/>
                <a:gd name="T70" fmla="*/ 81 w 669"/>
                <a:gd name="T71" fmla="*/ 375 h 582"/>
                <a:gd name="T72" fmla="*/ 125 w 669"/>
                <a:gd name="T73" fmla="*/ 419 h 582"/>
                <a:gd name="T74" fmla="*/ 169 w 669"/>
                <a:gd name="T75" fmla="*/ 457 h 582"/>
                <a:gd name="T76" fmla="*/ 217 w 669"/>
                <a:gd name="T77" fmla="*/ 488 h 582"/>
                <a:gd name="T78" fmla="*/ 266 w 669"/>
                <a:gd name="T79" fmla="*/ 514 h 582"/>
                <a:gd name="T80" fmla="*/ 310 w 669"/>
                <a:gd name="T81" fmla="*/ 534 h 582"/>
                <a:gd name="T82" fmla="*/ 369 w 669"/>
                <a:gd name="T83" fmla="*/ 549 h 582"/>
                <a:gd name="T84" fmla="*/ 437 w 669"/>
                <a:gd name="T85" fmla="*/ 568 h 582"/>
                <a:gd name="T86" fmla="*/ 516 w 669"/>
                <a:gd name="T87" fmla="*/ 581 h 582"/>
                <a:gd name="T88" fmla="*/ 595 w 669"/>
                <a:gd name="T89" fmla="*/ 577 h 582"/>
                <a:gd name="T90" fmla="*/ 668 w 669"/>
                <a:gd name="T91" fmla="*/ 5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9" h="582">
                  <a:moveTo>
                    <a:pt x="668" y="553"/>
                  </a:moveTo>
                  <a:lnTo>
                    <a:pt x="668" y="450"/>
                  </a:lnTo>
                  <a:lnTo>
                    <a:pt x="562" y="435"/>
                  </a:lnTo>
                  <a:lnTo>
                    <a:pt x="448" y="420"/>
                  </a:lnTo>
                  <a:lnTo>
                    <a:pt x="367" y="400"/>
                  </a:lnTo>
                  <a:lnTo>
                    <a:pt x="314" y="378"/>
                  </a:lnTo>
                  <a:lnTo>
                    <a:pt x="257" y="349"/>
                  </a:lnTo>
                  <a:lnTo>
                    <a:pt x="220" y="314"/>
                  </a:lnTo>
                  <a:lnTo>
                    <a:pt x="193" y="274"/>
                  </a:lnTo>
                  <a:lnTo>
                    <a:pt x="180" y="231"/>
                  </a:lnTo>
                  <a:lnTo>
                    <a:pt x="180" y="189"/>
                  </a:lnTo>
                  <a:lnTo>
                    <a:pt x="193" y="165"/>
                  </a:lnTo>
                  <a:lnTo>
                    <a:pt x="209" y="143"/>
                  </a:lnTo>
                  <a:lnTo>
                    <a:pt x="255" y="127"/>
                  </a:lnTo>
                  <a:lnTo>
                    <a:pt x="297" y="127"/>
                  </a:lnTo>
                  <a:lnTo>
                    <a:pt x="345" y="141"/>
                  </a:lnTo>
                  <a:lnTo>
                    <a:pt x="396" y="156"/>
                  </a:lnTo>
                  <a:lnTo>
                    <a:pt x="448" y="163"/>
                  </a:lnTo>
                  <a:lnTo>
                    <a:pt x="477" y="125"/>
                  </a:lnTo>
                  <a:lnTo>
                    <a:pt x="464" y="86"/>
                  </a:lnTo>
                  <a:lnTo>
                    <a:pt x="415" y="42"/>
                  </a:lnTo>
                  <a:lnTo>
                    <a:pt x="363" y="18"/>
                  </a:lnTo>
                  <a:lnTo>
                    <a:pt x="319" y="7"/>
                  </a:lnTo>
                  <a:lnTo>
                    <a:pt x="273" y="2"/>
                  </a:lnTo>
                  <a:lnTo>
                    <a:pt x="222" y="0"/>
                  </a:lnTo>
                  <a:lnTo>
                    <a:pt x="176" y="4"/>
                  </a:lnTo>
                  <a:lnTo>
                    <a:pt x="136" y="15"/>
                  </a:lnTo>
                  <a:lnTo>
                    <a:pt x="86" y="33"/>
                  </a:lnTo>
                  <a:lnTo>
                    <a:pt x="50" y="66"/>
                  </a:lnTo>
                  <a:lnTo>
                    <a:pt x="22" y="99"/>
                  </a:lnTo>
                  <a:lnTo>
                    <a:pt x="6" y="145"/>
                  </a:lnTo>
                  <a:lnTo>
                    <a:pt x="0" y="189"/>
                  </a:lnTo>
                  <a:lnTo>
                    <a:pt x="9" y="237"/>
                  </a:lnTo>
                  <a:lnTo>
                    <a:pt x="22" y="285"/>
                  </a:lnTo>
                  <a:lnTo>
                    <a:pt x="50" y="330"/>
                  </a:lnTo>
                  <a:lnTo>
                    <a:pt x="81" y="375"/>
                  </a:lnTo>
                  <a:lnTo>
                    <a:pt x="125" y="419"/>
                  </a:lnTo>
                  <a:lnTo>
                    <a:pt x="169" y="457"/>
                  </a:lnTo>
                  <a:lnTo>
                    <a:pt x="217" y="488"/>
                  </a:lnTo>
                  <a:lnTo>
                    <a:pt x="266" y="514"/>
                  </a:lnTo>
                  <a:lnTo>
                    <a:pt x="310" y="534"/>
                  </a:lnTo>
                  <a:lnTo>
                    <a:pt x="369" y="549"/>
                  </a:lnTo>
                  <a:lnTo>
                    <a:pt x="437" y="568"/>
                  </a:lnTo>
                  <a:lnTo>
                    <a:pt x="516" y="581"/>
                  </a:lnTo>
                  <a:lnTo>
                    <a:pt x="595" y="577"/>
                  </a:lnTo>
                  <a:lnTo>
                    <a:pt x="668" y="55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3" name="Freeform 15"/>
            <p:cNvSpPr>
              <a:spLocks/>
            </p:cNvSpPr>
            <p:nvPr/>
          </p:nvSpPr>
          <p:spPr bwMode="auto">
            <a:xfrm>
              <a:off x="1365" y="583"/>
              <a:ext cx="1413" cy="549"/>
            </a:xfrm>
            <a:custGeom>
              <a:avLst/>
              <a:gdLst>
                <a:gd name="T0" fmla="*/ 1412 w 1413"/>
                <a:gd name="T1" fmla="*/ 548 h 549"/>
                <a:gd name="T2" fmla="*/ 1316 w 1413"/>
                <a:gd name="T3" fmla="*/ 537 h 549"/>
                <a:gd name="T4" fmla="*/ 1237 w 1413"/>
                <a:gd name="T5" fmla="*/ 524 h 549"/>
                <a:gd name="T6" fmla="*/ 1179 w 1413"/>
                <a:gd name="T7" fmla="*/ 511 h 549"/>
                <a:gd name="T8" fmla="*/ 1118 w 1413"/>
                <a:gd name="T9" fmla="*/ 499 h 549"/>
                <a:gd name="T10" fmla="*/ 1060 w 1413"/>
                <a:gd name="T11" fmla="*/ 493 h 549"/>
                <a:gd name="T12" fmla="*/ 1000 w 1413"/>
                <a:gd name="T13" fmla="*/ 495 h 549"/>
                <a:gd name="T14" fmla="*/ 939 w 1413"/>
                <a:gd name="T15" fmla="*/ 499 h 549"/>
                <a:gd name="T16" fmla="*/ 894 w 1413"/>
                <a:gd name="T17" fmla="*/ 482 h 549"/>
                <a:gd name="T18" fmla="*/ 962 w 1413"/>
                <a:gd name="T19" fmla="*/ 440 h 549"/>
                <a:gd name="T20" fmla="*/ 1005 w 1413"/>
                <a:gd name="T21" fmla="*/ 411 h 549"/>
                <a:gd name="T22" fmla="*/ 1043 w 1413"/>
                <a:gd name="T23" fmla="*/ 381 h 549"/>
                <a:gd name="T24" fmla="*/ 1069 w 1413"/>
                <a:gd name="T25" fmla="*/ 348 h 549"/>
                <a:gd name="T26" fmla="*/ 962 w 1413"/>
                <a:gd name="T27" fmla="*/ 383 h 549"/>
                <a:gd name="T28" fmla="*/ 855 w 1413"/>
                <a:gd name="T29" fmla="*/ 418 h 549"/>
                <a:gd name="T30" fmla="*/ 783 w 1413"/>
                <a:gd name="T31" fmla="*/ 436 h 549"/>
                <a:gd name="T32" fmla="*/ 670 w 1413"/>
                <a:gd name="T33" fmla="*/ 449 h 549"/>
                <a:gd name="T34" fmla="*/ 597 w 1413"/>
                <a:gd name="T35" fmla="*/ 449 h 549"/>
                <a:gd name="T36" fmla="*/ 531 w 1413"/>
                <a:gd name="T37" fmla="*/ 444 h 549"/>
                <a:gd name="T38" fmla="*/ 486 w 1413"/>
                <a:gd name="T39" fmla="*/ 427 h 549"/>
                <a:gd name="T40" fmla="*/ 459 w 1413"/>
                <a:gd name="T41" fmla="*/ 407 h 549"/>
                <a:gd name="T42" fmla="*/ 527 w 1413"/>
                <a:gd name="T43" fmla="*/ 389 h 549"/>
                <a:gd name="T44" fmla="*/ 572 w 1413"/>
                <a:gd name="T45" fmla="*/ 365 h 549"/>
                <a:gd name="T46" fmla="*/ 599 w 1413"/>
                <a:gd name="T47" fmla="*/ 339 h 549"/>
                <a:gd name="T48" fmla="*/ 634 w 1413"/>
                <a:gd name="T49" fmla="*/ 308 h 549"/>
                <a:gd name="T50" fmla="*/ 544 w 1413"/>
                <a:gd name="T51" fmla="*/ 334 h 549"/>
                <a:gd name="T52" fmla="*/ 463 w 1413"/>
                <a:gd name="T53" fmla="*/ 348 h 549"/>
                <a:gd name="T54" fmla="*/ 378 w 1413"/>
                <a:gd name="T55" fmla="*/ 356 h 549"/>
                <a:gd name="T56" fmla="*/ 303 w 1413"/>
                <a:gd name="T57" fmla="*/ 352 h 549"/>
                <a:gd name="T58" fmla="*/ 254 w 1413"/>
                <a:gd name="T59" fmla="*/ 334 h 549"/>
                <a:gd name="T60" fmla="*/ 233 w 1413"/>
                <a:gd name="T61" fmla="*/ 312 h 549"/>
                <a:gd name="T62" fmla="*/ 281 w 1413"/>
                <a:gd name="T63" fmla="*/ 291 h 549"/>
                <a:gd name="T64" fmla="*/ 313 w 1413"/>
                <a:gd name="T65" fmla="*/ 269 h 549"/>
                <a:gd name="T66" fmla="*/ 341 w 1413"/>
                <a:gd name="T67" fmla="*/ 244 h 549"/>
                <a:gd name="T68" fmla="*/ 339 w 1413"/>
                <a:gd name="T69" fmla="*/ 229 h 549"/>
                <a:gd name="T70" fmla="*/ 262 w 1413"/>
                <a:gd name="T71" fmla="*/ 246 h 549"/>
                <a:gd name="T72" fmla="*/ 179 w 1413"/>
                <a:gd name="T73" fmla="*/ 255 h 549"/>
                <a:gd name="T74" fmla="*/ 109 w 1413"/>
                <a:gd name="T75" fmla="*/ 254 h 549"/>
                <a:gd name="T76" fmla="*/ 51 w 1413"/>
                <a:gd name="T77" fmla="*/ 244 h 549"/>
                <a:gd name="T78" fmla="*/ 19 w 1413"/>
                <a:gd name="T79" fmla="*/ 229 h 549"/>
                <a:gd name="T80" fmla="*/ 0 w 1413"/>
                <a:gd name="T81" fmla="*/ 205 h 549"/>
                <a:gd name="T82" fmla="*/ 120 w 1413"/>
                <a:gd name="T83" fmla="*/ 187 h 549"/>
                <a:gd name="T84" fmla="*/ 309 w 1413"/>
                <a:gd name="T85" fmla="*/ 156 h 549"/>
                <a:gd name="T86" fmla="*/ 544 w 1413"/>
                <a:gd name="T87" fmla="*/ 119 h 549"/>
                <a:gd name="T88" fmla="*/ 742 w 1413"/>
                <a:gd name="T89" fmla="*/ 71 h 549"/>
                <a:gd name="T90" fmla="*/ 926 w 1413"/>
                <a:gd name="T91" fmla="*/ 26 h 549"/>
                <a:gd name="T92" fmla="*/ 1020 w 1413"/>
                <a:gd name="T93" fmla="*/ 9 h 549"/>
                <a:gd name="T94" fmla="*/ 1098 w 1413"/>
                <a:gd name="T95" fmla="*/ 0 h 549"/>
                <a:gd name="T96" fmla="*/ 1165 w 1413"/>
                <a:gd name="T97" fmla="*/ 2 h 549"/>
                <a:gd name="T98" fmla="*/ 1211 w 1413"/>
                <a:gd name="T99" fmla="*/ 7 h 549"/>
                <a:gd name="T100" fmla="*/ 1254 w 1413"/>
                <a:gd name="T101" fmla="*/ 27 h 549"/>
                <a:gd name="T102" fmla="*/ 1288 w 1413"/>
                <a:gd name="T103" fmla="*/ 71 h 549"/>
                <a:gd name="T104" fmla="*/ 1301 w 1413"/>
                <a:gd name="T105" fmla="*/ 117 h 549"/>
                <a:gd name="T106" fmla="*/ 1316 w 1413"/>
                <a:gd name="T107" fmla="*/ 148 h 549"/>
                <a:gd name="T108" fmla="*/ 1344 w 1413"/>
                <a:gd name="T109" fmla="*/ 159 h 549"/>
                <a:gd name="T110" fmla="*/ 1384 w 1413"/>
                <a:gd name="T111" fmla="*/ 156 h 549"/>
                <a:gd name="T112" fmla="*/ 1412 w 1413"/>
                <a:gd name="T113" fmla="*/ 145 h 549"/>
                <a:gd name="T114" fmla="*/ 1412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1412" y="548"/>
                  </a:moveTo>
                  <a:lnTo>
                    <a:pt x="1316" y="537"/>
                  </a:lnTo>
                  <a:lnTo>
                    <a:pt x="1237" y="524"/>
                  </a:lnTo>
                  <a:lnTo>
                    <a:pt x="1179" y="511"/>
                  </a:lnTo>
                  <a:lnTo>
                    <a:pt x="1118" y="499"/>
                  </a:lnTo>
                  <a:lnTo>
                    <a:pt x="1060" y="493"/>
                  </a:lnTo>
                  <a:lnTo>
                    <a:pt x="1000" y="495"/>
                  </a:lnTo>
                  <a:lnTo>
                    <a:pt x="939" y="499"/>
                  </a:lnTo>
                  <a:lnTo>
                    <a:pt x="894" y="482"/>
                  </a:lnTo>
                  <a:lnTo>
                    <a:pt x="962" y="440"/>
                  </a:lnTo>
                  <a:lnTo>
                    <a:pt x="1005" y="411"/>
                  </a:lnTo>
                  <a:lnTo>
                    <a:pt x="1043" y="381"/>
                  </a:lnTo>
                  <a:lnTo>
                    <a:pt x="1069" y="348"/>
                  </a:lnTo>
                  <a:lnTo>
                    <a:pt x="962" y="383"/>
                  </a:lnTo>
                  <a:lnTo>
                    <a:pt x="855" y="418"/>
                  </a:lnTo>
                  <a:lnTo>
                    <a:pt x="783" y="436"/>
                  </a:lnTo>
                  <a:lnTo>
                    <a:pt x="670" y="449"/>
                  </a:lnTo>
                  <a:lnTo>
                    <a:pt x="597" y="449"/>
                  </a:lnTo>
                  <a:lnTo>
                    <a:pt x="531" y="444"/>
                  </a:lnTo>
                  <a:lnTo>
                    <a:pt x="486" y="427"/>
                  </a:lnTo>
                  <a:lnTo>
                    <a:pt x="459" y="407"/>
                  </a:lnTo>
                  <a:lnTo>
                    <a:pt x="527" y="389"/>
                  </a:lnTo>
                  <a:lnTo>
                    <a:pt x="572" y="365"/>
                  </a:lnTo>
                  <a:lnTo>
                    <a:pt x="599" y="339"/>
                  </a:lnTo>
                  <a:lnTo>
                    <a:pt x="634" y="308"/>
                  </a:lnTo>
                  <a:lnTo>
                    <a:pt x="544" y="334"/>
                  </a:lnTo>
                  <a:lnTo>
                    <a:pt x="463" y="348"/>
                  </a:lnTo>
                  <a:lnTo>
                    <a:pt x="378" y="356"/>
                  </a:lnTo>
                  <a:lnTo>
                    <a:pt x="303" y="352"/>
                  </a:lnTo>
                  <a:lnTo>
                    <a:pt x="254" y="334"/>
                  </a:lnTo>
                  <a:lnTo>
                    <a:pt x="233" y="312"/>
                  </a:lnTo>
                  <a:lnTo>
                    <a:pt x="281" y="291"/>
                  </a:lnTo>
                  <a:lnTo>
                    <a:pt x="313" y="269"/>
                  </a:lnTo>
                  <a:lnTo>
                    <a:pt x="341" y="244"/>
                  </a:lnTo>
                  <a:lnTo>
                    <a:pt x="339" y="229"/>
                  </a:lnTo>
                  <a:lnTo>
                    <a:pt x="262" y="246"/>
                  </a:lnTo>
                  <a:lnTo>
                    <a:pt x="179" y="255"/>
                  </a:lnTo>
                  <a:lnTo>
                    <a:pt x="109" y="254"/>
                  </a:lnTo>
                  <a:lnTo>
                    <a:pt x="51" y="244"/>
                  </a:lnTo>
                  <a:lnTo>
                    <a:pt x="19" y="229"/>
                  </a:lnTo>
                  <a:lnTo>
                    <a:pt x="0" y="205"/>
                  </a:lnTo>
                  <a:lnTo>
                    <a:pt x="120" y="187"/>
                  </a:lnTo>
                  <a:lnTo>
                    <a:pt x="309" y="156"/>
                  </a:lnTo>
                  <a:lnTo>
                    <a:pt x="544" y="119"/>
                  </a:lnTo>
                  <a:lnTo>
                    <a:pt x="742" y="71"/>
                  </a:lnTo>
                  <a:lnTo>
                    <a:pt x="926" y="26"/>
                  </a:lnTo>
                  <a:lnTo>
                    <a:pt x="1020" y="9"/>
                  </a:lnTo>
                  <a:lnTo>
                    <a:pt x="1098" y="0"/>
                  </a:lnTo>
                  <a:lnTo>
                    <a:pt x="1165" y="2"/>
                  </a:lnTo>
                  <a:lnTo>
                    <a:pt x="1211" y="7"/>
                  </a:lnTo>
                  <a:lnTo>
                    <a:pt x="1254" y="27"/>
                  </a:lnTo>
                  <a:lnTo>
                    <a:pt x="1288" y="71"/>
                  </a:lnTo>
                  <a:lnTo>
                    <a:pt x="1301" y="117"/>
                  </a:lnTo>
                  <a:lnTo>
                    <a:pt x="1316" y="148"/>
                  </a:lnTo>
                  <a:lnTo>
                    <a:pt x="1344" y="159"/>
                  </a:lnTo>
                  <a:lnTo>
                    <a:pt x="1384" y="156"/>
                  </a:lnTo>
                  <a:lnTo>
                    <a:pt x="1412" y="145"/>
                  </a:lnTo>
                  <a:lnTo>
                    <a:pt x="1412"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4" name="Oval 16"/>
            <p:cNvSpPr>
              <a:spLocks noChangeArrowheads="1"/>
            </p:cNvSpPr>
            <p:nvPr/>
          </p:nvSpPr>
          <p:spPr bwMode="auto">
            <a:xfrm>
              <a:off x="2785" y="355"/>
              <a:ext cx="187" cy="198"/>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mtClean="0">
                <a:solidFill>
                  <a:srgbClr val="FFFFFF"/>
                </a:solidFill>
              </a:endParaRPr>
            </a:p>
          </p:txBody>
        </p:sp>
        <p:sp>
          <p:nvSpPr>
            <p:cNvPr id="2065" name="Freeform 17"/>
            <p:cNvSpPr>
              <a:spLocks/>
            </p:cNvSpPr>
            <p:nvPr/>
          </p:nvSpPr>
          <p:spPr bwMode="auto">
            <a:xfrm>
              <a:off x="2976" y="583"/>
              <a:ext cx="1413" cy="549"/>
            </a:xfrm>
            <a:custGeom>
              <a:avLst/>
              <a:gdLst>
                <a:gd name="T0" fmla="*/ 0 w 1413"/>
                <a:gd name="T1" fmla="*/ 548 h 549"/>
                <a:gd name="T2" fmla="*/ 96 w 1413"/>
                <a:gd name="T3" fmla="*/ 537 h 549"/>
                <a:gd name="T4" fmla="*/ 175 w 1413"/>
                <a:gd name="T5" fmla="*/ 524 h 549"/>
                <a:gd name="T6" fmla="*/ 233 w 1413"/>
                <a:gd name="T7" fmla="*/ 511 h 549"/>
                <a:gd name="T8" fmla="*/ 294 w 1413"/>
                <a:gd name="T9" fmla="*/ 499 h 549"/>
                <a:gd name="T10" fmla="*/ 352 w 1413"/>
                <a:gd name="T11" fmla="*/ 493 h 549"/>
                <a:gd name="T12" fmla="*/ 412 w 1413"/>
                <a:gd name="T13" fmla="*/ 495 h 549"/>
                <a:gd name="T14" fmla="*/ 473 w 1413"/>
                <a:gd name="T15" fmla="*/ 499 h 549"/>
                <a:gd name="T16" fmla="*/ 518 w 1413"/>
                <a:gd name="T17" fmla="*/ 482 h 549"/>
                <a:gd name="T18" fmla="*/ 450 w 1413"/>
                <a:gd name="T19" fmla="*/ 440 h 549"/>
                <a:gd name="T20" fmla="*/ 407 w 1413"/>
                <a:gd name="T21" fmla="*/ 411 h 549"/>
                <a:gd name="T22" fmla="*/ 369 w 1413"/>
                <a:gd name="T23" fmla="*/ 381 h 549"/>
                <a:gd name="T24" fmla="*/ 343 w 1413"/>
                <a:gd name="T25" fmla="*/ 348 h 549"/>
                <a:gd name="T26" fmla="*/ 450 w 1413"/>
                <a:gd name="T27" fmla="*/ 383 h 549"/>
                <a:gd name="T28" fmla="*/ 557 w 1413"/>
                <a:gd name="T29" fmla="*/ 418 h 549"/>
                <a:gd name="T30" fmla="*/ 629 w 1413"/>
                <a:gd name="T31" fmla="*/ 436 h 549"/>
                <a:gd name="T32" fmla="*/ 742 w 1413"/>
                <a:gd name="T33" fmla="*/ 449 h 549"/>
                <a:gd name="T34" fmla="*/ 815 w 1413"/>
                <a:gd name="T35" fmla="*/ 449 h 549"/>
                <a:gd name="T36" fmla="*/ 881 w 1413"/>
                <a:gd name="T37" fmla="*/ 444 h 549"/>
                <a:gd name="T38" fmla="*/ 926 w 1413"/>
                <a:gd name="T39" fmla="*/ 427 h 549"/>
                <a:gd name="T40" fmla="*/ 953 w 1413"/>
                <a:gd name="T41" fmla="*/ 407 h 549"/>
                <a:gd name="T42" fmla="*/ 885 w 1413"/>
                <a:gd name="T43" fmla="*/ 389 h 549"/>
                <a:gd name="T44" fmla="*/ 840 w 1413"/>
                <a:gd name="T45" fmla="*/ 365 h 549"/>
                <a:gd name="T46" fmla="*/ 809 w 1413"/>
                <a:gd name="T47" fmla="*/ 339 h 549"/>
                <a:gd name="T48" fmla="*/ 778 w 1413"/>
                <a:gd name="T49" fmla="*/ 308 h 549"/>
                <a:gd name="T50" fmla="*/ 868 w 1413"/>
                <a:gd name="T51" fmla="*/ 334 h 549"/>
                <a:gd name="T52" fmla="*/ 949 w 1413"/>
                <a:gd name="T53" fmla="*/ 348 h 549"/>
                <a:gd name="T54" fmla="*/ 1034 w 1413"/>
                <a:gd name="T55" fmla="*/ 356 h 549"/>
                <a:gd name="T56" fmla="*/ 1109 w 1413"/>
                <a:gd name="T57" fmla="*/ 352 h 549"/>
                <a:gd name="T58" fmla="*/ 1158 w 1413"/>
                <a:gd name="T59" fmla="*/ 334 h 549"/>
                <a:gd name="T60" fmla="*/ 1179 w 1413"/>
                <a:gd name="T61" fmla="*/ 312 h 549"/>
                <a:gd name="T62" fmla="*/ 1131 w 1413"/>
                <a:gd name="T63" fmla="*/ 291 h 549"/>
                <a:gd name="T64" fmla="*/ 1099 w 1413"/>
                <a:gd name="T65" fmla="*/ 269 h 549"/>
                <a:gd name="T66" fmla="*/ 1071 w 1413"/>
                <a:gd name="T67" fmla="*/ 244 h 549"/>
                <a:gd name="T68" fmla="*/ 1073 w 1413"/>
                <a:gd name="T69" fmla="*/ 229 h 549"/>
                <a:gd name="T70" fmla="*/ 1150 w 1413"/>
                <a:gd name="T71" fmla="*/ 246 h 549"/>
                <a:gd name="T72" fmla="*/ 1233 w 1413"/>
                <a:gd name="T73" fmla="*/ 255 h 549"/>
                <a:gd name="T74" fmla="*/ 1311 w 1413"/>
                <a:gd name="T75" fmla="*/ 253 h 549"/>
                <a:gd name="T76" fmla="*/ 1361 w 1413"/>
                <a:gd name="T77" fmla="*/ 244 h 549"/>
                <a:gd name="T78" fmla="*/ 1393 w 1413"/>
                <a:gd name="T79" fmla="*/ 229 h 549"/>
                <a:gd name="T80" fmla="*/ 1412 w 1413"/>
                <a:gd name="T81" fmla="*/ 205 h 549"/>
                <a:gd name="T82" fmla="*/ 1292 w 1413"/>
                <a:gd name="T83" fmla="*/ 187 h 549"/>
                <a:gd name="T84" fmla="*/ 1087 w 1413"/>
                <a:gd name="T85" fmla="*/ 158 h 549"/>
                <a:gd name="T86" fmla="*/ 868 w 1413"/>
                <a:gd name="T87" fmla="*/ 119 h 549"/>
                <a:gd name="T88" fmla="*/ 670 w 1413"/>
                <a:gd name="T89" fmla="*/ 71 h 549"/>
                <a:gd name="T90" fmla="*/ 486 w 1413"/>
                <a:gd name="T91" fmla="*/ 26 h 549"/>
                <a:gd name="T92" fmla="*/ 392 w 1413"/>
                <a:gd name="T93" fmla="*/ 9 h 549"/>
                <a:gd name="T94" fmla="*/ 314 w 1413"/>
                <a:gd name="T95" fmla="*/ 0 h 549"/>
                <a:gd name="T96" fmla="*/ 247 w 1413"/>
                <a:gd name="T97" fmla="*/ 2 h 549"/>
                <a:gd name="T98" fmla="*/ 201 w 1413"/>
                <a:gd name="T99" fmla="*/ 7 h 549"/>
                <a:gd name="T100" fmla="*/ 158 w 1413"/>
                <a:gd name="T101" fmla="*/ 27 h 549"/>
                <a:gd name="T102" fmla="*/ 124 w 1413"/>
                <a:gd name="T103" fmla="*/ 71 h 549"/>
                <a:gd name="T104" fmla="*/ 111 w 1413"/>
                <a:gd name="T105" fmla="*/ 117 h 549"/>
                <a:gd name="T106" fmla="*/ 96 w 1413"/>
                <a:gd name="T107" fmla="*/ 148 h 549"/>
                <a:gd name="T108" fmla="*/ 68 w 1413"/>
                <a:gd name="T109" fmla="*/ 159 h 549"/>
                <a:gd name="T110" fmla="*/ 28 w 1413"/>
                <a:gd name="T111" fmla="*/ 156 h 549"/>
                <a:gd name="T112" fmla="*/ 0 w 1413"/>
                <a:gd name="T113" fmla="*/ 145 h 549"/>
                <a:gd name="T114" fmla="*/ 0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0" y="548"/>
                  </a:moveTo>
                  <a:lnTo>
                    <a:pt x="96" y="537"/>
                  </a:lnTo>
                  <a:lnTo>
                    <a:pt x="175" y="524"/>
                  </a:lnTo>
                  <a:lnTo>
                    <a:pt x="233" y="511"/>
                  </a:lnTo>
                  <a:lnTo>
                    <a:pt x="294" y="499"/>
                  </a:lnTo>
                  <a:lnTo>
                    <a:pt x="352" y="493"/>
                  </a:lnTo>
                  <a:lnTo>
                    <a:pt x="412" y="495"/>
                  </a:lnTo>
                  <a:lnTo>
                    <a:pt x="473" y="499"/>
                  </a:lnTo>
                  <a:lnTo>
                    <a:pt x="518" y="482"/>
                  </a:lnTo>
                  <a:lnTo>
                    <a:pt x="450" y="440"/>
                  </a:lnTo>
                  <a:lnTo>
                    <a:pt x="407" y="411"/>
                  </a:lnTo>
                  <a:lnTo>
                    <a:pt x="369" y="381"/>
                  </a:lnTo>
                  <a:lnTo>
                    <a:pt x="343" y="348"/>
                  </a:lnTo>
                  <a:lnTo>
                    <a:pt x="450" y="383"/>
                  </a:lnTo>
                  <a:lnTo>
                    <a:pt x="557" y="418"/>
                  </a:lnTo>
                  <a:lnTo>
                    <a:pt x="629" y="436"/>
                  </a:lnTo>
                  <a:lnTo>
                    <a:pt x="742" y="449"/>
                  </a:lnTo>
                  <a:lnTo>
                    <a:pt x="815" y="449"/>
                  </a:lnTo>
                  <a:lnTo>
                    <a:pt x="881" y="444"/>
                  </a:lnTo>
                  <a:lnTo>
                    <a:pt x="926" y="427"/>
                  </a:lnTo>
                  <a:lnTo>
                    <a:pt x="953" y="407"/>
                  </a:lnTo>
                  <a:lnTo>
                    <a:pt x="885" y="389"/>
                  </a:lnTo>
                  <a:lnTo>
                    <a:pt x="840" y="365"/>
                  </a:lnTo>
                  <a:lnTo>
                    <a:pt x="809" y="339"/>
                  </a:lnTo>
                  <a:lnTo>
                    <a:pt x="778" y="308"/>
                  </a:lnTo>
                  <a:lnTo>
                    <a:pt x="868" y="334"/>
                  </a:lnTo>
                  <a:lnTo>
                    <a:pt x="949" y="348"/>
                  </a:lnTo>
                  <a:lnTo>
                    <a:pt x="1034" y="356"/>
                  </a:lnTo>
                  <a:lnTo>
                    <a:pt x="1109" y="352"/>
                  </a:lnTo>
                  <a:lnTo>
                    <a:pt x="1158" y="334"/>
                  </a:lnTo>
                  <a:lnTo>
                    <a:pt x="1179" y="312"/>
                  </a:lnTo>
                  <a:lnTo>
                    <a:pt x="1131" y="291"/>
                  </a:lnTo>
                  <a:lnTo>
                    <a:pt x="1099" y="269"/>
                  </a:lnTo>
                  <a:lnTo>
                    <a:pt x="1071" y="244"/>
                  </a:lnTo>
                  <a:lnTo>
                    <a:pt x="1073" y="229"/>
                  </a:lnTo>
                  <a:lnTo>
                    <a:pt x="1150" y="246"/>
                  </a:lnTo>
                  <a:lnTo>
                    <a:pt x="1233" y="255"/>
                  </a:lnTo>
                  <a:lnTo>
                    <a:pt x="1311" y="253"/>
                  </a:lnTo>
                  <a:lnTo>
                    <a:pt x="1361" y="244"/>
                  </a:lnTo>
                  <a:lnTo>
                    <a:pt x="1393" y="229"/>
                  </a:lnTo>
                  <a:lnTo>
                    <a:pt x="1412" y="205"/>
                  </a:lnTo>
                  <a:lnTo>
                    <a:pt x="1292" y="187"/>
                  </a:lnTo>
                  <a:lnTo>
                    <a:pt x="1087" y="158"/>
                  </a:lnTo>
                  <a:lnTo>
                    <a:pt x="868" y="119"/>
                  </a:lnTo>
                  <a:lnTo>
                    <a:pt x="670" y="71"/>
                  </a:lnTo>
                  <a:lnTo>
                    <a:pt x="486" y="26"/>
                  </a:lnTo>
                  <a:lnTo>
                    <a:pt x="392" y="9"/>
                  </a:lnTo>
                  <a:lnTo>
                    <a:pt x="314" y="0"/>
                  </a:lnTo>
                  <a:lnTo>
                    <a:pt x="247" y="2"/>
                  </a:lnTo>
                  <a:lnTo>
                    <a:pt x="201" y="7"/>
                  </a:lnTo>
                  <a:lnTo>
                    <a:pt x="158" y="27"/>
                  </a:lnTo>
                  <a:lnTo>
                    <a:pt x="124" y="71"/>
                  </a:lnTo>
                  <a:lnTo>
                    <a:pt x="111" y="117"/>
                  </a:lnTo>
                  <a:lnTo>
                    <a:pt x="96" y="148"/>
                  </a:lnTo>
                  <a:lnTo>
                    <a:pt x="68" y="159"/>
                  </a:lnTo>
                  <a:lnTo>
                    <a:pt x="28" y="156"/>
                  </a:lnTo>
                  <a:lnTo>
                    <a:pt x="0" y="145"/>
                  </a:lnTo>
                  <a:lnTo>
                    <a:pt x="0"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grpSp>
      <p:sp>
        <p:nvSpPr>
          <p:cNvPr id="2067" name="Rectangle 19"/>
          <p:cNvSpPr>
            <a:spLocks noGrp="1" noChangeArrowheads="1"/>
          </p:cNvSpPr>
          <p:nvPr>
            <p:ph type="ctrTitle" sz="quarter"/>
          </p:nvPr>
        </p:nvSpPr>
        <p:spPr>
          <a:xfrm>
            <a:off x="685800" y="2286000"/>
            <a:ext cx="7772400" cy="1143000"/>
          </a:xfrm>
        </p:spPr>
        <p:txBody>
          <a:bodyPr/>
          <a:lstStyle>
            <a:lvl1pPr>
              <a:defRPr/>
            </a:lvl1pPr>
          </a:lstStyle>
          <a:p>
            <a:pPr lvl="0"/>
            <a:r>
              <a:rPr lang="en-GB" noProof="0" smtClean="0"/>
              <a:t>Click to edit Master title style</a:t>
            </a:r>
          </a:p>
        </p:txBody>
      </p:sp>
      <p:sp>
        <p:nvSpPr>
          <p:cNvPr id="2068" name="Rectangle 20"/>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GB" noProof="0" smtClean="0"/>
              <a:t>Click to edit Master subtitle style</a:t>
            </a:r>
          </a:p>
        </p:txBody>
      </p:sp>
      <p:sp>
        <p:nvSpPr>
          <p:cNvPr id="2069" name="Rectangle 21"/>
          <p:cNvSpPr>
            <a:spLocks noGrp="1" noChangeArrowheads="1"/>
          </p:cNvSpPr>
          <p:nvPr>
            <p:ph type="dt" sz="quarter" idx="2"/>
          </p:nvPr>
        </p:nvSpPr>
        <p:spPr/>
        <p:txBody>
          <a:bodyPr/>
          <a:lstStyle>
            <a:lvl1pPr>
              <a:defRPr/>
            </a:lvl1pPr>
          </a:lstStyle>
          <a:p>
            <a:endParaRPr lang="en-GB">
              <a:solidFill>
                <a:srgbClr val="FFFFFF"/>
              </a:solidFill>
            </a:endParaRPr>
          </a:p>
        </p:txBody>
      </p:sp>
      <p:sp>
        <p:nvSpPr>
          <p:cNvPr id="2070" name="Rectangle 22"/>
          <p:cNvSpPr>
            <a:spLocks noGrp="1" noChangeArrowheads="1"/>
          </p:cNvSpPr>
          <p:nvPr>
            <p:ph type="ftr" sz="quarter" idx="3"/>
          </p:nvPr>
        </p:nvSpPr>
        <p:spPr/>
        <p:txBody>
          <a:bodyPr/>
          <a:lstStyle>
            <a:lvl1pPr>
              <a:defRPr/>
            </a:lvl1pPr>
          </a:lstStyle>
          <a:p>
            <a:endParaRPr lang="en-GB">
              <a:solidFill>
                <a:srgbClr val="FFFFFF"/>
              </a:solidFill>
            </a:endParaRPr>
          </a:p>
        </p:txBody>
      </p:sp>
      <p:sp>
        <p:nvSpPr>
          <p:cNvPr id="2071" name="Rectangle 23"/>
          <p:cNvSpPr>
            <a:spLocks noGrp="1" noChangeArrowheads="1"/>
          </p:cNvSpPr>
          <p:nvPr>
            <p:ph type="sldNum" sz="quarter" idx="4"/>
          </p:nvPr>
        </p:nvSpPr>
        <p:spPr/>
        <p:txBody>
          <a:bodyPr/>
          <a:lstStyle>
            <a:lvl1pPr>
              <a:defRPr/>
            </a:lvl1pPr>
          </a:lstStyle>
          <a:p>
            <a:fld id="{41907B08-DE58-4EB1-A445-0C63E8219D4F}"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33428733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4629C3B5-6883-44AD-B001-179677537AF3}"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780378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E1CC74E4-D48B-4165-9F57-E79A1B841936}"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3505988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685800" y="17716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648200" y="17716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59CADE2A-6B4F-49D8-9665-14DCF6370B1D}" type="slidenum">
              <a:rPr lang="en-GB">
                <a:solidFill>
                  <a:srgbClr val="FFFFFF"/>
                </a:solidFill>
              </a:rPr>
              <a:pPr/>
              <a:t>‹#›</a:t>
            </a:fld>
            <a:endParaRPr lang="en-GB">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4271454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solidFill>
                <a:srgbClr val="FFFFFF"/>
              </a:solidFill>
            </a:endParaRPr>
          </a:p>
        </p:txBody>
      </p:sp>
      <p:sp>
        <p:nvSpPr>
          <p:cNvPr id="8" name="Slide Number Placeholder 7"/>
          <p:cNvSpPr>
            <a:spLocks noGrp="1"/>
          </p:cNvSpPr>
          <p:nvPr>
            <p:ph type="sldNum" sz="quarter" idx="11"/>
          </p:nvPr>
        </p:nvSpPr>
        <p:spPr/>
        <p:txBody>
          <a:bodyPr/>
          <a:lstStyle>
            <a:lvl1pPr>
              <a:defRPr/>
            </a:lvl1pPr>
          </a:lstStyle>
          <a:p>
            <a:fld id="{3083D4C6-7BAC-48CB-BDFD-CAA762E9C233}" type="slidenum">
              <a:rPr lang="en-GB">
                <a:solidFill>
                  <a:srgbClr val="FFFFFF"/>
                </a:solidFill>
              </a:rPr>
              <a:pPr/>
              <a:t>‹#›</a:t>
            </a:fld>
            <a:endParaRPr lang="en-GB">
              <a:solidFill>
                <a:srgbClr val="FFFFFF"/>
              </a:solidFill>
            </a:endParaRPr>
          </a:p>
        </p:txBody>
      </p:sp>
      <p:sp>
        <p:nvSpPr>
          <p:cNvPr id="9" name="Footer Placeholder 8"/>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4170088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solidFill>
                <a:srgbClr val="FFFFFF"/>
              </a:solidFill>
            </a:endParaRPr>
          </a:p>
        </p:txBody>
      </p:sp>
      <p:sp>
        <p:nvSpPr>
          <p:cNvPr id="4" name="Slide Number Placeholder 3"/>
          <p:cNvSpPr>
            <a:spLocks noGrp="1"/>
          </p:cNvSpPr>
          <p:nvPr>
            <p:ph type="sldNum" sz="quarter" idx="11"/>
          </p:nvPr>
        </p:nvSpPr>
        <p:spPr/>
        <p:txBody>
          <a:bodyPr/>
          <a:lstStyle>
            <a:lvl1pPr>
              <a:defRPr/>
            </a:lvl1pPr>
          </a:lstStyle>
          <a:p>
            <a:fld id="{9EA75280-150B-4462-A4BD-48345749F54C}" type="slidenum">
              <a:rPr lang="en-GB">
                <a:solidFill>
                  <a:srgbClr val="FFFFFF"/>
                </a:solidFill>
              </a:rPr>
              <a:pPr/>
              <a:t>‹#›</a:t>
            </a:fld>
            <a:endParaRPr lang="en-GB">
              <a:solidFill>
                <a:srgbClr val="FFFFFF"/>
              </a:solidFill>
            </a:endParaRPr>
          </a:p>
        </p:txBody>
      </p:sp>
      <p:sp>
        <p:nvSpPr>
          <p:cNvPr id="5" name="Footer Placeholder 4"/>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1741239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solidFill>
                <a:srgbClr val="FFFFFF"/>
              </a:solidFill>
            </a:endParaRPr>
          </a:p>
        </p:txBody>
      </p:sp>
      <p:sp>
        <p:nvSpPr>
          <p:cNvPr id="3" name="Slide Number Placeholder 2"/>
          <p:cNvSpPr>
            <a:spLocks noGrp="1"/>
          </p:cNvSpPr>
          <p:nvPr>
            <p:ph type="sldNum" sz="quarter" idx="11"/>
          </p:nvPr>
        </p:nvSpPr>
        <p:spPr/>
        <p:txBody>
          <a:bodyPr/>
          <a:lstStyle>
            <a:lvl1pPr>
              <a:defRPr/>
            </a:lvl1pPr>
          </a:lstStyle>
          <a:p>
            <a:fld id="{FF254BDA-3944-493C-AE0B-6F1DEB2BEADA}" type="slidenum">
              <a:rPr lang="en-GB">
                <a:solidFill>
                  <a:srgbClr val="FFFFFF"/>
                </a:solidFill>
              </a:rPr>
              <a:pPr/>
              <a:t>‹#›</a:t>
            </a:fld>
            <a:endParaRPr lang="en-GB">
              <a:solidFill>
                <a:srgbClr val="FFFFFF"/>
              </a:solidFill>
            </a:endParaRPr>
          </a:p>
        </p:txBody>
      </p:sp>
      <p:sp>
        <p:nvSpPr>
          <p:cNvPr id="4" name="Footer Placeholder 3"/>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4177146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892A1832-2F8E-4903-9108-C06AC08102C0}" type="slidenum">
              <a:rPr lang="en-GB">
                <a:solidFill>
                  <a:srgbClr val="FFFFFF"/>
                </a:solidFill>
              </a:rPr>
              <a:pPr/>
              <a:t>‹#›</a:t>
            </a:fld>
            <a:endParaRPr lang="en-GB">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253732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7027BE-440D-4994-B79F-ADD026C13A6F}" type="datetimeFigureOut">
              <a:rPr lang="en-GB" smtClean="0"/>
              <a:t>17/09/2013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3401019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D332FE2D-A179-4C8C-BAE5-68A833DA10FC}" type="slidenum">
              <a:rPr lang="en-GB">
                <a:solidFill>
                  <a:srgbClr val="FFFFFF"/>
                </a:solidFill>
              </a:rPr>
              <a:pPr/>
              <a:t>‹#›</a:t>
            </a:fld>
            <a:endParaRPr lang="en-GB">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201116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67B9ACBD-7D98-4FDE-99B0-479700343D1C}"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42097122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00050"/>
            <a:ext cx="1943100" cy="5486400"/>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685800" y="400050"/>
            <a:ext cx="5676900" cy="54864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3AB4F5B2-8ACF-4665-BAC9-07738455F5E0}"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36959265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945852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140119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514035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27393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654802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942450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95726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7027BE-440D-4994-B79F-ADD026C13A6F}" type="datetimeFigureOut">
              <a:rPr lang="en-GB" smtClean="0"/>
              <a:t>17/09/2013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14699014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955559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37977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031291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9A79B1-8D0F-4304-9468-32C805020CA1}" type="datetimeFigureOut">
              <a:rPr lang="en-GB">
                <a:solidFill>
                  <a:prstClr val="black">
                    <a:tint val="75000"/>
                  </a:prstClr>
                </a:solidFill>
              </a:rPr>
              <a:pPr/>
              <a:t>17/09/2013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B5D7A71-F5E8-41CA-B362-B00B69634737}"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62226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7027BE-440D-4994-B79F-ADD026C13A6F}" type="datetimeFigureOut">
              <a:rPr lang="en-GB" smtClean="0"/>
              <a:t>17/09/2013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2676939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67027BE-440D-4994-B79F-ADD026C13A6F}" type="datetimeFigureOut">
              <a:rPr lang="en-GB" smtClean="0"/>
              <a:t>17/09/2013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2710705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7027BE-440D-4994-B79F-ADD026C13A6F}" type="datetimeFigureOut">
              <a:rPr lang="en-GB" smtClean="0"/>
              <a:t>17/09/2013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3896986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027BE-440D-4994-B79F-ADD026C13A6F}" type="datetimeFigureOut">
              <a:rPr lang="en-GB" smtClean="0"/>
              <a:t>17/09/2013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1687887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027BE-440D-4994-B79F-ADD026C13A6F}" type="datetimeFigureOut">
              <a:rPr lang="en-GB" smtClean="0"/>
              <a:t>17/09/2013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2868313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027BE-440D-4994-B79F-ADD026C13A6F}" type="datetimeFigureOut">
              <a:rPr lang="en-GB" smtClean="0"/>
              <a:t>17/09/2013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0458AE-103E-49E6-A53C-D5D04E8747CC}" type="slidenum">
              <a:rPr lang="en-GB" smtClean="0"/>
              <a:t>‹#›</a:t>
            </a:fld>
            <a:endParaRPr lang="en-GB"/>
          </a:p>
        </p:txBody>
      </p:sp>
    </p:spTree>
    <p:extLst>
      <p:ext uri="{BB962C8B-B14F-4D97-AF65-F5344CB8AC3E}">
        <p14:creationId xmlns:p14="http://schemas.microsoft.com/office/powerpoint/2010/main" val="1883238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027BE-440D-4994-B79F-ADD026C13A6F}" type="datetimeFigureOut">
              <a:rPr lang="en-GB" smtClean="0"/>
              <a:t>17/09/2013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458AE-103E-49E6-A53C-D5D04E8747CC}" type="slidenum">
              <a:rPr lang="en-GB" smtClean="0"/>
              <a:t>‹#›</a:t>
            </a:fld>
            <a:endParaRPr lang="en-GB"/>
          </a:p>
        </p:txBody>
      </p:sp>
    </p:spTree>
    <p:extLst>
      <p:ext uri="{BB962C8B-B14F-4D97-AF65-F5344CB8AC3E}">
        <p14:creationId xmlns:p14="http://schemas.microsoft.com/office/powerpoint/2010/main" val="2117578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29804"/>
                <a:invGamma/>
              </a:schemeClr>
            </a:gs>
          </a:gsLst>
          <a:lin ang="5400000" scaled="1"/>
        </a:gradFill>
        <a:effectLst/>
      </p:bgPr>
    </p:bg>
    <p:spTree>
      <p:nvGrpSpPr>
        <p:cNvPr id="1" name=""/>
        <p:cNvGrpSpPr/>
        <p:nvPr/>
      </p:nvGrpSpPr>
      <p:grpSpPr>
        <a:xfrm>
          <a:off x="0" y="0"/>
          <a:ext cx="0" cy="0"/>
          <a:chOff x="0" y="0"/>
          <a:chExt cx="0" cy="0"/>
        </a:xfrm>
      </p:grpSpPr>
      <p:grpSp>
        <p:nvGrpSpPr>
          <p:cNvPr id="1042" name="Group 18"/>
          <p:cNvGrpSpPr>
            <a:grpSpLocks/>
          </p:cNvGrpSpPr>
          <p:nvPr/>
        </p:nvGrpSpPr>
        <p:grpSpPr bwMode="auto">
          <a:xfrm>
            <a:off x="2166938" y="563563"/>
            <a:ext cx="4800600" cy="6151562"/>
            <a:chOff x="1365" y="355"/>
            <a:chExt cx="3024" cy="3875"/>
          </a:xfrm>
        </p:grpSpPr>
        <p:sp>
          <p:nvSpPr>
            <p:cNvPr id="1026" name="Freeform 2"/>
            <p:cNvSpPr>
              <a:spLocks/>
            </p:cNvSpPr>
            <p:nvPr/>
          </p:nvSpPr>
          <p:spPr bwMode="auto">
            <a:xfrm>
              <a:off x="2835" y="586"/>
              <a:ext cx="88" cy="1121"/>
            </a:xfrm>
            <a:custGeom>
              <a:avLst/>
              <a:gdLst>
                <a:gd name="T0" fmla="*/ 0 w 88"/>
                <a:gd name="T1" fmla="*/ 1120 h 1121"/>
                <a:gd name="T2" fmla="*/ 0 w 88"/>
                <a:gd name="T3" fmla="*/ 0 h 1121"/>
                <a:gd name="T4" fmla="*/ 87 w 88"/>
                <a:gd name="T5" fmla="*/ 0 h 1121"/>
                <a:gd name="T6" fmla="*/ 87 w 88"/>
                <a:gd name="T7" fmla="*/ 1085 h 1121"/>
                <a:gd name="T8" fmla="*/ 0 w 88"/>
                <a:gd name="T9" fmla="*/ 1120 h 1121"/>
              </a:gdLst>
              <a:ahLst/>
              <a:cxnLst>
                <a:cxn ang="0">
                  <a:pos x="T0" y="T1"/>
                </a:cxn>
                <a:cxn ang="0">
                  <a:pos x="T2" y="T3"/>
                </a:cxn>
                <a:cxn ang="0">
                  <a:pos x="T4" y="T5"/>
                </a:cxn>
                <a:cxn ang="0">
                  <a:pos x="T6" y="T7"/>
                </a:cxn>
                <a:cxn ang="0">
                  <a:pos x="T8" y="T9"/>
                </a:cxn>
              </a:cxnLst>
              <a:rect l="0" t="0" r="r" b="b"/>
              <a:pathLst>
                <a:path w="88" h="1121">
                  <a:moveTo>
                    <a:pt x="0" y="1120"/>
                  </a:moveTo>
                  <a:lnTo>
                    <a:pt x="0" y="0"/>
                  </a:lnTo>
                  <a:lnTo>
                    <a:pt x="87" y="0"/>
                  </a:lnTo>
                  <a:lnTo>
                    <a:pt x="87" y="1085"/>
                  </a:lnTo>
                  <a:lnTo>
                    <a:pt x="0" y="112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27" name="Freeform 3"/>
            <p:cNvSpPr>
              <a:spLocks/>
            </p:cNvSpPr>
            <p:nvPr/>
          </p:nvSpPr>
          <p:spPr bwMode="auto">
            <a:xfrm>
              <a:off x="2834" y="1900"/>
              <a:ext cx="84" cy="363"/>
            </a:xfrm>
            <a:custGeom>
              <a:avLst/>
              <a:gdLst>
                <a:gd name="T0" fmla="*/ 0 w 84"/>
                <a:gd name="T1" fmla="*/ 29 h 363"/>
                <a:gd name="T2" fmla="*/ 83 w 84"/>
                <a:gd name="T3" fmla="*/ 0 h 363"/>
                <a:gd name="T4" fmla="*/ 74 w 84"/>
                <a:gd name="T5" fmla="*/ 329 h 363"/>
                <a:gd name="T6" fmla="*/ 0 w 84"/>
                <a:gd name="T7" fmla="*/ 362 h 363"/>
                <a:gd name="T8" fmla="*/ 0 w 84"/>
                <a:gd name="T9" fmla="*/ 29 h 363"/>
              </a:gdLst>
              <a:ahLst/>
              <a:cxnLst>
                <a:cxn ang="0">
                  <a:pos x="T0" y="T1"/>
                </a:cxn>
                <a:cxn ang="0">
                  <a:pos x="T2" y="T3"/>
                </a:cxn>
                <a:cxn ang="0">
                  <a:pos x="T4" y="T5"/>
                </a:cxn>
                <a:cxn ang="0">
                  <a:pos x="T6" y="T7"/>
                </a:cxn>
                <a:cxn ang="0">
                  <a:pos x="T8" y="T9"/>
                </a:cxn>
              </a:cxnLst>
              <a:rect l="0" t="0" r="r" b="b"/>
              <a:pathLst>
                <a:path w="84" h="363">
                  <a:moveTo>
                    <a:pt x="0" y="29"/>
                  </a:moveTo>
                  <a:lnTo>
                    <a:pt x="83" y="0"/>
                  </a:lnTo>
                  <a:lnTo>
                    <a:pt x="74" y="329"/>
                  </a:lnTo>
                  <a:lnTo>
                    <a:pt x="0" y="362"/>
                  </a:lnTo>
                  <a:lnTo>
                    <a:pt x="0" y="2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28" name="Freeform 4"/>
            <p:cNvSpPr>
              <a:spLocks/>
            </p:cNvSpPr>
            <p:nvPr/>
          </p:nvSpPr>
          <p:spPr bwMode="auto">
            <a:xfrm>
              <a:off x="2825" y="2493"/>
              <a:ext cx="84" cy="249"/>
            </a:xfrm>
            <a:custGeom>
              <a:avLst/>
              <a:gdLst>
                <a:gd name="T0" fmla="*/ 2 w 84"/>
                <a:gd name="T1" fmla="*/ 213 h 249"/>
                <a:gd name="T2" fmla="*/ 0 w 84"/>
                <a:gd name="T3" fmla="*/ 28 h 249"/>
                <a:gd name="T4" fmla="*/ 83 w 84"/>
                <a:gd name="T5" fmla="*/ 0 h 249"/>
                <a:gd name="T6" fmla="*/ 72 w 84"/>
                <a:gd name="T7" fmla="*/ 248 h 249"/>
                <a:gd name="T8" fmla="*/ 2 w 84"/>
                <a:gd name="T9" fmla="*/ 213 h 249"/>
              </a:gdLst>
              <a:ahLst/>
              <a:cxnLst>
                <a:cxn ang="0">
                  <a:pos x="T0" y="T1"/>
                </a:cxn>
                <a:cxn ang="0">
                  <a:pos x="T2" y="T3"/>
                </a:cxn>
                <a:cxn ang="0">
                  <a:pos x="T4" y="T5"/>
                </a:cxn>
                <a:cxn ang="0">
                  <a:pos x="T6" y="T7"/>
                </a:cxn>
                <a:cxn ang="0">
                  <a:pos x="T8" y="T9"/>
                </a:cxn>
              </a:cxnLst>
              <a:rect l="0" t="0" r="r" b="b"/>
              <a:pathLst>
                <a:path w="84" h="249">
                  <a:moveTo>
                    <a:pt x="2" y="213"/>
                  </a:moveTo>
                  <a:lnTo>
                    <a:pt x="0" y="28"/>
                  </a:lnTo>
                  <a:lnTo>
                    <a:pt x="83" y="0"/>
                  </a:lnTo>
                  <a:lnTo>
                    <a:pt x="72" y="248"/>
                  </a:lnTo>
                  <a:lnTo>
                    <a:pt x="2" y="21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29" name="Freeform 5"/>
            <p:cNvSpPr>
              <a:spLocks/>
            </p:cNvSpPr>
            <p:nvPr/>
          </p:nvSpPr>
          <p:spPr bwMode="auto">
            <a:xfrm>
              <a:off x="2831" y="2965"/>
              <a:ext cx="52" cy="232"/>
            </a:xfrm>
            <a:custGeom>
              <a:avLst/>
              <a:gdLst>
                <a:gd name="T0" fmla="*/ 13 w 52"/>
                <a:gd name="T1" fmla="*/ 204 h 232"/>
                <a:gd name="T2" fmla="*/ 0 w 52"/>
                <a:gd name="T3" fmla="*/ 0 h 232"/>
                <a:gd name="T4" fmla="*/ 51 w 52"/>
                <a:gd name="T5" fmla="*/ 26 h 232"/>
                <a:gd name="T6" fmla="*/ 47 w 52"/>
                <a:gd name="T7" fmla="*/ 231 h 232"/>
                <a:gd name="T8" fmla="*/ 13 w 52"/>
                <a:gd name="T9" fmla="*/ 204 h 232"/>
              </a:gdLst>
              <a:ahLst/>
              <a:cxnLst>
                <a:cxn ang="0">
                  <a:pos x="T0" y="T1"/>
                </a:cxn>
                <a:cxn ang="0">
                  <a:pos x="T2" y="T3"/>
                </a:cxn>
                <a:cxn ang="0">
                  <a:pos x="T4" y="T5"/>
                </a:cxn>
                <a:cxn ang="0">
                  <a:pos x="T6" y="T7"/>
                </a:cxn>
                <a:cxn ang="0">
                  <a:pos x="T8" y="T9"/>
                </a:cxn>
              </a:cxnLst>
              <a:rect l="0" t="0" r="r" b="b"/>
              <a:pathLst>
                <a:path w="52" h="232">
                  <a:moveTo>
                    <a:pt x="13" y="204"/>
                  </a:moveTo>
                  <a:lnTo>
                    <a:pt x="0" y="0"/>
                  </a:lnTo>
                  <a:lnTo>
                    <a:pt x="51" y="26"/>
                  </a:lnTo>
                  <a:lnTo>
                    <a:pt x="47" y="231"/>
                  </a:lnTo>
                  <a:lnTo>
                    <a:pt x="13" y="20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0" name="Freeform 6"/>
            <p:cNvSpPr>
              <a:spLocks/>
            </p:cNvSpPr>
            <p:nvPr/>
          </p:nvSpPr>
          <p:spPr bwMode="auto">
            <a:xfrm>
              <a:off x="2851" y="3354"/>
              <a:ext cx="36" cy="133"/>
            </a:xfrm>
            <a:custGeom>
              <a:avLst/>
              <a:gdLst>
                <a:gd name="T0" fmla="*/ 4 w 36"/>
                <a:gd name="T1" fmla="*/ 101 h 133"/>
                <a:gd name="T2" fmla="*/ 0 w 36"/>
                <a:gd name="T3" fmla="*/ 0 h 133"/>
                <a:gd name="T4" fmla="*/ 35 w 36"/>
                <a:gd name="T5" fmla="*/ 20 h 133"/>
                <a:gd name="T6" fmla="*/ 28 w 36"/>
                <a:gd name="T7" fmla="*/ 132 h 133"/>
                <a:gd name="T8" fmla="*/ 4 w 36"/>
                <a:gd name="T9" fmla="*/ 101 h 133"/>
              </a:gdLst>
              <a:ahLst/>
              <a:cxnLst>
                <a:cxn ang="0">
                  <a:pos x="T0" y="T1"/>
                </a:cxn>
                <a:cxn ang="0">
                  <a:pos x="T2" y="T3"/>
                </a:cxn>
                <a:cxn ang="0">
                  <a:pos x="T4" y="T5"/>
                </a:cxn>
                <a:cxn ang="0">
                  <a:pos x="T6" y="T7"/>
                </a:cxn>
                <a:cxn ang="0">
                  <a:pos x="T8" y="T9"/>
                </a:cxn>
              </a:cxnLst>
              <a:rect l="0" t="0" r="r" b="b"/>
              <a:pathLst>
                <a:path w="36" h="133">
                  <a:moveTo>
                    <a:pt x="4" y="101"/>
                  </a:moveTo>
                  <a:lnTo>
                    <a:pt x="0" y="0"/>
                  </a:lnTo>
                  <a:lnTo>
                    <a:pt x="35" y="20"/>
                  </a:lnTo>
                  <a:lnTo>
                    <a:pt x="28" y="132"/>
                  </a:lnTo>
                  <a:lnTo>
                    <a:pt x="4" y="10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1" name="Freeform 7"/>
            <p:cNvSpPr>
              <a:spLocks/>
            </p:cNvSpPr>
            <p:nvPr/>
          </p:nvSpPr>
          <p:spPr bwMode="auto">
            <a:xfrm>
              <a:off x="2851" y="3640"/>
              <a:ext cx="30" cy="590"/>
            </a:xfrm>
            <a:custGeom>
              <a:avLst/>
              <a:gdLst>
                <a:gd name="T0" fmla="*/ 15 w 30"/>
                <a:gd name="T1" fmla="*/ 589 h 590"/>
                <a:gd name="T2" fmla="*/ 0 w 30"/>
                <a:gd name="T3" fmla="*/ 0 h 590"/>
                <a:gd name="T4" fmla="*/ 29 w 30"/>
                <a:gd name="T5" fmla="*/ 37 h 590"/>
                <a:gd name="T6" fmla="*/ 15 w 30"/>
                <a:gd name="T7" fmla="*/ 589 h 590"/>
              </a:gdLst>
              <a:ahLst/>
              <a:cxnLst>
                <a:cxn ang="0">
                  <a:pos x="T0" y="T1"/>
                </a:cxn>
                <a:cxn ang="0">
                  <a:pos x="T2" y="T3"/>
                </a:cxn>
                <a:cxn ang="0">
                  <a:pos x="T4" y="T5"/>
                </a:cxn>
                <a:cxn ang="0">
                  <a:pos x="T6" y="T7"/>
                </a:cxn>
              </a:cxnLst>
              <a:rect l="0" t="0" r="r" b="b"/>
              <a:pathLst>
                <a:path w="30" h="590">
                  <a:moveTo>
                    <a:pt x="15" y="589"/>
                  </a:moveTo>
                  <a:lnTo>
                    <a:pt x="0" y="0"/>
                  </a:lnTo>
                  <a:lnTo>
                    <a:pt x="29" y="37"/>
                  </a:lnTo>
                  <a:lnTo>
                    <a:pt x="15" y="58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2" name="Freeform 8"/>
            <p:cNvSpPr>
              <a:spLocks/>
            </p:cNvSpPr>
            <p:nvPr/>
          </p:nvSpPr>
          <p:spPr bwMode="auto">
            <a:xfrm>
              <a:off x="2600" y="3595"/>
              <a:ext cx="233" cy="130"/>
            </a:xfrm>
            <a:custGeom>
              <a:avLst/>
              <a:gdLst>
                <a:gd name="T0" fmla="*/ 0 w 233"/>
                <a:gd name="T1" fmla="*/ 117 h 130"/>
                <a:gd name="T2" fmla="*/ 48 w 233"/>
                <a:gd name="T3" fmla="*/ 101 h 130"/>
                <a:gd name="T4" fmla="*/ 93 w 233"/>
                <a:gd name="T5" fmla="*/ 79 h 130"/>
                <a:gd name="T6" fmla="*/ 146 w 233"/>
                <a:gd name="T7" fmla="*/ 39 h 130"/>
                <a:gd name="T8" fmla="*/ 182 w 233"/>
                <a:gd name="T9" fmla="*/ 0 h 130"/>
                <a:gd name="T10" fmla="*/ 232 w 233"/>
                <a:gd name="T11" fmla="*/ 42 h 130"/>
                <a:gd name="T12" fmla="*/ 188 w 233"/>
                <a:gd name="T13" fmla="*/ 74 h 130"/>
                <a:gd name="T14" fmla="*/ 134 w 233"/>
                <a:gd name="T15" fmla="*/ 110 h 130"/>
                <a:gd name="T16" fmla="*/ 61 w 233"/>
                <a:gd name="T17" fmla="*/ 129 h 130"/>
                <a:gd name="T18" fmla="*/ 0 w 233"/>
                <a:gd name="T19" fmla="*/ 11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130">
                  <a:moveTo>
                    <a:pt x="0" y="117"/>
                  </a:moveTo>
                  <a:lnTo>
                    <a:pt x="48" y="101"/>
                  </a:lnTo>
                  <a:lnTo>
                    <a:pt x="93" y="79"/>
                  </a:lnTo>
                  <a:lnTo>
                    <a:pt x="146" y="39"/>
                  </a:lnTo>
                  <a:lnTo>
                    <a:pt x="182" y="0"/>
                  </a:lnTo>
                  <a:lnTo>
                    <a:pt x="232" y="42"/>
                  </a:lnTo>
                  <a:lnTo>
                    <a:pt x="188" y="74"/>
                  </a:lnTo>
                  <a:lnTo>
                    <a:pt x="134" y="110"/>
                  </a:lnTo>
                  <a:lnTo>
                    <a:pt x="61" y="129"/>
                  </a:lnTo>
                  <a:lnTo>
                    <a:pt x="0" y="11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3" name="Freeform 9"/>
            <p:cNvSpPr>
              <a:spLocks/>
            </p:cNvSpPr>
            <p:nvPr/>
          </p:nvSpPr>
          <p:spPr bwMode="auto">
            <a:xfrm>
              <a:off x="2583" y="2888"/>
              <a:ext cx="465" cy="646"/>
            </a:xfrm>
            <a:custGeom>
              <a:avLst/>
              <a:gdLst>
                <a:gd name="T0" fmla="*/ 359 w 465"/>
                <a:gd name="T1" fmla="*/ 645 h 646"/>
                <a:gd name="T2" fmla="*/ 405 w 465"/>
                <a:gd name="T3" fmla="*/ 616 h 646"/>
                <a:gd name="T4" fmla="*/ 447 w 465"/>
                <a:gd name="T5" fmla="*/ 580 h 646"/>
                <a:gd name="T6" fmla="*/ 460 w 465"/>
                <a:gd name="T7" fmla="*/ 552 h 646"/>
                <a:gd name="T8" fmla="*/ 464 w 465"/>
                <a:gd name="T9" fmla="*/ 515 h 646"/>
                <a:gd name="T10" fmla="*/ 451 w 465"/>
                <a:gd name="T11" fmla="*/ 468 h 646"/>
                <a:gd name="T12" fmla="*/ 424 w 465"/>
                <a:gd name="T13" fmla="*/ 424 h 646"/>
                <a:gd name="T14" fmla="*/ 380 w 465"/>
                <a:gd name="T15" fmla="*/ 385 h 646"/>
                <a:gd name="T16" fmla="*/ 168 w 465"/>
                <a:gd name="T17" fmla="*/ 259 h 646"/>
                <a:gd name="T18" fmla="*/ 133 w 465"/>
                <a:gd name="T19" fmla="*/ 235 h 646"/>
                <a:gd name="T20" fmla="*/ 111 w 465"/>
                <a:gd name="T21" fmla="*/ 208 h 646"/>
                <a:gd name="T22" fmla="*/ 104 w 465"/>
                <a:gd name="T23" fmla="*/ 166 h 646"/>
                <a:gd name="T24" fmla="*/ 117 w 465"/>
                <a:gd name="T25" fmla="*/ 124 h 646"/>
                <a:gd name="T26" fmla="*/ 155 w 465"/>
                <a:gd name="T27" fmla="*/ 95 h 646"/>
                <a:gd name="T28" fmla="*/ 222 w 465"/>
                <a:gd name="T29" fmla="*/ 52 h 646"/>
                <a:gd name="T30" fmla="*/ 124 w 465"/>
                <a:gd name="T31" fmla="*/ 0 h 646"/>
                <a:gd name="T32" fmla="*/ 55 w 465"/>
                <a:gd name="T33" fmla="*/ 41 h 646"/>
                <a:gd name="T34" fmla="*/ 27 w 465"/>
                <a:gd name="T35" fmla="*/ 70 h 646"/>
                <a:gd name="T36" fmla="*/ 2 w 465"/>
                <a:gd name="T37" fmla="*/ 123 h 646"/>
                <a:gd name="T38" fmla="*/ 0 w 465"/>
                <a:gd name="T39" fmla="*/ 189 h 646"/>
                <a:gd name="T40" fmla="*/ 29 w 465"/>
                <a:gd name="T41" fmla="*/ 257 h 646"/>
                <a:gd name="T42" fmla="*/ 78 w 465"/>
                <a:gd name="T43" fmla="*/ 300 h 646"/>
                <a:gd name="T44" fmla="*/ 311 w 465"/>
                <a:gd name="T45" fmla="*/ 442 h 646"/>
                <a:gd name="T46" fmla="*/ 358 w 465"/>
                <a:gd name="T47" fmla="*/ 474 h 646"/>
                <a:gd name="T48" fmla="*/ 375 w 465"/>
                <a:gd name="T49" fmla="*/ 516 h 646"/>
                <a:gd name="T50" fmla="*/ 375 w 465"/>
                <a:gd name="T51" fmla="*/ 550 h 646"/>
                <a:gd name="T52" fmla="*/ 308 w 465"/>
                <a:gd name="T53" fmla="*/ 608 h 646"/>
                <a:gd name="T54" fmla="*/ 359 w 465"/>
                <a:gd name="T55" fmla="*/ 645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5" h="646">
                  <a:moveTo>
                    <a:pt x="359" y="645"/>
                  </a:moveTo>
                  <a:lnTo>
                    <a:pt x="405" y="616"/>
                  </a:lnTo>
                  <a:lnTo>
                    <a:pt x="447" y="580"/>
                  </a:lnTo>
                  <a:lnTo>
                    <a:pt x="460" y="552"/>
                  </a:lnTo>
                  <a:lnTo>
                    <a:pt x="464" y="515"/>
                  </a:lnTo>
                  <a:lnTo>
                    <a:pt x="451" y="468"/>
                  </a:lnTo>
                  <a:lnTo>
                    <a:pt x="424" y="424"/>
                  </a:lnTo>
                  <a:lnTo>
                    <a:pt x="380" y="385"/>
                  </a:lnTo>
                  <a:lnTo>
                    <a:pt x="168" y="259"/>
                  </a:lnTo>
                  <a:lnTo>
                    <a:pt x="133" y="235"/>
                  </a:lnTo>
                  <a:lnTo>
                    <a:pt x="111" y="208"/>
                  </a:lnTo>
                  <a:lnTo>
                    <a:pt x="104" y="166"/>
                  </a:lnTo>
                  <a:lnTo>
                    <a:pt x="117" y="124"/>
                  </a:lnTo>
                  <a:lnTo>
                    <a:pt x="155" y="95"/>
                  </a:lnTo>
                  <a:lnTo>
                    <a:pt x="222" y="52"/>
                  </a:lnTo>
                  <a:lnTo>
                    <a:pt x="124" y="0"/>
                  </a:lnTo>
                  <a:lnTo>
                    <a:pt x="55" y="41"/>
                  </a:lnTo>
                  <a:lnTo>
                    <a:pt x="27" y="70"/>
                  </a:lnTo>
                  <a:lnTo>
                    <a:pt x="2" y="123"/>
                  </a:lnTo>
                  <a:lnTo>
                    <a:pt x="0" y="189"/>
                  </a:lnTo>
                  <a:lnTo>
                    <a:pt x="29" y="257"/>
                  </a:lnTo>
                  <a:lnTo>
                    <a:pt x="78" y="300"/>
                  </a:lnTo>
                  <a:lnTo>
                    <a:pt x="311" y="442"/>
                  </a:lnTo>
                  <a:lnTo>
                    <a:pt x="358" y="474"/>
                  </a:lnTo>
                  <a:lnTo>
                    <a:pt x="375" y="516"/>
                  </a:lnTo>
                  <a:lnTo>
                    <a:pt x="375" y="550"/>
                  </a:lnTo>
                  <a:lnTo>
                    <a:pt x="308" y="608"/>
                  </a:lnTo>
                  <a:lnTo>
                    <a:pt x="359" y="64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4" name="Freeform 10"/>
            <p:cNvSpPr>
              <a:spLocks/>
            </p:cNvSpPr>
            <p:nvPr/>
          </p:nvSpPr>
          <p:spPr bwMode="auto">
            <a:xfrm>
              <a:off x="2966" y="2396"/>
              <a:ext cx="318" cy="422"/>
            </a:xfrm>
            <a:custGeom>
              <a:avLst/>
              <a:gdLst>
                <a:gd name="T0" fmla="*/ 92 w 318"/>
                <a:gd name="T1" fmla="*/ 421 h 422"/>
                <a:gd name="T2" fmla="*/ 163 w 318"/>
                <a:gd name="T3" fmla="*/ 399 h 422"/>
                <a:gd name="T4" fmla="*/ 218 w 318"/>
                <a:gd name="T5" fmla="*/ 357 h 422"/>
                <a:gd name="T6" fmla="*/ 263 w 318"/>
                <a:gd name="T7" fmla="*/ 316 h 422"/>
                <a:gd name="T8" fmla="*/ 300 w 318"/>
                <a:gd name="T9" fmla="*/ 265 h 422"/>
                <a:gd name="T10" fmla="*/ 317 w 318"/>
                <a:gd name="T11" fmla="*/ 203 h 422"/>
                <a:gd name="T12" fmla="*/ 316 w 318"/>
                <a:gd name="T13" fmla="*/ 139 h 422"/>
                <a:gd name="T14" fmla="*/ 299 w 318"/>
                <a:gd name="T15" fmla="*/ 95 h 422"/>
                <a:gd name="T16" fmla="*/ 276 w 318"/>
                <a:gd name="T17" fmla="*/ 64 h 422"/>
                <a:gd name="T18" fmla="*/ 241 w 318"/>
                <a:gd name="T19" fmla="*/ 36 h 422"/>
                <a:gd name="T20" fmla="*/ 218 w 318"/>
                <a:gd name="T21" fmla="*/ 14 h 422"/>
                <a:gd name="T22" fmla="*/ 180 w 318"/>
                <a:gd name="T23" fmla="*/ 0 h 422"/>
                <a:gd name="T24" fmla="*/ 61 w 318"/>
                <a:gd name="T25" fmla="*/ 52 h 422"/>
                <a:gd name="T26" fmla="*/ 106 w 318"/>
                <a:gd name="T27" fmla="*/ 93 h 422"/>
                <a:gd name="T28" fmla="*/ 137 w 318"/>
                <a:gd name="T29" fmla="*/ 130 h 422"/>
                <a:gd name="T30" fmla="*/ 159 w 318"/>
                <a:gd name="T31" fmla="*/ 159 h 422"/>
                <a:gd name="T32" fmla="*/ 176 w 318"/>
                <a:gd name="T33" fmla="*/ 196 h 422"/>
                <a:gd name="T34" fmla="*/ 176 w 318"/>
                <a:gd name="T35" fmla="*/ 246 h 422"/>
                <a:gd name="T36" fmla="*/ 145 w 318"/>
                <a:gd name="T37" fmla="*/ 279 h 422"/>
                <a:gd name="T38" fmla="*/ 105 w 318"/>
                <a:gd name="T39" fmla="*/ 309 h 422"/>
                <a:gd name="T40" fmla="*/ 50 w 318"/>
                <a:gd name="T41" fmla="*/ 342 h 422"/>
                <a:gd name="T42" fmla="*/ 0 w 318"/>
                <a:gd name="T43" fmla="*/ 369 h 422"/>
                <a:gd name="T44" fmla="*/ 92 w 318"/>
                <a:gd name="T4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8" h="422">
                  <a:moveTo>
                    <a:pt x="92" y="421"/>
                  </a:moveTo>
                  <a:lnTo>
                    <a:pt x="163" y="399"/>
                  </a:lnTo>
                  <a:lnTo>
                    <a:pt x="218" y="357"/>
                  </a:lnTo>
                  <a:lnTo>
                    <a:pt x="263" y="316"/>
                  </a:lnTo>
                  <a:lnTo>
                    <a:pt x="300" y="265"/>
                  </a:lnTo>
                  <a:lnTo>
                    <a:pt x="317" y="203"/>
                  </a:lnTo>
                  <a:lnTo>
                    <a:pt x="316" y="139"/>
                  </a:lnTo>
                  <a:lnTo>
                    <a:pt x="299" y="95"/>
                  </a:lnTo>
                  <a:lnTo>
                    <a:pt x="276" y="64"/>
                  </a:lnTo>
                  <a:lnTo>
                    <a:pt x="241" y="36"/>
                  </a:lnTo>
                  <a:lnTo>
                    <a:pt x="218" y="14"/>
                  </a:lnTo>
                  <a:lnTo>
                    <a:pt x="180" y="0"/>
                  </a:lnTo>
                  <a:lnTo>
                    <a:pt x="61" y="52"/>
                  </a:lnTo>
                  <a:lnTo>
                    <a:pt x="106" y="93"/>
                  </a:lnTo>
                  <a:lnTo>
                    <a:pt x="137" y="130"/>
                  </a:lnTo>
                  <a:lnTo>
                    <a:pt x="159" y="159"/>
                  </a:lnTo>
                  <a:lnTo>
                    <a:pt x="176" y="196"/>
                  </a:lnTo>
                  <a:lnTo>
                    <a:pt x="176" y="246"/>
                  </a:lnTo>
                  <a:lnTo>
                    <a:pt x="145" y="279"/>
                  </a:lnTo>
                  <a:lnTo>
                    <a:pt x="105" y="309"/>
                  </a:lnTo>
                  <a:lnTo>
                    <a:pt x="50" y="342"/>
                  </a:lnTo>
                  <a:lnTo>
                    <a:pt x="0" y="369"/>
                  </a:lnTo>
                  <a:lnTo>
                    <a:pt x="92"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5" name="Freeform 11"/>
            <p:cNvSpPr>
              <a:spLocks/>
            </p:cNvSpPr>
            <p:nvPr/>
          </p:nvSpPr>
          <p:spPr bwMode="auto">
            <a:xfrm>
              <a:off x="2308" y="1190"/>
              <a:ext cx="1404" cy="1153"/>
            </a:xfrm>
            <a:custGeom>
              <a:avLst/>
              <a:gdLst>
                <a:gd name="T0" fmla="*/ 466 w 1404"/>
                <a:gd name="T1" fmla="*/ 1084 h 1153"/>
                <a:gd name="T2" fmla="*/ 370 w 1404"/>
                <a:gd name="T3" fmla="*/ 1066 h 1153"/>
                <a:gd name="T4" fmla="*/ 299 w 1404"/>
                <a:gd name="T5" fmla="*/ 1035 h 1153"/>
                <a:gd name="T6" fmla="*/ 257 w 1404"/>
                <a:gd name="T7" fmla="*/ 1002 h 1153"/>
                <a:gd name="T8" fmla="*/ 220 w 1404"/>
                <a:gd name="T9" fmla="*/ 956 h 1153"/>
                <a:gd name="T10" fmla="*/ 209 w 1404"/>
                <a:gd name="T11" fmla="*/ 914 h 1153"/>
                <a:gd name="T12" fmla="*/ 215 w 1404"/>
                <a:gd name="T13" fmla="*/ 873 h 1153"/>
                <a:gd name="T14" fmla="*/ 231 w 1404"/>
                <a:gd name="T15" fmla="*/ 836 h 1153"/>
                <a:gd name="T16" fmla="*/ 273 w 1404"/>
                <a:gd name="T17" fmla="*/ 798 h 1153"/>
                <a:gd name="T18" fmla="*/ 330 w 1404"/>
                <a:gd name="T19" fmla="*/ 774 h 1153"/>
                <a:gd name="T20" fmla="*/ 400 w 1404"/>
                <a:gd name="T21" fmla="*/ 748 h 1153"/>
                <a:gd name="T22" fmla="*/ 1110 w 1404"/>
                <a:gd name="T23" fmla="*/ 499 h 1153"/>
                <a:gd name="T24" fmla="*/ 1207 w 1404"/>
                <a:gd name="T25" fmla="*/ 451 h 1153"/>
                <a:gd name="T26" fmla="*/ 1289 w 1404"/>
                <a:gd name="T27" fmla="*/ 398 h 1153"/>
                <a:gd name="T28" fmla="*/ 1344 w 1404"/>
                <a:gd name="T29" fmla="*/ 356 h 1153"/>
                <a:gd name="T30" fmla="*/ 1381 w 1404"/>
                <a:gd name="T31" fmla="*/ 310 h 1153"/>
                <a:gd name="T32" fmla="*/ 1403 w 1404"/>
                <a:gd name="T33" fmla="*/ 249 h 1153"/>
                <a:gd name="T34" fmla="*/ 1401 w 1404"/>
                <a:gd name="T35" fmla="*/ 185 h 1153"/>
                <a:gd name="T36" fmla="*/ 1386 w 1404"/>
                <a:gd name="T37" fmla="*/ 136 h 1153"/>
                <a:gd name="T38" fmla="*/ 1370 w 1404"/>
                <a:gd name="T39" fmla="*/ 90 h 1153"/>
                <a:gd name="T40" fmla="*/ 1335 w 1404"/>
                <a:gd name="T41" fmla="*/ 55 h 1153"/>
                <a:gd name="T42" fmla="*/ 1280 w 1404"/>
                <a:gd name="T43" fmla="*/ 18 h 1153"/>
                <a:gd name="T44" fmla="*/ 1214 w 1404"/>
                <a:gd name="T45" fmla="*/ 0 h 1153"/>
                <a:gd name="T46" fmla="*/ 1172 w 1404"/>
                <a:gd name="T47" fmla="*/ 4 h 1153"/>
                <a:gd name="T48" fmla="*/ 1111 w 1404"/>
                <a:gd name="T49" fmla="*/ 7 h 1153"/>
                <a:gd name="T50" fmla="*/ 1053 w 1404"/>
                <a:gd name="T51" fmla="*/ 20 h 1153"/>
                <a:gd name="T52" fmla="*/ 989 w 1404"/>
                <a:gd name="T53" fmla="*/ 46 h 1153"/>
                <a:gd name="T54" fmla="*/ 939 w 1404"/>
                <a:gd name="T55" fmla="*/ 79 h 1153"/>
                <a:gd name="T56" fmla="*/ 899 w 1404"/>
                <a:gd name="T57" fmla="*/ 106 h 1153"/>
                <a:gd name="T58" fmla="*/ 878 w 1404"/>
                <a:gd name="T59" fmla="*/ 149 h 1153"/>
                <a:gd name="T60" fmla="*/ 897 w 1404"/>
                <a:gd name="T61" fmla="*/ 187 h 1153"/>
                <a:gd name="T62" fmla="*/ 939 w 1404"/>
                <a:gd name="T63" fmla="*/ 183 h 1153"/>
                <a:gd name="T64" fmla="*/ 987 w 1404"/>
                <a:gd name="T65" fmla="*/ 171 h 1153"/>
                <a:gd name="T66" fmla="*/ 1033 w 1404"/>
                <a:gd name="T67" fmla="*/ 158 h 1153"/>
                <a:gd name="T68" fmla="*/ 1069 w 1404"/>
                <a:gd name="T69" fmla="*/ 150 h 1153"/>
                <a:gd name="T70" fmla="*/ 1111 w 1404"/>
                <a:gd name="T71" fmla="*/ 150 h 1153"/>
                <a:gd name="T72" fmla="*/ 1154 w 1404"/>
                <a:gd name="T73" fmla="*/ 163 h 1153"/>
                <a:gd name="T74" fmla="*/ 1183 w 1404"/>
                <a:gd name="T75" fmla="*/ 204 h 1153"/>
                <a:gd name="T76" fmla="*/ 1179 w 1404"/>
                <a:gd name="T77" fmla="*/ 248 h 1153"/>
                <a:gd name="T78" fmla="*/ 1157 w 1404"/>
                <a:gd name="T79" fmla="*/ 286 h 1153"/>
                <a:gd name="T80" fmla="*/ 1121 w 1404"/>
                <a:gd name="T81" fmla="*/ 323 h 1153"/>
                <a:gd name="T82" fmla="*/ 1047 w 1404"/>
                <a:gd name="T83" fmla="*/ 361 h 1153"/>
                <a:gd name="T84" fmla="*/ 908 w 1404"/>
                <a:gd name="T85" fmla="*/ 415 h 1153"/>
                <a:gd name="T86" fmla="*/ 194 w 1404"/>
                <a:gd name="T87" fmla="*/ 675 h 1153"/>
                <a:gd name="T88" fmla="*/ 123 w 1404"/>
                <a:gd name="T89" fmla="*/ 715 h 1153"/>
                <a:gd name="T90" fmla="*/ 68 w 1404"/>
                <a:gd name="T91" fmla="*/ 763 h 1153"/>
                <a:gd name="T92" fmla="*/ 29 w 1404"/>
                <a:gd name="T93" fmla="*/ 809 h 1153"/>
                <a:gd name="T94" fmla="*/ 6 w 1404"/>
                <a:gd name="T95" fmla="*/ 858 h 1153"/>
                <a:gd name="T96" fmla="*/ 0 w 1404"/>
                <a:gd name="T97" fmla="*/ 912 h 1153"/>
                <a:gd name="T98" fmla="*/ 8 w 1404"/>
                <a:gd name="T99" fmla="*/ 952 h 1153"/>
                <a:gd name="T100" fmla="*/ 22 w 1404"/>
                <a:gd name="T101" fmla="*/ 992 h 1153"/>
                <a:gd name="T102" fmla="*/ 59 w 1404"/>
                <a:gd name="T103" fmla="*/ 1036 h 1153"/>
                <a:gd name="T104" fmla="*/ 127 w 1404"/>
                <a:gd name="T105" fmla="*/ 1095 h 1153"/>
                <a:gd name="T106" fmla="*/ 198 w 1404"/>
                <a:gd name="T107" fmla="*/ 1135 h 1153"/>
                <a:gd name="T108" fmla="*/ 273 w 1404"/>
                <a:gd name="T109" fmla="*/ 1152 h 1153"/>
                <a:gd name="T110" fmla="*/ 466 w 1404"/>
                <a:gd name="T111" fmla="*/ 1084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4" h="1153">
                  <a:moveTo>
                    <a:pt x="466" y="1084"/>
                  </a:moveTo>
                  <a:lnTo>
                    <a:pt x="370" y="1066"/>
                  </a:lnTo>
                  <a:lnTo>
                    <a:pt x="299" y="1035"/>
                  </a:lnTo>
                  <a:lnTo>
                    <a:pt x="257" y="1002"/>
                  </a:lnTo>
                  <a:lnTo>
                    <a:pt x="220" y="956"/>
                  </a:lnTo>
                  <a:lnTo>
                    <a:pt x="209" y="914"/>
                  </a:lnTo>
                  <a:lnTo>
                    <a:pt x="215" y="873"/>
                  </a:lnTo>
                  <a:lnTo>
                    <a:pt x="231" y="836"/>
                  </a:lnTo>
                  <a:lnTo>
                    <a:pt x="273" y="798"/>
                  </a:lnTo>
                  <a:lnTo>
                    <a:pt x="330" y="774"/>
                  </a:lnTo>
                  <a:lnTo>
                    <a:pt x="400" y="748"/>
                  </a:lnTo>
                  <a:lnTo>
                    <a:pt x="1110" y="499"/>
                  </a:lnTo>
                  <a:lnTo>
                    <a:pt x="1207" y="451"/>
                  </a:lnTo>
                  <a:lnTo>
                    <a:pt x="1289" y="398"/>
                  </a:lnTo>
                  <a:lnTo>
                    <a:pt x="1344" y="356"/>
                  </a:lnTo>
                  <a:lnTo>
                    <a:pt x="1381" y="310"/>
                  </a:lnTo>
                  <a:lnTo>
                    <a:pt x="1403" y="249"/>
                  </a:lnTo>
                  <a:lnTo>
                    <a:pt x="1401" y="185"/>
                  </a:lnTo>
                  <a:lnTo>
                    <a:pt x="1386" y="136"/>
                  </a:lnTo>
                  <a:lnTo>
                    <a:pt x="1370" y="90"/>
                  </a:lnTo>
                  <a:lnTo>
                    <a:pt x="1335" y="55"/>
                  </a:lnTo>
                  <a:lnTo>
                    <a:pt x="1280" y="18"/>
                  </a:lnTo>
                  <a:lnTo>
                    <a:pt x="1214" y="0"/>
                  </a:lnTo>
                  <a:lnTo>
                    <a:pt x="1172" y="4"/>
                  </a:lnTo>
                  <a:lnTo>
                    <a:pt x="1111" y="7"/>
                  </a:lnTo>
                  <a:lnTo>
                    <a:pt x="1053" y="20"/>
                  </a:lnTo>
                  <a:lnTo>
                    <a:pt x="989" y="46"/>
                  </a:lnTo>
                  <a:lnTo>
                    <a:pt x="939" y="79"/>
                  </a:lnTo>
                  <a:lnTo>
                    <a:pt x="899" y="106"/>
                  </a:lnTo>
                  <a:lnTo>
                    <a:pt x="878" y="149"/>
                  </a:lnTo>
                  <a:lnTo>
                    <a:pt x="897" y="187"/>
                  </a:lnTo>
                  <a:lnTo>
                    <a:pt x="939" y="183"/>
                  </a:lnTo>
                  <a:lnTo>
                    <a:pt x="987" y="171"/>
                  </a:lnTo>
                  <a:lnTo>
                    <a:pt x="1033" y="158"/>
                  </a:lnTo>
                  <a:lnTo>
                    <a:pt x="1069" y="150"/>
                  </a:lnTo>
                  <a:lnTo>
                    <a:pt x="1111" y="150"/>
                  </a:lnTo>
                  <a:lnTo>
                    <a:pt x="1154" y="163"/>
                  </a:lnTo>
                  <a:lnTo>
                    <a:pt x="1183" y="204"/>
                  </a:lnTo>
                  <a:lnTo>
                    <a:pt x="1179" y="248"/>
                  </a:lnTo>
                  <a:lnTo>
                    <a:pt x="1157" y="286"/>
                  </a:lnTo>
                  <a:lnTo>
                    <a:pt x="1121" y="323"/>
                  </a:lnTo>
                  <a:lnTo>
                    <a:pt x="1047" y="361"/>
                  </a:lnTo>
                  <a:lnTo>
                    <a:pt x="908" y="415"/>
                  </a:lnTo>
                  <a:lnTo>
                    <a:pt x="194" y="675"/>
                  </a:lnTo>
                  <a:lnTo>
                    <a:pt x="123" y="715"/>
                  </a:lnTo>
                  <a:lnTo>
                    <a:pt x="68" y="763"/>
                  </a:lnTo>
                  <a:lnTo>
                    <a:pt x="29" y="809"/>
                  </a:lnTo>
                  <a:lnTo>
                    <a:pt x="6" y="858"/>
                  </a:lnTo>
                  <a:lnTo>
                    <a:pt x="0" y="912"/>
                  </a:lnTo>
                  <a:lnTo>
                    <a:pt x="8" y="952"/>
                  </a:lnTo>
                  <a:lnTo>
                    <a:pt x="22" y="992"/>
                  </a:lnTo>
                  <a:lnTo>
                    <a:pt x="59" y="1036"/>
                  </a:lnTo>
                  <a:lnTo>
                    <a:pt x="127" y="1095"/>
                  </a:lnTo>
                  <a:lnTo>
                    <a:pt x="198" y="1135"/>
                  </a:lnTo>
                  <a:lnTo>
                    <a:pt x="273" y="1152"/>
                  </a:lnTo>
                  <a:lnTo>
                    <a:pt x="466" y="108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6" name="Freeform 12"/>
            <p:cNvSpPr>
              <a:spLocks/>
            </p:cNvSpPr>
            <p:nvPr/>
          </p:nvSpPr>
          <p:spPr bwMode="auto">
            <a:xfrm>
              <a:off x="2711" y="3280"/>
              <a:ext cx="368" cy="422"/>
            </a:xfrm>
            <a:custGeom>
              <a:avLst/>
              <a:gdLst>
                <a:gd name="T0" fmla="*/ 367 w 368"/>
                <a:gd name="T1" fmla="*/ 421 h 422"/>
                <a:gd name="T2" fmla="*/ 171 w 368"/>
                <a:gd name="T3" fmla="*/ 340 h 422"/>
                <a:gd name="T4" fmla="*/ 117 w 368"/>
                <a:gd name="T5" fmla="*/ 304 h 422"/>
                <a:gd name="T6" fmla="*/ 73 w 368"/>
                <a:gd name="T7" fmla="*/ 265 h 422"/>
                <a:gd name="T8" fmla="*/ 31 w 368"/>
                <a:gd name="T9" fmla="*/ 219 h 422"/>
                <a:gd name="T10" fmla="*/ 9 w 368"/>
                <a:gd name="T11" fmla="*/ 179 h 422"/>
                <a:gd name="T12" fmla="*/ 0 w 368"/>
                <a:gd name="T13" fmla="*/ 137 h 422"/>
                <a:gd name="T14" fmla="*/ 2 w 368"/>
                <a:gd name="T15" fmla="*/ 95 h 422"/>
                <a:gd name="T16" fmla="*/ 19 w 368"/>
                <a:gd name="T17" fmla="*/ 51 h 422"/>
                <a:gd name="T18" fmla="*/ 44 w 368"/>
                <a:gd name="T19" fmla="*/ 0 h 422"/>
                <a:gd name="T20" fmla="*/ 120 w 368"/>
                <a:gd name="T21" fmla="*/ 52 h 422"/>
                <a:gd name="T22" fmla="*/ 95 w 368"/>
                <a:gd name="T23" fmla="*/ 98 h 422"/>
                <a:gd name="T24" fmla="*/ 95 w 368"/>
                <a:gd name="T25" fmla="*/ 143 h 422"/>
                <a:gd name="T26" fmla="*/ 122 w 368"/>
                <a:gd name="T27" fmla="*/ 191 h 422"/>
                <a:gd name="T28" fmla="*/ 162 w 368"/>
                <a:gd name="T29" fmla="*/ 235 h 422"/>
                <a:gd name="T30" fmla="*/ 223 w 368"/>
                <a:gd name="T31" fmla="*/ 284 h 422"/>
                <a:gd name="T32" fmla="*/ 290 w 368"/>
                <a:gd name="T33" fmla="*/ 317 h 422"/>
                <a:gd name="T34" fmla="*/ 332 w 368"/>
                <a:gd name="T35" fmla="*/ 351 h 422"/>
                <a:gd name="T36" fmla="*/ 351 w 368"/>
                <a:gd name="T37" fmla="*/ 378 h 422"/>
                <a:gd name="T38" fmla="*/ 367 w 368"/>
                <a:gd name="T39"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8" h="422">
                  <a:moveTo>
                    <a:pt x="367" y="421"/>
                  </a:moveTo>
                  <a:lnTo>
                    <a:pt x="171" y="340"/>
                  </a:lnTo>
                  <a:lnTo>
                    <a:pt x="117" y="304"/>
                  </a:lnTo>
                  <a:lnTo>
                    <a:pt x="73" y="265"/>
                  </a:lnTo>
                  <a:lnTo>
                    <a:pt x="31" y="219"/>
                  </a:lnTo>
                  <a:lnTo>
                    <a:pt x="9" y="179"/>
                  </a:lnTo>
                  <a:lnTo>
                    <a:pt x="0" y="137"/>
                  </a:lnTo>
                  <a:lnTo>
                    <a:pt x="2" y="95"/>
                  </a:lnTo>
                  <a:lnTo>
                    <a:pt x="19" y="51"/>
                  </a:lnTo>
                  <a:lnTo>
                    <a:pt x="44" y="0"/>
                  </a:lnTo>
                  <a:lnTo>
                    <a:pt x="120" y="52"/>
                  </a:lnTo>
                  <a:lnTo>
                    <a:pt x="95" y="98"/>
                  </a:lnTo>
                  <a:lnTo>
                    <a:pt x="95" y="143"/>
                  </a:lnTo>
                  <a:lnTo>
                    <a:pt x="122" y="191"/>
                  </a:lnTo>
                  <a:lnTo>
                    <a:pt x="162" y="235"/>
                  </a:lnTo>
                  <a:lnTo>
                    <a:pt x="223" y="284"/>
                  </a:lnTo>
                  <a:lnTo>
                    <a:pt x="290" y="317"/>
                  </a:lnTo>
                  <a:lnTo>
                    <a:pt x="332" y="351"/>
                  </a:lnTo>
                  <a:lnTo>
                    <a:pt x="351" y="378"/>
                  </a:lnTo>
                  <a:lnTo>
                    <a:pt x="367"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7" name="Freeform 13"/>
            <p:cNvSpPr>
              <a:spLocks/>
            </p:cNvSpPr>
            <p:nvPr/>
          </p:nvSpPr>
          <p:spPr bwMode="auto">
            <a:xfrm>
              <a:off x="2432" y="1792"/>
              <a:ext cx="989" cy="1439"/>
            </a:xfrm>
            <a:custGeom>
              <a:avLst/>
              <a:gdLst>
                <a:gd name="T0" fmla="*/ 525 w 989"/>
                <a:gd name="T1" fmla="*/ 1438 h 1439"/>
                <a:gd name="T2" fmla="*/ 582 w 989"/>
                <a:gd name="T3" fmla="*/ 1409 h 1439"/>
                <a:gd name="T4" fmla="*/ 647 w 989"/>
                <a:gd name="T5" fmla="*/ 1355 h 1439"/>
                <a:gd name="T6" fmla="*/ 670 w 989"/>
                <a:gd name="T7" fmla="*/ 1304 h 1439"/>
                <a:gd name="T8" fmla="*/ 686 w 989"/>
                <a:gd name="T9" fmla="*/ 1255 h 1439"/>
                <a:gd name="T10" fmla="*/ 677 w 989"/>
                <a:gd name="T11" fmla="*/ 1198 h 1439"/>
                <a:gd name="T12" fmla="*/ 637 w 989"/>
                <a:gd name="T13" fmla="*/ 1125 h 1439"/>
                <a:gd name="T14" fmla="*/ 609 w 989"/>
                <a:gd name="T15" fmla="*/ 1092 h 1439"/>
                <a:gd name="T16" fmla="*/ 569 w 989"/>
                <a:gd name="T17" fmla="*/ 1063 h 1439"/>
                <a:gd name="T18" fmla="*/ 259 w 989"/>
                <a:gd name="T19" fmla="*/ 905 h 1439"/>
                <a:gd name="T20" fmla="*/ 201 w 989"/>
                <a:gd name="T21" fmla="*/ 863 h 1439"/>
                <a:gd name="T22" fmla="*/ 177 w 989"/>
                <a:gd name="T23" fmla="*/ 843 h 1439"/>
                <a:gd name="T24" fmla="*/ 160 w 989"/>
                <a:gd name="T25" fmla="*/ 800 h 1439"/>
                <a:gd name="T26" fmla="*/ 171 w 989"/>
                <a:gd name="T27" fmla="*/ 766 h 1439"/>
                <a:gd name="T28" fmla="*/ 215 w 989"/>
                <a:gd name="T29" fmla="*/ 738 h 1439"/>
                <a:gd name="T30" fmla="*/ 294 w 989"/>
                <a:gd name="T31" fmla="*/ 709 h 1439"/>
                <a:gd name="T32" fmla="*/ 780 w 989"/>
                <a:gd name="T33" fmla="*/ 521 h 1439"/>
                <a:gd name="T34" fmla="*/ 856 w 989"/>
                <a:gd name="T35" fmla="*/ 471 h 1439"/>
                <a:gd name="T36" fmla="*/ 918 w 989"/>
                <a:gd name="T37" fmla="*/ 417 h 1439"/>
                <a:gd name="T38" fmla="*/ 953 w 989"/>
                <a:gd name="T39" fmla="*/ 379 h 1439"/>
                <a:gd name="T40" fmla="*/ 984 w 989"/>
                <a:gd name="T41" fmla="*/ 334 h 1439"/>
                <a:gd name="T42" fmla="*/ 988 w 989"/>
                <a:gd name="T43" fmla="*/ 274 h 1439"/>
                <a:gd name="T44" fmla="*/ 972 w 989"/>
                <a:gd name="T45" fmla="*/ 214 h 1439"/>
                <a:gd name="T46" fmla="*/ 953 w 989"/>
                <a:gd name="T47" fmla="*/ 167 h 1439"/>
                <a:gd name="T48" fmla="*/ 920 w 989"/>
                <a:gd name="T49" fmla="*/ 126 h 1439"/>
                <a:gd name="T50" fmla="*/ 875 w 989"/>
                <a:gd name="T51" fmla="*/ 85 h 1439"/>
                <a:gd name="T52" fmla="*/ 828 w 989"/>
                <a:gd name="T53" fmla="*/ 50 h 1439"/>
                <a:gd name="T54" fmla="*/ 803 w 989"/>
                <a:gd name="T55" fmla="*/ 29 h 1439"/>
                <a:gd name="T56" fmla="*/ 756 w 989"/>
                <a:gd name="T57" fmla="*/ 0 h 1439"/>
                <a:gd name="T58" fmla="*/ 588 w 989"/>
                <a:gd name="T59" fmla="*/ 61 h 1439"/>
                <a:gd name="T60" fmla="*/ 649 w 989"/>
                <a:gd name="T61" fmla="*/ 104 h 1439"/>
                <a:gd name="T62" fmla="*/ 694 w 989"/>
                <a:gd name="T63" fmla="*/ 145 h 1439"/>
                <a:gd name="T64" fmla="*/ 739 w 989"/>
                <a:gd name="T65" fmla="*/ 182 h 1439"/>
                <a:gd name="T66" fmla="*/ 780 w 989"/>
                <a:gd name="T67" fmla="*/ 223 h 1439"/>
                <a:gd name="T68" fmla="*/ 803 w 989"/>
                <a:gd name="T69" fmla="*/ 272 h 1439"/>
                <a:gd name="T70" fmla="*/ 787 w 989"/>
                <a:gd name="T71" fmla="*/ 323 h 1439"/>
                <a:gd name="T72" fmla="*/ 729 w 989"/>
                <a:gd name="T73" fmla="*/ 369 h 1439"/>
                <a:gd name="T74" fmla="*/ 639 w 989"/>
                <a:gd name="T75" fmla="*/ 413 h 1439"/>
                <a:gd name="T76" fmla="*/ 212 w 989"/>
                <a:gd name="T77" fmla="*/ 589 h 1439"/>
                <a:gd name="T78" fmla="*/ 160 w 989"/>
                <a:gd name="T79" fmla="*/ 608 h 1439"/>
                <a:gd name="T80" fmla="*/ 88 w 989"/>
                <a:gd name="T81" fmla="*/ 653 h 1439"/>
                <a:gd name="T82" fmla="*/ 43 w 989"/>
                <a:gd name="T83" fmla="*/ 698 h 1439"/>
                <a:gd name="T84" fmla="*/ 9 w 989"/>
                <a:gd name="T85" fmla="*/ 755 h 1439"/>
                <a:gd name="T86" fmla="*/ 0 w 989"/>
                <a:gd name="T87" fmla="*/ 820 h 1439"/>
                <a:gd name="T88" fmla="*/ 10 w 989"/>
                <a:gd name="T89" fmla="*/ 872 h 1439"/>
                <a:gd name="T90" fmla="*/ 40 w 989"/>
                <a:gd name="T91" fmla="*/ 914 h 1439"/>
                <a:gd name="T92" fmla="*/ 84 w 989"/>
                <a:gd name="T93" fmla="*/ 949 h 1439"/>
                <a:gd name="T94" fmla="*/ 159 w 989"/>
                <a:gd name="T95" fmla="*/ 999 h 1439"/>
                <a:gd name="T96" fmla="*/ 487 w 989"/>
                <a:gd name="T97" fmla="*/ 1164 h 1439"/>
                <a:gd name="T98" fmla="*/ 530 w 989"/>
                <a:gd name="T99" fmla="*/ 1197 h 1439"/>
                <a:gd name="T100" fmla="*/ 569 w 989"/>
                <a:gd name="T101" fmla="*/ 1236 h 1439"/>
                <a:gd name="T102" fmla="*/ 557 w 989"/>
                <a:gd name="T103" fmla="*/ 1292 h 1439"/>
                <a:gd name="T104" fmla="*/ 502 w 989"/>
                <a:gd name="T105" fmla="*/ 1354 h 1439"/>
                <a:gd name="T106" fmla="*/ 434 w 989"/>
                <a:gd name="T107" fmla="*/ 1394 h 1439"/>
                <a:gd name="T108" fmla="*/ 525 w 989"/>
                <a:gd name="T109" fmla="*/ 143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9" h="1439">
                  <a:moveTo>
                    <a:pt x="525" y="1438"/>
                  </a:moveTo>
                  <a:lnTo>
                    <a:pt x="582" y="1409"/>
                  </a:lnTo>
                  <a:lnTo>
                    <a:pt x="647" y="1355"/>
                  </a:lnTo>
                  <a:lnTo>
                    <a:pt x="670" y="1304"/>
                  </a:lnTo>
                  <a:lnTo>
                    <a:pt x="686" y="1255"/>
                  </a:lnTo>
                  <a:lnTo>
                    <a:pt x="677" y="1198"/>
                  </a:lnTo>
                  <a:lnTo>
                    <a:pt x="637" y="1125"/>
                  </a:lnTo>
                  <a:lnTo>
                    <a:pt x="609" y="1092"/>
                  </a:lnTo>
                  <a:lnTo>
                    <a:pt x="569" y="1063"/>
                  </a:lnTo>
                  <a:lnTo>
                    <a:pt x="259" y="905"/>
                  </a:lnTo>
                  <a:lnTo>
                    <a:pt x="201" y="863"/>
                  </a:lnTo>
                  <a:lnTo>
                    <a:pt x="177" y="843"/>
                  </a:lnTo>
                  <a:lnTo>
                    <a:pt x="160" y="800"/>
                  </a:lnTo>
                  <a:lnTo>
                    <a:pt x="171" y="766"/>
                  </a:lnTo>
                  <a:lnTo>
                    <a:pt x="215" y="738"/>
                  </a:lnTo>
                  <a:lnTo>
                    <a:pt x="294" y="709"/>
                  </a:lnTo>
                  <a:lnTo>
                    <a:pt x="780" y="521"/>
                  </a:lnTo>
                  <a:lnTo>
                    <a:pt x="856" y="471"/>
                  </a:lnTo>
                  <a:lnTo>
                    <a:pt x="918" y="417"/>
                  </a:lnTo>
                  <a:lnTo>
                    <a:pt x="953" y="379"/>
                  </a:lnTo>
                  <a:lnTo>
                    <a:pt x="984" y="334"/>
                  </a:lnTo>
                  <a:lnTo>
                    <a:pt x="988" y="274"/>
                  </a:lnTo>
                  <a:lnTo>
                    <a:pt x="972" y="214"/>
                  </a:lnTo>
                  <a:lnTo>
                    <a:pt x="953" y="167"/>
                  </a:lnTo>
                  <a:lnTo>
                    <a:pt x="920" y="126"/>
                  </a:lnTo>
                  <a:lnTo>
                    <a:pt x="875" y="85"/>
                  </a:lnTo>
                  <a:lnTo>
                    <a:pt x="828" y="50"/>
                  </a:lnTo>
                  <a:lnTo>
                    <a:pt x="803" y="29"/>
                  </a:lnTo>
                  <a:lnTo>
                    <a:pt x="756" y="0"/>
                  </a:lnTo>
                  <a:lnTo>
                    <a:pt x="588" y="61"/>
                  </a:lnTo>
                  <a:lnTo>
                    <a:pt x="649" y="104"/>
                  </a:lnTo>
                  <a:lnTo>
                    <a:pt x="694" y="145"/>
                  </a:lnTo>
                  <a:lnTo>
                    <a:pt x="739" y="182"/>
                  </a:lnTo>
                  <a:lnTo>
                    <a:pt x="780" y="223"/>
                  </a:lnTo>
                  <a:lnTo>
                    <a:pt x="803" y="272"/>
                  </a:lnTo>
                  <a:lnTo>
                    <a:pt x="787" y="323"/>
                  </a:lnTo>
                  <a:lnTo>
                    <a:pt x="729" y="369"/>
                  </a:lnTo>
                  <a:lnTo>
                    <a:pt x="639" y="413"/>
                  </a:lnTo>
                  <a:lnTo>
                    <a:pt x="212" y="589"/>
                  </a:lnTo>
                  <a:lnTo>
                    <a:pt x="160" y="608"/>
                  </a:lnTo>
                  <a:lnTo>
                    <a:pt x="88" y="653"/>
                  </a:lnTo>
                  <a:lnTo>
                    <a:pt x="43" y="698"/>
                  </a:lnTo>
                  <a:lnTo>
                    <a:pt x="9" y="755"/>
                  </a:lnTo>
                  <a:lnTo>
                    <a:pt x="0" y="820"/>
                  </a:lnTo>
                  <a:lnTo>
                    <a:pt x="10" y="872"/>
                  </a:lnTo>
                  <a:lnTo>
                    <a:pt x="40" y="914"/>
                  </a:lnTo>
                  <a:lnTo>
                    <a:pt x="84" y="949"/>
                  </a:lnTo>
                  <a:lnTo>
                    <a:pt x="159" y="999"/>
                  </a:lnTo>
                  <a:lnTo>
                    <a:pt x="487" y="1164"/>
                  </a:lnTo>
                  <a:lnTo>
                    <a:pt x="530" y="1197"/>
                  </a:lnTo>
                  <a:lnTo>
                    <a:pt x="569" y="1236"/>
                  </a:lnTo>
                  <a:lnTo>
                    <a:pt x="557" y="1292"/>
                  </a:lnTo>
                  <a:lnTo>
                    <a:pt x="502" y="1354"/>
                  </a:lnTo>
                  <a:lnTo>
                    <a:pt x="434" y="1394"/>
                  </a:lnTo>
                  <a:lnTo>
                    <a:pt x="525" y="143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8" name="Freeform 14"/>
            <p:cNvSpPr>
              <a:spLocks/>
            </p:cNvSpPr>
            <p:nvPr/>
          </p:nvSpPr>
          <p:spPr bwMode="auto">
            <a:xfrm>
              <a:off x="2100" y="1162"/>
              <a:ext cx="669" cy="582"/>
            </a:xfrm>
            <a:custGeom>
              <a:avLst/>
              <a:gdLst>
                <a:gd name="T0" fmla="*/ 668 w 669"/>
                <a:gd name="T1" fmla="*/ 553 h 582"/>
                <a:gd name="T2" fmla="*/ 668 w 669"/>
                <a:gd name="T3" fmla="*/ 450 h 582"/>
                <a:gd name="T4" fmla="*/ 562 w 669"/>
                <a:gd name="T5" fmla="*/ 435 h 582"/>
                <a:gd name="T6" fmla="*/ 448 w 669"/>
                <a:gd name="T7" fmla="*/ 420 h 582"/>
                <a:gd name="T8" fmla="*/ 367 w 669"/>
                <a:gd name="T9" fmla="*/ 400 h 582"/>
                <a:gd name="T10" fmla="*/ 314 w 669"/>
                <a:gd name="T11" fmla="*/ 378 h 582"/>
                <a:gd name="T12" fmla="*/ 257 w 669"/>
                <a:gd name="T13" fmla="*/ 349 h 582"/>
                <a:gd name="T14" fmla="*/ 220 w 669"/>
                <a:gd name="T15" fmla="*/ 314 h 582"/>
                <a:gd name="T16" fmla="*/ 193 w 669"/>
                <a:gd name="T17" fmla="*/ 274 h 582"/>
                <a:gd name="T18" fmla="*/ 180 w 669"/>
                <a:gd name="T19" fmla="*/ 231 h 582"/>
                <a:gd name="T20" fmla="*/ 180 w 669"/>
                <a:gd name="T21" fmla="*/ 189 h 582"/>
                <a:gd name="T22" fmla="*/ 193 w 669"/>
                <a:gd name="T23" fmla="*/ 165 h 582"/>
                <a:gd name="T24" fmla="*/ 209 w 669"/>
                <a:gd name="T25" fmla="*/ 143 h 582"/>
                <a:gd name="T26" fmla="*/ 255 w 669"/>
                <a:gd name="T27" fmla="*/ 127 h 582"/>
                <a:gd name="T28" fmla="*/ 297 w 669"/>
                <a:gd name="T29" fmla="*/ 127 h 582"/>
                <a:gd name="T30" fmla="*/ 345 w 669"/>
                <a:gd name="T31" fmla="*/ 141 h 582"/>
                <a:gd name="T32" fmla="*/ 396 w 669"/>
                <a:gd name="T33" fmla="*/ 156 h 582"/>
                <a:gd name="T34" fmla="*/ 448 w 669"/>
                <a:gd name="T35" fmla="*/ 163 h 582"/>
                <a:gd name="T36" fmla="*/ 477 w 669"/>
                <a:gd name="T37" fmla="*/ 125 h 582"/>
                <a:gd name="T38" fmla="*/ 464 w 669"/>
                <a:gd name="T39" fmla="*/ 86 h 582"/>
                <a:gd name="T40" fmla="*/ 415 w 669"/>
                <a:gd name="T41" fmla="*/ 42 h 582"/>
                <a:gd name="T42" fmla="*/ 363 w 669"/>
                <a:gd name="T43" fmla="*/ 18 h 582"/>
                <a:gd name="T44" fmla="*/ 319 w 669"/>
                <a:gd name="T45" fmla="*/ 7 h 582"/>
                <a:gd name="T46" fmla="*/ 273 w 669"/>
                <a:gd name="T47" fmla="*/ 2 h 582"/>
                <a:gd name="T48" fmla="*/ 222 w 669"/>
                <a:gd name="T49" fmla="*/ 0 h 582"/>
                <a:gd name="T50" fmla="*/ 176 w 669"/>
                <a:gd name="T51" fmla="*/ 4 h 582"/>
                <a:gd name="T52" fmla="*/ 136 w 669"/>
                <a:gd name="T53" fmla="*/ 15 h 582"/>
                <a:gd name="T54" fmla="*/ 86 w 669"/>
                <a:gd name="T55" fmla="*/ 33 h 582"/>
                <a:gd name="T56" fmla="*/ 50 w 669"/>
                <a:gd name="T57" fmla="*/ 66 h 582"/>
                <a:gd name="T58" fmla="*/ 22 w 669"/>
                <a:gd name="T59" fmla="*/ 99 h 582"/>
                <a:gd name="T60" fmla="*/ 6 w 669"/>
                <a:gd name="T61" fmla="*/ 145 h 582"/>
                <a:gd name="T62" fmla="*/ 0 w 669"/>
                <a:gd name="T63" fmla="*/ 189 h 582"/>
                <a:gd name="T64" fmla="*/ 9 w 669"/>
                <a:gd name="T65" fmla="*/ 237 h 582"/>
                <a:gd name="T66" fmla="*/ 22 w 669"/>
                <a:gd name="T67" fmla="*/ 285 h 582"/>
                <a:gd name="T68" fmla="*/ 50 w 669"/>
                <a:gd name="T69" fmla="*/ 330 h 582"/>
                <a:gd name="T70" fmla="*/ 81 w 669"/>
                <a:gd name="T71" fmla="*/ 375 h 582"/>
                <a:gd name="T72" fmla="*/ 125 w 669"/>
                <a:gd name="T73" fmla="*/ 419 h 582"/>
                <a:gd name="T74" fmla="*/ 169 w 669"/>
                <a:gd name="T75" fmla="*/ 457 h 582"/>
                <a:gd name="T76" fmla="*/ 217 w 669"/>
                <a:gd name="T77" fmla="*/ 488 h 582"/>
                <a:gd name="T78" fmla="*/ 266 w 669"/>
                <a:gd name="T79" fmla="*/ 514 h 582"/>
                <a:gd name="T80" fmla="*/ 310 w 669"/>
                <a:gd name="T81" fmla="*/ 534 h 582"/>
                <a:gd name="T82" fmla="*/ 369 w 669"/>
                <a:gd name="T83" fmla="*/ 549 h 582"/>
                <a:gd name="T84" fmla="*/ 437 w 669"/>
                <a:gd name="T85" fmla="*/ 568 h 582"/>
                <a:gd name="T86" fmla="*/ 516 w 669"/>
                <a:gd name="T87" fmla="*/ 581 h 582"/>
                <a:gd name="T88" fmla="*/ 595 w 669"/>
                <a:gd name="T89" fmla="*/ 577 h 582"/>
                <a:gd name="T90" fmla="*/ 668 w 669"/>
                <a:gd name="T91" fmla="*/ 5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9" h="582">
                  <a:moveTo>
                    <a:pt x="668" y="553"/>
                  </a:moveTo>
                  <a:lnTo>
                    <a:pt x="668" y="450"/>
                  </a:lnTo>
                  <a:lnTo>
                    <a:pt x="562" y="435"/>
                  </a:lnTo>
                  <a:lnTo>
                    <a:pt x="448" y="420"/>
                  </a:lnTo>
                  <a:lnTo>
                    <a:pt x="367" y="400"/>
                  </a:lnTo>
                  <a:lnTo>
                    <a:pt x="314" y="378"/>
                  </a:lnTo>
                  <a:lnTo>
                    <a:pt x="257" y="349"/>
                  </a:lnTo>
                  <a:lnTo>
                    <a:pt x="220" y="314"/>
                  </a:lnTo>
                  <a:lnTo>
                    <a:pt x="193" y="274"/>
                  </a:lnTo>
                  <a:lnTo>
                    <a:pt x="180" y="231"/>
                  </a:lnTo>
                  <a:lnTo>
                    <a:pt x="180" y="189"/>
                  </a:lnTo>
                  <a:lnTo>
                    <a:pt x="193" y="165"/>
                  </a:lnTo>
                  <a:lnTo>
                    <a:pt x="209" y="143"/>
                  </a:lnTo>
                  <a:lnTo>
                    <a:pt x="255" y="127"/>
                  </a:lnTo>
                  <a:lnTo>
                    <a:pt x="297" y="127"/>
                  </a:lnTo>
                  <a:lnTo>
                    <a:pt x="345" y="141"/>
                  </a:lnTo>
                  <a:lnTo>
                    <a:pt x="396" y="156"/>
                  </a:lnTo>
                  <a:lnTo>
                    <a:pt x="448" y="163"/>
                  </a:lnTo>
                  <a:lnTo>
                    <a:pt x="477" y="125"/>
                  </a:lnTo>
                  <a:lnTo>
                    <a:pt x="464" y="86"/>
                  </a:lnTo>
                  <a:lnTo>
                    <a:pt x="415" y="42"/>
                  </a:lnTo>
                  <a:lnTo>
                    <a:pt x="363" y="18"/>
                  </a:lnTo>
                  <a:lnTo>
                    <a:pt x="319" y="7"/>
                  </a:lnTo>
                  <a:lnTo>
                    <a:pt x="273" y="2"/>
                  </a:lnTo>
                  <a:lnTo>
                    <a:pt x="222" y="0"/>
                  </a:lnTo>
                  <a:lnTo>
                    <a:pt x="176" y="4"/>
                  </a:lnTo>
                  <a:lnTo>
                    <a:pt x="136" y="15"/>
                  </a:lnTo>
                  <a:lnTo>
                    <a:pt x="86" y="33"/>
                  </a:lnTo>
                  <a:lnTo>
                    <a:pt x="50" y="66"/>
                  </a:lnTo>
                  <a:lnTo>
                    <a:pt x="22" y="99"/>
                  </a:lnTo>
                  <a:lnTo>
                    <a:pt x="6" y="145"/>
                  </a:lnTo>
                  <a:lnTo>
                    <a:pt x="0" y="189"/>
                  </a:lnTo>
                  <a:lnTo>
                    <a:pt x="9" y="237"/>
                  </a:lnTo>
                  <a:lnTo>
                    <a:pt x="22" y="285"/>
                  </a:lnTo>
                  <a:lnTo>
                    <a:pt x="50" y="330"/>
                  </a:lnTo>
                  <a:lnTo>
                    <a:pt x="81" y="375"/>
                  </a:lnTo>
                  <a:lnTo>
                    <a:pt x="125" y="419"/>
                  </a:lnTo>
                  <a:lnTo>
                    <a:pt x="169" y="457"/>
                  </a:lnTo>
                  <a:lnTo>
                    <a:pt x="217" y="488"/>
                  </a:lnTo>
                  <a:lnTo>
                    <a:pt x="266" y="514"/>
                  </a:lnTo>
                  <a:lnTo>
                    <a:pt x="310" y="534"/>
                  </a:lnTo>
                  <a:lnTo>
                    <a:pt x="369" y="549"/>
                  </a:lnTo>
                  <a:lnTo>
                    <a:pt x="437" y="568"/>
                  </a:lnTo>
                  <a:lnTo>
                    <a:pt x="516" y="581"/>
                  </a:lnTo>
                  <a:lnTo>
                    <a:pt x="595" y="577"/>
                  </a:lnTo>
                  <a:lnTo>
                    <a:pt x="668" y="55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9" name="Freeform 15"/>
            <p:cNvSpPr>
              <a:spLocks/>
            </p:cNvSpPr>
            <p:nvPr/>
          </p:nvSpPr>
          <p:spPr bwMode="auto">
            <a:xfrm>
              <a:off x="1365" y="583"/>
              <a:ext cx="1413" cy="549"/>
            </a:xfrm>
            <a:custGeom>
              <a:avLst/>
              <a:gdLst>
                <a:gd name="T0" fmla="*/ 1412 w 1413"/>
                <a:gd name="T1" fmla="*/ 548 h 549"/>
                <a:gd name="T2" fmla="*/ 1316 w 1413"/>
                <a:gd name="T3" fmla="*/ 537 h 549"/>
                <a:gd name="T4" fmla="*/ 1237 w 1413"/>
                <a:gd name="T5" fmla="*/ 524 h 549"/>
                <a:gd name="T6" fmla="*/ 1179 w 1413"/>
                <a:gd name="T7" fmla="*/ 511 h 549"/>
                <a:gd name="T8" fmla="*/ 1118 w 1413"/>
                <a:gd name="T9" fmla="*/ 499 h 549"/>
                <a:gd name="T10" fmla="*/ 1060 w 1413"/>
                <a:gd name="T11" fmla="*/ 493 h 549"/>
                <a:gd name="T12" fmla="*/ 1000 w 1413"/>
                <a:gd name="T13" fmla="*/ 495 h 549"/>
                <a:gd name="T14" fmla="*/ 939 w 1413"/>
                <a:gd name="T15" fmla="*/ 499 h 549"/>
                <a:gd name="T16" fmla="*/ 894 w 1413"/>
                <a:gd name="T17" fmla="*/ 482 h 549"/>
                <a:gd name="T18" fmla="*/ 962 w 1413"/>
                <a:gd name="T19" fmla="*/ 440 h 549"/>
                <a:gd name="T20" fmla="*/ 1005 w 1413"/>
                <a:gd name="T21" fmla="*/ 411 h 549"/>
                <a:gd name="T22" fmla="*/ 1043 w 1413"/>
                <a:gd name="T23" fmla="*/ 381 h 549"/>
                <a:gd name="T24" fmla="*/ 1069 w 1413"/>
                <a:gd name="T25" fmla="*/ 348 h 549"/>
                <a:gd name="T26" fmla="*/ 962 w 1413"/>
                <a:gd name="T27" fmla="*/ 383 h 549"/>
                <a:gd name="T28" fmla="*/ 855 w 1413"/>
                <a:gd name="T29" fmla="*/ 418 h 549"/>
                <a:gd name="T30" fmla="*/ 783 w 1413"/>
                <a:gd name="T31" fmla="*/ 436 h 549"/>
                <a:gd name="T32" fmla="*/ 670 w 1413"/>
                <a:gd name="T33" fmla="*/ 449 h 549"/>
                <a:gd name="T34" fmla="*/ 597 w 1413"/>
                <a:gd name="T35" fmla="*/ 449 h 549"/>
                <a:gd name="T36" fmla="*/ 531 w 1413"/>
                <a:gd name="T37" fmla="*/ 444 h 549"/>
                <a:gd name="T38" fmla="*/ 486 w 1413"/>
                <a:gd name="T39" fmla="*/ 427 h 549"/>
                <a:gd name="T40" fmla="*/ 459 w 1413"/>
                <a:gd name="T41" fmla="*/ 407 h 549"/>
                <a:gd name="T42" fmla="*/ 527 w 1413"/>
                <a:gd name="T43" fmla="*/ 389 h 549"/>
                <a:gd name="T44" fmla="*/ 572 w 1413"/>
                <a:gd name="T45" fmla="*/ 365 h 549"/>
                <a:gd name="T46" fmla="*/ 599 w 1413"/>
                <a:gd name="T47" fmla="*/ 339 h 549"/>
                <a:gd name="T48" fmla="*/ 634 w 1413"/>
                <a:gd name="T49" fmla="*/ 308 h 549"/>
                <a:gd name="T50" fmla="*/ 544 w 1413"/>
                <a:gd name="T51" fmla="*/ 334 h 549"/>
                <a:gd name="T52" fmla="*/ 463 w 1413"/>
                <a:gd name="T53" fmla="*/ 348 h 549"/>
                <a:gd name="T54" fmla="*/ 378 w 1413"/>
                <a:gd name="T55" fmla="*/ 356 h 549"/>
                <a:gd name="T56" fmla="*/ 303 w 1413"/>
                <a:gd name="T57" fmla="*/ 352 h 549"/>
                <a:gd name="T58" fmla="*/ 254 w 1413"/>
                <a:gd name="T59" fmla="*/ 334 h 549"/>
                <a:gd name="T60" fmla="*/ 233 w 1413"/>
                <a:gd name="T61" fmla="*/ 312 h 549"/>
                <a:gd name="T62" fmla="*/ 281 w 1413"/>
                <a:gd name="T63" fmla="*/ 291 h 549"/>
                <a:gd name="T64" fmla="*/ 313 w 1413"/>
                <a:gd name="T65" fmla="*/ 269 h 549"/>
                <a:gd name="T66" fmla="*/ 341 w 1413"/>
                <a:gd name="T67" fmla="*/ 244 h 549"/>
                <a:gd name="T68" fmla="*/ 339 w 1413"/>
                <a:gd name="T69" fmla="*/ 229 h 549"/>
                <a:gd name="T70" fmla="*/ 262 w 1413"/>
                <a:gd name="T71" fmla="*/ 246 h 549"/>
                <a:gd name="T72" fmla="*/ 179 w 1413"/>
                <a:gd name="T73" fmla="*/ 255 h 549"/>
                <a:gd name="T74" fmla="*/ 109 w 1413"/>
                <a:gd name="T75" fmla="*/ 254 h 549"/>
                <a:gd name="T76" fmla="*/ 51 w 1413"/>
                <a:gd name="T77" fmla="*/ 244 h 549"/>
                <a:gd name="T78" fmla="*/ 19 w 1413"/>
                <a:gd name="T79" fmla="*/ 229 h 549"/>
                <a:gd name="T80" fmla="*/ 0 w 1413"/>
                <a:gd name="T81" fmla="*/ 205 h 549"/>
                <a:gd name="T82" fmla="*/ 120 w 1413"/>
                <a:gd name="T83" fmla="*/ 187 h 549"/>
                <a:gd name="T84" fmla="*/ 309 w 1413"/>
                <a:gd name="T85" fmla="*/ 156 h 549"/>
                <a:gd name="T86" fmla="*/ 544 w 1413"/>
                <a:gd name="T87" fmla="*/ 119 h 549"/>
                <a:gd name="T88" fmla="*/ 742 w 1413"/>
                <a:gd name="T89" fmla="*/ 71 h 549"/>
                <a:gd name="T90" fmla="*/ 926 w 1413"/>
                <a:gd name="T91" fmla="*/ 26 h 549"/>
                <a:gd name="T92" fmla="*/ 1020 w 1413"/>
                <a:gd name="T93" fmla="*/ 9 h 549"/>
                <a:gd name="T94" fmla="*/ 1098 w 1413"/>
                <a:gd name="T95" fmla="*/ 0 h 549"/>
                <a:gd name="T96" fmla="*/ 1165 w 1413"/>
                <a:gd name="T97" fmla="*/ 2 h 549"/>
                <a:gd name="T98" fmla="*/ 1211 w 1413"/>
                <a:gd name="T99" fmla="*/ 7 h 549"/>
                <a:gd name="T100" fmla="*/ 1254 w 1413"/>
                <a:gd name="T101" fmla="*/ 27 h 549"/>
                <a:gd name="T102" fmla="*/ 1288 w 1413"/>
                <a:gd name="T103" fmla="*/ 71 h 549"/>
                <a:gd name="T104" fmla="*/ 1301 w 1413"/>
                <a:gd name="T105" fmla="*/ 117 h 549"/>
                <a:gd name="T106" fmla="*/ 1316 w 1413"/>
                <a:gd name="T107" fmla="*/ 148 h 549"/>
                <a:gd name="T108" fmla="*/ 1344 w 1413"/>
                <a:gd name="T109" fmla="*/ 159 h 549"/>
                <a:gd name="T110" fmla="*/ 1384 w 1413"/>
                <a:gd name="T111" fmla="*/ 156 h 549"/>
                <a:gd name="T112" fmla="*/ 1412 w 1413"/>
                <a:gd name="T113" fmla="*/ 145 h 549"/>
                <a:gd name="T114" fmla="*/ 1412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1412" y="548"/>
                  </a:moveTo>
                  <a:lnTo>
                    <a:pt x="1316" y="537"/>
                  </a:lnTo>
                  <a:lnTo>
                    <a:pt x="1237" y="524"/>
                  </a:lnTo>
                  <a:lnTo>
                    <a:pt x="1179" y="511"/>
                  </a:lnTo>
                  <a:lnTo>
                    <a:pt x="1118" y="499"/>
                  </a:lnTo>
                  <a:lnTo>
                    <a:pt x="1060" y="493"/>
                  </a:lnTo>
                  <a:lnTo>
                    <a:pt x="1000" y="495"/>
                  </a:lnTo>
                  <a:lnTo>
                    <a:pt x="939" y="499"/>
                  </a:lnTo>
                  <a:lnTo>
                    <a:pt x="894" y="482"/>
                  </a:lnTo>
                  <a:lnTo>
                    <a:pt x="962" y="440"/>
                  </a:lnTo>
                  <a:lnTo>
                    <a:pt x="1005" y="411"/>
                  </a:lnTo>
                  <a:lnTo>
                    <a:pt x="1043" y="381"/>
                  </a:lnTo>
                  <a:lnTo>
                    <a:pt x="1069" y="348"/>
                  </a:lnTo>
                  <a:lnTo>
                    <a:pt x="962" y="383"/>
                  </a:lnTo>
                  <a:lnTo>
                    <a:pt x="855" y="418"/>
                  </a:lnTo>
                  <a:lnTo>
                    <a:pt x="783" y="436"/>
                  </a:lnTo>
                  <a:lnTo>
                    <a:pt x="670" y="449"/>
                  </a:lnTo>
                  <a:lnTo>
                    <a:pt x="597" y="449"/>
                  </a:lnTo>
                  <a:lnTo>
                    <a:pt x="531" y="444"/>
                  </a:lnTo>
                  <a:lnTo>
                    <a:pt x="486" y="427"/>
                  </a:lnTo>
                  <a:lnTo>
                    <a:pt x="459" y="407"/>
                  </a:lnTo>
                  <a:lnTo>
                    <a:pt x="527" y="389"/>
                  </a:lnTo>
                  <a:lnTo>
                    <a:pt x="572" y="365"/>
                  </a:lnTo>
                  <a:lnTo>
                    <a:pt x="599" y="339"/>
                  </a:lnTo>
                  <a:lnTo>
                    <a:pt x="634" y="308"/>
                  </a:lnTo>
                  <a:lnTo>
                    <a:pt x="544" y="334"/>
                  </a:lnTo>
                  <a:lnTo>
                    <a:pt x="463" y="348"/>
                  </a:lnTo>
                  <a:lnTo>
                    <a:pt x="378" y="356"/>
                  </a:lnTo>
                  <a:lnTo>
                    <a:pt x="303" y="352"/>
                  </a:lnTo>
                  <a:lnTo>
                    <a:pt x="254" y="334"/>
                  </a:lnTo>
                  <a:lnTo>
                    <a:pt x="233" y="312"/>
                  </a:lnTo>
                  <a:lnTo>
                    <a:pt x="281" y="291"/>
                  </a:lnTo>
                  <a:lnTo>
                    <a:pt x="313" y="269"/>
                  </a:lnTo>
                  <a:lnTo>
                    <a:pt x="341" y="244"/>
                  </a:lnTo>
                  <a:lnTo>
                    <a:pt x="339" y="229"/>
                  </a:lnTo>
                  <a:lnTo>
                    <a:pt x="262" y="246"/>
                  </a:lnTo>
                  <a:lnTo>
                    <a:pt x="179" y="255"/>
                  </a:lnTo>
                  <a:lnTo>
                    <a:pt x="109" y="254"/>
                  </a:lnTo>
                  <a:lnTo>
                    <a:pt x="51" y="244"/>
                  </a:lnTo>
                  <a:lnTo>
                    <a:pt x="19" y="229"/>
                  </a:lnTo>
                  <a:lnTo>
                    <a:pt x="0" y="205"/>
                  </a:lnTo>
                  <a:lnTo>
                    <a:pt x="120" y="187"/>
                  </a:lnTo>
                  <a:lnTo>
                    <a:pt x="309" y="156"/>
                  </a:lnTo>
                  <a:lnTo>
                    <a:pt x="544" y="119"/>
                  </a:lnTo>
                  <a:lnTo>
                    <a:pt x="742" y="71"/>
                  </a:lnTo>
                  <a:lnTo>
                    <a:pt x="926" y="26"/>
                  </a:lnTo>
                  <a:lnTo>
                    <a:pt x="1020" y="9"/>
                  </a:lnTo>
                  <a:lnTo>
                    <a:pt x="1098" y="0"/>
                  </a:lnTo>
                  <a:lnTo>
                    <a:pt x="1165" y="2"/>
                  </a:lnTo>
                  <a:lnTo>
                    <a:pt x="1211" y="7"/>
                  </a:lnTo>
                  <a:lnTo>
                    <a:pt x="1254" y="27"/>
                  </a:lnTo>
                  <a:lnTo>
                    <a:pt x="1288" y="71"/>
                  </a:lnTo>
                  <a:lnTo>
                    <a:pt x="1301" y="117"/>
                  </a:lnTo>
                  <a:lnTo>
                    <a:pt x="1316" y="148"/>
                  </a:lnTo>
                  <a:lnTo>
                    <a:pt x="1344" y="159"/>
                  </a:lnTo>
                  <a:lnTo>
                    <a:pt x="1384" y="156"/>
                  </a:lnTo>
                  <a:lnTo>
                    <a:pt x="1412" y="145"/>
                  </a:lnTo>
                  <a:lnTo>
                    <a:pt x="1412"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40" name="Oval 16"/>
            <p:cNvSpPr>
              <a:spLocks noChangeArrowheads="1"/>
            </p:cNvSpPr>
            <p:nvPr/>
          </p:nvSpPr>
          <p:spPr bwMode="auto">
            <a:xfrm>
              <a:off x="2785" y="355"/>
              <a:ext cx="187" cy="198"/>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mtClean="0">
                <a:solidFill>
                  <a:srgbClr val="FFFFFF"/>
                </a:solidFill>
              </a:endParaRPr>
            </a:p>
          </p:txBody>
        </p:sp>
        <p:sp>
          <p:nvSpPr>
            <p:cNvPr id="1041" name="Freeform 17"/>
            <p:cNvSpPr>
              <a:spLocks/>
            </p:cNvSpPr>
            <p:nvPr/>
          </p:nvSpPr>
          <p:spPr bwMode="auto">
            <a:xfrm>
              <a:off x="2976" y="583"/>
              <a:ext cx="1413" cy="549"/>
            </a:xfrm>
            <a:custGeom>
              <a:avLst/>
              <a:gdLst>
                <a:gd name="T0" fmla="*/ 0 w 1413"/>
                <a:gd name="T1" fmla="*/ 548 h 549"/>
                <a:gd name="T2" fmla="*/ 96 w 1413"/>
                <a:gd name="T3" fmla="*/ 537 h 549"/>
                <a:gd name="T4" fmla="*/ 175 w 1413"/>
                <a:gd name="T5" fmla="*/ 524 h 549"/>
                <a:gd name="T6" fmla="*/ 233 w 1413"/>
                <a:gd name="T7" fmla="*/ 511 h 549"/>
                <a:gd name="T8" fmla="*/ 294 w 1413"/>
                <a:gd name="T9" fmla="*/ 499 h 549"/>
                <a:gd name="T10" fmla="*/ 352 w 1413"/>
                <a:gd name="T11" fmla="*/ 493 h 549"/>
                <a:gd name="T12" fmla="*/ 412 w 1413"/>
                <a:gd name="T13" fmla="*/ 495 h 549"/>
                <a:gd name="T14" fmla="*/ 473 w 1413"/>
                <a:gd name="T15" fmla="*/ 499 h 549"/>
                <a:gd name="T16" fmla="*/ 518 w 1413"/>
                <a:gd name="T17" fmla="*/ 482 h 549"/>
                <a:gd name="T18" fmla="*/ 450 w 1413"/>
                <a:gd name="T19" fmla="*/ 440 h 549"/>
                <a:gd name="T20" fmla="*/ 407 w 1413"/>
                <a:gd name="T21" fmla="*/ 411 h 549"/>
                <a:gd name="T22" fmla="*/ 369 w 1413"/>
                <a:gd name="T23" fmla="*/ 381 h 549"/>
                <a:gd name="T24" fmla="*/ 343 w 1413"/>
                <a:gd name="T25" fmla="*/ 348 h 549"/>
                <a:gd name="T26" fmla="*/ 450 w 1413"/>
                <a:gd name="T27" fmla="*/ 383 h 549"/>
                <a:gd name="T28" fmla="*/ 557 w 1413"/>
                <a:gd name="T29" fmla="*/ 418 h 549"/>
                <a:gd name="T30" fmla="*/ 629 w 1413"/>
                <a:gd name="T31" fmla="*/ 436 h 549"/>
                <a:gd name="T32" fmla="*/ 742 w 1413"/>
                <a:gd name="T33" fmla="*/ 449 h 549"/>
                <a:gd name="T34" fmla="*/ 815 w 1413"/>
                <a:gd name="T35" fmla="*/ 449 h 549"/>
                <a:gd name="T36" fmla="*/ 881 w 1413"/>
                <a:gd name="T37" fmla="*/ 444 h 549"/>
                <a:gd name="T38" fmla="*/ 926 w 1413"/>
                <a:gd name="T39" fmla="*/ 427 h 549"/>
                <a:gd name="T40" fmla="*/ 953 w 1413"/>
                <a:gd name="T41" fmla="*/ 407 h 549"/>
                <a:gd name="T42" fmla="*/ 885 w 1413"/>
                <a:gd name="T43" fmla="*/ 389 h 549"/>
                <a:gd name="T44" fmla="*/ 840 w 1413"/>
                <a:gd name="T45" fmla="*/ 365 h 549"/>
                <a:gd name="T46" fmla="*/ 809 w 1413"/>
                <a:gd name="T47" fmla="*/ 339 h 549"/>
                <a:gd name="T48" fmla="*/ 778 w 1413"/>
                <a:gd name="T49" fmla="*/ 308 h 549"/>
                <a:gd name="T50" fmla="*/ 868 w 1413"/>
                <a:gd name="T51" fmla="*/ 334 h 549"/>
                <a:gd name="T52" fmla="*/ 949 w 1413"/>
                <a:gd name="T53" fmla="*/ 348 h 549"/>
                <a:gd name="T54" fmla="*/ 1034 w 1413"/>
                <a:gd name="T55" fmla="*/ 356 h 549"/>
                <a:gd name="T56" fmla="*/ 1109 w 1413"/>
                <a:gd name="T57" fmla="*/ 352 h 549"/>
                <a:gd name="T58" fmla="*/ 1158 w 1413"/>
                <a:gd name="T59" fmla="*/ 334 h 549"/>
                <a:gd name="T60" fmla="*/ 1179 w 1413"/>
                <a:gd name="T61" fmla="*/ 312 h 549"/>
                <a:gd name="T62" fmla="*/ 1131 w 1413"/>
                <a:gd name="T63" fmla="*/ 291 h 549"/>
                <a:gd name="T64" fmla="*/ 1099 w 1413"/>
                <a:gd name="T65" fmla="*/ 269 h 549"/>
                <a:gd name="T66" fmla="*/ 1071 w 1413"/>
                <a:gd name="T67" fmla="*/ 244 h 549"/>
                <a:gd name="T68" fmla="*/ 1073 w 1413"/>
                <a:gd name="T69" fmla="*/ 229 h 549"/>
                <a:gd name="T70" fmla="*/ 1150 w 1413"/>
                <a:gd name="T71" fmla="*/ 246 h 549"/>
                <a:gd name="T72" fmla="*/ 1233 w 1413"/>
                <a:gd name="T73" fmla="*/ 255 h 549"/>
                <a:gd name="T74" fmla="*/ 1311 w 1413"/>
                <a:gd name="T75" fmla="*/ 253 h 549"/>
                <a:gd name="T76" fmla="*/ 1361 w 1413"/>
                <a:gd name="T77" fmla="*/ 244 h 549"/>
                <a:gd name="T78" fmla="*/ 1393 w 1413"/>
                <a:gd name="T79" fmla="*/ 229 h 549"/>
                <a:gd name="T80" fmla="*/ 1412 w 1413"/>
                <a:gd name="T81" fmla="*/ 205 h 549"/>
                <a:gd name="T82" fmla="*/ 1292 w 1413"/>
                <a:gd name="T83" fmla="*/ 187 h 549"/>
                <a:gd name="T84" fmla="*/ 1087 w 1413"/>
                <a:gd name="T85" fmla="*/ 158 h 549"/>
                <a:gd name="T86" fmla="*/ 868 w 1413"/>
                <a:gd name="T87" fmla="*/ 119 h 549"/>
                <a:gd name="T88" fmla="*/ 670 w 1413"/>
                <a:gd name="T89" fmla="*/ 71 h 549"/>
                <a:gd name="T90" fmla="*/ 486 w 1413"/>
                <a:gd name="T91" fmla="*/ 26 h 549"/>
                <a:gd name="T92" fmla="*/ 392 w 1413"/>
                <a:gd name="T93" fmla="*/ 9 h 549"/>
                <a:gd name="T94" fmla="*/ 314 w 1413"/>
                <a:gd name="T95" fmla="*/ 0 h 549"/>
                <a:gd name="T96" fmla="*/ 247 w 1413"/>
                <a:gd name="T97" fmla="*/ 2 h 549"/>
                <a:gd name="T98" fmla="*/ 201 w 1413"/>
                <a:gd name="T99" fmla="*/ 7 h 549"/>
                <a:gd name="T100" fmla="*/ 158 w 1413"/>
                <a:gd name="T101" fmla="*/ 27 h 549"/>
                <a:gd name="T102" fmla="*/ 124 w 1413"/>
                <a:gd name="T103" fmla="*/ 71 h 549"/>
                <a:gd name="T104" fmla="*/ 111 w 1413"/>
                <a:gd name="T105" fmla="*/ 117 h 549"/>
                <a:gd name="T106" fmla="*/ 96 w 1413"/>
                <a:gd name="T107" fmla="*/ 148 h 549"/>
                <a:gd name="T108" fmla="*/ 68 w 1413"/>
                <a:gd name="T109" fmla="*/ 159 h 549"/>
                <a:gd name="T110" fmla="*/ 28 w 1413"/>
                <a:gd name="T111" fmla="*/ 156 h 549"/>
                <a:gd name="T112" fmla="*/ 0 w 1413"/>
                <a:gd name="T113" fmla="*/ 145 h 549"/>
                <a:gd name="T114" fmla="*/ 0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0" y="548"/>
                  </a:moveTo>
                  <a:lnTo>
                    <a:pt x="96" y="537"/>
                  </a:lnTo>
                  <a:lnTo>
                    <a:pt x="175" y="524"/>
                  </a:lnTo>
                  <a:lnTo>
                    <a:pt x="233" y="511"/>
                  </a:lnTo>
                  <a:lnTo>
                    <a:pt x="294" y="499"/>
                  </a:lnTo>
                  <a:lnTo>
                    <a:pt x="352" y="493"/>
                  </a:lnTo>
                  <a:lnTo>
                    <a:pt x="412" y="495"/>
                  </a:lnTo>
                  <a:lnTo>
                    <a:pt x="473" y="499"/>
                  </a:lnTo>
                  <a:lnTo>
                    <a:pt x="518" y="482"/>
                  </a:lnTo>
                  <a:lnTo>
                    <a:pt x="450" y="440"/>
                  </a:lnTo>
                  <a:lnTo>
                    <a:pt x="407" y="411"/>
                  </a:lnTo>
                  <a:lnTo>
                    <a:pt x="369" y="381"/>
                  </a:lnTo>
                  <a:lnTo>
                    <a:pt x="343" y="348"/>
                  </a:lnTo>
                  <a:lnTo>
                    <a:pt x="450" y="383"/>
                  </a:lnTo>
                  <a:lnTo>
                    <a:pt x="557" y="418"/>
                  </a:lnTo>
                  <a:lnTo>
                    <a:pt x="629" y="436"/>
                  </a:lnTo>
                  <a:lnTo>
                    <a:pt x="742" y="449"/>
                  </a:lnTo>
                  <a:lnTo>
                    <a:pt x="815" y="449"/>
                  </a:lnTo>
                  <a:lnTo>
                    <a:pt x="881" y="444"/>
                  </a:lnTo>
                  <a:lnTo>
                    <a:pt x="926" y="427"/>
                  </a:lnTo>
                  <a:lnTo>
                    <a:pt x="953" y="407"/>
                  </a:lnTo>
                  <a:lnTo>
                    <a:pt x="885" y="389"/>
                  </a:lnTo>
                  <a:lnTo>
                    <a:pt x="840" y="365"/>
                  </a:lnTo>
                  <a:lnTo>
                    <a:pt x="809" y="339"/>
                  </a:lnTo>
                  <a:lnTo>
                    <a:pt x="778" y="308"/>
                  </a:lnTo>
                  <a:lnTo>
                    <a:pt x="868" y="334"/>
                  </a:lnTo>
                  <a:lnTo>
                    <a:pt x="949" y="348"/>
                  </a:lnTo>
                  <a:lnTo>
                    <a:pt x="1034" y="356"/>
                  </a:lnTo>
                  <a:lnTo>
                    <a:pt x="1109" y="352"/>
                  </a:lnTo>
                  <a:lnTo>
                    <a:pt x="1158" y="334"/>
                  </a:lnTo>
                  <a:lnTo>
                    <a:pt x="1179" y="312"/>
                  </a:lnTo>
                  <a:lnTo>
                    <a:pt x="1131" y="291"/>
                  </a:lnTo>
                  <a:lnTo>
                    <a:pt x="1099" y="269"/>
                  </a:lnTo>
                  <a:lnTo>
                    <a:pt x="1071" y="244"/>
                  </a:lnTo>
                  <a:lnTo>
                    <a:pt x="1073" y="229"/>
                  </a:lnTo>
                  <a:lnTo>
                    <a:pt x="1150" y="246"/>
                  </a:lnTo>
                  <a:lnTo>
                    <a:pt x="1233" y="255"/>
                  </a:lnTo>
                  <a:lnTo>
                    <a:pt x="1311" y="253"/>
                  </a:lnTo>
                  <a:lnTo>
                    <a:pt x="1361" y="244"/>
                  </a:lnTo>
                  <a:lnTo>
                    <a:pt x="1393" y="229"/>
                  </a:lnTo>
                  <a:lnTo>
                    <a:pt x="1412" y="205"/>
                  </a:lnTo>
                  <a:lnTo>
                    <a:pt x="1292" y="187"/>
                  </a:lnTo>
                  <a:lnTo>
                    <a:pt x="1087" y="158"/>
                  </a:lnTo>
                  <a:lnTo>
                    <a:pt x="868" y="119"/>
                  </a:lnTo>
                  <a:lnTo>
                    <a:pt x="670" y="71"/>
                  </a:lnTo>
                  <a:lnTo>
                    <a:pt x="486" y="26"/>
                  </a:lnTo>
                  <a:lnTo>
                    <a:pt x="392" y="9"/>
                  </a:lnTo>
                  <a:lnTo>
                    <a:pt x="314" y="0"/>
                  </a:lnTo>
                  <a:lnTo>
                    <a:pt x="247" y="2"/>
                  </a:lnTo>
                  <a:lnTo>
                    <a:pt x="201" y="7"/>
                  </a:lnTo>
                  <a:lnTo>
                    <a:pt x="158" y="27"/>
                  </a:lnTo>
                  <a:lnTo>
                    <a:pt x="124" y="71"/>
                  </a:lnTo>
                  <a:lnTo>
                    <a:pt x="111" y="117"/>
                  </a:lnTo>
                  <a:lnTo>
                    <a:pt x="96" y="148"/>
                  </a:lnTo>
                  <a:lnTo>
                    <a:pt x="68" y="159"/>
                  </a:lnTo>
                  <a:lnTo>
                    <a:pt x="28" y="156"/>
                  </a:lnTo>
                  <a:lnTo>
                    <a:pt x="0" y="145"/>
                  </a:lnTo>
                  <a:lnTo>
                    <a:pt x="0"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grpSp>
      <p:sp>
        <p:nvSpPr>
          <p:cNvPr id="1043" name="Rectangle 19"/>
          <p:cNvSpPr>
            <a:spLocks noGrp="1" noChangeArrowheads="1"/>
          </p:cNvSpPr>
          <p:nvPr>
            <p:ph type="title"/>
          </p:nvPr>
        </p:nvSpPr>
        <p:spPr bwMode="auto">
          <a:xfrm>
            <a:off x="685800" y="4000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1044" name="Rectangle 20"/>
          <p:cNvSpPr>
            <a:spLocks noGrp="1" noChangeArrowheads="1"/>
          </p:cNvSpPr>
          <p:nvPr>
            <p:ph type="body" idx="1"/>
          </p:nvPr>
        </p:nvSpPr>
        <p:spPr bwMode="auto">
          <a:xfrm>
            <a:off x="685800" y="17716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45" name="Rectangle 21"/>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effectLst>
                  <a:outerShdw blurRad="38100" dist="38100" dir="2700000" algn="tl">
                    <a:srgbClr val="000000"/>
                  </a:outerShdw>
                </a:effectLst>
              </a:defRPr>
            </a:lvl1pPr>
          </a:lstStyle>
          <a:p>
            <a:pPr eaLnBrk="0" fontAlgn="base" hangingPunct="0">
              <a:spcBef>
                <a:spcPct val="0"/>
              </a:spcBef>
              <a:spcAft>
                <a:spcPct val="0"/>
              </a:spcAft>
            </a:pPr>
            <a:endParaRPr lang="en-GB" smtClean="0">
              <a:solidFill>
                <a:srgbClr val="FFFFFF"/>
              </a:solidFill>
            </a:endParaRPr>
          </a:p>
        </p:txBody>
      </p:sp>
      <p:sp>
        <p:nvSpPr>
          <p:cNvPr id="1046" name="Rectangle 22"/>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effectLst>
                  <a:outerShdw blurRad="38100" dist="38100" dir="2700000" algn="tl">
                    <a:srgbClr val="000000"/>
                  </a:outerShdw>
                </a:effectLst>
              </a:defRPr>
            </a:lvl1pPr>
          </a:lstStyle>
          <a:p>
            <a:pPr eaLnBrk="0" fontAlgn="base" hangingPunct="0">
              <a:spcBef>
                <a:spcPct val="0"/>
              </a:spcBef>
              <a:spcAft>
                <a:spcPct val="0"/>
              </a:spcAft>
            </a:pPr>
            <a:fld id="{BE7C1BBB-9379-4727-8260-284834B861D2}" type="slidenum">
              <a:rPr lang="en-GB" smtClean="0">
                <a:solidFill>
                  <a:srgbClr val="FFFFFF"/>
                </a:solidFill>
              </a:rPr>
              <a:pPr eaLnBrk="0" fontAlgn="base" hangingPunct="0">
                <a:spcBef>
                  <a:spcPct val="0"/>
                </a:spcBef>
                <a:spcAft>
                  <a:spcPct val="0"/>
                </a:spcAft>
              </a:pPr>
              <a:t>‹#›</a:t>
            </a:fld>
            <a:endParaRPr lang="en-GB" smtClean="0">
              <a:solidFill>
                <a:srgbClr val="FFFFFF"/>
              </a:solidFill>
            </a:endParaRPr>
          </a:p>
        </p:txBody>
      </p:sp>
      <p:sp>
        <p:nvSpPr>
          <p:cNvPr id="1047" name="Rectangle 2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effectLst>
                  <a:outerShdw blurRad="38100" dist="38100" dir="2700000" algn="tl">
                    <a:srgbClr val="000000"/>
                  </a:outerShdw>
                </a:effectLst>
              </a:defRPr>
            </a:lvl1pPr>
          </a:lstStyle>
          <a:p>
            <a:pPr eaLnBrk="0" fontAlgn="base" hangingPunct="0">
              <a:spcBef>
                <a:spcPct val="0"/>
              </a:spcBef>
              <a:spcAft>
                <a:spcPct val="0"/>
              </a:spcAft>
            </a:pPr>
            <a:endParaRPr lang="en-GB" smtClean="0">
              <a:solidFill>
                <a:srgbClr val="FFFFFF"/>
              </a:solidFill>
            </a:endParaRPr>
          </a:p>
        </p:txBody>
      </p:sp>
    </p:spTree>
    <p:extLst>
      <p:ext uri="{BB962C8B-B14F-4D97-AF65-F5344CB8AC3E}">
        <p14:creationId xmlns:p14="http://schemas.microsoft.com/office/powerpoint/2010/main" val="773988021"/>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A79B1-8D0F-4304-9468-32C805020CA1}" type="datetimeFigureOut">
              <a:rPr lang="en-GB" smtClean="0">
                <a:solidFill>
                  <a:prstClr val="black">
                    <a:tint val="75000"/>
                  </a:prstClr>
                </a:solidFill>
              </a:rPr>
              <a:pPr/>
              <a:t>17/09/2013</a:t>
            </a:fld>
            <a:endParaRPr lang="en-GB"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D7A71-F5E8-41CA-B362-B00B69634737}" type="slidenum">
              <a:rPr lang="en-GB" smtClean="0">
                <a:solidFill>
                  <a:prstClr val="black">
                    <a:tint val="75000"/>
                  </a:prstClr>
                </a:solidFill>
              </a:rPr>
              <a:pPr/>
              <a:t>‹#›</a:t>
            </a:fld>
            <a:endParaRPr lang="en-GB" smtClean="0">
              <a:solidFill>
                <a:prstClr val="black">
                  <a:tint val="75000"/>
                </a:prstClr>
              </a:solidFill>
            </a:endParaRPr>
          </a:p>
        </p:txBody>
      </p:sp>
    </p:spTree>
    <p:extLst>
      <p:ext uri="{BB962C8B-B14F-4D97-AF65-F5344CB8AC3E}">
        <p14:creationId xmlns:p14="http://schemas.microsoft.com/office/powerpoint/2010/main" val="41552995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1560" y="1124744"/>
            <a:ext cx="8077200" cy="1673352"/>
          </a:xfrm>
        </p:spPr>
        <p:txBody>
          <a:bodyPr/>
          <a:lstStyle/>
          <a:p>
            <a:r>
              <a:rPr lang="en-US" dirty="0" smtClean="0"/>
              <a:t>BACTERIAL PHYSIOLOGY</a:t>
            </a:r>
            <a:endParaRPr lang="en-US" dirty="0"/>
          </a:p>
        </p:txBody>
      </p:sp>
      <p:sp>
        <p:nvSpPr>
          <p:cNvPr id="3" name="Subtitle 2"/>
          <p:cNvSpPr>
            <a:spLocks noGrp="1"/>
          </p:cNvSpPr>
          <p:nvPr>
            <p:ph type="subTitle" idx="1"/>
          </p:nvPr>
        </p:nvSpPr>
        <p:spPr>
          <a:xfrm>
            <a:off x="539552" y="3068960"/>
            <a:ext cx="8077200" cy="1499616"/>
          </a:xfrm>
        </p:spPr>
        <p:txBody>
          <a:bodyPr/>
          <a:lstStyle/>
          <a:p>
            <a:pPr algn="ctr"/>
            <a:r>
              <a:rPr lang="en-US" b="1" dirty="0"/>
              <a:t>KIMAIGA H.O</a:t>
            </a:r>
          </a:p>
          <a:p>
            <a:pPr algn="ctr"/>
            <a:r>
              <a:rPr lang="en-US" b="1" dirty="0"/>
              <a:t>MBChB (University of Nairobi)</a:t>
            </a:r>
          </a:p>
          <a:p>
            <a:endParaRPr lang="en-GB" dirty="0"/>
          </a:p>
        </p:txBody>
      </p:sp>
    </p:spTree>
    <p:extLst>
      <p:ext uri="{BB962C8B-B14F-4D97-AF65-F5344CB8AC3E}">
        <p14:creationId xmlns:p14="http://schemas.microsoft.com/office/powerpoint/2010/main" val="287095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a:xfrm>
            <a:off x="251520" y="260648"/>
            <a:ext cx="8568952" cy="6192688"/>
          </a:xfrm>
        </p:spPr>
        <p:txBody>
          <a:bodyPr>
            <a:normAutofit fontScale="77500" lnSpcReduction="20000"/>
          </a:bodyPr>
          <a:lstStyle/>
          <a:p>
            <a:pPr eaLnBrk="1" hangingPunct="1">
              <a:lnSpc>
                <a:spcPct val="90000"/>
              </a:lnSpc>
              <a:buFont typeface="Wingdings" pitchFamily="2" charset="2"/>
              <a:buNone/>
              <a:defRPr/>
            </a:pPr>
            <a:r>
              <a:rPr lang="en-US" sz="3600" u="sng" dirty="0" smtClean="0">
                <a:solidFill>
                  <a:schemeClr val="accent3">
                    <a:lumMod val="75000"/>
                  </a:schemeClr>
                </a:solidFill>
              </a:rPr>
              <a:t>3.</a:t>
            </a:r>
            <a:r>
              <a:rPr lang="en-US" sz="3600" b="1" u="sng" dirty="0" smtClean="0">
                <a:solidFill>
                  <a:schemeClr val="accent3">
                    <a:lumMod val="75000"/>
                  </a:schemeClr>
                </a:solidFill>
              </a:rPr>
              <a:t> CARBON DIOXIDE</a:t>
            </a:r>
            <a:endParaRPr lang="en-US" sz="3600" u="sng" dirty="0" smtClean="0">
              <a:solidFill>
                <a:schemeClr val="accent3">
                  <a:lumMod val="75000"/>
                </a:schemeClr>
              </a:solidFill>
            </a:endParaRPr>
          </a:p>
          <a:p>
            <a:pPr eaLnBrk="1" hangingPunct="1">
              <a:lnSpc>
                <a:spcPct val="90000"/>
              </a:lnSpc>
              <a:defRPr/>
            </a:pPr>
            <a:r>
              <a:rPr lang="en-US" dirty="0" smtClean="0"/>
              <a:t>CO2 is required by all bacteria and usually available as a products of metabolism. Slow growing or fastidious organisms may not generate enough CO2 so that this must be supplied exogenously.  The requirement may be increased by environmental change e.g. caused by the transfer of bacteria from growth </a:t>
            </a:r>
            <a:r>
              <a:rPr lang="en-US" i="1" dirty="0" smtClean="0"/>
              <a:t>in vivo</a:t>
            </a:r>
            <a:r>
              <a:rPr lang="en-US" dirty="0" smtClean="0"/>
              <a:t> to culture </a:t>
            </a:r>
            <a:r>
              <a:rPr lang="en-US" i="1" dirty="0" smtClean="0"/>
              <a:t>in vitro</a:t>
            </a:r>
            <a:r>
              <a:rPr lang="en-US" dirty="0" smtClean="0"/>
              <a:t>.</a:t>
            </a:r>
          </a:p>
          <a:p>
            <a:pPr eaLnBrk="1" hangingPunct="1">
              <a:lnSpc>
                <a:spcPct val="90000"/>
              </a:lnSpc>
              <a:defRPr/>
            </a:pPr>
            <a:r>
              <a:rPr lang="en-US" dirty="0" smtClean="0"/>
              <a:t>Many pathogenic bacteria therefore require addition of 5 - 10% CO2 to the incubator for primary isolation in vitro from clinical material.</a:t>
            </a:r>
          </a:p>
          <a:p>
            <a:pPr>
              <a:buFont typeface="Wingdings" charset="2"/>
              <a:buChar char="§"/>
            </a:pPr>
            <a:r>
              <a:rPr lang="en-US" b="1" dirty="0"/>
              <a:t>Carbon Sources</a:t>
            </a:r>
          </a:p>
          <a:p>
            <a:pPr lvl="1"/>
            <a:r>
              <a:rPr lang="en-US" dirty="0"/>
              <a:t>Simple carbohydrates, sugars, proteins.</a:t>
            </a:r>
          </a:p>
          <a:p>
            <a:pPr lvl="1"/>
            <a:r>
              <a:rPr lang="en-US" dirty="0"/>
              <a:t>Some organisms can fix atmospheric CO2 .  </a:t>
            </a:r>
          </a:p>
          <a:p>
            <a:pPr lvl="1">
              <a:buFont typeface="Wingdings" pitchFamily="2" charset="2"/>
              <a:buChar char="ü"/>
            </a:pPr>
            <a:r>
              <a:rPr lang="en-US" dirty="0"/>
              <a:t>Some bacteria use CO2 as their major, or even sole, source of carbon (autotrophs). Other bacteria require organic compounds as their carbon source (heterotrophs).</a:t>
            </a:r>
          </a:p>
          <a:p>
            <a:pPr eaLnBrk="1" hangingPunct="1">
              <a:lnSpc>
                <a:spcPct val="90000"/>
              </a:lnSpc>
              <a:defRPr/>
            </a:pPr>
            <a:r>
              <a:rPr lang="en-US" dirty="0" smtClean="0"/>
              <a:t> </a:t>
            </a:r>
          </a:p>
        </p:txBody>
      </p:sp>
    </p:spTree>
    <p:extLst>
      <p:ext uri="{BB962C8B-B14F-4D97-AF65-F5344CB8AC3E}">
        <p14:creationId xmlns:p14="http://schemas.microsoft.com/office/powerpoint/2010/main" val="3803733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idx="1"/>
          </p:nvPr>
        </p:nvSpPr>
        <p:spPr>
          <a:xfrm>
            <a:off x="251520" y="260648"/>
            <a:ext cx="8435280" cy="6117561"/>
          </a:xfrm>
        </p:spPr>
        <p:txBody>
          <a:bodyPr/>
          <a:lstStyle/>
          <a:p>
            <a:pPr eaLnBrk="1" hangingPunct="1">
              <a:lnSpc>
                <a:spcPct val="90000"/>
              </a:lnSpc>
              <a:buFont typeface="Wingdings" pitchFamily="2" charset="2"/>
              <a:buNone/>
              <a:defRPr/>
            </a:pPr>
            <a:r>
              <a:rPr lang="en-US" sz="3600" u="sng" dirty="0" smtClean="0">
                <a:solidFill>
                  <a:schemeClr val="accent3">
                    <a:lumMod val="75000"/>
                  </a:schemeClr>
                </a:solidFill>
              </a:rPr>
              <a:t>4. </a:t>
            </a:r>
            <a:r>
              <a:rPr lang="en-US" sz="3600" b="1" u="sng" dirty="0" smtClean="0">
                <a:solidFill>
                  <a:schemeClr val="accent3">
                    <a:lumMod val="75000"/>
                  </a:schemeClr>
                </a:solidFill>
              </a:rPr>
              <a:t> PH (ACIDITY  OR  ALKALINITY) - HYDROGEN ION CONCENTRATION</a:t>
            </a:r>
            <a:endParaRPr lang="en-US" sz="3600" u="sng" dirty="0" smtClean="0">
              <a:solidFill>
                <a:schemeClr val="accent3">
                  <a:lumMod val="75000"/>
                </a:schemeClr>
              </a:solidFill>
            </a:endParaRPr>
          </a:p>
          <a:p>
            <a:pPr eaLnBrk="1" hangingPunct="1">
              <a:lnSpc>
                <a:spcPct val="90000"/>
              </a:lnSpc>
              <a:defRPr/>
            </a:pPr>
            <a:r>
              <a:rPr lang="en-US" dirty="0" smtClean="0"/>
              <a:t>For most bacteria, the optimum pH for growth lies between 6.5 and 7.5 and the limits generally lie somewhere between 5 and 9.</a:t>
            </a:r>
          </a:p>
          <a:p>
            <a:pPr eaLnBrk="1" hangingPunct="1">
              <a:lnSpc>
                <a:spcPct val="90000"/>
              </a:lnSpc>
              <a:defRPr/>
            </a:pPr>
            <a:r>
              <a:rPr lang="en-US" dirty="0" smtClean="0"/>
              <a:t>Based on pH values requirements, bacteria are grouped into three broad categories. </a:t>
            </a:r>
          </a:p>
          <a:p>
            <a:pPr eaLnBrk="1" hangingPunct="1">
              <a:lnSpc>
                <a:spcPct val="90000"/>
              </a:lnSpc>
              <a:defRPr/>
            </a:pPr>
            <a:endParaRPr lang="en-US" dirty="0" smtClean="0"/>
          </a:p>
        </p:txBody>
      </p:sp>
    </p:spTree>
    <p:extLst>
      <p:ext uri="{BB962C8B-B14F-4D97-AF65-F5344CB8AC3E}">
        <p14:creationId xmlns:p14="http://schemas.microsoft.com/office/powerpoint/2010/main" val="965504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a:xfrm>
            <a:off x="395536" y="908720"/>
            <a:ext cx="8062664" cy="4977730"/>
          </a:xfrm>
        </p:spPr>
        <p:txBody>
          <a:bodyPr/>
          <a:lstStyle/>
          <a:p>
            <a:pPr eaLnBrk="1" hangingPunct="1">
              <a:lnSpc>
                <a:spcPct val="90000"/>
              </a:lnSpc>
              <a:buFont typeface="Wingdings" pitchFamily="2" charset="2"/>
              <a:buNone/>
              <a:defRPr/>
            </a:pPr>
            <a:r>
              <a:rPr lang="en-US" dirty="0" err="1" smtClean="0"/>
              <a:t>i</a:t>
            </a:r>
            <a:r>
              <a:rPr lang="en-US" dirty="0" smtClean="0"/>
              <a:t>) </a:t>
            </a:r>
            <a:r>
              <a:rPr lang="en-US" b="1" dirty="0" smtClean="0"/>
              <a:t> </a:t>
            </a:r>
            <a:r>
              <a:rPr lang="en-US" b="1" dirty="0" err="1" smtClean="0"/>
              <a:t>Acidophiles</a:t>
            </a:r>
            <a:r>
              <a:rPr lang="en-US" dirty="0" smtClean="0"/>
              <a:t>:</a:t>
            </a:r>
          </a:p>
          <a:p>
            <a:pPr eaLnBrk="1" hangingPunct="1">
              <a:lnSpc>
                <a:spcPct val="90000"/>
              </a:lnSpc>
              <a:defRPr/>
            </a:pPr>
            <a:r>
              <a:rPr lang="en-US" dirty="0" smtClean="0"/>
              <a:t>Require pH values of 6 or less for maximum growth, and usually have pH optimum of  2 - 3.5, and can grow in a  range between pH 0.5 and 6.0 e.g. </a:t>
            </a:r>
            <a:r>
              <a:rPr lang="en-US" i="1" dirty="0" err="1" smtClean="0"/>
              <a:t>Thiobacillus</a:t>
            </a:r>
            <a:r>
              <a:rPr lang="en-US" i="1" dirty="0" smtClean="0"/>
              <a:t> </a:t>
            </a:r>
            <a:r>
              <a:rPr lang="en-US" i="1" dirty="0" err="1" smtClean="0"/>
              <a:t>thioxidans</a:t>
            </a:r>
            <a:r>
              <a:rPr lang="en-US" dirty="0" smtClean="0"/>
              <a:t> has an optimum pH of 2.0 - 3.5. This organism oxidizes sulfur to H2 SO4</a:t>
            </a:r>
          </a:p>
          <a:p>
            <a:pPr eaLnBrk="1" hangingPunct="1">
              <a:lnSpc>
                <a:spcPct val="90000"/>
              </a:lnSpc>
              <a:defRPr/>
            </a:pPr>
            <a:r>
              <a:rPr lang="en-US" dirty="0" smtClean="0"/>
              <a:t>and can grow at pH 1.0.</a:t>
            </a:r>
          </a:p>
        </p:txBody>
      </p:sp>
    </p:spTree>
    <p:extLst>
      <p:ext uri="{BB962C8B-B14F-4D97-AF65-F5344CB8AC3E}">
        <p14:creationId xmlns:p14="http://schemas.microsoft.com/office/powerpoint/2010/main" val="419330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p:txBody>
          <a:bodyPr/>
          <a:lstStyle/>
          <a:p>
            <a:pPr eaLnBrk="1" hangingPunct="1">
              <a:lnSpc>
                <a:spcPct val="90000"/>
              </a:lnSpc>
              <a:buFont typeface="Wingdings" pitchFamily="2" charset="2"/>
              <a:buNone/>
              <a:defRPr/>
            </a:pPr>
            <a:r>
              <a:rPr lang="en-US" sz="2800" smtClean="0"/>
              <a:t>ii) </a:t>
            </a:r>
            <a:r>
              <a:rPr lang="en-US" sz="2800" b="1" smtClean="0"/>
              <a:t> Neutrophiles</a:t>
            </a:r>
            <a:endParaRPr lang="en-US" sz="2800" smtClean="0"/>
          </a:p>
          <a:p>
            <a:pPr eaLnBrk="1" hangingPunct="1">
              <a:lnSpc>
                <a:spcPct val="90000"/>
              </a:lnSpc>
              <a:defRPr/>
            </a:pPr>
            <a:r>
              <a:rPr lang="en-US" sz="2800" smtClean="0"/>
              <a:t>Neutrophiles</a:t>
            </a:r>
            <a:r>
              <a:rPr lang="en-US" sz="2800" b="1" smtClean="0"/>
              <a:t> </a:t>
            </a:r>
            <a:r>
              <a:rPr lang="en-US" sz="2800" smtClean="0"/>
              <a:t>prefer pH values around neutrality (pH 7.0),  i.e. pH range between 6.5 - 7.5.  Animal and human pathogens are usually favoured by an environment at pH 7.2 - to 7.4.  However, bacteria that infect the human urinary tract and hydrolyze urea to give NH3 can grow at pH 11.0.  Also bacteria that form part of the normal flora of the birth canal of young adult females do grow at pH 4.5 e.g.</a:t>
            </a:r>
            <a:r>
              <a:rPr lang="en-US" sz="2800" i="1" smtClean="0"/>
              <a:t> Lactobacillus acidophillus.</a:t>
            </a:r>
          </a:p>
        </p:txBody>
      </p:sp>
    </p:spTree>
    <p:extLst>
      <p:ext uri="{BB962C8B-B14F-4D97-AF65-F5344CB8AC3E}">
        <p14:creationId xmlns:p14="http://schemas.microsoft.com/office/powerpoint/2010/main" val="2317470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p:txBody>
          <a:bodyPr>
            <a:normAutofit fontScale="92500" lnSpcReduction="20000"/>
          </a:bodyPr>
          <a:lstStyle/>
          <a:p>
            <a:pPr eaLnBrk="1" hangingPunct="1">
              <a:lnSpc>
                <a:spcPct val="80000"/>
              </a:lnSpc>
              <a:buFont typeface="Wingdings" pitchFamily="2" charset="2"/>
              <a:buNone/>
              <a:defRPr/>
            </a:pPr>
            <a:r>
              <a:rPr lang="en-US" sz="2800" smtClean="0"/>
              <a:t>iii) </a:t>
            </a:r>
            <a:r>
              <a:rPr lang="en-US" sz="2800" b="1" smtClean="0"/>
              <a:t> Alkalophiles</a:t>
            </a:r>
            <a:endParaRPr lang="en-US" sz="2800" smtClean="0"/>
          </a:p>
          <a:p>
            <a:pPr eaLnBrk="1" hangingPunct="1">
              <a:lnSpc>
                <a:spcPct val="80000"/>
              </a:lnSpc>
              <a:defRPr/>
            </a:pPr>
            <a:r>
              <a:rPr lang="en-US" sz="2800" smtClean="0"/>
              <a:t>Alkalophiles grow at pH values 7 - 12 with the optimum around 9.5.</a:t>
            </a:r>
          </a:p>
          <a:p>
            <a:pPr eaLnBrk="1" hangingPunct="1">
              <a:lnSpc>
                <a:spcPct val="80000"/>
              </a:lnSpc>
              <a:defRPr/>
            </a:pPr>
            <a:r>
              <a:rPr lang="en-US" sz="2800" smtClean="0"/>
              <a:t>When bacteria are cultivated in a medium originally adjusted to given pH e.g. 7.0, it is very likely that this pH will change as a result of the chemical activities of the organism, depending on the composition of the medium also.  Degradation of proteins and other nitrogenous compounds frequently yields ammonia (NH3) or other alkaline products which will raise the pH.  Oxidation or fermentation of carbohydrates often produces organic acids, thus decreasing the pH of the medium.  Such shifts in pH may be so great that further growth of the organism is eventually inhibited.</a:t>
            </a:r>
          </a:p>
        </p:txBody>
      </p:sp>
    </p:spTree>
    <p:extLst>
      <p:ext uri="{BB962C8B-B14F-4D97-AF65-F5344CB8AC3E}">
        <p14:creationId xmlns:p14="http://schemas.microsoft.com/office/powerpoint/2010/main" val="384601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p:txBody>
          <a:bodyPr/>
          <a:lstStyle/>
          <a:p>
            <a:pPr eaLnBrk="1" hangingPunct="1">
              <a:lnSpc>
                <a:spcPct val="80000"/>
              </a:lnSpc>
              <a:buFont typeface="Wingdings" pitchFamily="2" charset="2"/>
              <a:buNone/>
              <a:defRPr/>
            </a:pPr>
            <a:r>
              <a:rPr lang="en-US" sz="3600" u="sng" dirty="0" smtClean="0">
                <a:solidFill>
                  <a:schemeClr val="accent3">
                    <a:lumMod val="75000"/>
                  </a:schemeClr>
                </a:solidFill>
              </a:rPr>
              <a:t>5.</a:t>
            </a:r>
            <a:r>
              <a:rPr lang="en-US" sz="3600" b="1" u="sng" dirty="0" smtClean="0">
                <a:solidFill>
                  <a:schemeClr val="accent3">
                    <a:lumMod val="75000"/>
                  </a:schemeClr>
                </a:solidFill>
              </a:rPr>
              <a:t>ILLUMINATION</a:t>
            </a:r>
            <a:endParaRPr lang="en-US" sz="3600" u="sng" dirty="0" smtClean="0">
              <a:solidFill>
                <a:schemeClr val="accent3">
                  <a:lumMod val="75000"/>
                </a:schemeClr>
              </a:solidFill>
            </a:endParaRPr>
          </a:p>
          <a:p>
            <a:pPr eaLnBrk="1" hangingPunct="1">
              <a:lnSpc>
                <a:spcPct val="80000"/>
              </a:lnSpc>
              <a:defRPr/>
            </a:pPr>
            <a:r>
              <a:rPr lang="en-US" sz="2800" dirty="0" smtClean="0"/>
              <a:t>Photosynthetic (</a:t>
            </a:r>
            <a:r>
              <a:rPr lang="en-US" sz="2800" dirty="0" err="1" smtClean="0"/>
              <a:t>phototrophs</a:t>
            </a:r>
            <a:r>
              <a:rPr lang="en-US" sz="2800" dirty="0" smtClean="0"/>
              <a:t>) must be exposed to the source of illumination since light is the source of energy.</a:t>
            </a:r>
          </a:p>
          <a:p>
            <a:pPr eaLnBrk="1" hangingPunct="1">
              <a:lnSpc>
                <a:spcPct val="80000"/>
              </a:lnSpc>
              <a:buFont typeface="Wingdings" pitchFamily="2" charset="2"/>
              <a:buNone/>
              <a:defRPr/>
            </a:pPr>
            <a:r>
              <a:rPr lang="en-US" sz="2800" u="sng" dirty="0" smtClean="0">
                <a:solidFill>
                  <a:schemeClr val="accent3">
                    <a:lumMod val="75000"/>
                  </a:schemeClr>
                </a:solidFill>
              </a:rPr>
              <a:t>6.	</a:t>
            </a:r>
            <a:r>
              <a:rPr lang="en-US" sz="2800" b="1" u="sng" dirty="0" smtClean="0">
                <a:solidFill>
                  <a:schemeClr val="accent3">
                    <a:lumMod val="75000"/>
                  </a:schemeClr>
                </a:solidFill>
              </a:rPr>
              <a:t>HYDROSTATIC PRESSURE</a:t>
            </a:r>
            <a:endParaRPr lang="en-US" sz="2800" u="sng" dirty="0" smtClean="0">
              <a:solidFill>
                <a:schemeClr val="accent3">
                  <a:lumMod val="75000"/>
                </a:schemeClr>
              </a:solidFill>
            </a:endParaRPr>
          </a:p>
          <a:p>
            <a:pPr eaLnBrk="1" hangingPunct="1">
              <a:lnSpc>
                <a:spcPct val="80000"/>
              </a:lnSpc>
              <a:defRPr/>
            </a:pPr>
            <a:r>
              <a:rPr lang="en-US" sz="2800" dirty="0" smtClean="0"/>
              <a:t>Bacterial growth may also be influenced by hydrostatic pressure.  Bacteria have been isolated from the deepest ocean trenches where the pressure is measured in tons per square inch, and many of these organisms will not grow in the laboratory unless the medium is subjected to a similar pressure </a:t>
            </a:r>
          </a:p>
        </p:txBody>
      </p:sp>
    </p:spTree>
    <p:extLst>
      <p:ext uri="{BB962C8B-B14F-4D97-AF65-F5344CB8AC3E}">
        <p14:creationId xmlns:p14="http://schemas.microsoft.com/office/powerpoint/2010/main" val="1694486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idx="1"/>
          </p:nvPr>
        </p:nvSpPr>
        <p:spPr/>
        <p:txBody>
          <a:bodyPr/>
          <a:lstStyle/>
          <a:p>
            <a:pPr eaLnBrk="1" hangingPunct="1">
              <a:lnSpc>
                <a:spcPct val="80000"/>
              </a:lnSpc>
              <a:buFont typeface="Wingdings" pitchFamily="2" charset="2"/>
              <a:buNone/>
              <a:defRPr/>
            </a:pPr>
            <a:r>
              <a:rPr lang="en-US" sz="3600" u="sng" dirty="0" smtClean="0">
                <a:solidFill>
                  <a:schemeClr val="accent3">
                    <a:lumMod val="75000"/>
                  </a:schemeClr>
                </a:solidFill>
              </a:rPr>
              <a:t>7.</a:t>
            </a:r>
            <a:r>
              <a:rPr lang="en-US" sz="3600" b="1" u="sng" dirty="0" smtClean="0">
                <a:solidFill>
                  <a:schemeClr val="accent3">
                    <a:lumMod val="75000"/>
                  </a:schemeClr>
                </a:solidFill>
              </a:rPr>
              <a:t>SALINITY</a:t>
            </a:r>
            <a:endParaRPr lang="en-US" sz="3600" u="sng" dirty="0" smtClean="0">
              <a:solidFill>
                <a:schemeClr val="accent3">
                  <a:lumMod val="75000"/>
                </a:schemeClr>
              </a:solidFill>
            </a:endParaRPr>
          </a:p>
          <a:p>
            <a:pPr eaLnBrk="1" hangingPunct="1">
              <a:lnSpc>
                <a:spcPct val="80000"/>
              </a:lnSpc>
              <a:defRPr/>
            </a:pPr>
            <a:r>
              <a:rPr lang="en-US" sz="2800" dirty="0" err="1" smtClean="0"/>
              <a:t>Halophililes</a:t>
            </a:r>
            <a:r>
              <a:rPr lang="en-US" sz="2800" dirty="0" smtClean="0"/>
              <a:t> and </a:t>
            </a:r>
            <a:r>
              <a:rPr lang="en-US" sz="2800" dirty="0" err="1" smtClean="0"/>
              <a:t>osmophiles</a:t>
            </a:r>
            <a:r>
              <a:rPr lang="en-US" sz="2800" dirty="0" smtClean="0"/>
              <a:t> from the sea and other natural water bodies of high salinity can grow only when the medium contains an unusually high salt concentration.</a:t>
            </a:r>
          </a:p>
        </p:txBody>
      </p:sp>
    </p:spTree>
    <p:extLst>
      <p:ext uri="{BB962C8B-B14F-4D97-AF65-F5344CB8AC3E}">
        <p14:creationId xmlns:p14="http://schemas.microsoft.com/office/powerpoint/2010/main" val="2683231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4294967295"/>
          </p:nvPr>
        </p:nvSpPr>
        <p:spPr>
          <a:xfrm>
            <a:off x="304800" y="381000"/>
            <a:ext cx="8534400" cy="6324600"/>
          </a:xfrm>
        </p:spPr>
        <p:txBody>
          <a:bodyPr>
            <a:normAutofit fontScale="70000" lnSpcReduction="20000"/>
          </a:bodyPr>
          <a:lstStyle/>
          <a:p>
            <a:pPr>
              <a:lnSpc>
                <a:spcPct val="80000"/>
              </a:lnSpc>
              <a:buNone/>
              <a:defRPr/>
            </a:pPr>
            <a:r>
              <a:rPr lang="en-US" sz="6900" u="sng" dirty="0">
                <a:solidFill>
                  <a:schemeClr val="accent3">
                    <a:lumMod val="75000"/>
                  </a:schemeClr>
                </a:solidFill>
              </a:rPr>
              <a:t>8.	</a:t>
            </a:r>
            <a:r>
              <a:rPr lang="en-US" sz="6900" b="1" u="sng" dirty="0">
                <a:solidFill>
                  <a:schemeClr val="accent3">
                    <a:lumMod val="75000"/>
                  </a:schemeClr>
                </a:solidFill>
              </a:rPr>
              <a:t>WATER</a:t>
            </a:r>
            <a:endParaRPr lang="en-US" sz="6900" u="sng" dirty="0">
              <a:solidFill>
                <a:schemeClr val="accent3">
                  <a:lumMod val="75000"/>
                </a:schemeClr>
              </a:solidFill>
            </a:endParaRPr>
          </a:p>
          <a:p>
            <a:pPr>
              <a:lnSpc>
                <a:spcPct val="80000"/>
              </a:lnSpc>
              <a:defRPr/>
            </a:pPr>
            <a:r>
              <a:rPr lang="en-US" sz="2800" dirty="0"/>
              <a:t>Moisture is an absolute requirement for growth of all bacteria; at least 80% of the bacterial cell mass is water.  For instance, more population of bacteria is encountered in the moist part of the skin - e.g. in armpits and between thighs. </a:t>
            </a:r>
          </a:p>
          <a:p>
            <a:r>
              <a:rPr lang="en-US" dirty="0" smtClean="0"/>
              <a:t>Bacteria require soluble nutrients for diffusion into the cell.</a:t>
            </a:r>
          </a:p>
          <a:p>
            <a:r>
              <a:rPr lang="en-US" dirty="0" smtClean="0"/>
              <a:t>Growth is inhibited in strong solutions.</a:t>
            </a:r>
          </a:p>
          <a:p>
            <a:r>
              <a:rPr lang="en-US" dirty="0" smtClean="0"/>
              <a:t>Bacteria with defective cell walls burst in very weak solutions.</a:t>
            </a:r>
          </a:p>
          <a:p>
            <a:r>
              <a:rPr lang="en-US" dirty="0" smtClean="0"/>
              <a:t>Bacteria  require water, and all nutrients must be in aqueous solution before they enter the cells.  Water is a highly polar compound that is unequaled in its ability to dissolve or disperse cellular components and to provide suitable milieu for the various metabolic reactions of a cell.  Also, the high specific heat capacity of water provides resistance to sudden transient temperature changes in the environment.  Water is also a chemical reactant being required for the many hydrolytic reactions carried out by the cell.  Water is also a source of hydrogen and oxygen required by the cell.</a:t>
            </a:r>
          </a:p>
          <a:p>
            <a:endParaRPr lang="en-US" dirty="0" smtClean="0"/>
          </a:p>
        </p:txBody>
      </p:sp>
    </p:spTree>
    <p:extLst>
      <p:ext uri="{BB962C8B-B14F-4D97-AF65-F5344CB8AC3E}">
        <p14:creationId xmlns:p14="http://schemas.microsoft.com/office/powerpoint/2010/main" val="101651745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idx="4294967295"/>
          </p:nvPr>
        </p:nvSpPr>
        <p:spPr>
          <a:xfrm>
            <a:off x="0" y="274638"/>
            <a:ext cx="9144000" cy="1173162"/>
          </a:xfrm>
        </p:spPr>
        <p:txBody>
          <a:bodyPr>
            <a:normAutofit fontScale="90000"/>
            <a:scene3d>
              <a:camera prst="orthographicFront"/>
              <a:lightRig rig="soft" dir="t">
                <a:rot lat="0" lon="0" rev="16800000"/>
              </a:lightRig>
            </a:scene3d>
            <a:sp3d prstMaterial="softEdge">
              <a:bevelT w="38100" h="38100"/>
            </a:sp3d>
          </a:bodyPr>
          <a:lstStyle/>
          <a:p>
            <a:pPr fontAlgn="auto">
              <a:spcAft>
                <a:spcPts val="0"/>
              </a:spcAft>
              <a:defRPr/>
            </a:pPr>
            <a:r>
              <a:rPr lang="en-US" sz="400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Other requirements </a:t>
            </a:r>
            <a:r>
              <a:rPr lang="en-US" sz="40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for </a:t>
            </a:r>
            <a:r>
              <a:rPr lang="en-US" sz="400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Bacterial Growth</a:t>
            </a:r>
            <a:endParaRPr lang="en-US" sz="40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44035" name="Rectangle 3"/>
          <p:cNvSpPr>
            <a:spLocks noGrp="1" noChangeArrowheads="1"/>
          </p:cNvSpPr>
          <p:nvPr>
            <p:ph idx="4294967295"/>
          </p:nvPr>
        </p:nvSpPr>
        <p:spPr>
          <a:xfrm>
            <a:off x="0" y="1676400"/>
            <a:ext cx="8991600" cy="3408363"/>
          </a:xfrm>
        </p:spPr>
        <p:txBody>
          <a:bodyPr numCol="2"/>
          <a:lstStyle/>
          <a:p>
            <a:pPr marL="514350" lvl="0" indent="-514350">
              <a:buFont typeface="+mj-lt"/>
              <a:buAutoNum type="arabicPeriod"/>
            </a:pPr>
            <a:r>
              <a:rPr lang="en-US" dirty="0" smtClean="0"/>
              <a:t>Nitrogen source</a:t>
            </a:r>
          </a:p>
          <a:p>
            <a:pPr marL="514350" lvl="0" indent="-514350">
              <a:buFont typeface="+mj-lt"/>
              <a:buAutoNum type="arabicPeriod"/>
            </a:pPr>
            <a:r>
              <a:rPr lang="en-US" dirty="0" smtClean="0"/>
              <a:t>Essential nutrients</a:t>
            </a:r>
          </a:p>
          <a:p>
            <a:pPr marL="514350" lvl="0" indent="-514350">
              <a:buFont typeface="+mj-lt"/>
              <a:buAutoNum type="arabicPeriod"/>
            </a:pPr>
            <a:r>
              <a:rPr lang="en-US" dirty="0" smtClean="0"/>
              <a:t>Inorganic ions, iron</a:t>
            </a:r>
          </a:p>
        </p:txBody>
      </p:sp>
    </p:spTree>
    <p:extLst>
      <p:ext uri="{BB962C8B-B14F-4D97-AF65-F5344CB8AC3E}">
        <p14:creationId xmlns:p14="http://schemas.microsoft.com/office/powerpoint/2010/main" val="275050262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4294967295"/>
          </p:nvPr>
        </p:nvSpPr>
        <p:spPr>
          <a:xfrm>
            <a:off x="304800" y="457200"/>
            <a:ext cx="8540750" cy="4422775"/>
          </a:xfrm>
        </p:spPr>
        <p:txBody>
          <a:bodyPr>
            <a:normAutofit/>
          </a:bodyPr>
          <a:lstStyle/>
          <a:p>
            <a:pPr lvl="1"/>
            <a:endParaRPr lang="en-US" dirty="0" smtClean="0"/>
          </a:p>
          <a:p>
            <a:pPr>
              <a:buFont typeface="Wingdings" charset="2"/>
              <a:buChar char="§"/>
            </a:pPr>
            <a:r>
              <a:rPr lang="en-US" b="1" dirty="0" smtClean="0"/>
              <a:t>Nitrogen Sources</a:t>
            </a:r>
          </a:p>
          <a:p>
            <a:pPr lvl="1"/>
            <a:r>
              <a:rPr lang="en-US" dirty="0" smtClean="0"/>
              <a:t>Protein, amino acid, peptides</a:t>
            </a:r>
          </a:p>
          <a:p>
            <a:pPr lvl="1"/>
            <a:r>
              <a:rPr lang="en-US" dirty="0" smtClean="0"/>
              <a:t>Nitrates, ammonium salts</a:t>
            </a:r>
          </a:p>
          <a:p>
            <a:pPr lvl="1"/>
            <a:r>
              <a:rPr lang="en-US" dirty="0" smtClean="0"/>
              <a:t>Some organisms can fix atmosphericN</a:t>
            </a:r>
            <a:r>
              <a:rPr lang="en-US" baseline="-25000" dirty="0" smtClean="0"/>
              <a:t>2</a:t>
            </a:r>
          </a:p>
          <a:p>
            <a:pPr lvl="1"/>
            <a:endParaRPr lang="en-US" baseline="-25000" dirty="0" smtClean="0"/>
          </a:p>
        </p:txBody>
      </p:sp>
    </p:spTree>
    <p:extLst>
      <p:ext uri="{BB962C8B-B14F-4D97-AF65-F5344CB8AC3E}">
        <p14:creationId xmlns:p14="http://schemas.microsoft.com/office/powerpoint/2010/main" val="244683308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p:spPr>
        <p:txBody>
          <a:bodyPr>
            <a:normAutofit/>
          </a:bodyPr>
          <a:lstStyle/>
          <a:p>
            <a:pPr lvl="0"/>
            <a:r>
              <a:rPr lang="en-US" dirty="0" smtClean="0"/>
              <a:t>Physical Factors for Bacterial Growth </a:t>
            </a:r>
            <a:endParaRPr lang="en-US" dirty="0"/>
          </a:p>
        </p:txBody>
      </p:sp>
      <p:sp>
        <p:nvSpPr>
          <p:cNvPr id="3" name="Content Placeholder 2"/>
          <p:cNvSpPr>
            <a:spLocks noGrp="1"/>
          </p:cNvSpPr>
          <p:nvPr>
            <p:ph idx="1"/>
          </p:nvPr>
        </p:nvSpPr>
        <p:spPr>
          <a:xfrm>
            <a:off x="228600" y="1371600"/>
            <a:ext cx="8610600" cy="5333999"/>
          </a:xfrm>
        </p:spPr>
        <p:txBody>
          <a:bodyPr>
            <a:normAutofit fontScale="62500" lnSpcReduction="20000"/>
          </a:bodyPr>
          <a:lstStyle/>
          <a:p>
            <a:pPr lvl="0"/>
            <a:r>
              <a:rPr lang="en-US" dirty="0" smtClean="0"/>
              <a:t>They include Oxygen</a:t>
            </a:r>
            <a:r>
              <a:rPr lang="en-US" dirty="0"/>
              <a:t>, carbon dioxide, temperature, moisture, pH, pressure and </a:t>
            </a:r>
            <a:r>
              <a:rPr lang="en-US" dirty="0" smtClean="0"/>
              <a:t>light.</a:t>
            </a:r>
            <a:endParaRPr lang="en-US" dirty="0"/>
          </a:p>
          <a:p>
            <a:pPr>
              <a:buNone/>
            </a:pPr>
            <a:r>
              <a:rPr lang="en-US" b="1" u="sng" dirty="0" smtClean="0">
                <a:solidFill>
                  <a:schemeClr val="accent3">
                    <a:lumMod val="75000"/>
                  </a:schemeClr>
                </a:solidFill>
              </a:rPr>
              <a:t>1. OXYGEN </a:t>
            </a:r>
            <a:endParaRPr lang="en-US" u="sng" dirty="0" smtClean="0">
              <a:solidFill>
                <a:schemeClr val="accent3">
                  <a:lumMod val="75000"/>
                </a:schemeClr>
              </a:solidFill>
            </a:endParaRPr>
          </a:p>
          <a:p>
            <a:pPr lvl="0"/>
            <a:r>
              <a:rPr lang="en-GB" dirty="0"/>
              <a:t>Acts as a final electron accepter in aerobic organisms.</a:t>
            </a:r>
          </a:p>
          <a:p>
            <a:pPr lvl="0"/>
            <a:r>
              <a:rPr lang="en-GB" dirty="0"/>
              <a:t>The superoxide radical (O2-) is toxic and must be rendered safe for cells to survive.  Anaerobic organisms lack the means to detoxify O2</a:t>
            </a:r>
          </a:p>
          <a:p>
            <a:pPr lvl="0"/>
            <a:r>
              <a:rPr lang="en-GB" dirty="0"/>
              <a:t>Oxygen is provided in various forms like H2O, components atoms of various nutrients, or molecular oxygen. -.</a:t>
            </a:r>
          </a:p>
          <a:p>
            <a:pPr lvl="0"/>
            <a:r>
              <a:rPr lang="en-US" dirty="0" smtClean="0"/>
              <a:t>In terms of oxygen utilization, bacteria are classified as follows;</a:t>
            </a:r>
          </a:p>
          <a:p>
            <a:pPr lvl="1"/>
            <a:r>
              <a:rPr lang="en-US" b="1" dirty="0" smtClean="0"/>
              <a:t>Strict </a:t>
            </a:r>
            <a:r>
              <a:rPr lang="en-US" b="1" dirty="0"/>
              <a:t>(Obligate) </a:t>
            </a:r>
            <a:r>
              <a:rPr lang="en-US" b="1" dirty="0" smtClean="0"/>
              <a:t>aerobes</a:t>
            </a:r>
            <a:r>
              <a:rPr lang="en-US" b="1" dirty="0"/>
              <a:t>: </a:t>
            </a:r>
            <a:r>
              <a:rPr lang="en-US" dirty="0"/>
              <a:t>Depend solely on oxygen </a:t>
            </a:r>
            <a:r>
              <a:rPr lang="en-US" dirty="0" smtClean="0"/>
              <a:t>supply. How?</a:t>
            </a:r>
            <a:endParaRPr lang="en-US" dirty="0"/>
          </a:p>
          <a:p>
            <a:pPr lvl="1"/>
            <a:r>
              <a:rPr lang="en-US" b="1" dirty="0"/>
              <a:t>Strict (</a:t>
            </a:r>
            <a:r>
              <a:rPr lang="en-US" b="1" dirty="0" smtClean="0"/>
              <a:t>Obligate) anaerobes</a:t>
            </a:r>
            <a:r>
              <a:rPr lang="en-US" b="1" dirty="0"/>
              <a:t>:</a:t>
            </a:r>
            <a:r>
              <a:rPr lang="en-US" dirty="0"/>
              <a:t> Do not need oxygen at </a:t>
            </a:r>
            <a:r>
              <a:rPr lang="en-US" dirty="0" smtClean="0"/>
              <a:t>all. Why?</a:t>
            </a:r>
            <a:endParaRPr lang="en-US" dirty="0"/>
          </a:p>
          <a:p>
            <a:pPr lvl="1"/>
            <a:r>
              <a:rPr lang="en-US" b="1" dirty="0" err="1" smtClean="0"/>
              <a:t>Microaerophilic</a:t>
            </a:r>
            <a:r>
              <a:rPr lang="en-US" b="1" dirty="0" smtClean="0"/>
              <a:t> or </a:t>
            </a:r>
            <a:r>
              <a:rPr lang="en-US" b="1" dirty="0" err="1" smtClean="0"/>
              <a:t>aerotolerant</a:t>
            </a:r>
            <a:r>
              <a:rPr lang="en-US" dirty="0" smtClean="0"/>
              <a:t> Require </a:t>
            </a:r>
            <a:r>
              <a:rPr lang="en-US" dirty="0"/>
              <a:t>very low oxygen </a:t>
            </a:r>
            <a:r>
              <a:rPr lang="en-US" dirty="0" smtClean="0"/>
              <a:t>levels for growth but cannot tolerate the levels of O2 present in an air atmosphere.</a:t>
            </a:r>
            <a:endParaRPr lang="en-US" dirty="0"/>
          </a:p>
          <a:p>
            <a:pPr lvl="1"/>
            <a:r>
              <a:rPr lang="en-US" b="1" dirty="0"/>
              <a:t>Facultative anaerobes:</a:t>
            </a:r>
            <a:r>
              <a:rPr lang="en-US" dirty="0"/>
              <a:t> Grow better in presence of oxygen but can still grow even in absence of oxygen</a:t>
            </a:r>
            <a:r>
              <a:rPr lang="en-US" dirty="0" smtClean="0"/>
              <a:t>. They do not require O2 for growth although they may use it for energy production if it is available.  </a:t>
            </a:r>
          </a:p>
          <a:p>
            <a:pPr lvl="1"/>
            <a:r>
              <a:rPr lang="en-US" i="1" dirty="0" smtClean="0"/>
              <a:t>Some anaerobes can tolerate low levels of O2 (</a:t>
            </a:r>
            <a:r>
              <a:rPr lang="en-US" b="1" i="1" dirty="0" smtClean="0"/>
              <a:t>non-stringent</a:t>
            </a:r>
            <a:r>
              <a:rPr lang="en-US" i="1" dirty="0" smtClean="0"/>
              <a:t> or </a:t>
            </a:r>
            <a:r>
              <a:rPr lang="en-US" b="1" i="1" dirty="0" smtClean="0"/>
              <a:t>tolerant anaerobes</a:t>
            </a:r>
            <a:r>
              <a:rPr lang="en-US" i="1" dirty="0" smtClean="0"/>
              <a:t>), but others (</a:t>
            </a:r>
            <a:r>
              <a:rPr lang="en-US" b="1" i="1" dirty="0" smtClean="0"/>
              <a:t>stringent</a:t>
            </a:r>
            <a:r>
              <a:rPr lang="en-US" i="1" dirty="0" smtClean="0"/>
              <a:t> or </a:t>
            </a:r>
            <a:r>
              <a:rPr lang="en-US" b="1" i="1" dirty="0" smtClean="0"/>
              <a:t>strict anaerobes</a:t>
            </a:r>
            <a:r>
              <a:rPr lang="en-US" i="1" dirty="0" smtClean="0"/>
              <a:t>) cannot tolerate even low levels and may die upon brief exposure to air.</a:t>
            </a:r>
          </a:p>
        </p:txBody>
      </p:sp>
    </p:spTree>
    <p:extLst>
      <p:ext uri="{BB962C8B-B14F-4D97-AF65-F5344CB8AC3E}">
        <p14:creationId xmlns:p14="http://schemas.microsoft.com/office/powerpoint/2010/main" val="87714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4294967295"/>
          </p:nvPr>
        </p:nvSpPr>
        <p:spPr>
          <a:xfrm>
            <a:off x="298450" y="609600"/>
            <a:ext cx="8540750" cy="4422775"/>
          </a:xfrm>
        </p:spPr>
        <p:txBody>
          <a:bodyPr>
            <a:noAutofit/>
          </a:bodyPr>
          <a:lstStyle/>
          <a:p>
            <a:pPr marL="365760" indent="-256032" fontAlgn="auto">
              <a:spcAft>
                <a:spcPts val="0"/>
              </a:spcAft>
              <a:buFont typeface="Wingdings" pitchFamily="2" charset="2"/>
              <a:buChar char="§"/>
              <a:defRPr/>
            </a:pPr>
            <a:r>
              <a:rPr lang="en-US" sz="2400" b="1" dirty="0" smtClean="0"/>
              <a:t>Essential Nutrients</a:t>
            </a:r>
          </a:p>
          <a:p>
            <a:pPr marL="621792" lvl="1" fontAlgn="auto">
              <a:spcBef>
                <a:spcPts val="324"/>
              </a:spcBef>
              <a:spcAft>
                <a:spcPts val="0"/>
              </a:spcAft>
              <a:buFont typeface="Verdana"/>
              <a:buChar char="◦"/>
              <a:defRPr/>
            </a:pPr>
            <a:r>
              <a:rPr lang="en-US" sz="2400" dirty="0" smtClean="0"/>
              <a:t>Bacteria vary in their requirements</a:t>
            </a:r>
          </a:p>
          <a:p>
            <a:pPr marL="859536" lvl="2" fontAlgn="auto">
              <a:spcAft>
                <a:spcPts val="0"/>
              </a:spcAft>
              <a:buFont typeface="Wingdings" pitchFamily="2" charset="2"/>
              <a:buChar char="§"/>
              <a:defRPr/>
            </a:pPr>
            <a:r>
              <a:rPr lang="en-US" dirty="0" smtClean="0"/>
              <a:t>Some can synthesize all their needs</a:t>
            </a:r>
          </a:p>
          <a:p>
            <a:pPr marL="859536" lvl="2" fontAlgn="auto">
              <a:spcAft>
                <a:spcPts val="0"/>
              </a:spcAft>
              <a:buFont typeface="Wingdings" pitchFamily="2" charset="2"/>
              <a:buChar char="§"/>
              <a:defRPr/>
            </a:pPr>
            <a:r>
              <a:rPr lang="en-US" dirty="0" smtClean="0"/>
              <a:t>Others need complex organic molecules, blood, vitamins to grow.  These are called fastidious.</a:t>
            </a:r>
          </a:p>
          <a:p>
            <a:pPr marL="859536" lvl="2" fontAlgn="auto">
              <a:spcAft>
                <a:spcPts val="0"/>
              </a:spcAft>
              <a:buFont typeface="Wingdings" pitchFamily="2" charset="2"/>
              <a:buChar char="§"/>
              <a:defRPr/>
            </a:pPr>
            <a:r>
              <a:rPr lang="en-US" dirty="0"/>
              <a:t>Macronutrients: C, O2, H2, N, S, P, K, </a:t>
            </a:r>
            <a:r>
              <a:rPr lang="en-US" dirty="0" err="1"/>
              <a:t>Ca</a:t>
            </a:r>
            <a:r>
              <a:rPr lang="en-US" dirty="0"/>
              <a:t>, Mg, Fe</a:t>
            </a:r>
          </a:p>
          <a:p>
            <a:pPr marL="859536" lvl="2" fontAlgn="auto">
              <a:spcAft>
                <a:spcPts val="0"/>
              </a:spcAft>
              <a:buFont typeface="Wingdings" pitchFamily="2" charset="2"/>
              <a:buChar char="§"/>
              <a:defRPr/>
            </a:pPr>
            <a:r>
              <a:rPr lang="en-US" dirty="0"/>
              <a:t>Micronutrients: </a:t>
            </a:r>
            <a:r>
              <a:rPr lang="en-US" dirty="0" err="1"/>
              <a:t>Mn</a:t>
            </a:r>
            <a:r>
              <a:rPr lang="en-US" dirty="0"/>
              <a:t>, Zn</a:t>
            </a:r>
          </a:p>
          <a:p>
            <a:pPr marL="859536" lvl="2" fontAlgn="auto">
              <a:spcAft>
                <a:spcPts val="0"/>
              </a:spcAft>
              <a:buFont typeface="Wingdings" pitchFamily="2" charset="2"/>
              <a:buChar char="§"/>
              <a:defRPr/>
            </a:pPr>
            <a:r>
              <a:rPr lang="en-US" dirty="0"/>
              <a:t>Growth factors: Organic compounds, amino acids, purines, </a:t>
            </a:r>
            <a:r>
              <a:rPr lang="en-US" dirty="0" err="1"/>
              <a:t>pyrimidines</a:t>
            </a:r>
            <a:r>
              <a:rPr lang="en-US" dirty="0"/>
              <a:t> and </a:t>
            </a:r>
            <a:r>
              <a:rPr lang="en-US" dirty="0" smtClean="0"/>
              <a:t>vitamins</a:t>
            </a:r>
          </a:p>
          <a:p>
            <a:pPr marL="621792" lvl="1" fontAlgn="auto">
              <a:spcBef>
                <a:spcPts val="324"/>
              </a:spcBef>
              <a:spcAft>
                <a:spcPts val="0"/>
              </a:spcAft>
              <a:buFont typeface="Verdana"/>
              <a:buChar char="◦"/>
              <a:defRPr/>
            </a:pPr>
            <a:endParaRPr lang="en-US" sz="2400" dirty="0" smtClean="0"/>
          </a:p>
        </p:txBody>
      </p:sp>
    </p:spTree>
    <p:extLst>
      <p:ext uri="{BB962C8B-B14F-4D97-AF65-F5344CB8AC3E}">
        <p14:creationId xmlns:p14="http://schemas.microsoft.com/office/powerpoint/2010/main" val="155144245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4294967295"/>
          </p:nvPr>
        </p:nvSpPr>
        <p:spPr>
          <a:xfrm>
            <a:off x="152400" y="152400"/>
            <a:ext cx="8839200" cy="6172200"/>
          </a:xfrm>
        </p:spPr>
        <p:txBody>
          <a:bodyPr>
            <a:normAutofit fontScale="92500"/>
          </a:bodyPr>
          <a:lstStyle/>
          <a:p>
            <a:pPr>
              <a:buFont typeface="Wingdings" charset="2"/>
              <a:buChar char="§"/>
            </a:pPr>
            <a:r>
              <a:rPr lang="en-US" sz="2800" b="1" dirty="0" smtClean="0"/>
              <a:t>Iron</a:t>
            </a:r>
          </a:p>
          <a:p>
            <a:pPr lvl="1"/>
            <a:r>
              <a:rPr lang="en-US" dirty="0" smtClean="0"/>
              <a:t>Required for enzyme action.</a:t>
            </a:r>
          </a:p>
          <a:p>
            <a:pPr lvl="1"/>
            <a:r>
              <a:rPr lang="en-US" dirty="0" smtClean="0"/>
              <a:t>Fe</a:t>
            </a:r>
            <a:r>
              <a:rPr lang="en-US" baseline="30000" dirty="0" smtClean="0"/>
              <a:t>3+</a:t>
            </a:r>
            <a:r>
              <a:rPr lang="en-US" dirty="0" smtClean="0"/>
              <a:t> is insoluble.</a:t>
            </a:r>
          </a:p>
          <a:p>
            <a:pPr lvl="1"/>
            <a:r>
              <a:rPr lang="en-US" dirty="0" smtClean="0"/>
              <a:t>Bacteria produce </a:t>
            </a:r>
            <a:r>
              <a:rPr lang="en-US" dirty="0" err="1" smtClean="0"/>
              <a:t>siderophores</a:t>
            </a:r>
            <a:r>
              <a:rPr lang="en-US" dirty="0" smtClean="0"/>
              <a:t>, which bind to Fe</a:t>
            </a:r>
            <a:r>
              <a:rPr lang="en-US" baseline="30000" dirty="0" smtClean="0"/>
              <a:t>3+</a:t>
            </a:r>
            <a:r>
              <a:rPr lang="en-US" dirty="0" smtClean="0"/>
              <a:t> and make it possible to import it.</a:t>
            </a:r>
          </a:p>
          <a:p>
            <a:r>
              <a:rPr lang="en-US" sz="3100" b="1" dirty="0" smtClean="0"/>
              <a:t> Sulfur, phosphorus</a:t>
            </a:r>
          </a:p>
          <a:p>
            <a:pPr lvl="1"/>
            <a:r>
              <a:rPr lang="en-US" dirty="0" err="1" smtClean="0"/>
              <a:t>Sulphur</a:t>
            </a:r>
            <a:r>
              <a:rPr lang="en-US" dirty="0" smtClean="0"/>
              <a:t> is needed for synthesis of certain amino acids (</a:t>
            </a:r>
            <a:r>
              <a:rPr lang="en-US" dirty="0" err="1" smtClean="0"/>
              <a:t>cystine</a:t>
            </a:r>
            <a:r>
              <a:rPr lang="en-US" dirty="0" smtClean="0"/>
              <a:t>, and </a:t>
            </a:r>
            <a:r>
              <a:rPr lang="en-US" dirty="0" err="1" smtClean="0"/>
              <a:t>methionine</a:t>
            </a:r>
            <a:r>
              <a:rPr lang="en-US" dirty="0" smtClean="0"/>
              <a:t>). Some bacteria require organic sulfur compounds, while some are capable of utilizing inorganic sulfur compounds and some can even use elemental sulfur.  Phosphorus is usually supplied in the form of phosphate (PO-4) and is an essential component of nucleotides, nucleic acids, phospholipids, teichoic acid, and other compounds.</a:t>
            </a:r>
          </a:p>
          <a:p>
            <a:pPr lvl="1"/>
            <a:endParaRPr lang="en-US" dirty="0" smtClean="0"/>
          </a:p>
        </p:txBody>
      </p:sp>
    </p:spTree>
    <p:extLst>
      <p:ext uri="{BB962C8B-B14F-4D97-AF65-F5344CB8AC3E}">
        <p14:creationId xmlns:p14="http://schemas.microsoft.com/office/powerpoint/2010/main" val="343532073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381000" y="228600"/>
            <a:ext cx="8305800" cy="6400800"/>
          </a:xfrm>
        </p:spPr>
        <p:txBody>
          <a:bodyPr>
            <a:normAutofit fontScale="70000" lnSpcReduction="20000"/>
          </a:bodyPr>
          <a:lstStyle/>
          <a:p>
            <a:pPr>
              <a:defRPr/>
            </a:pPr>
            <a:r>
              <a:rPr lang="en-US" b="1" dirty="0" smtClean="0"/>
              <a:t>Metal ions</a:t>
            </a:r>
            <a:endParaRPr lang="en-US" dirty="0" smtClean="0"/>
          </a:p>
          <a:p>
            <a:pPr lvl="1">
              <a:defRPr/>
            </a:pPr>
            <a:r>
              <a:rPr lang="en-US" dirty="0" smtClean="0"/>
              <a:t>Metal ions such as K+, Ca2+, Mg2+, Fe2+, etc.  Bacteria require such metal ions for normal growth. Other metal ions (termed, trace elements) such as Zn2+,  Cu2+,  Mo6+, Mn2+, Mo6+,  Ni2+,  B3+,  and  Co2+ are needed but usually only at very low concentrations. These trace elements often occur as contaminants of other compounds of culture media in amounts sufficient to support bacterial growth.</a:t>
            </a:r>
          </a:p>
          <a:p>
            <a:pPr lvl="1">
              <a:defRPr/>
            </a:pPr>
            <a:r>
              <a:rPr lang="en-US" dirty="0" smtClean="0"/>
              <a:t>Not all biological functions of metal ions are known, but Fe2+,  Mg2+, Mo6+,  Mn2+, and Cu2+ are known to be co-factors for various enzymes </a:t>
            </a:r>
          </a:p>
          <a:p>
            <a:pPr lvl="1">
              <a:defRPr/>
            </a:pPr>
            <a:r>
              <a:rPr lang="en-US" dirty="0" smtClean="0"/>
              <a:t>Most bacteria do not require Na+, but certain marine bacteria (e.g. </a:t>
            </a:r>
            <a:r>
              <a:rPr lang="en-US" i="1" dirty="0" smtClean="0"/>
              <a:t>Vibrio </a:t>
            </a:r>
            <a:r>
              <a:rPr lang="en-US" i="1" dirty="0" err="1" smtClean="0"/>
              <a:t>parahaemolyticus</a:t>
            </a:r>
            <a:r>
              <a:rPr lang="en-US" dirty="0" smtClean="0"/>
              <a:t>), </a:t>
            </a:r>
            <a:r>
              <a:rPr lang="en-US" dirty="0" err="1" smtClean="0"/>
              <a:t>cyanobacteria</a:t>
            </a:r>
            <a:r>
              <a:rPr lang="en-US" dirty="0" smtClean="0"/>
              <a:t>, and photosynthetic bacteria do require it.  Some members of the </a:t>
            </a:r>
            <a:r>
              <a:rPr lang="en-US" dirty="0" err="1" smtClean="0"/>
              <a:t>archaebacteria</a:t>
            </a:r>
            <a:r>
              <a:rPr lang="en-US" dirty="0" smtClean="0"/>
              <a:t> called the extreme </a:t>
            </a:r>
            <a:r>
              <a:rPr lang="en-US" dirty="0" err="1" smtClean="0"/>
              <a:t>halophiles</a:t>
            </a:r>
            <a:r>
              <a:rPr lang="en-US" dirty="0" smtClean="0"/>
              <a:t> can not grow with less than 12 - 15% </a:t>
            </a:r>
            <a:r>
              <a:rPr lang="en-US" dirty="0" err="1" smtClean="0"/>
              <a:t>NaCl</a:t>
            </a:r>
            <a:r>
              <a:rPr lang="en-US" dirty="0" smtClean="0"/>
              <a:t>.  They require this high level of </a:t>
            </a:r>
            <a:r>
              <a:rPr lang="en-US" dirty="0" err="1" smtClean="0"/>
              <a:t>NaCl</a:t>
            </a:r>
            <a:r>
              <a:rPr lang="en-US" dirty="0" smtClean="0"/>
              <a:t> for maintenance of the integrity of their cell walls and for the stability and activity of certain of their enzymes. </a:t>
            </a:r>
          </a:p>
          <a:p>
            <a:pPr>
              <a:defRPr/>
            </a:pPr>
            <a:r>
              <a:rPr lang="en-US" b="1" dirty="0" smtClean="0"/>
              <a:t>Source of energy</a:t>
            </a:r>
          </a:p>
          <a:p>
            <a:pPr lvl="1">
              <a:defRPr/>
            </a:pPr>
            <a:r>
              <a:rPr lang="en-US" dirty="0" smtClean="0"/>
              <a:t>All organisms require a source of energy.  Some rely on chemical compounds for their energy and are designated as </a:t>
            </a:r>
            <a:r>
              <a:rPr lang="en-US" dirty="0" err="1" smtClean="0"/>
              <a:t>Chemotrophs</a:t>
            </a:r>
            <a:r>
              <a:rPr lang="en-US" dirty="0" smtClean="0"/>
              <a:t>.  Others can utilize radiant energy (light) and are called </a:t>
            </a:r>
            <a:r>
              <a:rPr lang="en-US" dirty="0" err="1" smtClean="0"/>
              <a:t>Phototrophs</a:t>
            </a:r>
            <a:r>
              <a:rPr lang="en-US" dirty="0" smtClean="0"/>
              <a:t>.</a:t>
            </a:r>
          </a:p>
          <a:p>
            <a:pPr>
              <a:defRPr/>
            </a:pPr>
            <a:endParaRPr lang="en-US" dirty="0" smtClean="0"/>
          </a:p>
          <a:p>
            <a:pPr>
              <a:buNone/>
              <a:defRPr/>
            </a:pPr>
            <a:endParaRPr lang="en-US" dirty="0" smtClean="0"/>
          </a:p>
          <a:p>
            <a:endParaRPr lang="en-US" dirty="0"/>
          </a:p>
        </p:txBody>
      </p:sp>
    </p:spTree>
    <p:extLst>
      <p:ext uri="{BB962C8B-B14F-4D97-AF65-F5344CB8AC3E}">
        <p14:creationId xmlns:p14="http://schemas.microsoft.com/office/powerpoint/2010/main" val="228246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228600" y="381000"/>
            <a:ext cx="8686800" cy="6324600"/>
          </a:xfrm>
        </p:spPr>
        <p:txBody>
          <a:bodyPr>
            <a:normAutofit fontScale="70000" lnSpcReduction="20000"/>
          </a:bodyPr>
          <a:lstStyle/>
          <a:p>
            <a:pPr>
              <a:lnSpc>
                <a:spcPct val="90000"/>
              </a:lnSpc>
              <a:buNone/>
              <a:defRPr/>
            </a:pPr>
            <a:r>
              <a:rPr lang="en-US" b="1" dirty="0" smtClean="0"/>
              <a:t>Source of electrons</a:t>
            </a:r>
            <a:endParaRPr lang="en-US" dirty="0" smtClean="0"/>
          </a:p>
          <a:p>
            <a:pPr>
              <a:lnSpc>
                <a:spcPct val="90000"/>
              </a:lnSpc>
              <a:defRPr/>
            </a:pPr>
            <a:r>
              <a:rPr lang="en-US" dirty="0" smtClean="0"/>
              <a:t>Bacteria like other organisms require a source of electrons for their metabolism.  Some bacteria can use reduced inorganic compounds as electron donors and are termed as </a:t>
            </a:r>
            <a:r>
              <a:rPr lang="en-US" dirty="0" err="1" smtClean="0"/>
              <a:t>lithotrophs</a:t>
            </a:r>
            <a:r>
              <a:rPr lang="en-US" dirty="0" smtClean="0"/>
              <a:t> (some may be </a:t>
            </a:r>
            <a:r>
              <a:rPr lang="en-US" dirty="0" err="1" smtClean="0"/>
              <a:t>chemolithotrophs</a:t>
            </a:r>
            <a:r>
              <a:rPr lang="en-US" dirty="0" smtClean="0"/>
              <a:t>, others, </a:t>
            </a:r>
            <a:r>
              <a:rPr lang="en-US" dirty="0" err="1" smtClean="0"/>
              <a:t>photolithotrophs</a:t>
            </a:r>
            <a:r>
              <a:rPr lang="en-US" dirty="0" smtClean="0"/>
              <a:t>).</a:t>
            </a:r>
          </a:p>
          <a:p>
            <a:pPr>
              <a:lnSpc>
                <a:spcPct val="90000"/>
              </a:lnSpc>
              <a:defRPr/>
            </a:pPr>
            <a:r>
              <a:rPr lang="en-US" dirty="0" smtClean="0"/>
              <a:t>Other bacteria use organic compounds as electron donors and are called </a:t>
            </a:r>
            <a:r>
              <a:rPr lang="en-US" dirty="0" err="1" smtClean="0"/>
              <a:t>organotrophs</a:t>
            </a:r>
            <a:r>
              <a:rPr lang="en-US" dirty="0" smtClean="0"/>
              <a:t>. (some are </a:t>
            </a:r>
            <a:r>
              <a:rPr lang="en-US" dirty="0" err="1" smtClean="0"/>
              <a:t>chemoorganotrophs</a:t>
            </a:r>
            <a:r>
              <a:rPr lang="en-US" dirty="0" smtClean="0"/>
              <a:t>, others </a:t>
            </a:r>
            <a:r>
              <a:rPr lang="en-US" dirty="0" err="1" smtClean="0"/>
              <a:t>photoorganotrophs</a:t>
            </a:r>
            <a:r>
              <a:rPr lang="en-US" dirty="0" smtClean="0"/>
              <a:t>).</a:t>
            </a:r>
          </a:p>
          <a:p>
            <a:pPr>
              <a:buNone/>
              <a:defRPr/>
            </a:pPr>
            <a:endParaRPr lang="en-US" dirty="0" smtClean="0"/>
          </a:p>
          <a:p>
            <a:pPr>
              <a:buNone/>
              <a:defRPr/>
            </a:pPr>
            <a:r>
              <a:rPr lang="en-US" b="1" dirty="0" smtClean="0"/>
              <a:t>Vitamins  &amp;  vitamins  like compounds</a:t>
            </a:r>
            <a:endParaRPr lang="en-US" dirty="0" smtClean="0"/>
          </a:p>
          <a:p>
            <a:pPr>
              <a:defRPr/>
            </a:pPr>
            <a:r>
              <a:rPr lang="en-US" dirty="0" smtClean="0"/>
              <a:t>These function either as coenzymes for several enzymes or  as the building blocks for coenzymes. Some bacteria are capable of synthesizing their entire requirements of vitamins from other compounds in the culture medium, but others cannot do so and will not grow unless the required vitamins are supplied pre-formed to them in the medium.</a:t>
            </a:r>
          </a:p>
          <a:p>
            <a:pPr>
              <a:buNone/>
            </a:pPr>
            <a:endParaRPr lang="en-US" dirty="0" smtClean="0"/>
          </a:p>
          <a:p>
            <a:pPr>
              <a:buNone/>
            </a:pPr>
            <a:r>
              <a:rPr lang="en-US" dirty="0" smtClean="0"/>
              <a:t>Folic acid metabolism.</a:t>
            </a:r>
          </a:p>
          <a:p>
            <a:r>
              <a:rPr lang="en-US" dirty="0" smtClean="0"/>
              <a:t>Humans get folic acid as a nutrient but bacteria must synthesize</a:t>
            </a:r>
          </a:p>
          <a:p>
            <a:pPr lvl="1"/>
            <a:r>
              <a:rPr lang="en-US" dirty="0" smtClean="0"/>
              <a:t>Sulfanilamide is a PABA analog that inhibits </a:t>
            </a:r>
            <a:r>
              <a:rPr lang="en-US" dirty="0" err="1" smtClean="0"/>
              <a:t>dihydropteroate</a:t>
            </a:r>
            <a:r>
              <a:rPr lang="en-US" dirty="0" smtClean="0"/>
              <a:t> </a:t>
            </a:r>
            <a:r>
              <a:rPr lang="en-US" dirty="0" err="1" smtClean="0"/>
              <a:t>synthetase</a:t>
            </a:r>
            <a:endParaRPr lang="en-US" dirty="0" smtClean="0"/>
          </a:p>
          <a:p>
            <a:pPr lvl="1"/>
            <a:r>
              <a:rPr lang="en-US" dirty="0" err="1" smtClean="0"/>
              <a:t>Trimethoprim</a:t>
            </a:r>
            <a:r>
              <a:rPr lang="en-US" dirty="0" smtClean="0"/>
              <a:t> inhibits </a:t>
            </a:r>
            <a:r>
              <a:rPr lang="en-US" dirty="0" err="1" smtClean="0"/>
              <a:t>dihydrofolate</a:t>
            </a:r>
            <a:r>
              <a:rPr lang="en-US" dirty="0" smtClean="0"/>
              <a:t> </a:t>
            </a:r>
            <a:r>
              <a:rPr lang="en-US" dirty="0" err="1" smtClean="0"/>
              <a:t>reductase</a:t>
            </a:r>
            <a:endParaRPr lang="en-US" dirty="0" smtClean="0"/>
          </a:p>
          <a:p>
            <a:endParaRPr lang="en-US" dirty="0"/>
          </a:p>
        </p:txBody>
      </p:sp>
    </p:spTree>
    <p:extLst>
      <p:ext uri="{BB962C8B-B14F-4D97-AF65-F5344CB8AC3E}">
        <p14:creationId xmlns:p14="http://schemas.microsoft.com/office/powerpoint/2010/main" val="31405197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BACTERIAL REPRODUCTION AND GROWTH </a:t>
            </a:r>
            <a:endParaRPr lang="en-US" dirty="0"/>
          </a:p>
        </p:txBody>
      </p:sp>
      <p:sp>
        <p:nvSpPr>
          <p:cNvPr id="33795" name="Rectangle 3"/>
          <p:cNvSpPr>
            <a:spLocks noGrp="1" noChangeArrowheads="1"/>
          </p:cNvSpPr>
          <p:nvPr>
            <p:ph idx="1"/>
          </p:nvPr>
        </p:nvSpPr>
        <p:spPr/>
        <p:txBody>
          <a:bodyPr>
            <a:normAutofit fontScale="85000" lnSpcReduction="20000"/>
          </a:bodyPr>
          <a:lstStyle/>
          <a:p>
            <a:pPr eaLnBrk="1" hangingPunct="1">
              <a:lnSpc>
                <a:spcPct val="90000"/>
              </a:lnSpc>
              <a:buFont typeface="Wingdings" pitchFamily="2" charset="2"/>
              <a:buNone/>
              <a:defRPr/>
            </a:pPr>
            <a:r>
              <a:rPr lang="en-US" dirty="0" smtClean="0"/>
              <a:t>Reproduction in bacteria is usually asexual.  The modes of cell division in bacteria include binary fission, bidding, fragmentation and formation of  </a:t>
            </a:r>
            <a:r>
              <a:rPr lang="en-US" dirty="0" err="1" smtClean="0"/>
              <a:t>conidiospores</a:t>
            </a:r>
            <a:r>
              <a:rPr lang="en-US" dirty="0" smtClean="0"/>
              <a:t> or </a:t>
            </a:r>
            <a:r>
              <a:rPr lang="en-US" dirty="0" err="1" smtClean="0"/>
              <a:t>sporangiospores</a:t>
            </a:r>
            <a:r>
              <a:rPr lang="en-US" dirty="0" smtClean="0"/>
              <a:t>.</a:t>
            </a:r>
            <a:endParaRPr lang="en-US" b="1" dirty="0" smtClean="0"/>
          </a:p>
          <a:p>
            <a:pPr eaLnBrk="1" hangingPunct="1">
              <a:lnSpc>
                <a:spcPct val="90000"/>
              </a:lnSpc>
              <a:buNone/>
              <a:defRPr/>
            </a:pPr>
            <a:r>
              <a:rPr lang="en-US" b="1" dirty="0" smtClean="0"/>
              <a:t>Binary fusion</a:t>
            </a:r>
            <a:endParaRPr lang="en-US" dirty="0" smtClean="0"/>
          </a:p>
          <a:p>
            <a:pPr>
              <a:lnSpc>
                <a:spcPct val="90000"/>
              </a:lnSpc>
              <a:defRPr/>
            </a:pPr>
            <a:r>
              <a:rPr lang="en-US" dirty="0" smtClean="0"/>
              <a:t> A single cell divides to form two new cells of equal size after developing a transverse septum ( </a:t>
            </a:r>
            <a:r>
              <a:rPr lang="en-US" dirty="0" err="1" smtClean="0"/>
              <a:t>crosswall</a:t>
            </a:r>
            <a:r>
              <a:rPr lang="en-US" dirty="0" smtClean="0"/>
              <a:t>). Transverse binary fission is the most common and important mode of cell division in the usual growth cycle of bacterial populations.  </a:t>
            </a:r>
          </a:p>
        </p:txBody>
      </p:sp>
    </p:spTree>
    <p:extLst>
      <p:ext uri="{BB962C8B-B14F-4D97-AF65-F5344CB8AC3E}">
        <p14:creationId xmlns:p14="http://schemas.microsoft.com/office/powerpoint/2010/main" val="345603675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4294967295"/>
          </p:nvPr>
        </p:nvSpPr>
        <p:spPr>
          <a:xfrm>
            <a:off x="457200" y="457200"/>
            <a:ext cx="8229600" cy="5867400"/>
          </a:xfrm>
        </p:spPr>
        <p:txBody>
          <a:bodyPr>
            <a:normAutofit fontScale="85000" lnSpcReduction="10000"/>
          </a:bodyPr>
          <a:lstStyle/>
          <a:p>
            <a:pPr eaLnBrk="1" hangingPunct="1">
              <a:buNone/>
              <a:defRPr/>
            </a:pPr>
            <a:r>
              <a:rPr lang="en-US" sz="2800" b="1" dirty="0" smtClean="0"/>
              <a:t>Budding</a:t>
            </a:r>
            <a:endParaRPr lang="en-US" sz="2800" dirty="0" smtClean="0"/>
          </a:p>
          <a:p>
            <a:pPr>
              <a:defRPr/>
            </a:pPr>
            <a:r>
              <a:rPr lang="en-US" sz="2800" dirty="0" smtClean="0"/>
              <a:t> Some bacteria such as </a:t>
            </a:r>
            <a:r>
              <a:rPr lang="en-US" sz="2800" i="1" dirty="0" err="1" smtClean="0"/>
              <a:t>Rhodopseudomonas</a:t>
            </a:r>
            <a:r>
              <a:rPr lang="en-US" sz="2800" dirty="0" smtClean="0"/>
              <a:t> </a:t>
            </a:r>
            <a:r>
              <a:rPr lang="en-US" sz="2800" i="1" dirty="0" err="1" smtClean="0"/>
              <a:t>acidophila</a:t>
            </a:r>
            <a:r>
              <a:rPr lang="en-US" sz="2800" dirty="0" smtClean="0"/>
              <a:t> reproduce by budding, a process in which a small protuberance (bud) develops at one end of the cell.  The bud enlarges  and eventually develops into a  new cell which separates from the parent.</a:t>
            </a:r>
            <a:endParaRPr lang="en-US" sz="2800" b="1" dirty="0" smtClean="0"/>
          </a:p>
          <a:p>
            <a:pPr eaLnBrk="1" hangingPunct="1">
              <a:buNone/>
              <a:defRPr/>
            </a:pPr>
            <a:r>
              <a:rPr lang="en-US" sz="2800" b="1" dirty="0" smtClean="0"/>
              <a:t>Fragmentation</a:t>
            </a:r>
            <a:endParaRPr lang="en-US" sz="2800" dirty="0" smtClean="0"/>
          </a:p>
          <a:p>
            <a:pPr>
              <a:defRPr/>
            </a:pPr>
            <a:r>
              <a:rPr lang="en-US" sz="2800" dirty="0" smtClean="0"/>
              <a:t> Bacteria that produce extensive filamentous growth, such as </a:t>
            </a:r>
            <a:r>
              <a:rPr lang="en-US" sz="2800" i="1" dirty="0" err="1" smtClean="0"/>
              <a:t>Nocardia</a:t>
            </a:r>
            <a:r>
              <a:rPr lang="en-US" sz="2800" dirty="0" smtClean="0"/>
              <a:t> species reproduce by fragmentation of the filaments into small bacillary or </a:t>
            </a:r>
            <a:r>
              <a:rPr lang="en-US" sz="2800" dirty="0" err="1" smtClean="0"/>
              <a:t>coccoid</a:t>
            </a:r>
            <a:r>
              <a:rPr lang="en-US" sz="2800" dirty="0" smtClean="0"/>
              <a:t> cells, each of which gives rise to new growth.</a:t>
            </a:r>
          </a:p>
          <a:p>
            <a:pPr>
              <a:buNone/>
              <a:defRPr/>
            </a:pPr>
            <a:r>
              <a:rPr lang="en-US" sz="2800" b="1" dirty="0" smtClean="0"/>
              <a:t>Formation of </a:t>
            </a:r>
            <a:r>
              <a:rPr lang="en-US" sz="2800" b="1" dirty="0" err="1" smtClean="0"/>
              <a:t>conidiospores</a:t>
            </a:r>
            <a:r>
              <a:rPr lang="en-US" sz="2800" b="1" dirty="0" smtClean="0"/>
              <a:t>/</a:t>
            </a:r>
            <a:r>
              <a:rPr lang="en-US" sz="2800" b="1" dirty="0" err="1" smtClean="0"/>
              <a:t>sporangiospores</a:t>
            </a:r>
            <a:r>
              <a:rPr lang="en-US" sz="2800" b="1" dirty="0" smtClean="0"/>
              <a:t> </a:t>
            </a:r>
          </a:p>
          <a:p>
            <a:pPr>
              <a:defRPr/>
            </a:pPr>
            <a:r>
              <a:rPr lang="en-US" sz="2800" dirty="0" smtClean="0"/>
              <a:t> Species of the genus </a:t>
            </a:r>
            <a:r>
              <a:rPr lang="en-US" sz="2800" dirty="0" err="1" smtClean="0"/>
              <a:t>Streptomyces</a:t>
            </a:r>
            <a:r>
              <a:rPr lang="en-US" sz="2800" dirty="0" smtClean="0"/>
              <a:t> and related bacteria produce many spores per organism by developing </a:t>
            </a:r>
            <a:r>
              <a:rPr lang="en-US" sz="2800" dirty="0" err="1" smtClean="0"/>
              <a:t>crosswalls</a:t>
            </a:r>
            <a:r>
              <a:rPr lang="en-US" sz="2800" dirty="0" smtClean="0"/>
              <a:t> (</a:t>
            </a:r>
            <a:r>
              <a:rPr lang="en-US" sz="2800" dirty="0" err="1" smtClean="0"/>
              <a:t>septation</a:t>
            </a:r>
            <a:r>
              <a:rPr lang="en-US" sz="2800" dirty="0" smtClean="0"/>
              <a:t>) at the </a:t>
            </a:r>
            <a:r>
              <a:rPr lang="en-US" sz="2800" dirty="0" err="1" smtClean="0"/>
              <a:t>hyphal</a:t>
            </a:r>
            <a:r>
              <a:rPr lang="en-US" sz="2800" dirty="0" smtClean="0"/>
              <a:t> tips. Each spore gives rise to new organism.</a:t>
            </a:r>
          </a:p>
          <a:p>
            <a:pPr eaLnBrk="1" hangingPunct="1">
              <a:buFont typeface="Wingdings" pitchFamily="2" charset="2"/>
              <a:buNone/>
              <a:defRPr/>
            </a:pPr>
            <a:endParaRPr lang="en-US" sz="2800" dirty="0" smtClean="0"/>
          </a:p>
        </p:txBody>
      </p:sp>
    </p:spTree>
    <p:extLst>
      <p:ext uri="{BB962C8B-B14F-4D97-AF65-F5344CB8AC3E}">
        <p14:creationId xmlns:p14="http://schemas.microsoft.com/office/powerpoint/2010/main" val="128716346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274638"/>
            <a:ext cx="8229600" cy="487362"/>
          </a:xfrm>
        </p:spPr>
        <p:txBody>
          <a:bodyPr>
            <a:normAutofit fontScale="90000"/>
          </a:bodyPr>
          <a:lstStyle/>
          <a:p>
            <a:pPr eaLnBrk="1" hangingPunct="1">
              <a:defRPr/>
            </a:pPr>
            <a:r>
              <a:rPr lang="en-US" sz="4000" b="1" smtClean="0"/>
              <a:t>Prototrophs and auxotrophs</a:t>
            </a:r>
          </a:p>
        </p:txBody>
      </p:sp>
      <p:sp>
        <p:nvSpPr>
          <p:cNvPr id="87043" name="Rectangle 3"/>
          <p:cNvSpPr>
            <a:spLocks noGrp="1" noChangeArrowheads="1"/>
          </p:cNvSpPr>
          <p:nvPr>
            <p:ph type="body" idx="1"/>
          </p:nvPr>
        </p:nvSpPr>
        <p:spPr/>
        <p:txBody>
          <a:bodyPr/>
          <a:lstStyle/>
          <a:p>
            <a:pPr eaLnBrk="1" hangingPunct="1">
              <a:defRPr/>
            </a:pPr>
            <a:r>
              <a:rPr lang="en-US" sz="2800" dirty="0" err="1" smtClean="0"/>
              <a:t>Prototrophs</a:t>
            </a:r>
            <a:r>
              <a:rPr lang="en-US" sz="2800" dirty="0" smtClean="0"/>
              <a:t> are wild-type bacteria with normal growth requirements.  They are nutritionally independent and are able to synthesize all required growth factors from simple substances.  </a:t>
            </a:r>
            <a:r>
              <a:rPr lang="en-US" sz="2800" dirty="0" err="1" smtClean="0"/>
              <a:t>Auxotrophs</a:t>
            </a:r>
            <a:r>
              <a:rPr lang="en-US" sz="2800" dirty="0" smtClean="0"/>
              <a:t> are mutants (biochemical mutants) which require an additional growth factor not needed by the parental or wild-type strain.  The specific nutrients required by the </a:t>
            </a:r>
            <a:r>
              <a:rPr lang="en-US" sz="2800" dirty="0" err="1" smtClean="0"/>
              <a:t>auxotrophs</a:t>
            </a:r>
            <a:r>
              <a:rPr lang="en-US" sz="2800" dirty="0" smtClean="0"/>
              <a:t> may be amino acids, </a:t>
            </a:r>
            <a:r>
              <a:rPr lang="en-US" sz="2800" dirty="0" err="1" smtClean="0"/>
              <a:t>purine</a:t>
            </a:r>
            <a:r>
              <a:rPr lang="en-US" sz="2800" dirty="0" smtClean="0"/>
              <a:t> and  </a:t>
            </a:r>
            <a:r>
              <a:rPr lang="en-US" sz="2800" dirty="0" err="1" smtClean="0"/>
              <a:t>pyrimidine</a:t>
            </a:r>
            <a:r>
              <a:rPr lang="en-US" sz="2800" dirty="0" smtClean="0"/>
              <a:t> bases and vitamins.</a:t>
            </a:r>
          </a:p>
        </p:txBody>
      </p:sp>
    </p:spTree>
    <p:extLst>
      <p:ext uri="{BB962C8B-B14F-4D97-AF65-F5344CB8AC3E}">
        <p14:creationId xmlns:p14="http://schemas.microsoft.com/office/powerpoint/2010/main" val="3504515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scene3d>
              <a:camera prst="orthographicFront"/>
              <a:lightRig rig="soft" dir="t">
                <a:rot lat="0" lon="0" rev="16800000"/>
              </a:lightRig>
            </a:scene3d>
            <a:sp3d prstMaterial="softEdge">
              <a:bevelT w="38100" h="38100"/>
            </a:sp3d>
          </a:bodyPr>
          <a:lstStyle/>
          <a:p>
            <a:pPr fontAlgn="auto">
              <a:spcAft>
                <a:spcPts val="0"/>
              </a:spcAft>
              <a:defRPr/>
            </a:pPr>
            <a:r>
              <a:rPr lang="en-US">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Growth of Bacteria</a:t>
            </a:r>
          </a:p>
        </p:txBody>
      </p:sp>
      <p:sp>
        <p:nvSpPr>
          <p:cNvPr id="49155" name="Rectangle 3"/>
          <p:cNvSpPr>
            <a:spLocks noGrp="1" noChangeArrowheads="1"/>
          </p:cNvSpPr>
          <p:nvPr>
            <p:ph idx="1"/>
          </p:nvPr>
        </p:nvSpPr>
        <p:spPr>
          <a:xfrm>
            <a:off x="381000" y="1524001"/>
            <a:ext cx="8305800" cy="4876800"/>
          </a:xfrm>
        </p:spPr>
        <p:txBody>
          <a:bodyPr>
            <a:normAutofit fontScale="70000" lnSpcReduction="20000"/>
          </a:bodyPr>
          <a:lstStyle/>
          <a:p>
            <a:pPr>
              <a:buFont typeface="Wingdings" charset="2"/>
              <a:buChar char="§"/>
            </a:pPr>
            <a:r>
              <a:rPr lang="en-US" sz="2800" dirty="0" smtClean="0"/>
              <a:t>The term growth  as commonly applied to bacteria refers to the changes (increase) in the total population rather than an increase in the size or mass of an individual organism.</a:t>
            </a:r>
          </a:p>
          <a:p>
            <a:pPr>
              <a:buFont typeface="Wingdings" charset="2"/>
              <a:buChar char="§"/>
            </a:pPr>
            <a:r>
              <a:rPr lang="en-US" sz="2800" dirty="0" smtClean="0"/>
              <a:t>The most common means of bacterial reproduction is binary </a:t>
            </a:r>
            <a:r>
              <a:rPr lang="en-US" sz="2800" dirty="0" err="1" smtClean="0"/>
              <a:t>fission.Thus</a:t>
            </a:r>
            <a:r>
              <a:rPr lang="en-US" sz="2800" dirty="0" smtClean="0"/>
              <a:t>, if we start with a single bacterium, the increase in population is by geometric progression:</a:t>
            </a:r>
          </a:p>
          <a:p>
            <a:pPr lvl="1">
              <a:buFont typeface="Wingdings" charset="2"/>
              <a:buChar char="§"/>
            </a:pPr>
            <a:r>
              <a:rPr lang="en-US" sz="2400" dirty="0" smtClean="0"/>
              <a:t>1....2.....4.....8......16......32.....................</a:t>
            </a:r>
          </a:p>
          <a:p>
            <a:pPr lvl="1">
              <a:buFont typeface="Wingdings" charset="2"/>
              <a:buChar char="§"/>
            </a:pPr>
            <a:r>
              <a:rPr lang="en-US" sz="2400" dirty="0" smtClean="0"/>
              <a:t>1....21......22.......23.......24.........25..........2n </a:t>
            </a:r>
          </a:p>
          <a:p>
            <a:pPr>
              <a:buFont typeface="Wingdings" charset="2"/>
              <a:buChar char="§"/>
            </a:pPr>
            <a:r>
              <a:rPr lang="en-US" sz="2800" dirty="0" smtClean="0"/>
              <a:t>The rate of growth is limited by:</a:t>
            </a:r>
          </a:p>
          <a:p>
            <a:pPr lvl="1"/>
            <a:r>
              <a:rPr lang="en-US" dirty="0" smtClean="0"/>
              <a:t>the availability of nutrients</a:t>
            </a:r>
          </a:p>
          <a:p>
            <a:pPr lvl="1"/>
            <a:r>
              <a:rPr lang="en-US" dirty="0" smtClean="0"/>
              <a:t>temperature</a:t>
            </a:r>
          </a:p>
          <a:p>
            <a:pPr lvl="1"/>
            <a:r>
              <a:rPr lang="en-US" dirty="0" smtClean="0"/>
              <a:t>ability to remove toxic products</a:t>
            </a:r>
          </a:p>
          <a:p>
            <a:pPr>
              <a:buFont typeface="Wingdings" charset="2"/>
              <a:buChar char="§"/>
            </a:pPr>
            <a:r>
              <a:rPr lang="en-US" sz="2800" dirty="0" smtClean="0"/>
              <a:t>The time required to divide is called the generation time.</a:t>
            </a:r>
          </a:p>
          <a:p>
            <a:pPr lvl="1"/>
            <a:r>
              <a:rPr lang="en-US" dirty="0" smtClean="0"/>
              <a:t>for most organisms, it is measured in minutes</a:t>
            </a:r>
          </a:p>
          <a:p>
            <a:pPr lvl="1"/>
            <a:r>
              <a:rPr lang="en-US" b="1" dirty="0" smtClean="0"/>
              <a:t>Fast</a:t>
            </a:r>
            <a:r>
              <a:rPr lang="en-US" dirty="0" smtClean="0"/>
              <a:t> - as little as 10 min. generation time (</a:t>
            </a:r>
            <a:r>
              <a:rPr lang="en-US" i="1" dirty="0" smtClean="0"/>
              <a:t>Vibrio </a:t>
            </a:r>
            <a:r>
              <a:rPr lang="en-US" i="1" dirty="0" err="1" smtClean="0"/>
              <a:t>vulnificus</a:t>
            </a:r>
            <a:r>
              <a:rPr lang="en-US" dirty="0" smtClean="0"/>
              <a:t>) as long as 24 hr. (</a:t>
            </a:r>
            <a:r>
              <a:rPr lang="en-US" i="1" dirty="0" smtClean="0"/>
              <a:t>Mycobacterium tuberculosis</a:t>
            </a:r>
            <a:r>
              <a:rPr lang="en-US" dirty="0" smtClean="0"/>
              <a:t>)</a:t>
            </a:r>
          </a:p>
          <a:p>
            <a:pPr lvl="1"/>
            <a:endParaRPr lang="en-US" dirty="0" smtClean="0"/>
          </a:p>
        </p:txBody>
      </p:sp>
    </p:spTree>
    <p:extLst>
      <p:ext uri="{BB962C8B-B14F-4D97-AF65-F5344CB8AC3E}">
        <p14:creationId xmlns:p14="http://schemas.microsoft.com/office/powerpoint/2010/main" val="388558306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06-17a_binafisn_1.jpg"/>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422448776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980728"/>
          </a:xfrm>
        </p:spPr>
        <p:txBody>
          <a:bodyPr>
            <a:normAutofit/>
          </a:bodyPr>
          <a:lstStyle/>
          <a:p>
            <a:r>
              <a:rPr lang="en-US" b="1" dirty="0"/>
              <a:t>Bacterial Growth </a:t>
            </a:r>
            <a:r>
              <a:rPr lang="en-US" b="1" dirty="0" smtClean="0"/>
              <a:t>Curve</a:t>
            </a:r>
            <a:endParaRPr lang="en-US" dirty="0"/>
          </a:p>
        </p:txBody>
      </p:sp>
      <p:pic>
        <p:nvPicPr>
          <p:cNvPr id="51202" name="Picture 2" descr="Bacterial Growth Rate Curve"/>
          <p:cNvPicPr>
            <a:picLocks noChangeAspect="1" noChangeArrowheads="1"/>
          </p:cNvPicPr>
          <p:nvPr/>
        </p:nvPicPr>
        <p:blipFill>
          <a:blip r:embed="rId2"/>
          <a:srcRect/>
          <a:stretch>
            <a:fillRect/>
          </a:stretch>
        </p:blipFill>
        <p:spPr bwMode="auto">
          <a:xfrm>
            <a:off x="0" y="1124744"/>
            <a:ext cx="9144000" cy="5733256"/>
          </a:xfrm>
          <a:prstGeom prst="rect">
            <a:avLst/>
          </a:prstGeom>
          <a:solidFill>
            <a:schemeClr val="tx2">
              <a:lumMod val="20000"/>
              <a:lumOff val="80000"/>
            </a:schemeClr>
          </a:solidFill>
          <a:ln w="9525">
            <a:noFill/>
            <a:miter lim="800000"/>
            <a:headEnd/>
            <a:tailEnd/>
          </a:ln>
        </p:spPr>
      </p:pic>
    </p:spTree>
    <p:extLst>
      <p:ext uri="{BB962C8B-B14F-4D97-AF65-F5344CB8AC3E}">
        <p14:creationId xmlns:p14="http://schemas.microsoft.com/office/powerpoint/2010/main" val="3077320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idx="4294967295"/>
          </p:nvPr>
        </p:nvSpPr>
        <p:spPr>
          <a:xfrm>
            <a:off x="0" y="274638"/>
            <a:ext cx="8229600" cy="1143000"/>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Oxygen requirements</a:t>
            </a:r>
          </a:p>
        </p:txBody>
      </p:sp>
      <p:grpSp>
        <p:nvGrpSpPr>
          <p:cNvPr id="2" name="Group 3"/>
          <p:cNvGrpSpPr>
            <a:grpSpLocks/>
          </p:cNvGrpSpPr>
          <p:nvPr/>
        </p:nvGrpSpPr>
        <p:grpSpPr bwMode="auto">
          <a:xfrm>
            <a:off x="1143000" y="2286000"/>
            <a:ext cx="1295400" cy="1295400"/>
            <a:chOff x="720" y="1440"/>
            <a:chExt cx="816" cy="816"/>
          </a:xfrm>
        </p:grpSpPr>
        <p:sp>
          <p:nvSpPr>
            <p:cNvPr id="101440" name="Oval 4"/>
            <p:cNvSpPr>
              <a:spLocks noChangeArrowheads="1"/>
            </p:cNvSpPr>
            <p:nvPr/>
          </p:nvSpPr>
          <p:spPr bwMode="auto">
            <a:xfrm>
              <a:off x="720" y="1440"/>
              <a:ext cx="816" cy="816"/>
            </a:xfrm>
            <a:prstGeom prst="ellipse">
              <a:avLst/>
            </a:prstGeom>
            <a:solidFill>
              <a:srgbClr val="FF9933"/>
            </a:solidFill>
            <a:ln w="12700">
              <a:solidFill>
                <a:srgbClr val="FF9933"/>
              </a:solidFill>
              <a:round/>
              <a:headEnd/>
              <a:tailEnd/>
            </a:ln>
          </p:spPr>
          <p:txBody>
            <a:bodyPr wrap="none" anchor="ctr"/>
            <a:lstStyle/>
            <a:p>
              <a:endParaRPr lang="en-GB">
                <a:solidFill>
                  <a:prstClr val="black"/>
                </a:solidFill>
              </a:endParaRPr>
            </a:p>
          </p:txBody>
        </p:sp>
        <p:sp>
          <p:nvSpPr>
            <p:cNvPr id="101441" name="Line 5"/>
            <p:cNvSpPr>
              <a:spLocks noChangeShapeType="1"/>
            </p:cNvSpPr>
            <p:nvPr/>
          </p:nvSpPr>
          <p:spPr bwMode="auto">
            <a:xfrm>
              <a:off x="1104" y="1440"/>
              <a:ext cx="0" cy="816"/>
            </a:xfrm>
            <a:prstGeom prst="line">
              <a:avLst/>
            </a:prstGeom>
            <a:noFill/>
            <a:ln w="12700">
              <a:solidFill>
                <a:schemeClr val="tx1"/>
              </a:solidFill>
              <a:round/>
              <a:headEnd/>
              <a:tailEnd/>
            </a:ln>
          </p:spPr>
          <p:txBody>
            <a:bodyPr wrap="none" anchor="ctr"/>
            <a:lstStyle/>
            <a:p>
              <a:endParaRPr lang="en-US">
                <a:solidFill>
                  <a:prstClr val="black"/>
                </a:solidFill>
              </a:endParaRPr>
            </a:p>
          </p:txBody>
        </p:sp>
        <p:sp>
          <p:nvSpPr>
            <p:cNvPr id="101442" name="Line 6"/>
            <p:cNvSpPr>
              <a:spLocks noChangeShapeType="1"/>
            </p:cNvSpPr>
            <p:nvPr/>
          </p:nvSpPr>
          <p:spPr bwMode="auto">
            <a:xfrm rot="-5400000">
              <a:off x="1128" y="1416"/>
              <a:ext cx="0" cy="816"/>
            </a:xfrm>
            <a:prstGeom prst="line">
              <a:avLst/>
            </a:prstGeom>
            <a:noFill/>
            <a:ln w="12700">
              <a:solidFill>
                <a:schemeClr val="tx1"/>
              </a:solidFill>
              <a:round/>
              <a:headEnd/>
              <a:tailEnd/>
            </a:ln>
          </p:spPr>
          <p:txBody>
            <a:bodyPr wrap="none" anchor="ctr"/>
            <a:lstStyle/>
            <a:p>
              <a:endParaRPr lang="en-US">
                <a:solidFill>
                  <a:prstClr val="black"/>
                </a:solidFill>
              </a:endParaRPr>
            </a:p>
          </p:txBody>
        </p:sp>
      </p:grpSp>
      <p:grpSp>
        <p:nvGrpSpPr>
          <p:cNvPr id="3" name="Group 7"/>
          <p:cNvGrpSpPr>
            <a:grpSpLocks/>
          </p:cNvGrpSpPr>
          <p:nvPr/>
        </p:nvGrpSpPr>
        <p:grpSpPr bwMode="auto">
          <a:xfrm>
            <a:off x="3810000" y="2286000"/>
            <a:ext cx="1295400" cy="1295400"/>
            <a:chOff x="720" y="1440"/>
            <a:chExt cx="816" cy="816"/>
          </a:xfrm>
        </p:grpSpPr>
        <p:sp>
          <p:nvSpPr>
            <p:cNvPr id="101437" name="Oval 8"/>
            <p:cNvSpPr>
              <a:spLocks noChangeArrowheads="1"/>
            </p:cNvSpPr>
            <p:nvPr/>
          </p:nvSpPr>
          <p:spPr bwMode="auto">
            <a:xfrm>
              <a:off x="720" y="1440"/>
              <a:ext cx="816" cy="816"/>
            </a:xfrm>
            <a:prstGeom prst="ellipse">
              <a:avLst/>
            </a:prstGeom>
            <a:solidFill>
              <a:srgbClr val="FF9933"/>
            </a:solidFill>
            <a:ln w="12700">
              <a:solidFill>
                <a:srgbClr val="FF9933"/>
              </a:solidFill>
              <a:round/>
              <a:headEnd/>
              <a:tailEnd/>
            </a:ln>
          </p:spPr>
          <p:txBody>
            <a:bodyPr wrap="none" anchor="ctr"/>
            <a:lstStyle/>
            <a:p>
              <a:endParaRPr lang="en-GB">
                <a:solidFill>
                  <a:prstClr val="black"/>
                </a:solidFill>
              </a:endParaRPr>
            </a:p>
          </p:txBody>
        </p:sp>
        <p:sp>
          <p:nvSpPr>
            <p:cNvPr id="101438" name="Line 9"/>
            <p:cNvSpPr>
              <a:spLocks noChangeShapeType="1"/>
            </p:cNvSpPr>
            <p:nvPr/>
          </p:nvSpPr>
          <p:spPr bwMode="auto">
            <a:xfrm>
              <a:off x="1104" y="1440"/>
              <a:ext cx="0" cy="816"/>
            </a:xfrm>
            <a:prstGeom prst="line">
              <a:avLst/>
            </a:prstGeom>
            <a:noFill/>
            <a:ln w="12700">
              <a:solidFill>
                <a:schemeClr val="tx1"/>
              </a:solidFill>
              <a:round/>
              <a:headEnd/>
              <a:tailEnd/>
            </a:ln>
          </p:spPr>
          <p:txBody>
            <a:bodyPr wrap="none" anchor="ctr"/>
            <a:lstStyle/>
            <a:p>
              <a:endParaRPr lang="en-US">
                <a:solidFill>
                  <a:prstClr val="black"/>
                </a:solidFill>
              </a:endParaRPr>
            </a:p>
          </p:txBody>
        </p:sp>
        <p:sp>
          <p:nvSpPr>
            <p:cNvPr id="101439" name="Line 10"/>
            <p:cNvSpPr>
              <a:spLocks noChangeShapeType="1"/>
            </p:cNvSpPr>
            <p:nvPr/>
          </p:nvSpPr>
          <p:spPr bwMode="auto">
            <a:xfrm rot="-5400000">
              <a:off x="1128" y="1416"/>
              <a:ext cx="0" cy="816"/>
            </a:xfrm>
            <a:prstGeom prst="line">
              <a:avLst/>
            </a:prstGeom>
            <a:noFill/>
            <a:ln w="12700">
              <a:solidFill>
                <a:schemeClr val="tx1"/>
              </a:solidFill>
              <a:round/>
              <a:headEnd/>
              <a:tailEnd/>
            </a:ln>
          </p:spPr>
          <p:txBody>
            <a:bodyPr wrap="none" anchor="ctr"/>
            <a:lstStyle/>
            <a:p>
              <a:endParaRPr lang="en-US">
                <a:solidFill>
                  <a:prstClr val="black"/>
                </a:solidFill>
              </a:endParaRPr>
            </a:p>
          </p:txBody>
        </p:sp>
      </p:grpSp>
      <p:grpSp>
        <p:nvGrpSpPr>
          <p:cNvPr id="4" name="Group 11"/>
          <p:cNvGrpSpPr>
            <a:grpSpLocks/>
          </p:cNvGrpSpPr>
          <p:nvPr/>
        </p:nvGrpSpPr>
        <p:grpSpPr bwMode="auto">
          <a:xfrm>
            <a:off x="6477000" y="2286000"/>
            <a:ext cx="1295400" cy="1295400"/>
            <a:chOff x="720" y="1440"/>
            <a:chExt cx="816" cy="816"/>
          </a:xfrm>
        </p:grpSpPr>
        <p:sp>
          <p:nvSpPr>
            <p:cNvPr id="101434" name="Oval 12"/>
            <p:cNvSpPr>
              <a:spLocks noChangeArrowheads="1"/>
            </p:cNvSpPr>
            <p:nvPr/>
          </p:nvSpPr>
          <p:spPr bwMode="auto">
            <a:xfrm>
              <a:off x="720" y="1440"/>
              <a:ext cx="816" cy="816"/>
            </a:xfrm>
            <a:prstGeom prst="ellipse">
              <a:avLst/>
            </a:prstGeom>
            <a:solidFill>
              <a:srgbClr val="FF9933"/>
            </a:solidFill>
            <a:ln w="12700">
              <a:solidFill>
                <a:srgbClr val="FF9933"/>
              </a:solidFill>
              <a:round/>
              <a:headEnd/>
              <a:tailEnd/>
            </a:ln>
          </p:spPr>
          <p:txBody>
            <a:bodyPr wrap="none" anchor="ctr"/>
            <a:lstStyle/>
            <a:p>
              <a:endParaRPr lang="en-GB">
                <a:solidFill>
                  <a:prstClr val="black"/>
                </a:solidFill>
              </a:endParaRPr>
            </a:p>
          </p:txBody>
        </p:sp>
        <p:sp>
          <p:nvSpPr>
            <p:cNvPr id="101435" name="Line 13"/>
            <p:cNvSpPr>
              <a:spLocks noChangeShapeType="1"/>
            </p:cNvSpPr>
            <p:nvPr/>
          </p:nvSpPr>
          <p:spPr bwMode="auto">
            <a:xfrm>
              <a:off x="1104" y="1440"/>
              <a:ext cx="0" cy="816"/>
            </a:xfrm>
            <a:prstGeom prst="line">
              <a:avLst/>
            </a:prstGeom>
            <a:noFill/>
            <a:ln w="12700">
              <a:solidFill>
                <a:schemeClr val="tx1"/>
              </a:solidFill>
              <a:round/>
              <a:headEnd/>
              <a:tailEnd/>
            </a:ln>
          </p:spPr>
          <p:txBody>
            <a:bodyPr wrap="none" anchor="ctr"/>
            <a:lstStyle/>
            <a:p>
              <a:endParaRPr lang="en-US">
                <a:solidFill>
                  <a:prstClr val="black"/>
                </a:solidFill>
              </a:endParaRPr>
            </a:p>
          </p:txBody>
        </p:sp>
        <p:sp>
          <p:nvSpPr>
            <p:cNvPr id="101436" name="Line 14"/>
            <p:cNvSpPr>
              <a:spLocks noChangeShapeType="1"/>
            </p:cNvSpPr>
            <p:nvPr/>
          </p:nvSpPr>
          <p:spPr bwMode="auto">
            <a:xfrm rot="-5400000">
              <a:off x="1128" y="1416"/>
              <a:ext cx="0" cy="816"/>
            </a:xfrm>
            <a:prstGeom prst="line">
              <a:avLst/>
            </a:prstGeom>
            <a:noFill/>
            <a:ln w="12700">
              <a:solidFill>
                <a:schemeClr val="tx1"/>
              </a:solidFill>
              <a:round/>
              <a:headEnd/>
              <a:tailEnd/>
            </a:ln>
          </p:spPr>
          <p:txBody>
            <a:bodyPr wrap="none" anchor="ctr"/>
            <a:lstStyle/>
            <a:p>
              <a:endParaRPr lang="en-US">
                <a:solidFill>
                  <a:prstClr val="black"/>
                </a:solidFill>
              </a:endParaRPr>
            </a:p>
          </p:txBody>
        </p:sp>
      </p:grpSp>
      <p:sp>
        <p:nvSpPr>
          <p:cNvPr id="101382" name="Freeform 15"/>
          <p:cNvSpPr>
            <a:spLocks/>
          </p:cNvSpPr>
          <p:nvPr/>
        </p:nvSpPr>
        <p:spPr bwMode="auto">
          <a:xfrm>
            <a:off x="1831975" y="2393950"/>
            <a:ext cx="482600" cy="466725"/>
          </a:xfrm>
          <a:custGeom>
            <a:avLst/>
            <a:gdLst>
              <a:gd name="T0" fmla="*/ 2147483647 w 304"/>
              <a:gd name="T1" fmla="*/ 2147483647 h 294"/>
              <a:gd name="T2" fmla="*/ 2147483647 w 304"/>
              <a:gd name="T3" fmla="*/ 2147483647 h 294"/>
              <a:gd name="T4" fmla="*/ 2147483647 w 304"/>
              <a:gd name="T5" fmla="*/ 2147483647 h 294"/>
              <a:gd name="T6" fmla="*/ 2147483647 w 304"/>
              <a:gd name="T7" fmla="*/ 2147483647 h 294"/>
              <a:gd name="T8" fmla="*/ 2147483647 w 304"/>
              <a:gd name="T9" fmla="*/ 2147483647 h 294"/>
              <a:gd name="T10" fmla="*/ 2147483647 w 304"/>
              <a:gd name="T11" fmla="*/ 2147483647 h 294"/>
              <a:gd name="T12" fmla="*/ 2147483647 w 304"/>
              <a:gd name="T13" fmla="*/ 2147483647 h 294"/>
              <a:gd name="T14" fmla="*/ 2147483647 w 304"/>
              <a:gd name="T15" fmla="*/ 2147483647 h 294"/>
              <a:gd name="T16" fmla="*/ 2147483647 w 304"/>
              <a:gd name="T17" fmla="*/ 2147483647 h 294"/>
              <a:gd name="T18" fmla="*/ 2147483647 w 304"/>
              <a:gd name="T19" fmla="*/ 2147483647 h 294"/>
              <a:gd name="T20" fmla="*/ 2147483647 w 304"/>
              <a:gd name="T21" fmla="*/ 2147483647 h 294"/>
              <a:gd name="T22" fmla="*/ 2147483647 w 304"/>
              <a:gd name="T23" fmla="*/ 2147483647 h 294"/>
              <a:gd name="T24" fmla="*/ 2147483647 w 304"/>
              <a:gd name="T25" fmla="*/ 2147483647 h 294"/>
              <a:gd name="T26" fmla="*/ 2147483647 w 3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4"/>
              <a:gd name="T43" fmla="*/ 0 h 294"/>
              <a:gd name="T44" fmla="*/ 304 w 304"/>
              <a:gd name="T45" fmla="*/ 294 h 2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4" h="294">
                <a:moveTo>
                  <a:pt x="51" y="294"/>
                </a:moveTo>
                <a:cubicBezTo>
                  <a:pt x="35" y="269"/>
                  <a:pt x="14" y="248"/>
                  <a:pt x="5" y="221"/>
                </a:cubicBezTo>
                <a:cubicBezTo>
                  <a:pt x="0" y="208"/>
                  <a:pt x="3" y="191"/>
                  <a:pt x="14" y="184"/>
                </a:cubicBezTo>
                <a:cubicBezTo>
                  <a:pt x="21" y="179"/>
                  <a:pt x="25" y="196"/>
                  <a:pt x="32" y="203"/>
                </a:cubicBezTo>
                <a:cubicBezTo>
                  <a:pt x="38" y="209"/>
                  <a:pt x="45" y="214"/>
                  <a:pt x="51" y="221"/>
                </a:cubicBezTo>
                <a:cubicBezTo>
                  <a:pt x="75" y="251"/>
                  <a:pt x="85" y="263"/>
                  <a:pt x="124" y="276"/>
                </a:cubicBezTo>
                <a:cubicBezTo>
                  <a:pt x="130" y="270"/>
                  <a:pt x="143" y="266"/>
                  <a:pt x="143" y="258"/>
                </a:cubicBezTo>
                <a:cubicBezTo>
                  <a:pt x="143" y="208"/>
                  <a:pt x="99" y="170"/>
                  <a:pt x="69" y="138"/>
                </a:cubicBezTo>
                <a:cubicBezTo>
                  <a:pt x="48" y="73"/>
                  <a:pt x="32" y="89"/>
                  <a:pt x="78" y="74"/>
                </a:cubicBezTo>
                <a:cubicBezTo>
                  <a:pt x="163" y="101"/>
                  <a:pt x="95" y="168"/>
                  <a:pt x="170" y="193"/>
                </a:cubicBezTo>
                <a:cubicBezTo>
                  <a:pt x="190" y="213"/>
                  <a:pt x="205" y="236"/>
                  <a:pt x="225" y="258"/>
                </a:cubicBezTo>
                <a:cubicBezTo>
                  <a:pt x="243" y="255"/>
                  <a:pt x="270" y="264"/>
                  <a:pt x="281" y="249"/>
                </a:cubicBezTo>
                <a:cubicBezTo>
                  <a:pt x="304" y="216"/>
                  <a:pt x="246" y="148"/>
                  <a:pt x="225" y="129"/>
                </a:cubicBezTo>
                <a:cubicBezTo>
                  <a:pt x="204" y="63"/>
                  <a:pt x="132" y="0"/>
                  <a:pt x="60" y="0"/>
                </a:cubicBezTo>
              </a:path>
            </a:pathLst>
          </a:custGeom>
          <a:noFill/>
          <a:ln w="28575">
            <a:solidFill>
              <a:srgbClr val="000000"/>
            </a:solidFill>
            <a:round/>
            <a:headEnd/>
            <a:tailEnd/>
          </a:ln>
        </p:spPr>
        <p:txBody>
          <a:bodyPr wrap="none" anchor="ctr"/>
          <a:lstStyle/>
          <a:p>
            <a:endParaRPr lang="en-US">
              <a:solidFill>
                <a:prstClr val="black"/>
              </a:solidFill>
            </a:endParaRPr>
          </a:p>
        </p:txBody>
      </p:sp>
      <p:sp>
        <p:nvSpPr>
          <p:cNvPr id="101383" name="Freeform 16"/>
          <p:cNvSpPr>
            <a:spLocks/>
          </p:cNvSpPr>
          <p:nvPr/>
        </p:nvSpPr>
        <p:spPr bwMode="auto">
          <a:xfrm rot="5400000">
            <a:off x="1828801" y="2954337"/>
            <a:ext cx="482600" cy="466725"/>
          </a:xfrm>
          <a:custGeom>
            <a:avLst/>
            <a:gdLst>
              <a:gd name="T0" fmla="*/ 2147483647 w 304"/>
              <a:gd name="T1" fmla="*/ 2147483647 h 294"/>
              <a:gd name="T2" fmla="*/ 2147483647 w 304"/>
              <a:gd name="T3" fmla="*/ 2147483647 h 294"/>
              <a:gd name="T4" fmla="*/ 2147483647 w 304"/>
              <a:gd name="T5" fmla="*/ 2147483647 h 294"/>
              <a:gd name="T6" fmla="*/ 2147483647 w 304"/>
              <a:gd name="T7" fmla="*/ 2147483647 h 294"/>
              <a:gd name="T8" fmla="*/ 2147483647 w 304"/>
              <a:gd name="T9" fmla="*/ 2147483647 h 294"/>
              <a:gd name="T10" fmla="*/ 2147483647 w 304"/>
              <a:gd name="T11" fmla="*/ 2147483647 h 294"/>
              <a:gd name="T12" fmla="*/ 2147483647 w 304"/>
              <a:gd name="T13" fmla="*/ 2147483647 h 294"/>
              <a:gd name="T14" fmla="*/ 2147483647 w 304"/>
              <a:gd name="T15" fmla="*/ 2147483647 h 294"/>
              <a:gd name="T16" fmla="*/ 2147483647 w 304"/>
              <a:gd name="T17" fmla="*/ 2147483647 h 294"/>
              <a:gd name="T18" fmla="*/ 2147483647 w 304"/>
              <a:gd name="T19" fmla="*/ 2147483647 h 294"/>
              <a:gd name="T20" fmla="*/ 2147483647 w 304"/>
              <a:gd name="T21" fmla="*/ 2147483647 h 294"/>
              <a:gd name="T22" fmla="*/ 2147483647 w 304"/>
              <a:gd name="T23" fmla="*/ 2147483647 h 294"/>
              <a:gd name="T24" fmla="*/ 2147483647 w 304"/>
              <a:gd name="T25" fmla="*/ 2147483647 h 294"/>
              <a:gd name="T26" fmla="*/ 2147483647 w 3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4"/>
              <a:gd name="T43" fmla="*/ 0 h 294"/>
              <a:gd name="T44" fmla="*/ 304 w 304"/>
              <a:gd name="T45" fmla="*/ 294 h 2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4" h="294">
                <a:moveTo>
                  <a:pt x="51" y="294"/>
                </a:moveTo>
                <a:cubicBezTo>
                  <a:pt x="35" y="269"/>
                  <a:pt x="14" y="248"/>
                  <a:pt x="5" y="221"/>
                </a:cubicBezTo>
                <a:cubicBezTo>
                  <a:pt x="0" y="208"/>
                  <a:pt x="3" y="191"/>
                  <a:pt x="14" y="184"/>
                </a:cubicBezTo>
                <a:cubicBezTo>
                  <a:pt x="21" y="179"/>
                  <a:pt x="25" y="196"/>
                  <a:pt x="32" y="203"/>
                </a:cubicBezTo>
                <a:cubicBezTo>
                  <a:pt x="38" y="209"/>
                  <a:pt x="45" y="214"/>
                  <a:pt x="51" y="221"/>
                </a:cubicBezTo>
                <a:cubicBezTo>
                  <a:pt x="75" y="251"/>
                  <a:pt x="85" y="263"/>
                  <a:pt x="124" y="276"/>
                </a:cubicBezTo>
                <a:cubicBezTo>
                  <a:pt x="130" y="270"/>
                  <a:pt x="143" y="266"/>
                  <a:pt x="143" y="258"/>
                </a:cubicBezTo>
                <a:cubicBezTo>
                  <a:pt x="143" y="208"/>
                  <a:pt x="99" y="170"/>
                  <a:pt x="69" y="138"/>
                </a:cubicBezTo>
                <a:cubicBezTo>
                  <a:pt x="48" y="73"/>
                  <a:pt x="32" y="89"/>
                  <a:pt x="78" y="74"/>
                </a:cubicBezTo>
                <a:cubicBezTo>
                  <a:pt x="163" y="101"/>
                  <a:pt x="95" y="168"/>
                  <a:pt x="170" y="193"/>
                </a:cubicBezTo>
                <a:cubicBezTo>
                  <a:pt x="190" y="213"/>
                  <a:pt x="205" y="236"/>
                  <a:pt x="225" y="258"/>
                </a:cubicBezTo>
                <a:cubicBezTo>
                  <a:pt x="243" y="255"/>
                  <a:pt x="270" y="264"/>
                  <a:pt x="281" y="249"/>
                </a:cubicBezTo>
                <a:cubicBezTo>
                  <a:pt x="304" y="216"/>
                  <a:pt x="246" y="148"/>
                  <a:pt x="225" y="129"/>
                </a:cubicBezTo>
                <a:cubicBezTo>
                  <a:pt x="204" y="63"/>
                  <a:pt x="132" y="0"/>
                  <a:pt x="60" y="0"/>
                </a:cubicBezTo>
              </a:path>
            </a:pathLst>
          </a:custGeom>
          <a:noFill/>
          <a:ln w="28575">
            <a:solidFill>
              <a:srgbClr val="000000"/>
            </a:solidFill>
            <a:round/>
            <a:headEnd/>
            <a:tailEnd/>
          </a:ln>
        </p:spPr>
        <p:txBody>
          <a:bodyPr wrap="none" anchor="ctr"/>
          <a:lstStyle/>
          <a:p>
            <a:endParaRPr lang="en-US">
              <a:solidFill>
                <a:prstClr val="black"/>
              </a:solidFill>
            </a:endParaRPr>
          </a:p>
        </p:txBody>
      </p:sp>
      <p:sp>
        <p:nvSpPr>
          <p:cNvPr id="101384" name="Freeform 17"/>
          <p:cNvSpPr>
            <a:spLocks/>
          </p:cNvSpPr>
          <p:nvPr/>
        </p:nvSpPr>
        <p:spPr bwMode="auto">
          <a:xfrm>
            <a:off x="4495800" y="2362200"/>
            <a:ext cx="482600" cy="466725"/>
          </a:xfrm>
          <a:custGeom>
            <a:avLst/>
            <a:gdLst>
              <a:gd name="T0" fmla="*/ 2147483647 w 304"/>
              <a:gd name="T1" fmla="*/ 2147483647 h 294"/>
              <a:gd name="T2" fmla="*/ 2147483647 w 304"/>
              <a:gd name="T3" fmla="*/ 2147483647 h 294"/>
              <a:gd name="T4" fmla="*/ 2147483647 w 304"/>
              <a:gd name="T5" fmla="*/ 2147483647 h 294"/>
              <a:gd name="T6" fmla="*/ 2147483647 w 304"/>
              <a:gd name="T7" fmla="*/ 2147483647 h 294"/>
              <a:gd name="T8" fmla="*/ 2147483647 w 304"/>
              <a:gd name="T9" fmla="*/ 2147483647 h 294"/>
              <a:gd name="T10" fmla="*/ 2147483647 w 304"/>
              <a:gd name="T11" fmla="*/ 2147483647 h 294"/>
              <a:gd name="T12" fmla="*/ 2147483647 w 304"/>
              <a:gd name="T13" fmla="*/ 2147483647 h 294"/>
              <a:gd name="T14" fmla="*/ 2147483647 w 304"/>
              <a:gd name="T15" fmla="*/ 2147483647 h 294"/>
              <a:gd name="T16" fmla="*/ 2147483647 w 304"/>
              <a:gd name="T17" fmla="*/ 2147483647 h 294"/>
              <a:gd name="T18" fmla="*/ 2147483647 w 304"/>
              <a:gd name="T19" fmla="*/ 2147483647 h 294"/>
              <a:gd name="T20" fmla="*/ 2147483647 w 304"/>
              <a:gd name="T21" fmla="*/ 2147483647 h 294"/>
              <a:gd name="T22" fmla="*/ 2147483647 w 304"/>
              <a:gd name="T23" fmla="*/ 2147483647 h 294"/>
              <a:gd name="T24" fmla="*/ 2147483647 w 304"/>
              <a:gd name="T25" fmla="*/ 2147483647 h 294"/>
              <a:gd name="T26" fmla="*/ 2147483647 w 3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4"/>
              <a:gd name="T43" fmla="*/ 0 h 294"/>
              <a:gd name="T44" fmla="*/ 304 w 304"/>
              <a:gd name="T45" fmla="*/ 294 h 2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4" h="294">
                <a:moveTo>
                  <a:pt x="51" y="294"/>
                </a:moveTo>
                <a:cubicBezTo>
                  <a:pt x="35" y="269"/>
                  <a:pt x="14" y="248"/>
                  <a:pt x="5" y="221"/>
                </a:cubicBezTo>
                <a:cubicBezTo>
                  <a:pt x="0" y="208"/>
                  <a:pt x="3" y="191"/>
                  <a:pt x="14" y="184"/>
                </a:cubicBezTo>
                <a:cubicBezTo>
                  <a:pt x="21" y="179"/>
                  <a:pt x="25" y="196"/>
                  <a:pt x="32" y="203"/>
                </a:cubicBezTo>
                <a:cubicBezTo>
                  <a:pt x="38" y="209"/>
                  <a:pt x="45" y="214"/>
                  <a:pt x="51" y="221"/>
                </a:cubicBezTo>
                <a:cubicBezTo>
                  <a:pt x="75" y="251"/>
                  <a:pt x="85" y="263"/>
                  <a:pt x="124" y="276"/>
                </a:cubicBezTo>
                <a:cubicBezTo>
                  <a:pt x="130" y="270"/>
                  <a:pt x="143" y="266"/>
                  <a:pt x="143" y="258"/>
                </a:cubicBezTo>
                <a:cubicBezTo>
                  <a:pt x="143" y="208"/>
                  <a:pt x="99" y="170"/>
                  <a:pt x="69" y="138"/>
                </a:cubicBezTo>
                <a:cubicBezTo>
                  <a:pt x="48" y="73"/>
                  <a:pt x="32" y="89"/>
                  <a:pt x="78" y="74"/>
                </a:cubicBezTo>
                <a:cubicBezTo>
                  <a:pt x="163" y="101"/>
                  <a:pt x="95" y="168"/>
                  <a:pt x="170" y="193"/>
                </a:cubicBezTo>
                <a:cubicBezTo>
                  <a:pt x="190" y="213"/>
                  <a:pt x="205" y="236"/>
                  <a:pt x="225" y="258"/>
                </a:cubicBezTo>
                <a:cubicBezTo>
                  <a:pt x="243" y="255"/>
                  <a:pt x="270" y="264"/>
                  <a:pt x="281" y="249"/>
                </a:cubicBezTo>
                <a:cubicBezTo>
                  <a:pt x="304" y="216"/>
                  <a:pt x="246" y="148"/>
                  <a:pt x="225" y="129"/>
                </a:cubicBezTo>
                <a:cubicBezTo>
                  <a:pt x="204" y="63"/>
                  <a:pt x="132" y="0"/>
                  <a:pt x="60" y="0"/>
                </a:cubicBezTo>
              </a:path>
            </a:pathLst>
          </a:custGeom>
          <a:noFill/>
          <a:ln w="28575">
            <a:solidFill>
              <a:srgbClr val="000000"/>
            </a:solidFill>
            <a:round/>
            <a:headEnd/>
            <a:tailEnd/>
          </a:ln>
        </p:spPr>
        <p:txBody>
          <a:bodyPr wrap="none" anchor="ctr"/>
          <a:lstStyle/>
          <a:p>
            <a:endParaRPr lang="en-US">
              <a:solidFill>
                <a:prstClr val="black"/>
              </a:solidFill>
            </a:endParaRPr>
          </a:p>
        </p:txBody>
      </p:sp>
      <p:sp>
        <p:nvSpPr>
          <p:cNvPr id="101385" name="Freeform 18"/>
          <p:cNvSpPr>
            <a:spLocks/>
          </p:cNvSpPr>
          <p:nvPr/>
        </p:nvSpPr>
        <p:spPr bwMode="auto">
          <a:xfrm>
            <a:off x="7137400" y="2362200"/>
            <a:ext cx="482600" cy="466725"/>
          </a:xfrm>
          <a:custGeom>
            <a:avLst/>
            <a:gdLst>
              <a:gd name="T0" fmla="*/ 2147483647 w 304"/>
              <a:gd name="T1" fmla="*/ 2147483647 h 294"/>
              <a:gd name="T2" fmla="*/ 2147483647 w 304"/>
              <a:gd name="T3" fmla="*/ 2147483647 h 294"/>
              <a:gd name="T4" fmla="*/ 2147483647 w 304"/>
              <a:gd name="T5" fmla="*/ 2147483647 h 294"/>
              <a:gd name="T6" fmla="*/ 2147483647 w 304"/>
              <a:gd name="T7" fmla="*/ 2147483647 h 294"/>
              <a:gd name="T8" fmla="*/ 2147483647 w 304"/>
              <a:gd name="T9" fmla="*/ 2147483647 h 294"/>
              <a:gd name="T10" fmla="*/ 2147483647 w 304"/>
              <a:gd name="T11" fmla="*/ 2147483647 h 294"/>
              <a:gd name="T12" fmla="*/ 2147483647 w 304"/>
              <a:gd name="T13" fmla="*/ 2147483647 h 294"/>
              <a:gd name="T14" fmla="*/ 2147483647 w 304"/>
              <a:gd name="T15" fmla="*/ 2147483647 h 294"/>
              <a:gd name="T16" fmla="*/ 2147483647 w 304"/>
              <a:gd name="T17" fmla="*/ 2147483647 h 294"/>
              <a:gd name="T18" fmla="*/ 2147483647 w 304"/>
              <a:gd name="T19" fmla="*/ 2147483647 h 294"/>
              <a:gd name="T20" fmla="*/ 2147483647 w 304"/>
              <a:gd name="T21" fmla="*/ 2147483647 h 294"/>
              <a:gd name="T22" fmla="*/ 2147483647 w 304"/>
              <a:gd name="T23" fmla="*/ 2147483647 h 294"/>
              <a:gd name="T24" fmla="*/ 2147483647 w 304"/>
              <a:gd name="T25" fmla="*/ 2147483647 h 294"/>
              <a:gd name="T26" fmla="*/ 2147483647 w 3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4"/>
              <a:gd name="T43" fmla="*/ 0 h 294"/>
              <a:gd name="T44" fmla="*/ 304 w 304"/>
              <a:gd name="T45" fmla="*/ 294 h 2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4" h="294">
                <a:moveTo>
                  <a:pt x="51" y="294"/>
                </a:moveTo>
                <a:cubicBezTo>
                  <a:pt x="35" y="269"/>
                  <a:pt x="14" y="248"/>
                  <a:pt x="5" y="221"/>
                </a:cubicBezTo>
                <a:cubicBezTo>
                  <a:pt x="0" y="208"/>
                  <a:pt x="3" y="191"/>
                  <a:pt x="14" y="184"/>
                </a:cubicBezTo>
                <a:cubicBezTo>
                  <a:pt x="21" y="179"/>
                  <a:pt x="25" y="196"/>
                  <a:pt x="32" y="203"/>
                </a:cubicBezTo>
                <a:cubicBezTo>
                  <a:pt x="38" y="209"/>
                  <a:pt x="45" y="214"/>
                  <a:pt x="51" y="221"/>
                </a:cubicBezTo>
                <a:cubicBezTo>
                  <a:pt x="75" y="251"/>
                  <a:pt x="85" y="263"/>
                  <a:pt x="124" y="276"/>
                </a:cubicBezTo>
                <a:cubicBezTo>
                  <a:pt x="130" y="270"/>
                  <a:pt x="143" y="266"/>
                  <a:pt x="143" y="258"/>
                </a:cubicBezTo>
                <a:cubicBezTo>
                  <a:pt x="143" y="208"/>
                  <a:pt x="99" y="170"/>
                  <a:pt x="69" y="138"/>
                </a:cubicBezTo>
                <a:cubicBezTo>
                  <a:pt x="48" y="73"/>
                  <a:pt x="32" y="89"/>
                  <a:pt x="78" y="74"/>
                </a:cubicBezTo>
                <a:cubicBezTo>
                  <a:pt x="163" y="101"/>
                  <a:pt x="95" y="168"/>
                  <a:pt x="170" y="193"/>
                </a:cubicBezTo>
                <a:cubicBezTo>
                  <a:pt x="190" y="213"/>
                  <a:pt x="205" y="236"/>
                  <a:pt x="225" y="258"/>
                </a:cubicBezTo>
                <a:cubicBezTo>
                  <a:pt x="243" y="255"/>
                  <a:pt x="270" y="264"/>
                  <a:pt x="281" y="249"/>
                </a:cubicBezTo>
                <a:cubicBezTo>
                  <a:pt x="304" y="216"/>
                  <a:pt x="246" y="148"/>
                  <a:pt x="225" y="129"/>
                </a:cubicBezTo>
                <a:cubicBezTo>
                  <a:pt x="204" y="63"/>
                  <a:pt x="132" y="0"/>
                  <a:pt x="60" y="0"/>
                </a:cubicBezTo>
              </a:path>
            </a:pathLst>
          </a:custGeom>
          <a:noFill/>
          <a:ln w="28575">
            <a:solidFill>
              <a:srgbClr val="000000"/>
            </a:solidFill>
            <a:round/>
            <a:headEnd/>
            <a:tailEnd/>
          </a:ln>
        </p:spPr>
        <p:txBody>
          <a:bodyPr wrap="none" anchor="ctr"/>
          <a:lstStyle/>
          <a:p>
            <a:endParaRPr lang="en-US">
              <a:solidFill>
                <a:prstClr val="black"/>
              </a:solidFill>
            </a:endParaRPr>
          </a:p>
        </p:txBody>
      </p:sp>
      <p:sp>
        <p:nvSpPr>
          <p:cNvPr id="101386" name="Freeform 19"/>
          <p:cNvSpPr>
            <a:spLocks/>
          </p:cNvSpPr>
          <p:nvPr/>
        </p:nvSpPr>
        <p:spPr bwMode="auto">
          <a:xfrm rot="5400000">
            <a:off x="7154863" y="2979737"/>
            <a:ext cx="482600" cy="466725"/>
          </a:xfrm>
          <a:custGeom>
            <a:avLst/>
            <a:gdLst>
              <a:gd name="T0" fmla="*/ 2147483647 w 304"/>
              <a:gd name="T1" fmla="*/ 2147483647 h 294"/>
              <a:gd name="T2" fmla="*/ 2147483647 w 304"/>
              <a:gd name="T3" fmla="*/ 2147483647 h 294"/>
              <a:gd name="T4" fmla="*/ 2147483647 w 304"/>
              <a:gd name="T5" fmla="*/ 2147483647 h 294"/>
              <a:gd name="T6" fmla="*/ 2147483647 w 304"/>
              <a:gd name="T7" fmla="*/ 2147483647 h 294"/>
              <a:gd name="T8" fmla="*/ 2147483647 w 304"/>
              <a:gd name="T9" fmla="*/ 2147483647 h 294"/>
              <a:gd name="T10" fmla="*/ 2147483647 w 304"/>
              <a:gd name="T11" fmla="*/ 2147483647 h 294"/>
              <a:gd name="T12" fmla="*/ 2147483647 w 304"/>
              <a:gd name="T13" fmla="*/ 2147483647 h 294"/>
              <a:gd name="T14" fmla="*/ 2147483647 w 304"/>
              <a:gd name="T15" fmla="*/ 2147483647 h 294"/>
              <a:gd name="T16" fmla="*/ 2147483647 w 304"/>
              <a:gd name="T17" fmla="*/ 2147483647 h 294"/>
              <a:gd name="T18" fmla="*/ 2147483647 w 304"/>
              <a:gd name="T19" fmla="*/ 2147483647 h 294"/>
              <a:gd name="T20" fmla="*/ 2147483647 w 304"/>
              <a:gd name="T21" fmla="*/ 2147483647 h 294"/>
              <a:gd name="T22" fmla="*/ 2147483647 w 304"/>
              <a:gd name="T23" fmla="*/ 2147483647 h 294"/>
              <a:gd name="T24" fmla="*/ 2147483647 w 304"/>
              <a:gd name="T25" fmla="*/ 2147483647 h 294"/>
              <a:gd name="T26" fmla="*/ 2147483647 w 3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4"/>
              <a:gd name="T43" fmla="*/ 0 h 294"/>
              <a:gd name="T44" fmla="*/ 304 w 304"/>
              <a:gd name="T45" fmla="*/ 294 h 2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4" h="294">
                <a:moveTo>
                  <a:pt x="51" y="294"/>
                </a:moveTo>
                <a:cubicBezTo>
                  <a:pt x="35" y="269"/>
                  <a:pt x="14" y="248"/>
                  <a:pt x="5" y="221"/>
                </a:cubicBezTo>
                <a:cubicBezTo>
                  <a:pt x="0" y="208"/>
                  <a:pt x="3" y="191"/>
                  <a:pt x="14" y="184"/>
                </a:cubicBezTo>
                <a:cubicBezTo>
                  <a:pt x="21" y="179"/>
                  <a:pt x="25" y="196"/>
                  <a:pt x="32" y="203"/>
                </a:cubicBezTo>
                <a:cubicBezTo>
                  <a:pt x="38" y="209"/>
                  <a:pt x="45" y="214"/>
                  <a:pt x="51" y="221"/>
                </a:cubicBezTo>
                <a:cubicBezTo>
                  <a:pt x="75" y="251"/>
                  <a:pt x="85" y="263"/>
                  <a:pt x="124" y="276"/>
                </a:cubicBezTo>
                <a:cubicBezTo>
                  <a:pt x="130" y="270"/>
                  <a:pt x="143" y="266"/>
                  <a:pt x="143" y="258"/>
                </a:cubicBezTo>
                <a:cubicBezTo>
                  <a:pt x="143" y="208"/>
                  <a:pt x="99" y="170"/>
                  <a:pt x="69" y="138"/>
                </a:cubicBezTo>
                <a:cubicBezTo>
                  <a:pt x="48" y="73"/>
                  <a:pt x="32" y="89"/>
                  <a:pt x="78" y="74"/>
                </a:cubicBezTo>
                <a:cubicBezTo>
                  <a:pt x="163" y="101"/>
                  <a:pt x="95" y="168"/>
                  <a:pt x="170" y="193"/>
                </a:cubicBezTo>
                <a:cubicBezTo>
                  <a:pt x="190" y="213"/>
                  <a:pt x="205" y="236"/>
                  <a:pt x="225" y="258"/>
                </a:cubicBezTo>
                <a:cubicBezTo>
                  <a:pt x="243" y="255"/>
                  <a:pt x="270" y="264"/>
                  <a:pt x="281" y="249"/>
                </a:cubicBezTo>
                <a:cubicBezTo>
                  <a:pt x="304" y="216"/>
                  <a:pt x="246" y="148"/>
                  <a:pt x="225" y="129"/>
                </a:cubicBezTo>
                <a:cubicBezTo>
                  <a:pt x="204" y="63"/>
                  <a:pt x="132" y="0"/>
                  <a:pt x="60" y="0"/>
                </a:cubicBezTo>
              </a:path>
            </a:pathLst>
          </a:custGeom>
          <a:noFill/>
          <a:ln w="28575">
            <a:solidFill>
              <a:srgbClr val="000000"/>
            </a:solidFill>
            <a:round/>
            <a:headEnd/>
            <a:tailEnd/>
          </a:ln>
        </p:spPr>
        <p:txBody>
          <a:bodyPr wrap="none" anchor="ctr"/>
          <a:lstStyle/>
          <a:p>
            <a:endParaRPr lang="en-US">
              <a:solidFill>
                <a:prstClr val="black"/>
              </a:solidFill>
            </a:endParaRPr>
          </a:p>
        </p:txBody>
      </p:sp>
      <p:sp>
        <p:nvSpPr>
          <p:cNvPr id="101387" name="Freeform 20"/>
          <p:cNvSpPr>
            <a:spLocks/>
          </p:cNvSpPr>
          <p:nvPr/>
        </p:nvSpPr>
        <p:spPr bwMode="auto">
          <a:xfrm rot="10800000">
            <a:off x="6553200" y="2962275"/>
            <a:ext cx="482600" cy="466725"/>
          </a:xfrm>
          <a:custGeom>
            <a:avLst/>
            <a:gdLst>
              <a:gd name="T0" fmla="*/ 2147483647 w 304"/>
              <a:gd name="T1" fmla="*/ 2147483647 h 294"/>
              <a:gd name="T2" fmla="*/ 2147483647 w 304"/>
              <a:gd name="T3" fmla="*/ 2147483647 h 294"/>
              <a:gd name="T4" fmla="*/ 2147483647 w 304"/>
              <a:gd name="T5" fmla="*/ 2147483647 h 294"/>
              <a:gd name="T6" fmla="*/ 2147483647 w 304"/>
              <a:gd name="T7" fmla="*/ 2147483647 h 294"/>
              <a:gd name="T8" fmla="*/ 2147483647 w 304"/>
              <a:gd name="T9" fmla="*/ 2147483647 h 294"/>
              <a:gd name="T10" fmla="*/ 2147483647 w 304"/>
              <a:gd name="T11" fmla="*/ 2147483647 h 294"/>
              <a:gd name="T12" fmla="*/ 2147483647 w 304"/>
              <a:gd name="T13" fmla="*/ 2147483647 h 294"/>
              <a:gd name="T14" fmla="*/ 2147483647 w 304"/>
              <a:gd name="T15" fmla="*/ 2147483647 h 294"/>
              <a:gd name="T16" fmla="*/ 2147483647 w 304"/>
              <a:gd name="T17" fmla="*/ 2147483647 h 294"/>
              <a:gd name="T18" fmla="*/ 2147483647 w 304"/>
              <a:gd name="T19" fmla="*/ 2147483647 h 294"/>
              <a:gd name="T20" fmla="*/ 2147483647 w 304"/>
              <a:gd name="T21" fmla="*/ 2147483647 h 294"/>
              <a:gd name="T22" fmla="*/ 2147483647 w 304"/>
              <a:gd name="T23" fmla="*/ 2147483647 h 294"/>
              <a:gd name="T24" fmla="*/ 2147483647 w 304"/>
              <a:gd name="T25" fmla="*/ 2147483647 h 294"/>
              <a:gd name="T26" fmla="*/ 2147483647 w 3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4"/>
              <a:gd name="T43" fmla="*/ 0 h 294"/>
              <a:gd name="T44" fmla="*/ 304 w 304"/>
              <a:gd name="T45" fmla="*/ 294 h 2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4" h="294">
                <a:moveTo>
                  <a:pt x="51" y="294"/>
                </a:moveTo>
                <a:cubicBezTo>
                  <a:pt x="35" y="269"/>
                  <a:pt x="14" y="248"/>
                  <a:pt x="5" y="221"/>
                </a:cubicBezTo>
                <a:cubicBezTo>
                  <a:pt x="0" y="208"/>
                  <a:pt x="3" y="191"/>
                  <a:pt x="14" y="184"/>
                </a:cubicBezTo>
                <a:cubicBezTo>
                  <a:pt x="21" y="179"/>
                  <a:pt x="25" y="196"/>
                  <a:pt x="32" y="203"/>
                </a:cubicBezTo>
                <a:cubicBezTo>
                  <a:pt x="38" y="209"/>
                  <a:pt x="45" y="214"/>
                  <a:pt x="51" y="221"/>
                </a:cubicBezTo>
                <a:cubicBezTo>
                  <a:pt x="75" y="251"/>
                  <a:pt x="85" y="263"/>
                  <a:pt x="124" y="276"/>
                </a:cubicBezTo>
                <a:cubicBezTo>
                  <a:pt x="130" y="270"/>
                  <a:pt x="143" y="266"/>
                  <a:pt x="143" y="258"/>
                </a:cubicBezTo>
                <a:cubicBezTo>
                  <a:pt x="143" y="208"/>
                  <a:pt x="99" y="170"/>
                  <a:pt x="69" y="138"/>
                </a:cubicBezTo>
                <a:cubicBezTo>
                  <a:pt x="48" y="73"/>
                  <a:pt x="32" y="89"/>
                  <a:pt x="78" y="74"/>
                </a:cubicBezTo>
                <a:cubicBezTo>
                  <a:pt x="163" y="101"/>
                  <a:pt x="95" y="168"/>
                  <a:pt x="170" y="193"/>
                </a:cubicBezTo>
                <a:cubicBezTo>
                  <a:pt x="190" y="213"/>
                  <a:pt x="205" y="236"/>
                  <a:pt x="225" y="258"/>
                </a:cubicBezTo>
                <a:cubicBezTo>
                  <a:pt x="243" y="255"/>
                  <a:pt x="270" y="264"/>
                  <a:pt x="281" y="249"/>
                </a:cubicBezTo>
                <a:cubicBezTo>
                  <a:pt x="304" y="216"/>
                  <a:pt x="246" y="148"/>
                  <a:pt x="225" y="129"/>
                </a:cubicBezTo>
                <a:cubicBezTo>
                  <a:pt x="204" y="63"/>
                  <a:pt x="132" y="0"/>
                  <a:pt x="60" y="0"/>
                </a:cubicBezTo>
              </a:path>
            </a:pathLst>
          </a:custGeom>
          <a:noFill/>
          <a:ln w="28575">
            <a:solidFill>
              <a:srgbClr val="000000"/>
            </a:solidFill>
            <a:round/>
            <a:headEnd/>
            <a:tailEnd/>
          </a:ln>
        </p:spPr>
        <p:txBody>
          <a:bodyPr wrap="none" anchor="ctr"/>
          <a:lstStyle/>
          <a:p>
            <a:endParaRPr lang="en-US">
              <a:solidFill>
                <a:prstClr val="black"/>
              </a:solidFill>
            </a:endParaRPr>
          </a:p>
        </p:txBody>
      </p:sp>
      <p:sp>
        <p:nvSpPr>
          <p:cNvPr id="101388" name="Freeform 21"/>
          <p:cNvSpPr>
            <a:spLocks/>
          </p:cNvSpPr>
          <p:nvPr/>
        </p:nvSpPr>
        <p:spPr bwMode="auto">
          <a:xfrm rot="-5400000">
            <a:off x="3944938" y="2370137"/>
            <a:ext cx="482600" cy="466725"/>
          </a:xfrm>
          <a:custGeom>
            <a:avLst/>
            <a:gdLst>
              <a:gd name="T0" fmla="*/ 2147483647 w 304"/>
              <a:gd name="T1" fmla="*/ 2147483647 h 294"/>
              <a:gd name="T2" fmla="*/ 2147483647 w 304"/>
              <a:gd name="T3" fmla="*/ 2147483647 h 294"/>
              <a:gd name="T4" fmla="*/ 2147483647 w 304"/>
              <a:gd name="T5" fmla="*/ 2147483647 h 294"/>
              <a:gd name="T6" fmla="*/ 2147483647 w 304"/>
              <a:gd name="T7" fmla="*/ 2147483647 h 294"/>
              <a:gd name="T8" fmla="*/ 2147483647 w 304"/>
              <a:gd name="T9" fmla="*/ 2147483647 h 294"/>
              <a:gd name="T10" fmla="*/ 2147483647 w 304"/>
              <a:gd name="T11" fmla="*/ 2147483647 h 294"/>
              <a:gd name="T12" fmla="*/ 2147483647 w 304"/>
              <a:gd name="T13" fmla="*/ 2147483647 h 294"/>
              <a:gd name="T14" fmla="*/ 2147483647 w 304"/>
              <a:gd name="T15" fmla="*/ 2147483647 h 294"/>
              <a:gd name="T16" fmla="*/ 2147483647 w 304"/>
              <a:gd name="T17" fmla="*/ 2147483647 h 294"/>
              <a:gd name="T18" fmla="*/ 2147483647 w 304"/>
              <a:gd name="T19" fmla="*/ 2147483647 h 294"/>
              <a:gd name="T20" fmla="*/ 2147483647 w 304"/>
              <a:gd name="T21" fmla="*/ 2147483647 h 294"/>
              <a:gd name="T22" fmla="*/ 2147483647 w 304"/>
              <a:gd name="T23" fmla="*/ 2147483647 h 294"/>
              <a:gd name="T24" fmla="*/ 2147483647 w 304"/>
              <a:gd name="T25" fmla="*/ 2147483647 h 294"/>
              <a:gd name="T26" fmla="*/ 2147483647 w 304"/>
              <a:gd name="T27" fmla="*/ 0 h 2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4"/>
              <a:gd name="T43" fmla="*/ 0 h 294"/>
              <a:gd name="T44" fmla="*/ 304 w 304"/>
              <a:gd name="T45" fmla="*/ 294 h 2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4" h="294">
                <a:moveTo>
                  <a:pt x="51" y="294"/>
                </a:moveTo>
                <a:cubicBezTo>
                  <a:pt x="35" y="269"/>
                  <a:pt x="14" y="248"/>
                  <a:pt x="5" y="221"/>
                </a:cubicBezTo>
                <a:cubicBezTo>
                  <a:pt x="0" y="208"/>
                  <a:pt x="3" y="191"/>
                  <a:pt x="14" y="184"/>
                </a:cubicBezTo>
                <a:cubicBezTo>
                  <a:pt x="21" y="179"/>
                  <a:pt x="25" y="196"/>
                  <a:pt x="32" y="203"/>
                </a:cubicBezTo>
                <a:cubicBezTo>
                  <a:pt x="38" y="209"/>
                  <a:pt x="45" y="214"/>
                  <a:pt x="51" y="221"/>
                </a:cubicBezTo>
                <a:cubicBezTo>
                  <a:pt x="75" y="251"/>
                  <a:pt x="85" y="263"/>
                  <a:pt x="124" y="276"/>
                </a:cubicBezTo>
                <a:cubicBezTo>
                  <a:pt x="130" y="270"/>
                  <a:pt x="143" y="266"/>
                  <a:pt x="143" y="258"/>
                </a:cubicBezTo>
                <a:cubicBezTo>
                  <a:pt x="143" y="208"/>
                  <a:pt x="99" y="170"/>
                  <a:pt x="69" y="138"/>
                </a:cubicBezTo>
                <a:cubicBezTo>
                  <a:pt x="48" y="73"/>
                  <a:pt x="32" y="89"/>
                  <a:pt x="78" y="74"/>
                </a:cubicBezTo>
                <a:cubicBezTo>
                  <a:pt x="163" y="101"/>
                  <a:pt x="95" y="168"/>
                  <a:pt x="170" y="193"/>
                </a:cubicBezTo>
                <a:cubicBezTo>
                  <a:pt x="190" y="213"/>
                  <a:pt x="205" y="236"/>
                  <a:pt x="225" y="258"/>
                </a:cubicBezTo>
                <a:cubicBezTo>
                  <a:pt x="243" y="255"/>
                  <a:pt x="270" y="264"/>
                  <a:pt x="281" y="249"/>
                </a:cubicBezTo>
                <a:cubicBezTo>
                  <a:pt x="304" y="216"/>
                  <a:pt x="246" y="148"/>
                  <a:pt x="225" y="129"/>
                </a:cubicBezTo>
                <a:cubicBezTo>
                  <a:pt x="204" y="63"/>
                  <a:pt x="132" y="0"/>
                  <a:pt x="60" y="0"/>
                </a:cubicBezTo>
              </a:path>
            </a:pathLst>
          </a:custGeom>
          <a:noFill/>
          <a:ln w="28575">
            <a:solidFill>
              <a:srgbClr val="000000"/>
            </a:solidFill>
            <a:round/>
            <a:headEnd/>
            <a:tailEnd/>
          </a:ln>
        </p:spPr>
        <p:txBody>
          <a:bodyPr wrap="none" anchor="ctr"/>
          <a:lstStyle/>
          <a:p>
            <a:endParaRPr lang="en-US">
              <a:solidFill>
                <a:prstClr val="black"/>
              </a:solidFill>
            </a:endParaRPr>
          </a:p>
        </p:txBody>
      </p:sp>
      <p:sp>
        <p:nvSpPr>
          <p:cNvPr id="101389" name="Text Box 22"/>
          <p:cNvSpPr txBox="1">
            <a:spLocks noChangeArrowheads="1"/>
          </p:cNvSpPr>
          <p:nvPr/>
        </p:nvSpPr>
        <p:spPr bwMode="auto">
          <a:xfrm>
            <a:off x="822325" y="3581400"/>
            <a:ext cx="2085975" cy="457200"/>
          </a:xfrm>
          <a:prstGeom prst="rect">
            <a:avLst/>
          </a:prstGeom>
          <a:noFill/>
          <a:ln w="12700">
            <a:noFill/>
            <a:miter lim="800000"/>
            <a:headEnd/>
            <a:tailEnd/>
          </a:ln>
        </p:spPr>
        <p:txBody>
          <a:bodyPr wrap="none">
            <a:spAutoFit/>
          </a:bodyPr>
          <a:lstStyle/>
          <a:p>
            <a:pPr eaLnBrk="0" hangingPunct="0"/>
            <a:r>
              <a:rPr lang="en-US" sz="2400" dirty="0">
                <a:solidFill>
                  <a:prstClr val="black"/>
                </a:solidFill>
                <a:latin typeface="Times"/>
              </a:rPr>
              <a:t>Aerobic culture</a:t>
            </a:r>
          </a:p>
        </p:txBody>
      </p:sp>
      <p:sp>
        <p:nvSpPr>
          <p:cNvPr id="101390" name="Text Box 23"/>
          <p:cNvSpPr txBox="1">
            <a:spLocks noChangeArrowheads="1"/>
          </p:cNvSpPr>
          <p:nvPr/>
        </p:nvSpPr>
        <p:spPr bwMode="auto">
          <a:xfrm>
            <a:off x="3276600" y="3581400"/>
            <a:ext cx="2373313" cy="457200"/>
          </a:xfrm>
          <a:prstGeom prst="rect">
            <a:avLst/>
          </a:prstGeom>
          <a:noFill/>
          <a:ln w="12700">
            <a:noFill/>
            <a:miter lim="800000"/>
            <a:headEnd/>
            <a:tailEnd/>
          </a:ln>
        </p:spPr>
        <p:txBody>
          <a:bodyPr wrap="none">
            <a:spAutoFit/>
          </a:bodyPr>
          <a:lstStyle/>
          <a:p>
            <a:pPr eaLnBrk="0" hangingPunct="0"/>
            <a:r>
              <a:rPr lang="en-US" sz="2400">
                <a:solidFill>
                  <a:prstClr val="black"/>
                </a:solidFill>
                <a:latin typeface="Times"/>
              </a:rPr>
              <a:t>Anaerobic culture</a:t>
            </a:r>
          </a:p>
        </p:txBody>
      </p:sp>
      <p:sp>
        <p:nvSpPr>
          <p:cNvPr id="101391" name="Text Box 24"/>
          <p:cNvSpPr txBox="1">
            <a:spLocks noChangeArrowheads="1"/>
          </p:cNvSpPr>
          <p:nvPr/>
        </p:nvSpPr>
        <p:spPr bwMode="auto">
          <a:xfrm>
            <a:off x="6096000" y="3581400"/>
            <a:ext cx="2744788" cy="457200"/>
          </a:xfrm>
          <a:prstGeom prst="rect">
            <a:avLst/>
          </a:prstGeom>
          <a:noFill/>
          <a:ln w="12700">
            <a:noFill/>
            <a:miter lim="800000"/>
            <a:headEnd/>
            <a:tailEnd/>
          </a:ln>
        </p:spPr>
        <p:txBody>
          <a:bodyPr wrap="none">
            <a:spAutoFit/>
          </a:bodyPr>
          <a:lstStyle/>
          <a:p>
            <a:pPr eaLnBrk="0" hangingPunct="0"/>
            <a:r>
              <a:rPr lang="en-US" sz="2400">
                <a:solidFill>
                  <a:prstClr val="black"/>
                </a:solidFill>
                <a:latin typeface="Times"/>
              </a:rPr>
              <a:t>Microaerobic culture</a:t>
            </a:r>
          </a:p>
        </p:txBody>
      </p:sp>
      <p:grpSp>
        <p:nvGrpSpPr>
          <p:cNvPr id="5" name="Group 25"/>
          <p:cNvGrpSpPr>
            <a:grpSpLocks/>
          </p:cNvGrpSpPr>
          <p:nvPr/>
        </p:nvGrpSpPr>
        <p:grpSpPr bwMode="auto">
          <a:xfrm>
            <a:off x="1600200" y="4205288"/>
            <a:ext cx="381000" cy="1906587"/>
            <a:chOff x="960" y="2784"/>
            <a:chExt cx="240" cy="1201"/>
          </a:xfrm>
        </p:grpSpPr>
        <p:sp>
          <p:nvSpPr>
            <p:cNvPr id="101431" name="Line 26"/>
            <p:cNvSpPr>
              <a:spLocks noChangeShapeType="1"/>
            </p:cNvSpPr>
            <p:nvPr/>
          </p:nvSpPr>
          <p:spPr bwMode="auto">
            <a:xfrm>
              <a:off x="960" y="2784"/>
              <a:ext cx="0" cy="1200"/>
            </a:xfrm>
            <a:prstGeom prst="line">
              <a:avLst/>
            </a:prstGeom>
            <a:noFill/>
            <a:ln w="28575">
              <a:solidFill>
                <a:schemeClr val="tx1"/>
              </a:solidFill>
              <a:round/>
              <a:headEnd/>
              <a:tailEnd/>
            </a:ln>
          </p:spPr>
          <p:txBody>
            <a:bodyPr wrap="none" anchor="ctr"/>
            <a:lstStyle/>
            <a:p>
              <a:endParaRPr lang="en-US">
                <a:solidFill>
                  <a:prstClr val="black"/>
                </a:solidFill>
              </a:endParaRPr>
            </a:p>
          </p:txBody>
        </p:sp>
        <p:sp>
          <p:nvSpPr>
            <p:cNvPr id="101432" name="Line 27"/>
            <p:cNvSpPr>
              <a:spLocks noChangeShapeType="1"/>
            </p:cNvSpPr>
            <p:nvPr/>
          </p:nvSpPr>
          <p:spPr bwMode="auto">
            <a:xfrm>
              <a:off x="1200" y="2784"/>
              <a:ext cx="0" cy="1200"/>
            </a:xfrm>
            <a:prstGeom prst="line">
              <a:avLst/>
            </a:prstGeom>
            <a:noFill/>
            <a:ln w="28575">
              <a:solidFill>
                <a:schemeClr val="tx1"/>
              </a:solidFill>
              <a:round/>
              <a:headEnd/>
              <a:tailEnd/>
            </a:ln>
          </p:spPr>
          <p:txBody>
            <a:bodyPr wrap="none" anchor="ctr"/>
            <a:lstStyle/>
            <a:p>
              <a:endParaRPr lang="en-US">
                <a:solidFill>
                  <a:prstClr val="black"/>
                </a:solidFill>
              </a:endParaRPr>
            </a:p>
          </p:txBody>
        </p:sp>
        <p:cxnSp>
          <p:nvCxnSpPr>
            <p:cNvPr id="101433" name="AutoShape 28"/>
            <p:cNvCxnSpPr>
              <a:cxnSpLocks noChangeShapeType="1"/>
              <a:stCxn id="101431" idx="1"/>
              <a:endCxn id="101432" idx="1"/>
            </p:cNvCxnSpPr>
            <p:nvPr/>
          </p:nvCxnSpPr>
          <p:spPr bwMode="auto">
            <a:xfrm rot="16200000" flipH="1">
              <a:off x="1079" y="3865"/>
              <a:ext cx="1" cy="240"/>
            </a:xfrm>
            <a:prstGeom prst="curvedConnector3">
              <a:avLst>
                <a:gd name="adj1" fmla="val 14400005"/>
              </a:avLst>
            </a:prstGeom>
            <a:noFill/>
            <a:ln w="28575">
              <a:solidFill>
                <a:schemeClr val="tx1"/>
              </a:solidFill>
              <a:round/>
              <a:headEnd/>
              <a:tailEnd/>
            </a:ln>
          </p:spPr>
        </p:cxnSp>
      </p:grpSp>
      <p:grpSp>
        <p:nvGrpSpPr>
          <p:cNvPr id="6" name="Group 29"/>
          <p:cNvGrpSpPr>
            <a:grpSpLocks/>
          </p:cNvGrpSpPr>
          <p:nvPr/>
        </p:nvGrpSpPr>
        <p:grpSpPr bwMode="auto">
          <a:xfrm>
            <a:off x="2362200" y="4205288"/>
            <a:ext cx="381000" cy="1906587"/>
            <a:chOff x="960" y="2784"/>
            <a:chExt cx="240" cy="1201"/>
          </a:xfrm>
        </p:grpSpPr>
        <p:sp>
          <p:nvSpPr>
            <p:cNvPr id="101428" name="Line 30"/>
            <p:cNvSpPr>
              <a:spLocks noChangeShapeType="1"/>
            </p:cNvSpPr>
            <p:nvPr/>
          </p:nvSpPr>
          <p:spPr bwMode="auto">
            <a:xfrm>
              <a:off x="960" y="2784"/>
              <a:ext cx="0" cy="1200"/>
            </a:xfrm>
            <a:prstGeom prst="line">
              <a:avLst/>
            </a:prstGeom>
            <a:noFill/>
            <a:ln w="28575">
              <a:solidFill>
                <a:schemeClr val="tx1"/>
              </a:solidFill>
              <a:round/>
              <a:headEnd/>
              <a:tailEnd/>
            </a:ln>
          </p:spPr>
          <p:txBody>
            <a:bodyPr wrap="none" anchor="ctr"/>
            <a:lstStyle/>
            <a:p>
              <a:endParaRPr lang="en-US">
                <a:solidFill>
                  <a:prstClr val="black"/>
                </a:solidFill>
              </a:endParaRPr>
            </a:p>
          </p:txBody>
        </p:sp>
        <p:sp>
          <p:nvSpPr>
            <p:cNvPr id="101429" name="Line 31"/>
            <p:cNvSpPr>
              <a:spLocks noChangeShapeType="1"/>
            </p:cNvSpPr>
            <p:nvPr/>
          </p:nvSpPr>
          <p:spPr bwMode="auto">
            <a:xfrm>
              <a:off x="1200" y="2784"/>
              <a:ext cx="0" cy="1200"/>
            </a:xfrm>
            <a:prstGeom prst="line">
              <a:avLst/>
            </a:prstGeom>
            <a:noFill/>
            <a:ln w="28575">
              <a:solidFill>
                <a:schemeClr val="tx1"/>
              </a:solidFill>
              <a:round/>
              <a:headEnd/>
              <a:tailEnd/>
            </a:ln>
          </p:spPr>
          <p:txBody>
            <a:bodyPr wrap="none" anchor="ctr"/>
            <a:lstStyle/>
            <a:p>
              <a:endParaRPr lang="en-US">
                <a:solidFill>
                  <a:prstClr val="black"/>
                </a:solidFill>
              </a:endParaRPr>
            </a:p>
          </p:txBody>
        </p:sp>
        <p:cxnSp>
          <p:nvCxnSpPr>
            <p:cNvPr id="101430" name="AutoShape 32"/>
            <p:cNvCxnSpPr>
              <a:cxnSpLocks noChangeShapeType="1"/>
              <a:stCxn id="101428" idx="1"/>
              <a:endCxn id="101429" idx="1"/>
            </p:cNvCxnSpPr>
            <p:nvPr/>
          </p:nvCxnSpPr>
          <p:spPr bwMode="auto">
            <a:xfrm rot="16200000" flipH="1">
              <a:off x="1079" y="3865"/>
              <a:ext cx="1" cy="240"/>
            </a:xfrm>
            <a:prstGeom prst="curvedConnector3">
              <a:avLst>
                <a:gd name="adj1" fmla="val 14400005"/>
              </a:avLst>
            </a:prstGeom>
            <a:noFill/>
            <a:ln w="28575">
              <a:solidFill>
                <a:schemeClr val="tx1"/>
              </a:solidFill>
              <a:round/>
              <a:headEnd/>
              <a:tailEnd/>
            </a:ln>
          </p:spPr>
        </p:cxnSp>
      </p:grpSp>
      <p:grpSp>
        <p:nvGrpSpPr>
          <p:cNvPr id="7" name="Group 33"/>
          <p:cNvGrpSpPr>
            <a:grpSpLocks/>
          </p:cNvGrpSpPr>
          <p:nvPr/>
        </p:nvGrpSpPr>
        <p:grpSpPr bwMode="auto">
          <a:xfrm>
            <a:off x="3124200" y="4205288"/>
            <a:ext cx="381000" cy="1906587"/>
            <a:chOff x="960" y="2784"/>
            <a:chExt cx="240" cy="1201"/>
          </a:xfrm>
        </p:grpSpPr>
        <p:sp>
          <p:nvSpPr>
            <p:cNvPr id="101425" name="Line 34"/>
            <p:cNvSpPr>
              <a:spLocks noChangeShapeType="1"/>
            </p:cNvSpPr>
            <p:nvPr/>
          </p:nvSpPr>
          <p:spPr bwMode="auto">
            <a:xfrm>
              <a:off x="960" y="2784"/>
              <a:ext cx="0" cy="1200"/>
            </a:xfrm>
            <a:prstGeom prst="line">
              <a:avLst/>
            </a:prstGeom>
            <a:noFill/>
            <a:ln w="28575">
              <a:solidFill>
                <a:schemeClr val="tx1"/>
              </a:solidFill>
              <a:round/>
              <a:headEnd/>
              <a:tailEnd/>
            </a:ln>
          </p:spPr>
          <p:txBody>
            <a:bodyPr wrap="none" anchor="ctr"/>
            <a:lstStyle/>
            <a:p>
              <a:endParaRPr lang="en-US">
                <a:solidFill>
                  <a:prstClr val="black"/>
                </a:solidFill>
              </a:endParaRPr>
            </a:p>
          </p:txBody>
        </p:sp>
        <p:sp>
          <p:nvSpPr>
            <p:cNvPr id="101426" name="Line 35"/>
            <p:cNvSpPr>
              <a:spLocks noChangeShapeType="1"/>
            </p:cNvSpPr>
            <p:nvPr/>
          </p:nvSpPr>
          <p:spPr bwMode="auto">
            <a:xfrm>
              <a:off x="1200" y="2784"/>
              <a:ext cx="0" cy="1200"/>
            </a:xfrm>
            <a:prstGeom prst="line">
              <a:avLst/>
            </a:prstGeom>
            <a:noFill/>
            <a:ln w="28575">
              <a:solidFill>
                <a:schemeClr val="tx1"/>
              </a:solidFill>
              <a:round/>
              <a:headEnd/>
              <a:tailEnd/>
            </a:ln>
          </p:spPr>
          <p:txBody>
            <a:bodyPr wrap="none" anchor="ctr"/>
            <a:lstStyle/>
            <a:p>
              <a:endParaRPr lang="en-US">
                <a:solidFill>
                  <a:prstClr val="black"/>
                </a:solidFill>
              </a:endParaRPr>
            </a:p>
          </p:txBody>
        </p:sp>
        <p:cxnSp>
          <p:nvCxnSpPr>
            <p:cNvPr id="101427" name="AutoShape 36"/>
            <p:cNvCxnSpPr>
              <a:cxnSpLocks noChangeShapeType="1"/>
              <a:stCxn id="101425" idx="1"/>
              <a:endCxn id="101426" idx="1"/>
            </p:cNvCxnSpPr>
            <p:nvPr/>
          </p:nvCxnSpPr>
          <p:spPr bwMode="auto">
            <a:xfrm rot="16200000" flipH="1">
              <a:off x="1079" y="3865"/>
              <a:ext cx="1" cy="240"/>
            </a:xfrm>
            <a:prstGeom prst="curvedConnector3">
              <a:avLst>
                <a:gd name="adj1" fmla="val 14400005"/>
              </a:avLst>
            </a:prstGeom>
            <a:noFill/>
            <a:ln w="28575">
              <a:solidFill>
                <a:schemeClr val="tx1"/>
              </a:solidFill>
              <a:round/>
              <a:headEnd/>
              <a:tailEnd/>
            </a:ln>
          </p:spPr>
        </p:cxnSp>
      </p:grpSp>
      <p:grpSp>
        <p:nvGrpSpPr>
          <p:cNvPr id="8" name="Group 37"/>
          <p:cNvGrpSpPr>
            <a:grpSpLocks/>
          </p:cNvGrpSpPr>
          <p:nvPr/>
        </p:nvGrpSpPr>
        <p:grpSpPr bwMode="auto">
          <a:xfrm>
            <a:off x="3886200" y="4191000"/>
            <a:ext cx="381000" cy="1920875"/>
            <a:chOff x="2448" y="2775"/>
            <a:chExt cx="240" cy="1210"/>
          </a:xfrm>
        </p:grpSpPr>
        <p:grpSp>
          <p:nvGrpSpPr>
            <p:cNvPr id="9" name="Group 38"/>
            <p:cNvGrpSpPr>
              <a:grpSpLocks/>
            </p:cNvGrpSpPr>
            <p:nvPr/>
          </p:nvGrpSpPr>
          <p:grpSpPr bwMode="auto">
            <a:xfrm>
              <a:off x="2448" y="2784"/>
              <a:ext cx="240" cy="1201"/>
              <a:chOff x="960" y="2784"/>
              <a:chExt cx="240" cy="1201"/>
            </a:xfrm>
          </p:grpSpPr>
          <p:sp>
            <p:nvSpPr>
              <p:cNvPr id="101422" name="Line 39"/>
              <p:cNvSpPr>
                <a:spLocks noChangeShapeType="1"/>
              </p:cNvSpPr>
              <p:nvPr/>
            </p:nvSpPr>
            <p:spPr bwMode="auto">
              <a:xfrm>
                <a:off x="960" y="2784"/>
                <a:ext cx="0" cy="1200"/>
              </a:xfrm>
              <a:prstGeom prst="line">
                <a:avLst/>
              </a:prstGeom>
              <a:noFill/>
              <a:ln w="28575">
                <a:solidFill>
                  <a:schemeClr val="tx1"/>
                </a:solidFill>
                <a:round/>
                <a:headEnd/>
                <a:tailEnd/>
              </a:ln>
            </p:spPr>
            <p:txBody>
              <a:bodyPr wrap="none" anchor="ctr"/>
              <a:lstStyle/>
              <a:p>
                <a:endParaRPr lang="en-US">
                  <a:solidFill>
                    <a:prstClr val="black"/>
                  </a:solidFill>
                </a:endParaRPr>
              </a:p>
            </p:txBody>
          </p:sp>
          <p:sp>
            <p:nvSpPr>
              <p:cNvPr id="101423" name="Line 40"/>
              <p:cNvSpPr>
                <a:spLocks noChangeShapeType="1"/>
              </p:cNvSpPr>
              <p:nvPr/>
            </p:nvSpPr>
            <p:spPr bwMode="auto">
              <a:xfrm>
                <a:off x="1200" y="2784"/>
                <a:ext cx="0" cy="1200"/>
              </a:xfrm>
              <a:prstGeom prst="line">
                <a:avLst/>
              </a:prstGeom>
              <a:noFill/>
              <a:ln w="28575">
                <a:solidFill>
                  <a:schemeClr val="tx1"/>
                </a:solidFill>
                <a:round/>
                <a:headEnd/>
                <a:tailEnd/>
              </a:ln>
            </p:spPr>
            <p:txBody>
              <a:bodyPr wrap="none" anchor="ctr"/>
              <a:lstStyle/>
              <a:p>
                <a:endParaRPr lang="en-US">
                  <a:solidFill>
                    <a:prstClr val="black"/>
                  </a:solidFill>
                </a:endParaRPr>
              </a:p>
            </p:txBody>
          </p:sp>
          <p:cxnSp>
            <p:nvCxnSpPr>
              <p:cNvPr id="101424" name="AutoShape 41"/>
              <p:cNvCxnSpPr>
                <a:cxnSpLocks noChangeShapeType="1"/>
                <a:stCxn id="101422" idx="1"/>
                <a:endCxn id="101423" idx="1"/>
              </p:cNvCxnSpPr>
              <p:nvPr/>
            </p:nvCxnSpPr>
            <p:spPr bwMode="auto">
              <a:xfrm rot="16200000" flipH="1">
                <a:off x="1079" y="3865"/>
                <a:ext cx="1" cy="240"/>
              </a:xfrm>
              <a:prstGeom prst="curvedConnector3">
                <a:avLst>
                  <a:gd name="adj1" fmla="val 14400005"/>
                </a:avLst>
              </a:prstGeom>
              <a:noFill/>
              <a:ln w="28575">
                <a:solidFill>
                  <a:schemeClr val="tx1"/>
                </a:solidFill>
                <a:round/>
                <a:headEnd/>
                <a:tailEnd/>
              </a:ln>
            </p:spPr>
          </p:cxnSp>
        </p:grpSp>
        <p:cxnSp>
          <p:nvCxnSpPr>
            <p:cNvPr id="101421" name="AutoShape 42"/>
            <p:cNvCxnSpPr>
              <a:cxnSpLocks noChangeShapeType="1"/>
              <a:stCxn id="101422" idx="0"/>
              <a:endCxn id="101423" idx="0"/>
            </p:cNvCxnSpPr>
            <p:nvPr/>
          </p:nvCxnSpPr>
          <p:spPr bwMode="auto">
            <a:xfrm>
              <a:off x="2448" y="2775"/>
              <a:ext cx="240" cy="0"/>
            </a:xfrm>
            <a:prstGeom prst="straightConnector1">
              <a:avLst/>
            </a:prstGeom>
            <a:noFill/>
            <a:ln w="12700">
              <a:solidFill>
                <a:schemeClr val="tx1"/>
              </a:solidFill>
              <a:round/>
              <a:headEnd/>
              <a:tailEnd/>
            </a:ln>
          </p:spPr>
        </p:cxnSp>
      </p:grpSp>
      <p:cxnSp>
        <p:nvCxnSpPr>
          <p:cNvPr id="101396" name="AutoShape 43"/>
          <p:cNvCxnSpPr>
            <a:cxnSpLocks noChangeShapeType="1"/>
          </p:cNvCxnSpPr>
          <p:nvPr/>
        </p:nvCxnSpPr>
        <p:spPr bwMode="auto">
          <a:xfrm>
            <a:off x="3124200" y="4191000"/>
            <a:ext cx="381000" cy="0"/>
          </a:xfrm>
          <a:prstGeom prst="straightConnector1">
            <a:avLst/>
          </a:prstGeom>
          <a:noFill/>
          <a:ln w="12700">
            <a:solidFill>
              <a:schemeClr val="tx1"/>
            </a:solidFill>
            <a:round/>
            <a:headEnd/>
            <a:tailEnd/>
          </a:ln>
        </p:spPr>
      </p:cxnSp>
      <p:cxnSp>
        <p:nvCxnSpPr>
          <p:cNvPr id="101397" name="AutoShape 44"/>
          <p:cNvCxnSpPr>
            <a:cxnSpLocks noChangeShapeType="1"/>
          </p:cNvCxnSpPr>
          <p:nvPr/>
        </p:nvCxnSpPr>
        <p:spPr bwMode="auto">
          <a:xfrm>
            <a:off x="2362200" y="4419600"/>
            <a:ext cx="381000" cy="0"/>
          </a:xfrm>
          <a:prstGeom prst="straightConnector1">
            <a:avLst/>
          </a:prstGeom>
          <a:noFill/>
          <a:ln w="12700">
            <a:solidFill>
              <a:schemeClr val="tx1"/>
            </a:solidFill>
            <a:round/>
            <a:headEnd/>
            <a:tailEnd/>
          </a:ln>
        </p:spPr>
      </p:cxnSp>
      <p:cxnSp>
        <p:nvCxnSpPr>
          <p:cNvPr id="101398" name="AutoShape 45"/>
          <p:cNvCxnSpPr>
            <a:cxnSpLocks noChangeShapeType="1"/>
          </p:cNvCxnSpPr>
          <p:nvPr/>
        </p:nvCxnSpPr>
        <p:spPr bwMode="auto">
          <a:xfrm>
            <a:off x="1600200" y="4191000"/>
            <a:ext cx="381000" cy="0"/>
          </a:xfrm>
          <a:prstGeom prst="straightConnector1">
            <a:avLst/>
          </a:prstGeom>
          <a:noFill/>
          <a:ln w="12700">
            <a:solidFill>
              <a:schemeClr val="tx1"/>
            </a:solidFill>
            <a:round/>
            <a:headEnd/>
            <a:tailEnd/>
          </a:ln>
        </p:spPr>
      </p:cxnSp>
      <p:sp>
        <p:nvSpPr>
          <p:cNvPr id="101399" name="Text Box 46"/>
          <p:cNvSpPr txBox="1">
            <a:spLocks noChangeArrowheads="1"/>
          </p:cNvSpPr>
          <p:nvPr/>
        </p:nvSpPr>
        <p:spPr bwMode="auto">
          <a:xfrm>
            <a:off x="898525" y="24066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1.</a:t>
            </a:r>
          </a:p>
        </p:txBody>
      </p:sp>
      <p:sp>
        <p:nvSpPr>
          <p:cNvPr id="101400" name="Text Box 47"/>
          <p:cNvSpPr txBox="1">
            <a:spLocks noChangeArrowheads="1"/>
          </p:cNvSpPr>
          <p:nvPr/>
        </p:nvSpPr>
        <p:spPr bwMode="auto">
          <a:xfrm>
            <a:off x="3505200" y="24066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1.</a:t>
            </a:r>
          </a:p>
        </p:txBody>
      </p:sp>
      <p:sp>
        <p:nvSpPr>
          <p:cNvPr id="101401" name="Text Box 48"/>
          <p:cNvSpPr txBox="1">
            <a:spLocks noChangeArrowheads="1"/>
          </p:cNvSpPr>
          <p:nvPr/>
        </p:nvSpPr>
        <p:spPr bwMode="auto">
          <a:xfrm>
            <a:off x="6216650" y="24066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1.</a:t>
            </a:r>
          </a:p>
        </p:txBody>
      </p:sp>
      <p:sp>
        <p:nvSpPr>
          <p:cNvPr id="101402" name="Text Box 49"/>
          <p:cNvSpPr txBox="1">
            <a:spLocks noChangeArrowheads="1"/>
          </p:cNvSpPr>
          <p:nvPr/>
        </p:nvSpPr>
        <p:spPr bwMode="auto">
          <a:xfrm>
            <a:off x="2362200" y="24066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2.</a:t>
            </a:r>
          </a:p>
        </p:txBody>
      </p:sp>
      <p:sp>
        <p:nvSpPr>
          <p:cNvPr id="101403" name="Text Box 50"/>
          <p:cNvSpPr txBox="1">
            <a:spLocks noChangeArrowheads="1"/>
          </p:cNvSpPr>
          <p:nvPr/>
        </p:nvSpPr>
        <p:spPr bwMode="auto">
          <a:xfrm>
            <a:off x="5029200" y="24066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2.</a:t>
            </a:r>
          </a:p>
        </p:txBody>
      </p:sp>
      <p:sp>
        <p:nvSpPr>
          <p:cNvPr id="101404" name="Text Box 51"/>
          <p:cNvSpPr txBox="1">
            <a:spLocks noChangeArrowheads="1"/>
          </p:cNvSpPr>
          <p:nvPr/>
        </p:nvSpPr>
        <p:spPr bwMode="auto">
          <a:xfrm>
            <a:off x="7696200" y="24066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2.</a:t>
            </a:r>
          </a:p>
        </p:txBody>
      </p:sp>
      <p:sp>
        <p:nvSpPr>
          <p:cNvPr id="101405" name="Text Box 52"/>
          <p:cNvSpPr txBox="1">
            <a:spLocks noChangeArrowheads="1"/>
          </p:cNvSpPr>
          <p:nvPr/>
        </p:nvSpPr>
        <p:spPr bwMode="auto">
          <a:xfrm>
            <a:off x="898525" y="304800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3.</a:t>
            </a:r>
          </a:p>
        </p:txBody>
      </p:sp>
      <p:sp>
        <p:nvSpPr>
          <p:cNvPr id="101406" name="Text Box 53"/>
          <p:cNvSpPr txBox="1">
            <a:spLocks noChangeArrowheads="1"/>
          </p:cNvSpPr>
          <p:nvPr/>
        </p:nvSpPr>
        <p:spPr bwMode="auto">
          <a:xfrm>
            <a:off x="2362200" y="304800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4.</a:t>
            </a:r>
          </a:p>
        </p:txBody>
      </p:sp>
      <p:sp>
        <p:nvSpPr>
          <p:cNvPr id="101407" name="Text Box 54"/>
          <p:cNvSpPr txBox="1">
            <a:spLocks noChangeArrowheads="1"/>
          </p:cNvSpPr>
          <p:nvPr/>
        </p:nvSpPr>
        <p:spPr bwMode="auto">
          <a:xfrm>
            <a:off x="3505200" y="304800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3.</a:t>
            </a:r>
          </a:p>
        </p:txBody>
      </p:sp>
      <p:sp>
        <p:nvSpPr>
          <p:cNvPr id="101408" name="Text Box 55"/>
          <p:cNvSpPr txBox="1">
            <a:spLocks noChangeArrowheads="1"/>
          </p:cNvSpPr>
          <p:nvPr/>
        </p:nvSpPr>
        <p:spPr bwMode="auto">
          <a:xfrm>
            <a:off x="5029200" y="304800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4.</a:t>
            </a:r>
          </a:p>
        </p:txBody>
      </p:sp>
      <p:sp>
        <p:nvSpPr>
          <p:cNvPr id="101409" name="Text Box 56"/>
          <p:cNvSpPr txBox="1">
            <a:spLocks noChangeArrowheads="1"/>
          </p:cNvSpPr>
          <p:nvPr/>
        </p:nvSpPr>
        <p:spPr bwMode="auto">
          <a:xfrm>
            <a:off x="6216650" y="304800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3.</a:t>
            </a:r>
          </a:p>
        </p:txBody>
      </p:sp>
      <p:sp>
        <p:nvSpPr>
          <p:cNvPr id="101410" name="Text Box 57"/>
          <p:cNvSpPr txBox="1">
            <a:spLocks noChangeArrowheads="1"/>
          </p:cNvSpPr>
          <p:nvPr/>
        </p:nvSpPr>
        <p:spPr bwMode="auto">
          <a:xfrm>
            <a:off x="7696200" y="304800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4.</a:t>
            </a:r>
          </a:p>
        </p:txBody>
      </p:sp>
      <p:sp>
        <p:nvSpPr>
          <p:cNvPr id="101411" name="Text Box 58"/>
          <p:cNvSpPr txBox="1">
            <a:spLocks noChangeArrowheads="1"/>
          </p:cNvSpPr>
          <p:nvPr/>
        </p:nvSpPr>
        <p:spPr bwMode="auto">
          <a:xfrm>
            <a:off x="1644650" y="63690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1.</a:t>
            </a:r>
          </a:p>
        </p:txBody>
      </p:sp>
      <p:sp>
        <p:nvSpPr>
          <p:cNvPr id="101412" name="Text Box 59"/>
          <p:cNvSpPr txBox="1">
            <a:spLocks noChangeArrowheads="1"/>
          </p:cNvSpPr>
          <p:nvPr/>
        </p:nvSpPr>
        <p:spPr bwMode="auto">
          <a:xfrm>
            <a:off x="2438400" y="63690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2.</a:t>
            </a:r>
          </a:p>
        </p:txBody>
      </p:sp>
      <p:sp>
        <p:nvSpPr>
          <p:cNvPr id="101413" name="Text Box 60"/>
          <p:cNvSpPr txBox="1">
            <a:spLocks noChangeArrowheads="1"/>
          </p:cNvSpPr>
          <p:nvPr/>
        </p:nvSpPr>
        <p:spPr bwMode="auto">
          <a:xfrm>
            <a:off x="3168650" y="63690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3.</a:t>
            </a:r>
          </a:p>
        </p:txBody>
      </p:sp>
      <p:sp>
        <p:nvSpPr>
          <p:cNvPr id="101414" name="Text Box 61"/>
          <p:cNvSpPr txBox="1">
            <a:spLocks noChangeArrowheads="1"/>
          </p:cNvSpPr>
          <p:nvPr/>
        </p:nvSpPr>
        <p:spPr bwMode="auto">
          <a:xfrm>
            <a:off x="3930650" y="6369050"/>
            <a:ext cx="336550" cy="336550"/>
          </a:xfrm>
          <a:prstGeom prst="rect">
            <a:avLst/>
          </a:prstGeom>
          <a:noFill/>
          <a:ln w="12700">
            <a:noFill/>
            <a:miter lim="800000"/>
            <a:headEnd/>
            <a:tailEnd/>
          </a:ln>
        </p:spPr>
        <p:txBody>
          <a:bodyPr wrap="none">
            <a:spAutoFit/>
          </a:bodyPr>
          <a:lstStyle/>
          <a:p>
            <a:pPr eaLnBrk="0" hangingPunct="0"/>
            <a:r>
              <a:rPr lang="en-US" sz="1600">
                <a:solidFill>
                  <a:prstClr val="black"/>
                </a:solidFill>
                <a:latin typeface="Times"/>
              </a:rPr>
              <a:t>4.</a:t>
            </a:r>
          </a:p>
        </p:txBody>
      </p:sp>
      <p:sp>
        <p:nvSpPr>
          <p:cNvPr id="101415" name="Text Box 62"/>
          <p:cNvSpPr txBox="1">
            <a:spLocks noChangeArrowheads="1"/>
          </p:cNvSpPr>
          <p:nvPr/>
        </p:nvSpPr>
        <p:spPr bwMode="auto">
          <a:xfrm>
            <a:off x="5181600" y="4800600"/>
            <a:ext cx="3090863" cy="1552575"/>
          </a:xfrm>
          <a:prstGeom prst="rect">
            <a:avLst/>
          </a:prstGeom>
          <a:noFill/>
          <a:ln w="12700">
            <a:noFill/>
            <a:miter lim="800000"/>
            <a:headEnd/>
            <a:tailEnd/>
          </a:ln>
        </p:spPr>
        <p:txBody>
          <a:bodyPr wrap="none">
            <a:spAutoFit/>
          </a:bodyPr>
          <a:lstStyle/>
          <a:p>
            <a:pPr eaLnBrk="0" hangingPunct="0"/>
            <a:r>
              <a:rPr lang="en-US" sz="2400">
                <a:solidFill>
                  <a:prstClr val="black"/>
                </a:solidFill>
                <a:latin typeface="Times"/>
              </a:rPr>
              <a:t>1.  Obligate anaerobe</a:t>
            </a:r>
          </a:p>
          <a:p>
            <a:pPr eaLnBrk="0" hangingPunct="0"/>
            <a:r>
              <a:rPr lang="en-US" sz="2400">
                <a:solidFill>
                  <a:prstClr val="black"/>
                </a:solidFill>
                <a:latin typeface="Times"/>
              </a:rPr>
              <a:t>2.  Facultative anaerobe</a:t>
            </a:r>
          </a:p>
          <a:p>
            <a:pPr eaLnBrk="0" hangingPunct="0"/>
            <a:r>
              <a:rPr lang="en-US" sz="2400">
                <a:solidFill>
                  <a:prstClr val="black"/>
                </a:solidFill>
                <a:latin typeface="Times"/>
              </a:rPr>
              <a:t>3.  Microaerophile</a:t>
            </a:r>
          </a:p>
          <a:p>
            <a:pPr eaLnBrk="0" hangingPunct="0"/>
            <a:r>
              <a:rPr lang="en-US" sz="2400">
                <a:solidFill>
                  <a:prstClr val="black"/>
                </a:solidFill>
                <a:latin typeface="Times"/>
              </a:rPr>
              <a:t>4.  Obligate aerobe</a:t>
            </a:r>
          </a:p>
        </p:txBody>
      </p:sp>
      <p:sp>
        <p:nvSpPr>
          <p:cNvPr id="101416" name="Rectangle 63"/>
          <p:cNvSpPr>
            <a:spLocks noChangeArrowheads="1"/>
          </p:cNvSpPr>
          <p:nvPr/>
        </p:nvSpPr>
        <p:spPr bwMode="auto">
          <a:xfrm>
            <a:off x="3886200" y="4191000"/>
            <a:ext cx="381000" cy="381000"/>
          </a:xfrm>
          <a:prstGeom prst="rect">
            <a:avLst/>
          </a:prstGeom>
          <a:solidFill>
            <a:srgbClr val="FF9933"/>
          </a:solidFill>
          <a:ln w="12700">
            <a:solidFill>
              <a:srgbClr val="FF9933"/>
            </a:solidFill>
            <a:miter lim="800000"/>
            <a:headEnd/>
            <a:tailEnd/>
          </a:ln>
        </p:spPr>
        <p:txBody>
          <a:bodyPr wrap="none" anchor="ctr"/>
          <a:lstStyle/>
          <a:p>
            <a:pPr algn="ctr" eaLnBrk="0" hangingPunct="0"/>
            <a:endParaRPr lang="en-US" sz="1600">
              <a:solidFill>
                <a:srgbClr val="FF9933"/>
              </a:solidFill>
              <a:latin typeface="Times"/>
            </a:endParaRPr>
          </a:p>
        </p:txBody>
      </p:sp>
      <p:sp>
        <p:nvSpPr>
          <p:cNvPr id="101417" name="Rectangle 64"/>
          <p:cNvSpPr>
            <a:spLocks noChangeArrowheads="1"/>
          </p:cNvSpPr>
          <p:nvPr/>
        </p:nvSpPr>
        <p:spPr bwMode="auto">
          <a:xfrm>
            <a:off x="1600200" y="5881688"/>
            <a:ext cx="381000" cy="381000"/>
          </a:xfrm>
          <a:prstGeom prst="rect">
            <a:avLst/>
          </a:prstGeom>
          <a:solidFill>
            <a:srgbClr val="FF9933"/>
          </a:solidFill>
          <a:ln w="12700">
            <a:solidFill>
              <a:srgbClr val="FF9933"/>
            </a:solidFill>
            <a:miter lim="800000"/>
            <a:headEnd/>
            <a:tailEnd/>
          </a:ln>
        </p:spPr>
        <p:txBody>
          <a:bodyPr wrap="none" anchor="ctr"/>
          <a:lstStyle/>
          <a:p>
            <a:pPr algn="ctr" eaLnBrk="0" hangingPunct="0"/>
            <a:endParaRPr lang="en-US" sz="1600">
              <a:solidFill>
                <a:srgbClr val="FF9933"/>
              </a:solidFill>
              <a:latin typeface="Times"/>
            </a:endParaRPr>
          </a:p>
        </p:txBody>
      </p:sp>
      <p:sp>
        <p:nvSpPr>
          <p:cNvPr id="101418" name="Rectangle 65"/>
          <p:cNvSpPr>
            <a:spLocks noChangeArrowheads="1"/>
          </p:cNvSpPr>
          <p:nvPr/>
        </p:nvSpPr>
        <p:spPr bwMode="auto">
          <a:xfrm>
            <a:off x="2362200" y="4205288"/>
            <a:ext cx="381000" cy="2057400"/>
          </a:xfrm>
          <a:prstGeom prst="rect">
            <a:avLst/>
          </a:prstGeom>
          <a:solidFill>
            <a:srgbClr val="FF9933"/>
          </a:solidFill>
          <a:ln w="12700">
            <a:solidFill>
              <a:srgbClr val="FF9933"/>
            </a:solidFill>
            <a:miter lim="800000"/>
            <a:headEnd/>
            <a:tailEnd/>
          </a:ln>
        </p:spPr>
        <p:txBody>
          <a:bodyPr wrap="none" anchor="ctr"/>
          <a:lstStyle/>
          <a:p>
            <a:pPr algn="ctr" eaLnBrk="0" hangingPunct="0"/>
            <a:endParaRPr lang="en-US" sz="1600">
              <a:solidFill>
                <a:srgbClr val="FF9933"/>
              </a:solidFill>
              <a:latin typeface="Times"/>
            </a:endParaRPr>
          </a:p>
        </p:txBody>
      </p:sp>
      <p:sp>
        <p:nvSpPr>
          <p:cNvPr id="101419" name="Rectangle 66"/>
          <p:cNvSpPr>
            <a:spLocks noChangeArrowheads="1"/>
          </p:cNvSpPr>
          <p:nvPr/>
        </p:nvSpPr>
        <p:spPr bwMode="auto">
          <a:xfrm>
            <a:off x="3124200" y="4510088"/>
            <a:ext cx="381000" cy="381000"/>
          </a:xfrm>
          <a:prstGeom prst="rect">
            <a:avLst/>
          </a:prstGeom>
          <a:solidFill>
            <a:srgbClr val="FF9933"/>
          </a:solidFill>
          <a:ln w="12700">
            <a:solidFill>
              <a:srgbClr val="FF9933"/>
            </a:solidFill>
            <a:miter lim="800000"/>
            <a:headEnd/>
            <a:tailEnd/>
          </a:ln>
        </p:spPr>
        <p:txBody>
          <a:bodyPr wrap="none" anchor="ctr"/>
          <a:lstStyle/>
          <a:p>
            <a:pPr algn="ctr" eaLnBrk="0" hangingPunct="0"/>
            <a:endParaRPr lang="en-US" sz="1600">
              <a:solidFill>
                <a:srgbClr val="FF9933"/>
              </a:solidFill>
              <a:latin typeface="Times"/>
            </a:endParaRPr>
          </a:p>
        </p:txBody>
      </p:sp>
    </p:spTree>
    <p:extLst>
      <p:ext uri="{BB962C8B-B14F-4D97-AF65-F5344CB8AC3E}">
        <p14:creationId xmlns:p14="http://schemas.microsoft.com/office/powerpoint/2010/main" val="342352445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858000"/>
          </a:xfrm>
          <a:prstGeom prst="rect">
            <a:avLst/>
          </a:prstGeom>
        </p:spPr>
        <p:txBody>
          <a:bodyPr>
            <a:normAutofit lnSpcReduction="10000"/>
          </a:bodyPr>
          <a:lstStyle/>
          <a:p>
            <a:pPr>
              <a:buNone/>
            </a:pPr>
            <a:r>
              <a:rPr lang="en-US" b="1" dirty="0" smtClean="0"/>
              <a:t>Lag Phase</a:t>
            </a:r>
            <a:endParaRPr lang="en-US" dirty="0" smtClean="0"/>
          </a:p>
          <a:p>
            <a:pPr lvl="0"/>
            <a:r>
              <a:rPr lang="en-US" dirty="0" smtClean="0"/>
              <a:t>No growth</a:t>
            </a:r>
          </a:p>
          <a:p>
            <a:pPr lvl="0"/>
            <a:r>
              <a:rPr lang="en-US" dirty="0" smtClean="0"/>
              <a:t>No cell division has started</a:t>
            </a:r>
          </a:p>
          <a:p>
            <a:r>
              <a:rPr lang="en-US" dirty="0" smtClean="0"/>
              <a:t>The cells are adapting to environment</a:t>
            </a:r>
          </a:p>
          <a:p>
            <a:pPr lvl="0"/>
            <a:r>
              <a:rPr lang="en-US" dirty="0" smtClean="0"/>
              <a:t>Active synthesis of enzymes and other constituents and metabolic processes are now taking place.</a:t>
            </a:r>
          </a:p>
          <a:p>
            <a:pPr>
              <a:buNone/>
            </a:pPr>
            <a:r>
              <a:rPr lang="en-US" b="1" dirty="0" smtClean="0"/>
              <a:t>Log (i.e. logarithmic) /Exponential Phase</a:t>
            </a:r>
            <a:endParaRPr lang="en-US" dirty="0" smtClean="0"/>
          </a:p>
          <a:p>
            <a:pPr lvl="0"/>
            <a:r>
              <a:rPr lang="en-US" dirty="0" smtClean="0"/>
              <a:t>Maximal growth rate</a:t>
            </a:r>
          </a:p>
          <a:p>
            <a:pPr lvl="0"/>
            <a:r>
              <a:rPr lang="en-US" dirty="0" smtClean="0"/>
              <a:t>Increased metabolic rate</a:t>
            </a:r>
          </a:p>
          <a:p>
            <a:r>
              <a:rPr lang="en-US" dirty="0" smtClean="0"/>
              <a:t>Rapid reproduction/ Increased cell number and increased total cell mass</a:t>
            </a:r>
          </a:p>
          <a:p>
            <a:r>
              <a:rPr lang="en-US" dirty="0" smtClean="0"/>
              <a:t>Antibiotics most active</a:t>
            </a:r>
          </a:p>
          <a:p>
            <a:endParaRPr lang="en-US" dirty="0"/>
          </a:p>
        </p:txBody>
      </p:sp>
    </p:spTree>
    <p:extLst>
      <p:ext uri="{BB962C8B-B14F-4D97-AF65-F5344CB8AC3E}">
        <p14:creationId xmlns:p14="http://schemas.microsoft.com/office/powerpoint/2010/main" val="213431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858000"/>
          </a:xfrm>
        </p:spPr>
        <p:txBody>
          <a:bodyPr>
            <a:normAutofit fontScale="92500" lnSpcReduction="10000"/>
          </a:bodyPr>
          <a:lstStyle/>
          <a:p>
            <a:pPr>
              <a:buNone/>
            </a:pPr>
            <a:r>
              <a:rPr lang="en-US" b="1" dirty="0" smtClean="0"/>
              <a:t>Stationary Phase</a:t>
            </a:r>
            <a:endParaRPr lang="en-US" dirty="0" smtClean="0"/>
          </a:p>
          <a:p>
            <a:pPr lvl="0"/>
            <a:r>
              <a:rPr lang="en-US" dirty="0" smtClean="0"/>
              <a:t>Slow growth then stops due to nutrient depletion and waste accumulation</a:t>
            </a:r>
          </a:p>
          <a:p>
            <a:pPr lvl="0"/>
            <a:r>
              <a:rPr lang="en-US" dirty="0" smtClean="0"/>
              <a:t>Equilibrium of dying cells and new cells </a:t>
            </a:r>
            <a:r>
              <a:rPr lang="en-US" dirty="0" err="1" smtClean="0"/>
              <a:t>i.e</a:t>
            </a:r>
            <a:r>
              <a:rPr lang="en-US" dirty="0" smtClean="0"/>
              <a:t> Rate of reproduction equals rate of cell death</a:t>
            </a:r>
          </a:p>
          <a:p>
            <a:pPr lvl="0"/>
            <a:r>
              <a:rPr lang="en-US" dirty="0" smtClean="0"/>
              <a:t>Cell variation is taking place as spores form and gram negative bacteria test negative.</a:t>
            </a:r>
          </a:p>
          <a:p>
            <a:pPr>
              <a:buNone/>
            </a:pPr>
            <a:r>
              <a:rPr lang="en-US" b="1" dirty="0" smtClean="0"/>
              <a:t>Decline/Death Phase</a:t>
            </a:r>
            <a:endParaRPr lang="en-US" dirty="0" smtClean="0"/>
          </a:p>
          <a:p>
            <a:pPr lvl="0"/>
            <a:r>
              <a:rPr lang="en-US" dirty="0" smtClean="0"/>
              <a:t>Caused by decreased viability leading to cell death due to toxic waste accumulation</a:t>
            </a:r>
          </a:p>
          <a:p>
            <a:pPr lvl="0"/>
            <a:r>
              <a:rPr lang="en-US" dirty="0" smtClean="0"/>
              <a:t>There is decrease in selective permeability leading to </a:t>
            </a:r>
            <a:r>
              <a:rPr lang="en-US" dirty="0" err="1" smtClean="0"/>
              <a:t>lysis</a:t>
            </a:r>
            <a:endParaRPr lang="en-US" dirty="0" smtClean="0"/>
          </a:p>
          <a:p>
            <a:r>
              <a:rPr lang="en-US" dirty="0" smtClean="0"/>
              <a:t>Ability to reproduce decreases </a:t>
            </a:r>
          </a:p>
          <a:p>
            <a:r>
              <a:rPr lang="en-US" dirty="0" smtClean="0"/>
              <a:t>Death rate exceeds reproduction</a:t>
            </a:r>
          </a:p>
          <a:p>
            <a:pPr lvl="0"/>
            <a:endParaRPr lang="en-US" dirty="0" smtClean="0"/>
          </a:p>
          <a:p>
            <a:endParaRPr lang="en-US" dirty="0"/>
          </a:p>
        </p:txBody>
      </p:sp>
    </p:spTree>
    <p:extLst>
      <p:ext uri="{BB962C8B-B14F-4D97-AF65-F5344CB8AC3E}">
        <p14:creationId xmlns:p14="http://schemas.microsoft.com/office/powerpoint/2010/main" val="3044130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Transport in Bacteria</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There is passive diffusion for CO</a:t>
            </a:r>
            <a:r>
              <a:rPr lang="en-US" baseline="-25000" dirty="0" smtClean="0"/>
              <a:t>2</a:t>
            </a:r>
            <a:r>
              <a:rPr lang="en-US" dirty="0" smtClean="0"/>
              <a:t>, O</a:t>
            </a:r>
            <a:r>
              <a:rPr lang="en-US" baseline="-25000" dirty="0" smtClean="0"/>
              <a:t>2</a:t>
            </a:r>
            <a:r>
              <a:rPr lang="en-US" dirty="0" smtClean="0"/>
              <a:t> and H</a:t>
            </a:r>
            <a:r>
              <a:rPr lang="en-US" baseline="-25000" dirty="0" smtClean="0"/>
              <a:t>2</a:t>
            </a:r>
            <a:r>
              <a:rPr lang="en-US" dirty="0" smtClean="0"/>
              <a:t>O</a:t>
            </a:r>
          </a:p>
          <a:p>
            <a:pPr lvl="0"/>
            <a:r>
              <a:rPr lang="en-US" dirty="0" smtClean="0"/>
              <a:t>Facilitated diffusion is by means of carrier proteins hence no energy is required in both cases coz the movement is along a concentration gradient</a:t>
            </a:r>
          </a:p>
          <a:p>
            <a:pPr lvl="0"/>
            <a:r>
              <a:rPr lang="en-US" dirty="0" smtClean="0"/>
              <a:t>Aerobic bacteria get accustomed to active transport due to presence of oxygen for energy production. This is against a concentration gradient.</a:t>
            </a:r>
          </a:p>
          <a:p>
            <a:pPr lvl="0"/>
            <a:r>
              <a:rPr lang="en-US" dirty="0" smtClean="0"/>
              <a:t>In some bacteria, group translocation is used; the molecule itself is chemically altered to be able to be transported. It is energy dependent and mainly used to transport sugars like glucose, fructose and sucrose.</a:t>
            </a:r>
          </a:p>
        </p:txBody>
      </p:sp>
    </p:spTree>
    <p:extLst>
      <p:ext uri="{BB962C8B-B14F-4D97-AF65-F5344CB8AC3E}">
        <p14:creationId xmlns:p14="http://schemas.microsoft.com/office/powerpoint/2010/main" val="30693745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Bacterial Oxygen Use</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Results in production of H</a:t>
            </a:r>
            <a:r>
              <a:rPr lang="en-US" baseline="-25000" dirty="0" smtClean="0"/>
              <a:t>2</a:t>
            </a:r>
            <a:r>
              <a:rPr lang="en-US" dirty="0" smtClean="0"/>
              <a:t>O</a:t>
            </a:r>
            <a:r>
              <a:rPr lang="en-US" baseline="-25000" dirty="0" smtClean="0"/>
              <a:t>2 </a:t>
            </a:r>
            <a:r>
              <a:rPr lang="en-US" dirty="0" smtClean="0"/>
              <a:t>and 2O</a:t>
            </a:r>
            <a:r>
              <a:rPr lang="en-US" baseline="-25000" dirty="0" smtClean="0"/>
              <a:t>2</a:t>
            </a:r>
            <a:r>
              <a:rPr lang="en-US" baseline="30000" dirty="0" smtClean="0"/>
              <a:t>-</a:t>
            </a:r>
            <a:r>
              <a:rPr lang="en-US" dirty="0" smtClean="0"/>
              <a:t> (superoxide radical)</a:t>
            </a:r>
          </a:p>
          <a:p>
            <a:pPr lvl="0"/>
            <a:r>
              <a:rPr lang="en-US" dirty="0" smtClean="0"/>
              <a:t>The bacteria use;</a:t>
            </a:r>
          </a:p>
          <a:p>
            <a:pPr>
              <a:buNone/>
            </a:pPr>
            <a:r>
              <a:rPr lang="en-US" b="1" dirty="0" smtClean="0"/>
              <a:t>Superoxide dismutase: </a:t>
            </a:r>
            <a:r>
              <a:rPr lang="en-US" dirty="0" smtClean="0"/>
              <a:t>Catalyzes the reaction</a:t>
            </a:r>
          </a:p>
          <a:p>
            <a:pPr>
              <a:buNone/>
            </a:pPr>
            <a:r>
              <a:rPr lang="en-US" dirty="0" smtClean="0"/>
              <a:t>     2O</a:t>
            </a:r>
            <a:r>
              <a:rPr lang="en-US" baseline="-25000" dirty="0" smtClean="0"/>
              <a:t>2</a:t>
            </a:r>
            <a:r>
              <a:rPr lang="en-US" baseline="30000" dirty="0" smtClean="0"/>
              <a:t>-</a:t>
            </a:r>
            <a:r>
              <a:rPr lang="en-US" dirty="0" smtClean="0"/>
              <a:t> + 2H</a:t>
            </a:r>
            <a:r>
              <a:rPr lang="en-US" baseline="30000" dirty="0" smtClean="0"/>
              <a:t>+</a:t>
            </a:r>
            <a:r>
              <a:rPr lang="en-US" dirty="0" smtClean="0"/>
              <a:t>			H</a:t>
            </a:r>
            <a:r>
              <a:rPr lang="en-US" baseline="-25000" dirty="0" smtClean="0"/>
              <a:t>2</a:t>
            </a:r>
            <a:r>
              <a:rPr lang="en-US" dirty="0" smtClean="0"/>
              <a:t>O</a:t>
            </a:r>
            <a:r>
              <a:rPr lang="en-US" baseline="-25000" dirty="0" smtClean="0"/>
              <a:t>2 </a:t>
            </a:r>
            <a:r>
              <a:rPr lang="en-US" dirty="0" smtClean="0"/>
              <a:t>+ O</a:t>
            </a:r>
            <a:r>
              <a:rPr lang="en-US" baseline="-25000" dirty="0" smtClean="0"/>
              <a:t>2</a:t>
            </a:r>
          </a:p>
          <a:p>
            <a:pPr>
              <a:buNone/>
            </a:pPr>
            <a:r>
              <a:rPr lang="en-US" b="1" dirty="0" smtClean="0"/>
              <a:t> </a:t>
            </a:r>
            <a:endParaRPr lang="en-US" dirty="0" smtClean="0"/>
          </a:p>
          <a:p>
            <a:pPr>
              <a:buNone/>
            </a:pPr>
            <a:r>
              <a:rPr lang="en-US" b="1" dirty="0" err="1" smtClean="0"/>
              <a:t>Catalase</a:t>
            </a:r>
            <a:r>
              <a:rPr lang="en-US" b="1" dirty="0" smtClean="0"/>
              <a:t>: </a:t>
            </a:r>
            <a:r>
              <a:rPr lang="en-US" dirty="0" smtClean="0"/>
              <a:t>It catalyzes the reaction below</a:t>
            </a:r>
          </a:p>
          <a:p>
            <a:pPr>
              <a:buNone/>
            </a:pPr>
            <a:r>
              <a:rPr lang="en-US" dirty="0" smtClean="0"/>
              <a:t>      H</a:t>
            </a:r>
            <a:r>
              <a:rPr lang="en-US" baseline="-25000" dirty="0" smtClean="0"/>
              <a:t>2</a:t>
            </a:r>
            <a:r>
              <a:rPr lang="en-US" dirty="0" smtClean="0"/>
              <a:t>O</a:t>
            </a:r>
            <a:r>
              <a:rPr lang="en-US" baseline="-25000" dirty="0" smtClean="0"/>
              <a:t>2 			</a:t>
            </a:r>
            <a:r>
              <a:rPr lang="en-US" dirty="0" smtClean="0"/>
              <a:t>2H</a:t>
            </a:r>
            <a:r>
              <a:rPr lang="en-US" baseline="-25000" dirty="0" smtClean="0"/>
              <a:t>2</a:t>
            </a:r>
            <a:r>
              <a:rPr lang="en-US" dirty="0" smtClean="0"/>
              <a:t>O+ O</a:t>
            </a:r>
            <a:r>
              <a:rPr lang="en-US" baseline="-25000" dirty="0" smtClean="0"/>
              <a:t>2</a:t>
            </a:r>
            <a:endParaRPr lang="en-US" dirty="0" smtClean="0"/>
          </a:p>
          <a:p>
            <a:r>
              <a:rPr lang="en-US" dirty="0" smtClean="0"/>
              <a:t>By these two reactions, the bacteria avoid their own death that may be caused by accumulation of the waste products inside them.</a:t>
            </a:r>
          </a:p>
          <a:p>
            <a:endParaRPr lang="en-US" dirty="0"/>
          </a:p>
        </p:txBody>
      </p:sp>
      <p:cxnSp>
        <p:nvCxnSpPr>
          <p:cNvPr id="5" name="Straight Arrow Connector 4"/>
          <p:cNvCxnSpPr/>
          <p:nvPr/>
        </p:nvCxnSpPr>
        <p:spPr>
          <a:xfrm>
            <a:off x="2590800" y="3352800"/>
            <a:ext cx="1447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752600" y="4572000"/>
            <a:ext cx="2362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9259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858000"/>
          </a:xfrm>
        </p:spPr>
        <p:txBody>
          <a:bodyPr>
            <a:normAutofit/>
          </a:bodyPr>
          <a:lstStyle/>
          <a:p>
            <a:pPr>
              <a:buNone/>
            </a:pPr>
            <a:r>
              <a:rPr lang="en-US" b="1" dirty="0" smtClean="0"/>
              <a:t>Biosynthesis</a:t>
            </a:r>
            <a:endParaRPr lang="en-US" dirty="0" smtClean="0"/>
          </a:p>
          <a:p>
            <a:r>
              <a:rPr lang="en-US" dirty="0" smtClean="0"/>
              <a:t>This involves;</a:t>
            </a:r>
          </a:p>
          <a:p>
            <a:pPr lvl="1"/>
            <a:r>
              <a:rPr lang="en-US" dirty="0" smtClean="0"/>
              <a:t>Protein synthesis</a:t>
            </a:r>
          </a:p>
          <a:p>
            <a:pPr lvl="1"/>
            <a:r>
              <a:rPr lang="en-US" dirty="0" smtClean="0"/>
              <a:t>Lipid synthesis</a:t>
            </a:r>
          </a:p>
          <a:p>
            <a:pPr lvl="1"/>
            <a:r>
              <a:rPr lang="en-US" dirty="0" smtClean="0"/>
              <a:t>Polysaccharide synthesis</a:t>
            </a:r>
          </a:p>
          <a:p>
            <a:pPr>
              <a:buNone/>
            </a:pPr>
            <a:endParaRPr lang="en-US" b="1" dirty="0" smtClean="0"/>
          </a:p>
          <a:p>
            <a:pPr>
              <a:buNone/>
            </a:pPr>
            <a:r>
              <a:rPr lang="en-US" b="1" dirty="0" smtClean="0"/>
              <a:t>Metabolic Products</a:t>
            </a:r>
            <a:endParaRPr lang="en-US" dirty="0" smtClean="0"/>
          </a:p>
          <a:p>
            <a:pPr lvl="0"/>
            <a:r>
              <a:rPr lang="en-US" dirty="0" smtClean="0"/>
              <a:t>Toxins (</a:t>
            </a:r>
            <a:r>
              <a:rPr lang="en-US" dirty="0" err="1" smtClean="0"/>
              <a:t>exotoxins</a:t>
            </a:r>
            <a:r>
              <a:rPr lang="en-US" dirty="0" smtClean="0"/>
              <a:t> and </a:t>
            </a:r>
            <a:r>
              <a:rPr lang="en-US" dirty="0" err="1" smtClean="0"/>
              <a:t>endotoxins</a:t>
            </a:r>
            <a:r>
              <a:rPr lang="en-US" dirty="0" smtClean="0"/>
              <a:t>)</a:t>
            </a:r>
          </a:p>
          <a:p>
            <a:pPr lvl="0"/>
            <a:r>
              <a:rPr lang="en-US" dirty="0" smtClean="0"/>
              <a:t>Extracellular enzymes</a:t>
            </a:r>
          </a:p>
          <a:p>
            <a:pPr lvl="0"/>
            <a:r>
              <a:rPr lang="en-US" dirty="0" smtClean="0"/>
              <a:t>Pigments</a:t>
            </a:r>
          </a:p>
          <a:p>
            <a:endParaRPr lang="en-US" dirty="0"/>
          </a:p>
        </p:txBody>
      </p:sp>
    </p:spTree>
    <p:extLst>
      <p:ext uri="{BB962C8B-B14F-4D97-AF65-F5344CB8AC3E}">
        <p14:creationId xmlns:p14="http://schemas.microsoft.com/office/powerpoint/2010/main" val="2120847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idx="1"/>
          </p:nvPr>
        </p:nvSpPr>
        <p:spPr/>
        <p:txBody>
          <a:bodyPr/>
          <a:lstStyle/>
          <a:p>
            <a:pPr>
              <a:buNone/>
              <a:defRPr/>
            </a:pPr>
            <a:r>
              <a:rPr lang="en-US" b="1" dirty="0" smtClean="0"/>
              <a:t>Oxygen toxicity</a:t>
            </a:r>
          </a:p>
          <a:p>
            <a:pPr>
              <a:defRPr/>
            </a:pPr>
            <a:r>
              <a:rPr lang="en-US" dirty="0" smtClean="0"/>
              <a:t>Oxygen is a toxic substance to anaerobic and </a:t>
            </a:r>
            <a:r>
              <a:rPr lang="en-US" dirty="0" err="1" smtClean="0"/>
              <a:t>microaerophilic</a:t>
            </a:r>
            <a:r>
              <a:rPr lang="en-US" dirty="0" smtClean="0"/>
              <a:t> bacteria.  The toxicity of oxygen to these bacteria is due to its inactivation of enzymes and damage due to its toxic derivatives. </a:t>
            </a:r>
          </a:p>
        </p:txBody>
      </p:sp>
    </p:spTree>
    <p:extLst>
      <p:ext uri="{BB962C8B-B14F-4D97-AF65-F5344CB8AC3E}">
        <p14:creationId xmlns:p14="http://schemas.microsoft.com/office/powerpoint/2010/main" val="4219744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idx="1"/>
          </p:nvPr>
        </p:nvSpPr>
        <p:spPr/>
        <p:txBody>
          <a:bodyPr/>
          <a:lstStyle/>
          <a:p>
            <a:pPr eaLnBrk="1" hangingPunct="1">
              <a:lnSpc>
                <a:spcPct val="90000"/>
              </a:lnSpc>
              <a:defRPr/>
            </a:pPr>
            <a:r>
              <a:rPr lang="en-US" sz="2400" smtClean="0"/>
              <a:t>Molecular oxygen inactivates enzymes by directly oxidizing certain essential groups such as thiol (-SH).  Various cellular enzymes catalyze chemical reactions involving molecular oxygen (O2); some of these reactions can result in addition of a single electron to an oxygen molecule thereby forming superoxide radical </a:t>
            </a:r>
          </a:p>
          <a:p>
            <a:pPr eaLnBrk="1" hangingPunct="1">
              <a:lnSpc>
                <a:spcPct val="90000"/>
              </a:lnSpc>
              <a:defRPr/>
            </a:pPr>
            <a:r>
              <a:rPr lang="en-US" sz="2400" smtClean="0"/>
              <a:t>(O2 + e-_____ O</a:t>
            </a:r>
            <a:r>
              <a:rPr lang="en-US" sz="2400" b="1" smtClean="0"/>
              <a:t>.</a:t>
            </a:r>
            <a:r>
              <a:rPr lang="en-US" sz="2400" smtClean="0"/>
              <a:t>-2).  This radical is very reactive and can inactivate vital cell components.  This radical can also produce more toxic substances such as hydrogen peroxide (H2O2) and hydroxyl radicals (OH</a:t>
            </a:r>
            <a:r>
              <a:rPr lang="en-US" sz="2400" b="1" smtClean="0"/>
              <a:t>.</a:t>
            </a:r>
            <a:r>
              <a:rPr lang="en-US" sz="2400" smtClean="0"/>
              <a:t>).  </a:t>
            </a:r>
          </a:p>
          <a:p>
            <a:pPr eaLnBrk="1" hangingPunct="1">
              <a:lnSpc>
                <a:spcPct val="90000"/>
              </a:lnSpc>
              <a:defRPr/>
            </a:pPr>
            <a:r>
              <a:rPr lang="en-US" sz="2400" smtClean="0"/>
              <a:t>O</a:t>
            </a:r>
            <a:r>
              <a:rPr lang="en-US" sz="2400" b="1" smtClean="0"/>
              <a:t>.</a:t>
            </a:r>
            <a:r>
              <a:rPr lang="en-US" sz="2400" smtClean="0"/>
              <a:t>-2 + 2H+ ___________ O2 + H2O2</a:t>
            </a:r>
          </a:p>
          <a:p>
            <a:pPr eaLnBrk="1" hangingPunct="1">
              <a:lnSpc>
                <a:spcPct val="90000"/>
              </a:lnSpc>
              <a:defRPr/>
            </a:pPr>
            <a:r>
              <a:rPr lang="en-US" sz="2400" smtClean="0"/>
              <a:t>O</a:t>
            </a:r>
            <a:r>
              <a:rPr lang="en-US" sz="2400" b="1" smtClean="0"/>
              <a:t>.</a:t>
            </a:r>
            <a:r>
              <a:rPr lang="en-US" sz="2400" smtClean="0"/>
              <a:t>-2 + H2O2 _</a:t>
            </a:r>
            <a:r>
              <a:rPr lang="en-US" sz="2400" u="sng" smtClean="0"/>
              <a:t>chalated iron</a:t>
            </a:r>
            <a:r>
              <a:rPr lang="en-US" sz="2400" smtClean="0"/>
              <a:t>_____ O2 + OH- + OH</a:t>
            </a:r>
            <a:r>
              <a:rPr lang="en-US" sz="2400" b="1" smtClean="0"/>
              <a:t>.</a:t>
            </a:r>
          </a:p>
        </p:txBody>
      </p:sp>
    </p:spTree>
    <p:extLst>
      <p:ext uri="{BB962C8B-B14F-4D97-AF65-F5344CB8AC3E}">
        <p14:creationId xmlns:p14="http://schemas.microsoft.com/office/powerpoint/2010/main" val="3334706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p:txBody>
          <a:bodyPr/>
          <a:lstStyle/>
          <a:p>
            <a:pPr eaLnBrk="1" hangingPunct="1">
              <a:lnSpc>
                <a:spcPct val="80000"/>
              </a:lnSpc>
              <a:defRPr/>
            </a:pPr>
            <a:r>
              <a:rPr lang="en-US" sz="2000" smtClean="0"/>
              <a:t>OH</a:t>
            </a:r>
            <a:r>
              <a:rPr lang="en-US" sz="2000" b="1" smtClean="0"/>
              <a:t>.</a:t>
            </a:r>
            <a:r>
              <a:rPr lang="en-US" sz="2000" smtClean="0"/>
              <a:t> radicals are among the most reactive free radicals known and can damage almost every kind of molecule found in living cells.  H2O2 is not a free radical, but is a powerful oxidizing agent.  Singlet oxygen (O) is another toxic derivative of oxygen which is produced in biological systems by certain photochemical reactions;  </a:t>
            </a:r>
          </a:p>
          <a:p>
            <a:pPr eaLnBrk="1" hangingPunct="1">
              <a:lnSpc>
                <a:spcPct val="80000"/>
              </a:lnSpc>
              <a:defRPr/>
            </a:pPr>
            <a:r>
              <a:rPr lang="en-US" sz="2000" smtClean="0"/>
              <a:t>O2 _</a:t>
            </a:r>
            <a:r>
              <a:rPr lang="en-US" sz="2000" u="sng" smtClean="0"/>
              <a:t>light energy</a:t>
            </a:r>
            <a:r>
              <a:rPr lang="en-US" sz="2000" smtClean="0"/>
              <a:t>_____ 2[O]</a:t>
            </a:r>
          </a:p>
          <a:p>
            <a:pPr eaLnBrk="1" hangingPunct="1">
              <a:lnSpc>
                <a:spcPct val="80000"/>
              </a:lnSpc>
              <a:defRPr/>
            </a:pPr>
            <a:r>
              <a:rPr lang="en-US" sz="2000" smtClean="0"/>
              <a:t>Aerobic and facultative bacteria have developed various protective mechanisms against toxic forms of oxygen.  Their superoxide dismutase (SOD) enzyme eliminates superoxide radicals.  H2O2 can be eliminated by their catalase and peroxidase enzymes.  H2O2 </a:t>
            </a:r>
            <a:r>
              <a:rPr lang="en-US" sz="2000" u="sng" smtClean="0"/>
              <a:t>_catalase</a:t>
            </a:r>
            <a:r>
              <a:rPr lang="en-US" sz="2000" smtClean="0"/>
              <a:t>_______ 2H2O + O2</a:t>
            </a:r>
          </a:p>
          <a:p>
            <a:pPr eaLnBrk="1" hangingPunct="1">
              <a:lnSpc>
                <a:spcPct val="80000"/>
              </a:lnSpc>
              <a:defRPr/>
            </a:pPr>
            <a:r>
              <a:rPr lang="en-US" sz="2000" smtClean="0"/>
              <a:t>                 H2O2 + reduced substrate ___</a:t>
            </a:r>
            <a:r>
              <a:rPr lang="en-US" sz="2000" u="sng" smtClean="0"/>
              <a:t>peroxidase</a:t>
            </a:r>
            <a:r>
              <a:rPr lang="en-US" sz="2000" smtClean="0"/>
              <a:t>_____ 2H2O + oxidized substrate </a:t>
            </a:r>
          </a:p>
        </p:txBody>
      </p:sp>
    </p:spTree>
    <p:extLst>
      <p:ext uri="{BB962C8B-B14F-4D97-AF65-F5344CB8AC3E}">
        <p14:creationId xmlns:p14="http://schemas.microsoft.com/office/powerpoint/2010/main" val="212125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a:xfrm>
            <a:off x="179512" y="260648"/>
            <a:ext cx="8640960" cy="6336704"/>
          </a:xfrm>
        </p:spPr>
        <p:txBody>
          <a:bodyPr>
            <a:normAutofit/>
          </a:bodyPr>
          <a:lstStyle/>
          <a:p>
            <a:pPr>
              <a:buNone/>
            </a:pPr>
            <a:r>
              <a:rPr lang="en-US" u="sng" dirty="0" smtClean="0">
                <a:solidFill>
                  <a:schemeClr val="accent3">
                    <a:lumMod val="75000"/>
                  </a:schemeClr>
                </a:solidFill>
              </a:rPr>
              <a:t>2.</a:t>
            </a:r>
            <a:r>
              <a:rPr lang="en-US" b="1" u="sng" dirty="0" smtClean="0">
                <a:solidFill>
                  <a:schemeClr val="accent3">
                    <a:lumMod val="75000"/>
                  </a:schemeClr>
                </a:solidFill>
              </a:rPr>
              <a:t> . TEMPERATURE </a:t>
            </a:r>
            <a:endParaRPr lang="en-US" u="sng" dirty="0" smtClean="0">
              <a:solidFill>
                <a:schemeClr val="accent3">
                  <a:lumMod val="75000"/>
                </a:schemeClr>
              </a:solidFill>
            </a:endParaRPr>
          </a:p>
          <a:p>
            <a:r>
              <a:rPr lang="en-US" dirty="0" smtClean="0"/>
              <a:t>The temperature that allows for most rapid growth  during a short period of time (12-24 hours) is known as </a:t>
            </a:r>
            <a:r>
              <a:rPr lang="en-US" b="1" dirty="0" smtClean="0"/>
              <a:t>optimum growth temperature</a:t>
            </a:r>
            <a:r>
              <a:rPr lang="en-US" dirty="0" smtClean="0"/>
              <a:t>.  </a:t>
            </a:r>
          </a:p>
          <a:p>
            <a:pPr lvl="0"/>
            <a:r>
              <a:rPr lang="en-US" dirty="0" smtClean="0"/>
              <a:t>In reference to temperature, the following classifications apply;</a:t>
            </a:r>
          </a:p>
          <a:p>
            <a:pPr lvl="1"/>
            <a:r>
              <a:rPr lang="en-US" b="1" dirty="0" err="1" smtClean="0"/>
              <a:t>Psychrophiles</a:t>
            </a:r>
            <a:r>
              <a:rPr lang="en-US" b="1" dirty="0" smtClean="0"/>
              <a:t>: </a:t>
            </a:r>
            <a:r>
              <a:rPr lang="en-US" dirty="0" smtClean="0"/>
              <a:t>Low temperature required </a:t>
            </a:r>
            <a:r>
              <a:rPr lang="en-US" b="1" dirty="0" smtClean="0"/>
              <a:t>4-20°C</a:t>
            </a:r>
            <a:endParaRPr lang="en-US" dirty="0" smtClean="0"/>
          </a:p>
          <a:p>
            <a:pPr lvl="1"/>
            <a:r>
              <a:rPr lang="en-US" b="1" dirty="0" err="1" smtClean="0"/>
              <a:t>Mesophiles</a:t>
            </a:r>
            <a:r>
              <a:rPr lang="en-US" b="1" dirty="0" smtClean="0"/>
              <a:t>:</a:t>
            </a:r>
            <a:r>
              <a:rPr lang="en-US" dirty="0" smtClean="0"/>
              <a:t> 20 – 40</a:t>
            </a:r>
            <a:r>
              <a:rPr lang="en-US" baseline="30000" dirty="0" smtClean="0"/>
              <a:t>o</a:t>
            </a:r>
            <a:r>
              <a:rPr lang="en-US" dirty="0" smtClean="0"/>
              <a:t>C required</a:t>
            </a:r>
            <a:r>
              <a:rPr lang="en-US" b="1" dirty="0" smtClean="0"/>
              <a:t> 15-48°C</a:t>
            </a:r>
            <a:endParaRPr lang="en-US" dirty="0" smtClean="0"/>
          </a:p>
          <a:p>
            <a:pPr lvl="1"/>
            <a:r>
              <a:rPr lang="en-US" b="1" dirty="0" err="1" smtClean="0"/>
              <a:t>Thermophiles</a:t>
            </a:r>
            <a:r>
              <a:rPr lang="en-US" b="1" dirty="0" smtClean="0"/>
              <a:t>:</a:t>
            </a:r>
            <a:r>
              <a:rPr lang="en-US" dirty="0" smtClean="0"/>
              <a:t> &gt; 40</a:t>
            </a:r>
            <a:r>
              <a:rPr lang="en-US" baseline="30000" dirty="0" smtClean="0"/>
              <a:t>o</a:t>
            </a:r>
            <a:r>
              <a:rPr lang="en-US" dirty="0" smtClean="0"/>
              <a:t>C required</a:t>
            </a:r>
            <a:r>
              <a:rPr lang="en-US" b="1" dirty="0" smtClean="0"/>
              <a:t> 42-68°C		</a:t>
            </a:r>
          </a:p>
          <a:p>
            <a:pPr lvl="1"/>
            <a:r>
              <a:rPr lang="en-US" b="1" dirty="0" smtClean="0"/>
              <a:t>Extreme </a:t>
            </a:r>
            <a:r>
              <a:rPr lang="en-US" b="1" dirty="0" err="1" smtClean="0"/>
              <a:t>thermophiles</a:t>
            </a:r>
            <a:r>
              <a:rPr lang="en-US" b="1" dirty="0" smtClean="0"/>
              <a:t>    &gt;68°C</a:t>
            </a:r>
          </a:p>
        </p:txBody>
      </p:sp>
    </p:spTree>
    <p:extLst>
      <p:ext uri="{BB962C8B-B14F-4D97-AF65-F5344CB8AC3E}">
        <p14:creationId xmlns:p14="http://schemas.microsoft.com/office/powerpoint/2010/main" val="3588849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idx="4294967295"/>
          </p:nvPr>
        </p:nvSpPr>
        <p:spPr>
          <a:xfrm>
            <a:off x="228600" y="304800"/>
            <a:ext cx="8610600" cy="6248400"/>
          </a:xfrm>
        </p:spPr>
        <p:txBody>
          <a:bodyPr>
            <a:normAutofit fontScale="85000" lnSpcReduction="20000"/>
          </a:bodyPr>
          <a:lstStyle/>
          <a:p>
            <a:pPr eaLnBrk="1" hangingPunct="1">
              <a:lnSpc>
                <a:spcPct val="80000"/>
              </a:lnSpc>
              <a:buFont typeface="Wingdings" pitchFamily="2" charset="2"/>
              <a:buNone/>
              <a:defRPr/>
            </a:pPr>
            <a:r>
              <a:rPr lang="en-US" sz="2800" dirty="0" err="1" smtClean="0"/>
              <a:t>i</a:t>
            </a:r>
            <a:r>
              <a:rPr lang="en-US" sz="2800" dirty="0" smtClean="0"/>
              <a:t>)  </a:t>
            </a:r>
            <a:r>
              <a:rPr lang="en-US" sz="2800" b="1" dirty="0" err="1" smtClean="0"/>
              <a:t>Psychrophiles</a:t>
            </a:r>
            <a:endParaRPr lang="en-US" sz="2800" b="1" dirty="0" smtClean="0"/>
          </a:p>
          <a:p>
            <a:pPr>
              <a:lnSpc>
                <a:spcPct val="80000"/>
              </a:lnSpc>
              <a:defRPr/>
            </a:pPr>
            <a:r>
              <a:rPr lang="en-US" sz="2800" dirty="0" smtClean="0"/>
              <a:t>These are bacteria able to grow at 0 </a:t>
            </a:r>
            <a:r>
              <a:rPr lang="en-US" sz="2800" dirty="0" err="1" smtClean="0"/>
              <a:t>oC</a:t>
            </a:r>
            <a:r>
              <a:rPr lang="en-US" sz="2800" dirty="0" smtClean="0"/>
              <a:t> or lower, though they grow best at higher temperatures.  Many workers restrict the term </a:t>
            </a:r>
            <a:r>
              <a:rPr lang="en-US" sz="2800" dirty="0" err="1" smtClean="0"/>
              <a:t>psychrophile</a:t>
            </a:r>
            <a:r>
              <a:rPr lang="en-US" sz="2800" dirty="0" smtClean="0"/>
              <a:t> to organisms that can grow at 0 </a:t>
            </a:r>
            <a:r>
              <a:rPr lang="en-US" sz="2800" dirty="0" err="1" smtClean="0"/>
              <a:t>oC</a:t>
            </a:r>
            <a:r>
              <a:rPr lang="en-US" sz="2800" dirty="0" smtClean="0"/>
              <a:t> but have optimum temperature of 15 </a:t>
            </a:r>
            <a:r>
              <a:rPr lang="en-US" sz="2800" dirty="0" err="1" smtClean="0"/>
              <a:t>oC</a:t>
            </a:r>
            <a:r>
              <a:rPr lang="en-US" sz="2800" dirty="0" smtClean="0"/>
              <a:t> or lower and a maximum temperature of about 20 </a:t>
            </a:r>
            <a:r>
              <a:rPr lang="en-US" sz="2800" dirty="0" err="1" smtClean="0"/>
              <a:t>oC.</a:t>
            </a:r>
            <a:r>
              <a:rPr lang="en-US" sz="2800" dirty="0" smtClean="0"/>
              <a:t>  The term </a:t>
            </a:r>
            <a:r>
              <a:rPr lang="en-US" sz="2800" b="1" dirty="0" err="1" smtClean="0"/>
              <a:t>psychrotroph</a:t>
            </a:r>
            <a:r>
              <a:rPr lang="en-US" sz="2800" dirty="0" smtClean="0"/>
              <a:t> or facultative </a:t>
            </a:r>
            <a:r>
              <a:rPr lang="en-US" sz="2800" dirty="0" err="1" smtClean="0"/>
              <a:t>psychrophile</a:t>
            </a:r>
            <a:r>
              <a:rPr lang="en-US" sz="2800" dirty="0" smtClean="0"/>
              <a:t> is used for those able to grow at 0 </a:t>
            </a:r>
            <a:r>
              <a:rPr lang="en-US" sz="2800" dirty="0" err="1" smtClean="0"/>
              <a:t>oC</a:t>
            </a:r>
            <a:r>
              <a:rPr lang="en-US" sz="2800" dirty="0" smtClean="0"/>
              <a:t> but will grow best at temperature range of about 20-30 </a:t>
            </a:r>
            <a:r>
              <a:rPr lang="en-US" sz="2800" dirty="0" err="1" smtClean="0"/>
              <a:t>oC.</a:t>
            </a:r>
            <a:r>
              <a:rPr lang="en-US" sz="2800" dirty="0" smtClean="0"/>
              <a:t> </a:t>
            </a:r>
          </a:p>
          <a:p>
            <a:pPr eaLnBrk="1" hangingPunct="1">
              <a:lnSpc>
                <a:spcPct val="80000"/>
              </a:lnSpc>
              <a:defRPr/>
            </a:pPr>
            <a:r>
              <a:rPr lang="en-US" sz="2800" dirty="0" smtClean="0"/>
              <a:t>Physiological factors responsible for strict </a:t>
            </a:r>
            <a:r>
              <a:rPr lang="en-US" sz="2800" dirty="0" err="1" smtClean="0"/>
              <a:t>psychrophiles</a:t>
            </a:r>
            <a:r>
              <a:rPr lang="en-US" sz="2800" dirty="0" smtClean="0"/>
              <a:t> have been speculated to be heat instability of ribosomes and various enzymes, increased leakage of cell components, and impaired transport of nutrients above the maximum temperature.</a:t>
            </a:r>
          </a:p>
          <a:p>
            <a:pPr>
              <a:lnSpc>
                <a:spcPct val="80000"/>
              </a:lnSpc>
              <a:defRPr/>
            </a:pPr>
            <a:r>
              <a:rPr lang="en-US" sz="2800" dirty="0"/>
              <a:t>Listeria and Yersinia </a:t>
            </a:r>
            <a:r>
              <a:rPr lang="en-US" sz="2800" dirty="0" err="1"/>
              <a:t>enterocolitica</a:t>
            </a:r>
            <a:r>
              <a:rPr lang="en-US" sz="2800" dirty="0"/>
              <a:t> - 4˚</a:t>
            </a:r>
            <a:r>
              <a:rPr lang="en-US" sz="2800" dirty="0" smtClean="0"/>
              <a:t>C</a:t>
            </a:r>
          </a:p>
          <a:p>
            <a:pPr>
              <a:buNone/>
              <a:defRPr/>
            </a:pPr>
            <a:r>
              <a:rPr lang="en-US" sz="2800" dirty="0" smtClean="0"/>
              <a:t>ii)	</a:t>
            </a:r>
            <a:r>
              <a:rPr lang="en-US" sz="2800" b="1" dirty="0" err="1" smtClean="0"/>
              <a:t>Mesophiles</a:t>
            </a:r>
            <a:endParaRPr lang="en-US" sz="2800" dirty="0" smtClean="0"/>
          </a:p>
          <a:p>
            <a:pPr>
              <a:defRPr/>
            </a:pPr>
            <a:r>
              <a:rPr lang="en-US" sz="2800" dirty="0" smtClean="0"/>
              <a:t>These grow best within a temperature range of approximately 25-40 </a:t>
            </a:r>
            <a:r>
              <a:rPr lang="en-US" sz="2800" dirty="0" err="1" smtClean="0"/>
              <a:t>oC.</a:t>
            </a:r>
            <a:r>
              <a:rPr lang="en-US" sz="2800" dirty="0" smtClean="0"/>
              <a:t>  For instance, all pathogenic bacteria for humans and other warm-blooded animals are </a:t>
            </a:r>
            <a:r>
              <a:rPr lang="en-US" sz="2800" dirty="0" err="1" smtClean="0"/>
              <a:t>mesophiles</a:t>
            </a:r>
            <a:r>
              <a:rPr lang="en-US" sz="2800" dirty="0" smtClean="0"/>
              <a:t>, most growing best at about body temperature (37 </a:t>
            </a:r>
            <a:r>
              <a:rPr lang="en-US" sz="2800" dirty="0" err="1" smtClean="0"/>
              <a:t>oC</a:t>
            </a:r>
            <a:r>
              <a:rPr lang="en-US" sz="2800" dirty="0" smtClean="0"/>
              <a:t>). </a:t>
            </a:r>
          </a:p>
          <a:p>
            <a:pPr eaLnBrk="1" hangingPunct="1">
              <a:lnSpc>
                <a:spcPct val="80000"/>
              </a:lnSpc>
              <a:defRPr/>
            </a:pPr>
            <a:endParaRPr lang="en-US" sz="2800" dirty="0" smtClean="0"/>
          </a:p>
        </p:txBody>
      </p:sp>
    </p:spTree>
    <p:extLst>
      <p:ext uri="{BB962C8B-B14F-4D97-AF65-F5344CB8AC3E}">
        <p14:creationId xmlns:p14="http://schemas.microsoft.com/office/powerpoint/2010/main" val="3851006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ChangeArrowheads="1"/>
          </p:cNvSpPr>
          <p:nvPr>
            <p:ph idx="1"/>
          </p:nvPr>
        </p:nvSpPr>
        <p:spPr>
          <a:xfrm>
            <a:off x="323528" y="476672"/>
            <a:ext cx="8496944" cy="5976664"/>
          </a:xfrm>
        </p:spPr>
        <p:txBody>
          <a:bodyPr/>
          <a:lstStyle/>
          <a:p>
            <a:pPr eaLnBrk="1" hangingPunct="1">
              <a:lnSpc>
                <a:spcPct val="80000"/>
              </a:lnSpc>
              <a:buFont typeface="Wingdings" pitchFamily="2" charset="2"/>
              <a:buNone/>
              <a:defRPr/>
            </a:pPr>
            <a:r>
              <a:rPr lang="en-US" sz="2000" dirty="0" smtClean="0"/>
              <a:t>iii)	</a:t>
            </a:r>
            <a:r>
              <a:rPr lang="en-US" sz="2000" b="1" dirty="0" smtClean="0"/>
              <a:t>Thermophiles</a:t>
            </a:r>
            <a:endParaRPr lang="en-US" sz="2000" dirty="0" smtClean="0"/>
          </a:p>
          <a:p>
            <a:pPr eaLnBrk="1" hangingPunct="1">
              <a:lnSpc>
                <a:spcPct val="80000"/>
              </a:lnSpc>
              <a:defRPr/>
            </a:pPr>
            <a:r>
              <a:rPr lang="en-US" sz="2000" dirty="0" smtClean="0"/>
              <a:t>Thermophiles grow best at temperatures above 45 </a:t>
            </a:r>
            <a:r>
              <a:rPr lang="en-US" sz="2000" dirty="0" err="1" smtClean="0"/>
              <a:t>oC.</a:t>
            </a:r>
            <a:r>
              <a:rPr lang="en-US" sz="2000" dirty="0" smtClean="0"/>
              <a:t>  The growth range of many thermophiles extends into </a:t>
            </a:r>
            <a:r>
              <a:rPr lang="en-US" sz="2000" dirty="0" err="1" smtClean="0"/>
              <a:t>mesophilic</a:t>
            </a:r>
            <a:r>
              <a:rPr lang="en-US" sz="2000" dirty="0" smtClean="0"/>
              <a:t> region; these species are designated as facultative thermophiles.  Other thermophiles cannot grow in the </a:t>
            </a:r>
            <a:r>
              <a:rPr lang="en-US" sz="2000" dirty="0" err="1" smtClean="0"/>
              <a:t>mesophilic</a:t>
            </a:r>
            <a:r>
              <a:rPr lang="en-US" sz="2000" dirty="0" smtClean="0"/>
              <a:t> range; these are termed </a:t>
            </a:r>
            <a:r>
              <a:rPr lang="en-US" sz="2000" b="1" dirty="0" smtClean="0"/>
              <a:t>true thermophiles</a:t>
            </a:r>
            <a:r>
              <a:rPr lang="en-US" sz="2000" dirty="0" smtClean="0"/>
              <a:t>, </a:t>
            </a:r>
            <a:r>
              <a:rPr lang="en-US" sz="2000" b="1" dirty="0" smtClean="0"/>
              <a:t>obligate thermophiles</a:t>
            </a:r>
            <a:r>
              <a:rPr lang="en-US" sz="2000" dirty="0" smtClean="0"/>
              <a:t> or </a:t>
            </a:r>
            <a:r>
              <a:rPr lang="en-US" sz="2000" b="1" dirty="0" err="1" smtClean="0"/>
              <a:t>stenothermopiles</a:t>
            </a:r>
            <a:r>
              <a:rPr lang="en-US" sz="2000" dirty="0" smtClean="0"/>
              <a:t>.</a:t>
            </a:r>
          </a:p>
          <a:p>
            <a:pPr eaLnBrk="1" hangingPunct="1">
              <a:lnSpc>
                <a:spcPct val="80000"/>
              </a:lnSpc>
              <a:defRPr/>
            </a:pPr>
            <a:r>
              <a:rPr lang="en-US" sz="2000" dirty="0" smtClean="0"/>
              <a:t>Factors implicated in the ability to grow at higher temperatures are: increased thermal stability of ribosomes, membranes, and various enzymes.  Loss of fluidity that exists within the lipid bilayer of the cytoplasmic membrane may be a factor governing the minimum temperature.  </a:t>
            </a:r>
            <a:r>
              <a:rPr lang="en-US" sz="2000" b="1" dirty="0" smtClean="0"/>
              <a:t>Thermoduric</a:t>
            </a:r>
            <a:r>
              <a:rPr lang="en-US" sz="2000" dirty="0" smtClean="0"/>
              <a:t> bacteria are those capable of </a:t>
            </a:r>
            <a:r>
              <a:rPr lang="en-US" sz="2000" dirty="0" err="1" smtClean="0"/>
              <a:t>serviving</a:t>
            </a:r>
            <a:r>
              <a:rPr lang="en-US" sz="2000" dirty="0" smtClean="0"/>
              <a:t> an exposure to high temperature like boiling etc. </a:t>
            </a:r>
          </a:p>
          <a:p>
            <a:pPr>
              <a:lnSpc>
                <a:spcPct val="80000"/>
              </a:lnSpc>
              <a:defRPr/>
            </a:pPr>
            <a:r>
              <a:rPr lang="en-US" sz="2000" dirty="0">
                <a:solidFill>
                  <a:srgbClr val="FFFFFF"/>
                </a:solidFill>
              </a:rPr>
              <a:t>Campylobacter - 42˚C</a:t>
            </a:r>
            <a:endParaRPr lang="en-US" sz="2000" dirty="0" smtClean="0"/>
          </a:p>
        </p:txBody>
      </p:sp>
    </p:spTree>
    <p:extLst>
      <p:ext uri="{BB962C8B-B14F-4D97-AF65-F5344CB8AC3E}">
        <p14:creationId xmlns:p14="http://schemas.microsoft.com/office/powerpoint/2010/main" val="94312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S001069040">
  <a:themeElements>
    <a:clrScheme name="Office Theme 1">
      <a:dk1>
        <a:srgbClr val="000000"/>
      </a:dk1>
      <a:lt1>
        <a:srgbClr val="FFFFFF"/>
      </a:lt1>
      <a:dk2>
        <a:srgbClr val="7F00FF"/>
      </a:dk2>
      <a:lt2>
        <a:srgbClr val="FAFD00"/>
      </a:lt2>
      <a:accent1>
        <a:srgbClr val="B50069"/>
      </a:accent1>
      <a:accent2>
        <a:srgbClr val="FF7F00"/>
      </a:accent2>
      <a:accent3>
        <a:srgbClr val="C0AAFF"/>
      </a:accent3>
      <a:accent4>
        <a:srgbClr val="DADADA"/>
      </a:accent4>
      <a:accent5>
        <a:srgbClr val="D7AAB9"/>
      </a:accent5>
      <a:accent6>
        <a:srgbClr val="E77200"/>
      </a:accent6>
      <a:hlink>
        <a:srgbClr val="FF00FF"/>
      </a:hlink>
      <a:folHlink>
        <a:srgbClr val="B760F9"/>
      </a:folHlink>
    </a:clrScheme>
    <a:fontScheme name="Office Theme">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Office Theme 1">
        <a:dk1>
          <a:srgbClr val="000000"/>
        </a:dk1>
        <a:lt1>
          <a:srgbClr val="FFFFFF"/>
        </a:lt1>
        <a:dk2>
          <a:srgbClr val="7F00FF"/>
        </a:dk2>
        <a:lt2>
          <a:srgbClr val="FAFD00"/>
        </a:lt2>
        <a:accent1>
          <a:srgbClr val="B50069"/>
        </a:accent1>
        <a:accent2>
          <a:srgbClr val="FF7F00"/>
        </a:accent2>
        <a:accent3>
          <a:srgbClr val="C0AAFF"/>
        </a:accent3>
        <a:accent4>
          <a:srgbClr val="DADADA"/>
        </a:accent4>
        <a:accent5>
          <a:srgbClr val="D7AAB9"/>
        </a:accent5>
        <a:accent6>
          <a:srgbClr val="E77200"/>
        </a:accent6>
        <a:hlink>
          <a:srgbClr val="FF00FF"/>
        </a:hlink>
        <a:folHlink>
          <a:srgbClr val="B760F9"/>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B760F9"/>
        </a:lt1>
        <a:dk2>
          <a:srgbClr val="7B00E4"/>
        </a:dk2>
        <a:lt2>
          <a:srgbClr val="280049"/>
        </a:lt2>
        <a:accent1>
          <a:srgbClr val="FFFFFF"/>
        </a:accent1>
        <a:accent2>
          <a:srgbClr val="FFFF00"/>
        </a:accent2>
        <a:accent3>
          <a:srgbClr val="D8B6FB"/>
        </a:accent3>
        <a:accent4>
          <a:srgbClr val="000000"/>
        </a:accent4>
        <a:accent5>
          <a:srgbClr val="FFFFFF"/>
        </a:accent5>
        <a:accent6>
          <a:srgbClr val="E7E700"/>
        </a:accent6>
        <a:hlink>
          <a:srgbClr val="FF00FF"/>
        </a:hlink>
        <a:folHlink>
          <a:srgbClr val="DFB6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DADADA"/>
        </a:lt2>
        <a:accent1>
          <a:srgbClr val="F2F2F2"/>
        </a:accent1>
        <a:accent2>
          <a:srgbClr val="919191"/>
        </a:accent2>
        <a:accent3>
          <a:srgbClr val="FFFFFF"/>
        </a:accent3>
        <a:accent4>
          <a:srgbClr val="000000"/>
        </a:accent4>
        <a:accent5>
          <a:srgbClr val="F7F7F7"/>
        </a:accent5>
        <a:accent6>
          <a:srgbClr val="838383"/>
        </a:accent6>
        <a:hlink>
          <a:srgbClr val="DADADA"/>
        </a:hlink>
        <a:folHlink>
          <a:srgbClr val="67676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2539</Words>
  <Application>Microsoft Office PowerPoint</Application>
  <PresentationFormat>On-screen Show (4:3)</PresentationFormat>
  <Paragraphs>206</Paragraphs>
  <Slides>34</Slides>
  <Notes>1</Notes>
  <HiddenSlides>0</HiddenSlides>
  <MMClips>0</MMClips>
  <ScaleCrop>false</ScaleCrop>
  <HeadingPairs>
    <vt:vector size="4" baseType="variant">
      <vt:variant>
        <vt:lpstr>Theme</vt:lpstr>
      </vt:variant>
      <vt:variant>
        <vt:i4>3</vt:i4>
      </vt:variant>
      <vt:variant>
        <vt:lpstr>Slide Titles</vt:lpstr>
      </vt:variant>
      <vt:variant>
        <vt:i4>34</vt:i4>
      </vt:variant>
    </vt:vector>
  </HeadingPairs>
  <TitlesOfParts>
    <vt:vector size="37" baseType="lpstr">
      <vt:lpstr>Office Theme</vt:lpstr>
      <vt:lpstr>1_TS001069040</vt:lpstr>
      <vt:lpstr>1_Office Theme</vt:lpstr>
      <vt:lpstr>BACTERIAL PHYSIOLOGY</vt:lpstr>
      <vt:lpstr>Physical Factors for Bacterial Growth </vt:lpstr>
      <vt:lpstr>Oxygen requirements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requirements for Bacterial Growth</vt:lpstr>
      <vt:lpstr>PowerPoint Presentation</vt:lpstr>
      <vt:lpstr>PowerPoint Presentation</vt:lpstr>
      <vt:lpstr>PowerPoint Presentation</vt:lpstr>
      <vt:lpstr>PowerPoint Presentation</vt:lpstr>
      <vt:lpstr>PowerPoint Presentation</vt:lpstr>
      <vt:lpstr>BACTERIAL REPRODUCTION AND GROWTH </vt:lpstr>
      <vt:lpstr>PowerPoint Presentation</vt:lpstr>
      <vt:lpstr>Prototrophs and auxotrophs</vt:lpstr>
      <vt:lpstr>Growth of Bacteria</vt:lpstr>
      <vt:lpstr>PowerPoint Presentation</vt:lpstr>
      <vt:lpstr>Bacterial Growth Curve</vt:lpstr>
      <vt:lpstr>PowerPoint Presentation</vt:lpstr>
      <vt:lpstr>PowerPoint Presentation</vt:lpstr>
      <vt:lpstr>Transport in Bacteria</vt:lpstr>
      <vt:lpstr>Bacterial Oxygen Use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BACTERIAL PHYSIOLOGY</dc:title>
  <dc:creator>Dr. Kimaiga H.O. MBChB (UoN)</dc:creator>
  <cp:lastModifiedBy>Dr. Kimaiga H.O. MBChB (UoN)</cp:lastModifiedBy>
  <cp:revision>9</cp:revision>
  <dcterms:created xsi:type="dcterms:W3CDTF">2013-05-14T07:51:35Z</dcterms:created>
  <dcterms:modified xsi:type="dcterms:W3CDTF">2013-09-17T08:07:48Z</dcterms:modified>
</cp:coreProperties>
</file>