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85" r:id="rId3"/>
  </p:sldMasterIdLst>
  <p:notesMasterIdLst>
    <p:notesMasterId r:id="rId38"/>
  </p:notesMasterIdLst>
  <p:sldIdLst>
    <p:sldId id="309" r:id="rId4"/>
    <p:sldId id="310" r:id="rId5"/>
    <p:sldId id="361" r:id="rId6"/>
    <p:sldId id="315" r:id="rId7"/>
    <p:sldId id="316" r:id="rId8"/>
    <p:sldId id="317" r:id="rId9"/>
    <p:sldId id="311" r:id="rId10"/>
    <p:sldId id="312" r:id="rId11"/>
    <p:sldId id="313" r:id="rId12"/>
    <p:sldId id="318" r:id="rId13"/>
    <p:sldId id="319" r:id="rId14"/>
    <p:sldId id="320" r:id="rId15"/>
    <p:sldId id="321" r:id="rId16"/>
    <p:sldId id="322" r:id="rId17"/>
    <p:sldId id="323" r:id="rId18"/>
    <p:sldId id="324" r:id="rId19"/>
    <p:sldId id="331" r:id="rId20"/>
    <p:sldId id="326" r:id="rId21"/>
    <p:sldId id="327" r:id="rId22"/>
    <p:sldId id="328" r:id="rId23"/>
    <p:sldId id="329" r:id="rId24"/>
    <p:sldId id="330"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B31A4E-495B-41A3-9571-B8114A6AB5AA}" type="datetimeFigureOut">
              <a:rPr lang="en-GB" smtClean="0"/>
              <a:t>17/09/2013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BC9226-34CC-49ED-8143-3B304E2A6C54}" type="slidenum">
              <a:rPr lang="en-GB" smtClean="0"/>
              <a:t>‹#›</a:t>
            </a:fld>
            <a:endParaRPr lang="en-GB"/>
          </a:p>
        </p:txBody>
      </p:sp>
    </p:spTree>
    <p:extLst>
      <p:ext uri="{BB962C8B-B14F-4D97-AF65-F5344CB8AC3E}">
        <p14:creationId xmlns:p14="http://schemas.microsoft.com/office/powerpoint/2010/main" val="2481425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0189DA-29C5-4C6E-AF30-52B04CBA9591}" type="slidenum">
              <a:rPr lang="en-US">
                <a:solidFill>
                  <a:prstClr val="black"/>
                </a:solidFill>
              </a:rPr>
              <a:pPr/>
              <a:t>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7027BE-440D-4994-B79F-ADD026C13A6F}" type="datetimeFigureOut">
              <a:rPr lang="en-GB" smtClean="0"/>
              <a:t>17/09/2013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123868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7027BE-440D-4994-B79F-ADD026C13A6F}" type="datetimeFigureOut">
              <a:rPr lang="en-GB" smtClean="0"/>
              <a:t>17/09/2013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201292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7027BE-440D-4994-B79F-ADD026C13A6F}" type="datetimeFigureOut">
              <a:rPr lang="en-GB" smtClean="0"/>
              <a:t>17/09/2013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1357302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2166938" y="563563"/>
            <a:ext cx="4800600" cy="6151562"/>
            <a:chOff x="1365" y="355"/>
            <a:chExt cx="3024" cy="3875"/>
          </a:xfrm>
        </p:grpSpPr>
        <p:sp>
          <p:nvSpPr>
            <p:cNvPr id="2050"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1"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2"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3"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4"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5"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6"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7"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8"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9"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0"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1"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2"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3"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4"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mtClean="0">
                <a:solidFill>
                  <a:srgbClr val="FFFFFF"/>
                </a:solidFill>
              </a:endParaRPr>
            </a:p>
          </p:txBody>
        </p:sp>
        <p:sp>
          <p:nvSpPr>
            <p:cNvPr id="2065"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grpSp>
      <p:sp>
        <p:nvSpPr>
          <p:cNvPr id="2067" name="Rectangle 19"/>
          <p:cNvSpPr>
            <a:spLocks noGrp="1" noChangeArrowheads="1"/>
          </p:cNvSpPr>
          <p:nvPr>
            <p:ph type="ctrTitle" sz="quarter"/>
          </p:nvPr>
        </p:nvSpPr>
        <p:spPr>
          <a:xfrm>
            <a:off x="685800" y="2286000"/>
            <a:ext cx="7772400" cy="1143000"/>
          </a:xfrm>
        </p:spPr>
        <p:txBody>
          <a:bodyPr/>
          <a:lstStyle>
            <a:lvl1pPr>
              <a:defRPr/>
            </a:lvl1pPr>
          </a:lstStyle>
          <a:p>
            <a:pPr lvl="0"/>
            <a:r>
              <a:rPr lang="en-GB" noProof="0" smtClean="0"/>
              <a:t>Click to edit Master title style</a:t>
            </a:r>
          </a:p>
        </p:txBody>
      </p:sp>
      <p:sp>
        <p:nvSpPr>
          <p:cNvPr id="2068" name="Rectangle 20"/>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endParaRPr lang="en-GB">
              <a:solidFill>
                <a:srgbClr val="FFFFFF"/>
              </a:solidFill>
            </a:endParaRPr>
          </a:p>
        </p:txBody>
      </p:sp>
      <p:sp>
        <p:nvSpPr>
          <p:cNvPr id="2070" name="Rectangle 22"/>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2071" name="Rectangle 23"/>
          <p:cNvSpPr>
            <a:spLocks noGrp="1" noChangeArrowheads="1"/>
          </p:cNvSpPr>
          <p:nvPr>
            <p:ph type="sldNum" sz="quarter" idx="4"/>
          </p:nvPr>
        </p:nvSpPr>
        <p:spPr/>
        <p:txBody>
          <a:bodyPr/>
          <a:lstStyle>
            <a:lvl1pPr>
              <a:defRPr/>
            </a:lvl1pPr>
          </a:lstStyle>
          <a:p>
            <a:fld id="{41907B08-DE58-4EB1-A445-0C63E8219D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342873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4629C3B5-6883-44AD-B001-179677537AF3}"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780378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E1CC74E4-D48B-4165-9F57-E79A1B841936}"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3505988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6858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59CADE2A-6B4F-49D8-9665-14DCF6370B1D}"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271454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3083D4C6-7BAC-48CB-BDFD-CAA762E9C233}" type="slidenum">
              <a:rPr lang="en-GB">
                <a:solidFill>
                  <a:srgbClr val="FFFFFF"/>
                </a:solidFill>
              </a:rPr>
              <a:pPr/>
              <a:t>‹#›</a:t>
            </a:fld>
            <a:endParaRPr lang="en-GB">
              <a:solidFill>
                <a:srgbClr val="FFFFFF"/>
              </a:solidFill>
            </a:endParaRPr>
          </a:p>
        </p:txBody>
      </p:sp>
      <p:sp>
        <p:nvSpPr>
          <p:cNvPr id="9" name="Footer Placeholder 8"/>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170088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9EA75280-150B-4462-A4BD-48345749F54C}" type="slidenum">
              <a:rPr lang="en-GB">
                <a:solidFill>
                  <a:srgbClr val="FFFFFF"/>
                </a:solidFill>
              </a:rPr>
              <a:pPr/>
              <a:t>‹#›</a:t>
            </a:fld>
            <a:endParaRPr lang="en-GB">
              <a:solidFill>
                <a:srgbClr val="FFFFFF"/>
              </a:solidFill>
            </a:endParaRPr>
          </a:p>
        </p:txBody>
      </p:sp>
      <p:sp>
        <p:nvSpPr>
          <p:cNvPr id="5" name="Footer Placeholder 4"/>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741239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Slide Number Placeholder 2"/>
          <p:cNvSpPr>
            <a:spLocks noGrp="1"/>
          </p:cNvSpPr>
          <p:nvPr>
            <p:ph type="sldNum" sz="quarter" idx="11"/>
          </p:nvPr>
        </p:nvSpPr>
        <p:spPr/>
        <p:txBody>
          <a:bodyPr/>
          <a:lstStyle>
            <a:lvl1pPr>
              <a:defRPr/>
            </a:lvl1pPr>
          </a:lstStyle>
          <a:p>
            <a:fld id="{FF254BDA-3944-493C-AE0B-6F1DEB2BEADA}" type="slidenum">
              <a:rPr lang="en-GB">
                <a:solidFill>
                  <a:srgbClr val="FFFFFF"/>
                </a:solidFill>
              </a:rPr>
              <a:pPr/>
              <a:t>‹#›</a:t>
            </a:fld>
            <a:endParaRPr lang="en-GB">
              <a:solidFill>
                <a:srgbClr val="FFFFFF"/>
              </a:solidFill>
            </a:endParaRPr>
          </a:p>
        </p:txBody>
      </p:sp>
      <p:sp>
        <p:nvSpPr>
          <p:cNvPr id="4" name="Footer Placeholder 3"/>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177146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892A1832-2F8E-4903-9108-C06AC08102C0}"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53732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7027BE-440D-4994-B79F-ADD026C13A6F}" type="datetimeFigureOut">
              <a:rPr lang="en-GB" smtClean="0"/>
              <a:t>17/09/2013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340101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D332FE2D-A179-4C8C-BAE5-68A833DA10FC}"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01116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67B9ACBD-7D98-4FDE-99B0-479700343D1C}"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209712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00050"/>
            <a:ext cx="1943100" cy="54864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685800" y="40005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3AB4F5B2-8ACF-4665-BAC9-07738455F5E0}"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3695926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945852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40119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14035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27393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654802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942450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95726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027BE-440D-4994-B79F-ADD026C13A6F}" type="datetimeFigureOut">
              <a:rPr lang="en-GB" smtClean="0"/>
              <a:t>17/09/2013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14699014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955559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7977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31291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9A79B1-8D0F-4304-9468-32C805020CA1}" type="datetimeFigureOut">
              <a:rPr lang="en-GB">
                <a:solidFill>
                  <a:prstClr val="black">
                    <a:tint val="75000"/>
                  </a:prstClr>
                </a:solidFill>
              </a:rPr>
              <a:pPr/>
              <a:t>17/09/2013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B5D7A71-F5E8-41CA-B362-B00B69634737}"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222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7027BE-440D-4994-B79F-ADD026C13A6F}" type="datetimeFigureOut">
              <a:rPr lang="en-GB" smtClean="0"/>
              <a:t>17/09/2013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267693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7027BE-440D-4994-B79F-ADD026C13A6F}" type="datetimeFigureOut">
              <a:rPr lang="en-GB" smtClean="0"/>
              <a:t>17/09/2013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271070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7027BE-440D-4994-B79F-ADD026C13A6F}" type="datetimeFigureOut">
              <a:rPr lang="en-GB" smtClean="0"/>
              <a:t>17/09/2013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389698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027BE-440D-4994-B79F-ADD026C13A6F}" type="datetimeFigureOut">
              <a:rPr lang="en-GB" smtClean="0"/>
              <a:t>17/09/2013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168788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027BE-440D-4994-B79F-ADD026C13A6F}" type="datetimeFigureOut">
              <a:rPr lang="en-GB" smtClean="0"/>
              <a:t>17/09/2013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286831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027BE-440D-4994-B79F-ADD026C13A6F}" type="datetimeFigureOut">
              <a:rPr lang="en-GB" smtClean="0"/>
              <a:t>17/09/2013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458AE-103E-49E6-A53C-D5D04E8747CC}" type="slidenum">
              <a:rPr lang="en-GB" smtClean="0"/>
              <a:t>‹#›</a:t>
            </a:fld>
            <a:endParaRPr lang="en-GB"/>
          </a:p>
        </p:txBody>
      </p:sp>
    </p:spTree>
    <p:extLst>
      <p:ext uri="{BB962C8B-B14F-4D97-AF65-F5344CB8AC3E}">
        <p14:creationId xmlns:p14="http://schemas.microsoft.com/office/powerpoint/2010/main" val="188323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027BE-440D-4994-B79F-ADD026C13A6F}" type="datetimeFigureOut">
              <a:rPr lang="en-GB" smtClean="0"/>
              <a:t>17/09/2013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458AE-103E-49E6-A53C-D5D04E8747CC}" type="slidenum">
              <a:rPr lang="en-GB" smtClean="0"/>
              <a:t>‹#›</a:t>
            </a:fld>
            <a:endParaRPr lang="en-GB"/>
          </a:p>
        </p:txBody>
      </p:sp>
    </p:spTree>
    <p:extLst>
      <p:ext uri="{BB962C8B-B14F-4D97-AF65-F5344CB8AC3E}">
        <p14:creationId xmlns:p14="http://schemas.microsoft.com/office/powerpoint/2010/main" val="2117578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29804"/>
                <a:invGamma/>
              </a:schemeClr>
            </a:gs>
          </a:gsLst>
          <a:lin ang="5400000" scaled="1"/>
        </a:gra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2166938" y="563563"/>
            <a:ext cx="4800600" cy="6151562"/>
            <a:chOff x="1365" y="355"/>
            <a:chExt cx="3024" cy="3875"/>
          </a:xfrm>
        </p:grpSpPr>
        <p:sp>
          <p:nvSpPr>
            <p:cNvPr id="1026"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7"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8"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9"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0"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1"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2"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3"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4"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5"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6"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7"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8"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9"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40"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mtClean="0">
                <a:solidFill>
                  <a:srgbClr val="FFFFFF"/>
                </a:solidFill>
              </a:endParaRPr>
            </a:p>
          </p:txBody>
        </p:sp>
        <p:sp>
          <p:nvSpPr>
            <p:cNvPr id="1041"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grpSp>
      <p:sp>
        <p:nvSpPr>
          <p:cNvPr id="1043" name="Rectangle 19"/>
          <p:cNvSpPr>
            <a:spLocks noGrp="1" noChangeArrowheads="1"/>
          </p:cNvSpPr>
          <p:nvPr>
            <p:ph type="title"/>
          </p:nvPr>
        </p:nvSpPr>
        <p:spPr bwMode="auto">
          <a:xfrm>
            <a:off x="685800" y="4000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44" name="Rectangle 20"/>
          <p:cNvSpPr>
            <a:spLocks noGrp="1" noChangeArrowheads="1"/>
          </p:cNvSpPr>
          <p:nvPr>
            <p:ph type="body" idx="1"/>
          </p:nvPr>
        </p:nvSpPr>
        <p:spPr bwMode="auto">
          <a:xfrm>
            <a:off x="685800" y="17716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5" name="Rectangle 21"/>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000000"/>
                  </a:outerShdw>
                </a:effectLst>
              </a:defRPr>
            </a:lvl1pPr>
          </a:lstStyle>
          <a:p>
            <a:pPr eaLnBrk="0" fontAlgn="base" hangingPunct="0">
              <a:spcBef>
                <a:spcPct val="0"/>
              </a:spcBef>
              <a:spcAft>
                <a:spcPct val="0"/>
              </a:spcAft>
            </a:pPr>
            <a:endParaRPr lang="en-GB" smtClean="0">
              <a:solidFill>
                <a:srgbClr val="FFFFFF"/>
              </a:solidFill>
            </a:endParaRPr>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000000"/>
                  </a:outerShdw>
                </a:effectLst>
              </a:defRPr>
            </a:lvl1pPr>
          </a:lstStyle>
          <a:p>
            <a:pPr eaLnBrk="0" fontAlgn="base" hangingPunct="0">
              <a:spcBef>
                <a:spcPct val="0"/>
              </a:spcBef>
              <a:spcAft>
                <a:spcPct val="0"/>
              </a:spcAft>
            </a:pPr>
            <a:fld id="{BE7C1BBB-9379-4727-8260-284834B861D2}" type="slidenum">
              <a:rPr lang="en-GB" smtClean="0">
                <a:solidFill>
                  <a:srgbClr val="FFFFFF"/>
                </a:solidFill>
              </a:rPr>
              <a:pPr eaLnBrk="0" fontAlgn="base" hangingPunct="0">
                <a:spcBef>
                  <a:spcPct val="0"/>
                </a:spcBef>
                <a:spcAft>
                  <a:spcPct val="0"/>
                </a:spcAft>
              </a:pPr>
              <a:t>‹#›</a:t>
            </a:fld>
            <a:endParaRPr lang="en-GB" smtClean="0">
              <a:solidFill>
                <a:srgbClr val="FFFFFF"/>
              </a:solidFill>
            </a:endParaRPr>
          </a:p>
        </p:txBody>
      </p:sp>
      <p:sp>
        <p:nvSpPr>
          <p:cNvPr id="1047" name="Rectangle 2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000000"/>
                  </a:outerShdw>
                </a:effectLst>
              </a:defRPr>
            </a:lvl1pPr>
          </a:lstStyle>
          <a:p>
            <a:pPr eaLnBrk="0" fontAlgn="base" hangingPunct="0">
              <a:spcBef>
                <a:spcPct val="0"/>
              </a:spcBef>
              <a:spcAft>
                <a:spcPct val="0"/>
              </a:spcAft>
            </a:pPr>
            <a:endParaRPr lang="en-GB" smtClean="0">
              <a:solidFill>
                <a:srgbClr val="FFFFFF"/>
              </a:solidFill>
            </a:endParaRPr>
          </a:p>
        </p:txBody>
      </p:sp>
    </p:spTree>
    <p:extLst>
      <p:ext uri="{BB962C8B-B14F-4D97-AF65-F5344CB8AC3E}">
        <p14:creationId xmlns:p14="http://schemas.microsoft.com/office/powerpoint/2010/main" val="773988021"/>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A79B1-8D0F-4304-9468-32C805020CA1}" type="datetimeFigureOut">
              <a:rPr lang="en-GB" smtClean="0">
                <a:solidFill>
                  <a:prstClr val="black">
                    <a:tint val="75000"/>
                  </a:prstClr>
                </a:solidFill>
              </a:rPr>
              <a:pPr/>
              <a:t>17/09/2013</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D7A71-F5E8-41CA-B362-B00B69634737}"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4155299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1124744"/>
            <a:ext cx="8077200" cy="1673352"/>
          </a:xfrm>
        </p:spPr>
        <p:txBody>
          <a:bodyPr/>
          <a:lstStyle/>
          <a:p>
            <a:r>
              <a:rPr lang="en-US" dirty="0" smtClean="0"/>
              <a:t>BACTERIAL PHYSIOLOGY</a:t>
            </a:r>
            <a:endParaRPr lang="en-US" dirty="0"/>
          </a:p>
        </p:txBody>
      </p:sp>
      <p:sp>
        <p:nvSpPr>
          <p:cNvPr id="3" name="Subtitle 2"/>
          <p:cNvSpPr>
            <a:spLocks noGrp="1"/>
          </p:cNvSpPr>
          <p:nvPr>
            <p:ph type="subTitle" idx="1"/>
          </p:nvPr>
        </p:nvSpPr>
        <p:spPr>
          <a:xfrm>
            <a:off x="539552" y="3068960"/>
            <a:ext cx="8077200" cy="1499616"/>
          </a:xfrm>
        </p:spPr>
        <p:txBody>
          <a:bodyPr/>
          <a:lstStyle/>
          <a:p>
            <a:pPr algn="ctr"/>
            <a:r>
              <a:rPr lang="en-US" b="1" dirty="0"/>
              <a:t>KIMAIGA H.O</a:t>
            </a:r>
          </a:p>
          <a:p>
            <a:pPr algn="ctr"/>
            <a:r>
              <a:rPr lang="en-US" b="1" dirty="0"/>
              <a:t>MBChB (University of Nairobi)</a:t>
            </a:r>
          </a:p>
          <a:p>
            <a:endParaRPr lang="en-GB" dirty="0"/>
          </a:p>
        </p:txBody>
      </p:sp>
    </p:spTree>
    <p:extLst>
      <p:ext uri="{BB962C8B-B14F-4D97-AF65-F5344CB8AC3E}">
        <p14:creationId xmlns:p14="http://schemas.microsoft.com/office/powerpoint/2010/main" val="287095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251520" y="260648"/>
            <a:ext cx="8568952" cy="6192688"/>
          </a:xfrm>
        </p:spPr>
        <p:txBody>
          <a:bodyPr>
            <a:normAutofit fontScale="77500" lnSpcReduction="20000"/>
          </a:bodyPr>
          <a:lstStyle/>
          <a:p>
            <a:pPr eaLnBrk="1" hangingPunct="1">
              <a:lnSpc>
                <a:spcPct val="90000"/>
              </a:lnSpc>
              <a:buFont typeface="Wingdings" pitchFamily="2" charset="2"/>
              <a:buNone/>
              <a:defRPr/>
            </a:pPr>
            <a:r>
              <a:rPr lang="en-US" sz="3600" u="sng" dirty="0" smtClean="0">
                <a:solidFill>
                  <a:schemeClr val="accent3">
                    <a:lumMod val="75000"/>
                  </a:schemeClr>
                </a:solidFill>
              </a:rPr>
              <a:t>3.</a:t>
            </a:r>
            <a:r>
              <a:rPr lang="en-US" sz="3600" b="1" u="sng" dirty="0" smtClean="0">
                <a:solidFill>
                  <a:schemeClr val="accent3">
                    <a:lumMod val="75000"/>
                  </a:schemeClr>
                </a:solidFill>
              </a:rPr>
              <a:t> CARBON DIOXIDE</a:t>
            </a:r>
            <a:endParaRPr lang="en-US" sz="3600" u="sng" dirty="0" smtClean="0">
              <a:solidFill>
                <a:schemeClr val="accent3">
                  <a:lumMod val="75000"/>
                </a:schemeClr>
              </a:solidFill>
            </a:endParaRPr>
          </a:p>
          <a:p>
            <a:pPr eaLnBrk="1" hangingPunct="1">
              <a:lnSpc>
                <a:spcPct val="90000"/>
              </a:lnSpc>
              <a:defRPr/>
            </a:pPr>
            <a:r>
              <a:rPr lang="en-US" dirty="0" smtClean="0"/>
              <a:t>CO2 is required by all bacteria and usually available as a products of metabolism. Slow growing or fastidious organisms may not generate enough CO2 so that this must be supplied exogenously.  The requirement may be increased by environmental change e.g. caused by the transfer of bacteria from growth </a:t>
            </a:r>
            <a:r>
              <a:rPr lang="en-US" i="1" dirty="0" smtClean="0"/>
              <a:t>in vivo</a:t>
            </a:r>
            <a:r>
              <a:rPr lang="en-US" dirty="0" smtClean="0"/>
              <a:t> to culture </a:t>
            </a:r>
            <a:r>
              <a:rPr lang="en-US" i="1" dirty="0" smtClean="0"/>
              <a:t>in vitro</a:t>
            </a:r>
            <a:r>
              <a:rPr lang="en-US" dirty="0" smtClean="0"/>
              <a:t>.</a:t>
            </a:r>
          </a:p>
          <a:p>
            <a:pPr eaLnBrk="1" hangingPunct="1">
              <a:lnSpc>
                <a:spcPct val="90000"/>
              </a:lnSpc>
              <a:defRPr/>
            </a:pPr>
            <a:r>
              <a:rPr lang="en-US" dirty="0" smtClean="0"/>
              <a:t>Many pathogenic bacteria therefore require addition of 5 - 10% CO2 to the incubator for primary isolation in vitro from clinical material.</a:t>
            </a:r>
          </a:p>
          <a:p>
            <a:pPr>
              <a:buFont typeface="Wingdings" charset="2"/>
              <a:buChar char="§"/>
            </a:pPr>
            <a:r>
              <a:rPr lang="en-US" b="1" dirty="0"/>
              <a:t>Carbon Sources</a:t>
            </a:r>
          </a:p>
          <a:p>
            <a:pPr lvl="1"/>
            <a:r>
              <a:rPr lang="en-US" dirty="0"/>
              <a:t>Simple carbohydrates, sugars, proteins.</a:t>
            </a:r>
          </a:p>
          <a:p>
            <a:pPr lvl="1"/>
            <a:r>
              <a:rPr lang="en-US" dirty="0"/>
              <a:t>Some organisms can fix atmospheric CO2 .  </a:t>
            </a:r>
          </a:p>
          <a:p>
            <a:pPr lvl="1">
              <a:buFont typeface="Wingdings" pitchFamily="2" charset="2"/>
              <a:buChar char="ü"/>
            </a:pPr>
            <a:r>
              <a:rPr lang="en-US" dirty="0"/>
              <a:t>Some bacteria use CO2 as their major, or even sole, source of carbon (autotrophs). Other bacteria require organic compounds as their carbon source (heterotrophs).</a:t>
            </a:r>
          </a:p>
          <a:p>
            <a:pPr eaLnBrk="1" hangingPunct="1">
              <a:lnSpc>
                <a:spcPct val="90000"/>
              </a:lnSpc>
              <a:defRPr/>
            </a:pPr>
            <a:r>
              <a:rPr lang="en-US" dirty="0" smtClean="0"/>
              <a:t> </a:t>
            </a:r>
          </a:p>
        </p:txBody>
      </p:sp>
    </p:spTree>
    <p:extLst>
      <p:ext uri="{BB962C8B-B14F-4D97-AF65-F5344CB8AC3E}">
        <p14:creationId xmlns:p14="http://schemas.microsoft.com/office/powerpoint/2010/main" val="380373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251520" y="260648"/>
            <a:ext cx="8435280" cy="6117561"/>
          </a:xfrm>
        </p:spPr>
        <p:txBody>
          <a:bodyPr/>
          <a:lstStyle/>
          <a:p>
            <a:pPr eaLnBrk="1" hangingPunct="1">
              <a:lnSpc>
                <a:spcPct val="90000"/>
              </a:lnSpc>
              <a:buFont typeface="Wingdings" pitchFamily="2" charset="2"/>
              <a:buNone/>
              <a:defRPr/>
            </a:pPr>
            <a:r>
              <a:rPr lang="en-US" sz="3600" u="sng" dirty="0" smtClean="0">
                <a:solidFill>
                  <a:schemeClr val="accent3">
                    <a:lumMod val="75000"/>
                  </a:schemeClr>
                </a:solidFill>
              </a:rPr>
              <a:t>4. </a:t>
            </a:r>
            <a:r>
              <a:rPr lang="en-US" sz="3600" b="1" u="sng" dirty="0" smtClean="0">
                <a:solidFill>
                  <a:schemeClr val="accent3">
                    <a:lumMod val="75000"/>
                  </a:schemeClr>
                </a:solidFill>
              </a:rPr>
              <a:t> PH (ACIDITY  OR  ALKALINITY) - HYDROGEN ION CONCENTRATION</a:t>
            </a:r>
            <a:endParaRPr lang="en-US" sz="3600" u="sng" dirty="0" smtClean="0">
              <a:solidFill>
                <a:schemeClr val="accent3">
                  <a:lumMod val="75000"/>
                </a:schemeClr>
              </a:solidFill>
            </a:endParaRPr>
          </a:p>
          <a:p>
            <a:pPr eaLnBrk="1" hangingPunct="1">
              <a:lnSpc>
                <a:spcPct val="90000"/>
              </a:lnSpc>
              <a:defRPr/>
            </a:pPr>
            <a:r>
              <a:rPr lang="en-US" dirty="0" smtClean="0"/>
              <a:t>For most bacteria, the optimum pH for growth lies between 6.5 and 7.5 and the limits generally lie somewhere between 5 and 9.</a:t>
            </a:r>
          </a:p>
          <a:p>
            <a:pPr eaLnBrk="1" hangingPunct="1">
              <a:lnSpc>
                <a:spcPct val="90000"/>
              </a:lnSpc>
              <a:defRPr/>
            </a:pPr>
            <a:r>
              <a:rPr lang="en-US" dirty="0" smtClean="0"/>
              <a:t>Based on pH values requirements, bacteria are grouped into three broad categories. </a:t>
            </a:r>
          </a:p>
          <a:p>
            <a:pPr eaLnBrk="1" hangingPunct="1">
              <a:lnSpc>
                <a:spcPct val="90000"/>
              </a:lnSpc>
              <a:defRPr/>
            </a:pPr>
            <a:endParaRPr lang="en-US" dirty="0" smtClean="0"/>
          </a:p>
        </p:txBody>
      </p:sp>
    </p:spTree>
    <p:extLst>
      <p:ext uri="{BB962C8B-B14F-4D97-AF65-F5344CB8AC3E}">
        <p14:creationId xmlns:p14="http://schemas.microsoft.com/office/powerpoint/2010/main" val="96550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395536" y="908720"/>
            <a:ext cx="8062664" cy="4977730"/>
          </a:xfrm>
        </p:spPr>
        <p:txBody>
          <a:bodyPr/>
          <a:lstStyle/>
          <a:p>
            <a:pPr eaLnBrk="1" hangingPunct="1">
              <a:lnSpc>
                <a:spcPct val="90000"/>
              </a:lnSpc>
              <a:buFont typeface="Wingdings" pitchFamily="2" charset="2"/>
              <a:buNone/>
              <a:defRPr/>
            </a:pPr>
            <a:r>
              <a:rPr lang="en-US" dirty="0" err="1" smtClean="0"/>
              <a:t>i</a:t>
            </a:r>
            <a:r>
              <a:rPr lang="en-US" dirty="0" smtClean="0"/>
              <a:t>) </a:t>
            </a:r>
            <a:r>
              <a:rPr lang="en-US" b="1" dirty="0" smtClean="0"/>
              <a:t> </a:t>
            </a:r>
            <a:r>
              <a:rPr lang="en-US" b="1" dirty="0" err="1" smtClean="0"/>
              <a:t>Acidophiles</a:t>
            </a:r>
            <a:r>
              <a:rPr lang="en-US" dirty="0" smtClean="0"/>
              <a:t>:</a:t>
            </a:r>
          </a:p>
          <a:p>
            <a:pPr eaLnBrk="1" hangingPunct="1">
              <a:lnSpc>
                <a:spcPct val="90000"/>
              </a:lnSpc>
              <a:defRPr/>
            </a:pPr>
            <a:r>
              <a:rPr lang="en-US" dirty="0" smtClean="0"/>
              <a:t>Require pH values of 6 or less for maximum growth, and usually have pH optimum of  2 - 3.5, and can grow in a  range between pH 0.5 and 6.0 e.g. </a:t>
            </a:r>
            <a:r>
              <a:rPr lang="en-US" i="1" dirty="0" err="1" smtClean="0"/>
              <a:t>Thiobacillus</a:t>
            </a:r>
            <a:r>
              <a:rPr lang="en-US" i="1" dirty="0" smtClean="0"/>
              <a:t> </a:t>
            </a:r>
            <a:r>
              <a:rPr lang="en-US" i="1" dirty="0" err="1" smtClean="0"/>
              <a:t>thioxidans</a:t>
            </a:r>
            <a:r>
              <a:rPr lang="en-US" dirty="0" smtClean="0"/>
              <a:t> has an optimum pH of 2.0 - 3.5. This organism oxidizes sulfur to H2 SO4</a:t>
            </a:r>
          </a:p>
          <a:p>
            <a:pPr eaLnBrk="1" hangingPunct="1">
              <a:lnSpc>
                <a:spcPct val="90000"/>
              </a:lnSpc>
              <a:defRPr/>
            </a:pPr>
            <a:r>
              <a:rPr lang="en-US" dirty="0" smtClean="0"/>
              <a:t>and can grow at pH 1.0.</a:t>
            </a:r>
          </a:p>
        </p:txBody>
      </p:sp>
    </p:spTree>
    <p:extLst>
      <p:ext uri="{BB962C8B-B14F-4D97-AF65-F5344CB8AC3E}">
        <p14:creationId xmlns:p14="http://schemas.microsoft.com/office/powerpoint/2010/main" val="419330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p:txBody>
          <a:bodyPr/>
          <a:lstStyle/>
          <a:p>
            <a:pPr eaLnBrk="1" hangingPunct="1">
              <a:lnSpc>
                <a:spcPct val="90000"/>
              </a:lnSpc>
              <a:buFont typeface="Wingdings" pitchFamily="2" charset="2"/>
              <a:buNone/>
              <a:defRPr/>
            </a:pPr>
            <a:r>
              <a:rPr lang="en-US" sz="2800" smtClean="0"/>
              <a:t>ii) </a:t>
            </a:r>
            <a:r>
              <a:rPr lang="en-US" sz="2800" b="1" smtClean="0"/>
              <a:t> Neutrophiles</a:t>
            </a:r>
            <a:endParaRPr lang="en-US" sz="2800" smtClean="0"/>
          </a:p>
          <a:p>
            <a:pPr eaLnBrk="1" hangingPunct="1">
              <a:lnSpc>
                <a:spcPct val="90000"/>
              </a:lnSpc>
              <a:defRPr/>
            </a:pPr>
            <a:r>
              <a:rPr lang="en-US" sz="2800" smtClean="0"/>
              <a:t>Neutrophiles</a:t>
            </a:r>
            <a:r>
              <a:rPr lang="en-US" sz="2800" b="1" smtClean="0"/>
              <a:t> </a:t>
            </a:r>
            <a:r>
              <a:rPr lang="en-US" sz="2800" smtClean="0"/>
              <a:t>prefer pH values around neutrality (pH 7.0),  i.e. pH range between 6.5 - 7.5.  Animal and human pathogens are usually favoured by an environment at pH 7.2 - to 7.4.  However, bacteria that infect the human urinary tract and hydrolyze urea to give NH3 can grow at pH 11.0.  Also bacteria that form part of the normal flora of the birth canal of young adult females do grow at pH 4.5 e.g.</a:t>
            </a:r>
            <a:r>
              <a:rPr lang="en-US" sz="2800" i="1" smtClean="0"/>
              <a:t> Lactobacillus acidophillus.</a:t>
            </a:r>
          </a:p>
        </p:txBody>
      </p:sp>
    </p:spTree>
    <p:extLst>
      <p:ext uri="{BB962C8B-B14F-4D97-AF65-F5344CB8AC3E}">
        <p14:creationId xmlns:p14="http://schemas.microsoft.com/office/powerpoint/2010/main" val="2317470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p:txBody>
          <a:bodyPr>
            <a:normAutofit fontScale="92500" lnSpcReduction="20000"/>
          </a:bodyPr>
          <a:lstStyle/>
          <a:p>
            <a:pPr eaLnBrk="1" hangingPunct="1">
              <a:lnSpc>
                <a:spcPct val="80000"/>
              </a:lnSpc>
              <a:buFont typeface="Wingdings" pitchFamily="2" charset="2"/>
              <a:buNone/>
              <a:defRPr/>
            </a:pPr>
            <a:r>
              <a:rPr lang="en-US" sz="2800" smtClean="0"/>
              <a:t>iii) </a:t>
            </a:r>
            <a:r>
              <a:rPr lang="en-US" sz="2800" b="1" smtClean="0"/>
              <a:t> Alkalophiles</a:t>
            </a:r>
            <a:endParaRPr lang="en-US" sz="2800" smtClean="0"/>
          </a:p>
          <a:p>
            <a:pPr eaLnBrk="1" hangingPunct="1">
              <a:lnSpc>
                <a:spcPct val="80000"/>
              </a:lnSpc>
              <a:defRPr/>
            </a:pPr>
            <a:r>
              <a:rPr lang="en-US" sz="2800" smtClean="0"/>
              <a:t>Alkalophiles grow at pH values 7 - 12 with the optimum around 9.5.</a:t>
            </a:r>
          </a:p>
          <a:p>
            <a:pPr eaLnBrk="1" hangingPunct="1">
              <a:lnSpc>
                <a:spcPct val="80000"/>
              </a:lnSpc>
              <a:defRPr/>
            </a:pPr>
            <a:r>
              <a:rPr lang="en-US" sz="2800" smtClean="0"/>
              <a:t>When bacteria are cultivated in a medium originally adjusted to given pH e.g. 7.0, it is very likely that this pH will change as a result of the chemical activities of the organism, depending on the composition of the medium also.  Degradation of proteins and other nitrogenous compounds frequently yields ammonia (NH3) or other alkaline products which will raise the pH.  Oxidation or fermentation of carbohydrates often produces organic acids, thus decreasing the pH of the medium.  Such shifts in pH may be so great that further growth of the organism is eventually inhibited.</a:t>
            </a:r>
          </a:p>
        </p:txBody>
      </p:sp>
    </p:spTree>
    <p:extLst>
      <p:ext uri="{BB962C8B-B14F-4D97-AF65-F5344CB8AC3E}">
        <p14:creationId xmlns:p14="http://schemas.microsoft.com/office/powerpoint/2010/main" val="38460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p:txBody>
          <a:bodyPr/>
          <a:lstStyle/>
          <a:p>
            <a:pPr eaLnBrk="1" hangingPunct="1">
              <a:lnSpc>
                <a:spcPct val="80000"/>
              </a:lnSpc>
              <a:buFont typeface="Wingdings" pitchFamily="2" charset="2"/>
              <a:buNone/>
              <a:defRPr/>
            </a:pPr>
            <a:r>
              <a:rPr lang="en-US" sz="3600" u="sng" dirty="0" smtClean="0">
                <a:solidFill>
                  <a:schemeClr val="accent3">
                    <a:lumMod val="75000"/>
                  </a:schemeClr>
                </a:solidFill>
              </a:rPr>
              <a:t>5.</a:t>
            </a:r>
            <a:r>
              <a:rPr lang="en-US" sz="3600" b="1" u="sng" dirty="0" smtClean="0">
                <a:solidFill>
                  <a:schemeClr val="accent3">
                    <a:lumMod val="75000"/>
                  </a:schemeClr>
                </a:solidFill>
              </a:rPr>
              <a:t>ILLUMINATION</a:t>
            </a:r>
            <a:endParaRPr lang="en-US" sz="3600" u="sng" dirty="0" smtClean="0">
              <a:solidFill>
                <a:schemeClr val="accent3">
                  <a:lumMod val="75000"/>
                </a:schemeClr>
              </a:solidFill>
            </a:endParaRPr>
          </a:p>
          <a:p>
            <a:pPr eaLnBrk="1" hangingPunct="1">
              <a:lnSpc>
                <a:spcPct val="80000"/>
              </a:lnSpc>
              <a:defRPr/>
            </a:pPr>
            <a:r>
              <a:rPr lang="en-US" sz="2800" dirty="0" smtClean="0"/>
              <a:t>Photosynthetic (</a:t>
            </a:r>
            <a:r>
              <a:rPr lang="en-US" sz="2800" dirty="0" err="1" smtClean="0"/>
              <a:t>phototrophs</a:t>
            </a:r>
            <a:r>
              <a:rPr lang="en-US" sz="2800" dirty="0" smtClean="0"/>
              <a:t>) must be exposed to the source of illumination since light is the source of energy.</a:t>
            </a:r>
          </a:p>
          <a:p>
            <a:pPr eaLnBrk="1" hangingPunct="1">
              <a:lnSpc>
                <a:spcPct val="80000"/>
              </a:lnSpc>
              <a:buFont typeface="Wingdings" pitchFamily="2" charset="2"/>
              <a:buNone/>
              <a:defRPr/>
            </a:pPr>
            <a:r>
              <a:rPr lang="en-US" sz="2800" u="sng" dirty="0" smtClean="0">
                <a:solidFill>
                  <a:schemeClr val="accent3">
                    <a:lumMod val="75000"/>
                  </a:schemeClr>
                </a:solidFill>
              </a:rPr>
              <a:t>6.	</a:t>
            </a:r>
            <a:r>
              <a:rPr lang="en-US" sz="2800" b="1" u="sng" dirty="0" smtClean="0">
                <a:solidFill>
                  <a:schemeClr val="accent3">
                    <a:lumMod val="75000"/>
                  </a:schemeClr>
                </a:solidFill>
              </a:rPr>
              <a:t>HYDROSTATIC PRESSURE</a:t>
            </a:r>
            <a:endParaRPr lang="en-US" sz="2800" u="sng" dirty="0" smtClean="0">
              <a:solidFill>
                <a:schemeClr val="accent3">
                  <a:lumMod val="75000"/>
                </a:schemeClr>
              </a:solidFill>
            </a:endParaRPr>
          </a:p>
          <a:p>
            <a:pPr eaLnBrk="1" hangingPunct="1">
              <a:lnSpc>
                <a:spcPct val="80000"/>
              </a:lnSpc>
              <a:defRPr/>
            </a:pPr>
            <a:r>
              <a:rPr lang="en-US" sz="2800" dirty="0" smtClean="0"/>
              <a:t>Bacterial growth may also be influenced by hydrostatic pressure.  Bacteria have been isolated from the deepest ocean trenches where the pressure is measured in tons per square inch, and many of these organisms will not grow in the laboratory unless the medium is subjected to a similar pressure </a:t>
            </a:r>
          </a:p>
        </p:txBody>
      </p:sp>
    </p:spTree>
    <p:extLst>
      <p:ext uri="{BB962C8B-B14F-4D97-AF65-F5344CB8AC3E}">
        <p14:creationId xmlns:p14="http://schemas.microsoft.com/office/powerpoint/2010/main" val="1694486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p:txBody>
          <a:bodyPr/>
          <a:lstStyle/>
          <a:p>
            <a:pPr eaLnBrk="1" hangingPunct="1">
              <a:lnSpc>
                <a:spcPct val="80000"/>
              </a:lnSpc>
              <a:buFont typeface="Wingdings" pitchFamily="2" charset="2"/>
              <a:buNone/>
              <a:defRPr/>
            </a:pPr>
            <a:r>
              <a:rPr lang="en-US" sz="3600" u="sng" dirty="0" smtClean="0">
                <a:solidFill>
                  <a:schemeClr val="accent3">
                    <a:lumMod val="75000"/>
                  </a:schemeClr>
                </a:solidFill>
              </a:rPr>
              <a:t>7.</a:t>
            </a:r>
            <a:r>
              <a:rPr lang="en-US" sz="3600" b="1" u="sng" dirty="0" smtClean="0">
                <a:solidFill>
                  <a:schemeClr val="accent3">
                    <a:lumMod val="75000"/>
                  </a:schemeClr>
                </a:solidFill>
              </a:rPr>
              <a:t>SALINITY</a:t>
            </a:r>
            <a:endParaRPr lang="en-US" sz="3600" u="sng" dirty="0" smtClean="0">
              <a:solidFill>
                <a:schemeClr val="accent3">
                  <a:lumMod val="75000"/>
                </a:schemeClr>
              </a:solidFill>
            </a:endParaRPr>
          </a:p>
          <a:p>
            <a:pPr eaLnBrk="1" hangingPunct="1">
              <a:lnSpc>
                <a:spcPct val="80000"/>
              </a:lnSpc>
              <a:defRPr/>
            </a:pPr>
            <a:r>
              <a:rPr lang="en-US" sz="2800" dirty="0" err="1" smtClean="0"/>
              <a:t>Halophililes</a:t>
            </a:r>
            <a:r>
              <a:rPr lang="en-US" sz="2800" dirty="0" smtClean="0"/>
              <a:t> and </a:t>
            </a:r>
            <a:r>
              <a:rPr lang="en-US" sz="2800" dirty="0" err="1" smtClean="0"/>
              <a:t>osmophiles</a:t>
            </a:r>
            <a:r>
              <a:rPr lang="en-US" sz="2800" dirty="0" smtClean="0"/>
              <a:t> from the sea and other natural water bodies of high salinity can grow only when the medium contains an unusually high salt concentration.</a:t>
            </a:r>
          </a:p>
        </p:txBody>
      </p:sp>
    </p:spTree>
    <p:extLst>
      <p:ext uri="{BB962C8B-B14F-4D97-AF65-F5344CB8AC3E}">
        <p14:creationId xmlns:p14="http://schemas.microsoft.com/office/powerpoint/2010/main" val="2683231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4294967295"/>
          </p:nvPr>
        </p:nvSpPr>
        <p:spPr>
          <a:xfrm>
            <a:off x="304800" y="381000"/>
            <a:ext cx="8534400" cy="6324600"/>
          </a:xfrm>
        </p:spPr>
        <p:txBody>
          <a:bodyPr>
            <a:normAutofit fontScale="70000" lnSpcReduction="20000"/>
          </a:bodyPr>
          <a:lstStyle/>
          <a:p>
            <a:pPr>
              <a:lnSpc>
                <a:spcPct val="80000"/>
              </a:lnSpc>
              <a:buNone/>
              <a:defRPr/>
            </a:pPr>
            <a:r>
              <a:rPr lang="en-US" sz="6900" u="sng" dirty="0">
                <a:solidFill>
                  <a:schemeClr val="accent3">
                    <a:lumMod val="75000"/>
                  </a:schemeClr>
                </a:solidFill>
              </a:rPr>
              <a:t>8.	</a:t>
            </a:r>
            <a:r>
              <a:rPr lang="en-US" sz="6900" b="1" u="sng" dirty="0">
                <a:solidFill>
                  <a:schemeClr val="accent3">
                    <a:lumMod val="75000"/>
                  </a:schemeClr>
                </a:solidFill>
              </a:rPr>
              <a:t>WATER</a:t>
            </a:r>
            <a:endParaRPr lang="en-US" sz="6900" u="sng" dirty="0">
              <a:solidFill>
                <a:schemeClr val="accent3">
                  <a:lumMod val="75000"/>
                </a:schemeClr>
              </a:solidFill>
            </a:endParaRPr>
          </a:p>
          <a:p>
            <a:pPr>
              <a:lnSpc>
                <a:spcPct val="80000"/>
              </a:lnSpc>
              <a:defRPr/>
            </a:pPr>
            <a:r>
              <a:rPr lang="en-US" sz="2800" dirty="0"/>
              <a:t>Moisture is an absolute requirement for growth of all bacteria; at least 80% of the bacterial cell mass is water.  For instance, more population of bacteria is encountered in the moist part of the skin - e.g. in armpits and between thighs. </a:t>
            </a:r>
          </a:p>
          <a:p>
            <a:r>
              <a:rPr lang="en-US" dirty="0" smtClean="0"/>
              <a:t>Bacteria require soluble nutrients for diffusion into the cell.</a:t>
            </a:r>
          </a:p>
          <a:p>
            <a:r>
              <a:rPr lang="en-US" dirty="0" smtClean="0"/>
              <a:t>Growth is inhibited in strong solutions.</a:t>
            </a:r>
          </a:p>
          <a:p>
            <a:r>
              <a:rPr lang="en-US" dirty="0" smtClean="0"/>
              <a:t>Bacteria with defective cell walls burst in very weak solutions.</a:t>
            </a:r>
          </a:p>
          <a:p>
            <a:r>
              <a:rPr lang="en-US" dirty="0" smtClean="0"/>
              <a:t>Bacteria  require water, and all nutrients must be in aqueous solution before they enter the cells.  Water is a highly polar compound that is unequaled in its ability to dissolve or disperse cellular components and to provide suitable milieu for the various metabolic reactions of a cell.  Also, the high specific heat capacity of water provides resistance to sudden transient temperature changes in the environment.  Water is also a chemical reactant being required for the many hydrolytic reactions carried out by the cell.  Water is also a source of hydrogen and oxygen required by the cell.</a:t>
            </a:r>
          </a:p>
          <a:p>
            <a:endParaRPr lang="en-US" dirty="0" smtClean="0"/>
          </a:p>
        </p:txBody>
      </p:sp>
    </p:spTree>
    <p:extLst>
      <p:ext uri="{BB962C8B-B14F-4D97-AF65-F5344CB8AC3E}">
        <p14:creationId xmlns:p14="http://schemas.microsoft.com/office/powerpoint/2010/main" val="101651745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idx="4294967295"/>
          </p:nvPr>
        </p:nvSpPr>
        <p:spPr>
          <a:xfrm>
            <a:off x="0" y="274638"/>
            <a:ext cx="9144000" cy="1173162"/>
          </a:xfrm>
        </p:spPr>
        <p:txBody>
          <a:bodyPr>
            <a:normAutofit fontScale="90000"/>
            <a:scene3d>
              <a:camera prst="orthographicFront"/>
              <a:lightRig rig="soft" dir="t">
                <a:rot lat="0" lon="0" rev="16800000"/>
              </a:lightRig>
            </a:scene3d>
            <a:sp3d prstMaterial="softEdge">
              <a:bevelT w="38100" h="38100"/>
            </a:sp3d>
          </a:bodyPr>
          <a:lstStyle/>
          <a:p>
            <a:pPr fontAlgn="auto">
              <a:spcAft>
                <a:spcPts val="0"/>
              </a:spcAft>
              <a:defRPr/>
            </a:pPr>
            <a:r>
              <a:rPr lang="en-US" sz="400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Other requirements </a:t>
            </a:r>
            <a:r>
              <a:rPr lang="en-US" sz="40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for </a:t>
            </a:r>
            <a:r>
              <a:rPr lang="en-US" sz="400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Bacterial Growth</a:t>
            </a:r>
            <a:endParaRPr lang="en-US" sz="40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44035" name="Rectangle 3"/>
          <p:cNvSpPr>
            <a:spLocks noGrp="1" noChangeArrowheads="1"/>
          </p:cNvSpPr>
          <p:nvPr>
            <p:ph idx="4294967295"/>
          </p:nvPr>
        </p:nvSpPr>
        <p:spPr>
          <a:xfrm>
            <a:off x="0" y="1676400"/>
            <a:ext cx="8991600" cy="3408363"/>
          </a:xfrm>
        </p:spPr>
        <p:txBody>
          <a:bodyPr numCol="2"/>
          <a:lstStyle/>
          <a:p>
            <a:pPr marL="514350" lvl="0" indent="-514350">
              <a:buFont typeface="+mj-lt"/>
              <a:buAutoNum type="arabicPeriod"/>
            </a:pPr>
            <a:r>
              <a:rPr lang="en-US" dirty="0" smtClean="0"/>
              <a:t>Nitrogen source</a:t>
            </a:r>
          </a:p>
          <a:p>
            <a:pPr marL="514350" lvl="0" indent="-514350">
              <a:buFont typeface="+mj-lt"/>
              <a:buAutoNum type="arabicPeriod"/>
            </a:pPr>
            <a:r>
              <a:rPr lang="en-US" dirty="0" smtClean="0"/>
              <a:t>Essential nutrients</a:t>
            </a:r>
          </a:p>
          <a:p>
            <a:pPr marL="514350" lvl="0" indent="-514350">
              <a:buFont typeface="+mj-lt"/>
              <a:buAutoNum type="arabicPeriod"/>
            </a:pPr>
            <a:r>
              <a:rPr lang="en-US" dirty="0" smtClean="0"/>
              <a:t>Inorganic ions, iron</a:t>
            </a:r>
          </a:p>
        </p:txBody>
      </p:sp>
    </p:spTree>
    <p:extLst>
      <p:ext uri="{BB962C8B-B14F-4D97-AF65-F5344CB8AC3E}">
        <p14:creationId xmlns:p14="http://schemas.microsoft.com/office/powerpoint/2010/main" val="275050262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4294967295"/>
          </p:nvPr>
        </p:nvSpPr>
        <p:spPr>
          <a:xfrm>
            <a:off x="304800" y="457200"/>
            <a:ext cx="8540750" cy="4422775"/>
          </a:xfrm>
        </p:spPr>
        <p:txBody>
          <a:bodyPr>
            <a:normAutofit/>
          </a:bodyPr>
          <a:lstStyle/>
          <a:p>
            <a:pPr lvl="1"/>
            <a:endParaRPr lang="en-US" dirty="0" smtClean="0"/>
          </a:p>
          <a:p>
            <a:pPr>
              <a:buFont typeface="Wingdings" charset="2"/>
              <a:buChar char="§"/>
            </a:pPr>
            <a:r>
              <a:rPr lang="en-US" b="1" dirty="0" smtClean="0"/>
              <a:t>Nitrogen Sources</a:t>
            </a:r>
          </a:p>
          <a:p>
            <a:pPr lvl="1"/>
            <a:r>
              <a:rPr lang="en-US" dirty="0" smtClean="0"/>
              <a:t>Protein, amino acid, peptides</a:t>
            </a:r>
          </a:p>
          <a:p>
            <a:pPr lvl="1"/>
            <a:r>
              <a:rPr lang="en-US" dirty="0" smtClean="0"/>
              <a:t>Nitrates, ammonium salts</a:t>
            </a:r>
          </a:p>
          <a:p>
            <a:pPr lvl="1"/>
            <a:r>
              <a:rPr lang="en-US" dirty="0" smtClean="0"/>
              <a:t>Some organisms can fix atmosphericN</a:t>
            </a:r>
            <a:r>
              <a:rPr lang="en-US" baseline="-25000" dirty="0" smtClean="0"/>
              <a:t>2</a:t>
            </a:r>
          </a:p>
          <a:p>
            <a:pPr lvl="1"/>
            <a:endParaRPr lang="en-US" baseline="-25000" dirty="0" smtClean="0"/>
          </a:p>
        </p:txBody>
      </p:sp>
    </p:spTree>
    <p:extLst>
      <p:ext uri="{BB962C8B-B14F-4D97-AF65-F5344CB8AC3E}">
        <p14:creationId xmlns:p14="http://schemas.microsoft.com/office/powerpoint/2010/main" val="24468330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pPr lvl="0"/>
            <a:r>
              <a:rPr lang="en-US" dirty="0" smtClean="0"/>
              <a:t>Physical Factors for Bacterial Growth </a:t>
            </a:r>
            <a:endParaRPr lang="en-US" dirty="0"/>
          </a:p>
        </p:txBody>
      </p:sp>
      <p:sp>
        <p:nvSpPr>
          <p:cNvPr id="3" name="Content Placeholder 2"/>
          <p:cNvSpPr>
            <a:spLocks noGrp="1"/>
          </p:cNvSpPr>
          <p:nvPr>
            <p:ph idx="1"/>
          </p:nvPr>
        </p:nvSpPr>
        <p:spPr>
          <a:xfrm>
            <a:off x="228600" y="1371600"/>
            <a:ext cx="8610600" cy="5333999"/>
          </a:xfrm>
        </p:spPr>
        <p:txBody>
          <a:bodyPr>
            <a:normAutofit fontScale="62500" lnSpcReduction="20000"/>
          </a:bodyPr>
          <a:lstStyle/>
          <a:p>
            <a:pPr lvl="0"/>
            <a:r>
              <a:rPr lang="en-US" dirty="0" smtClean="0"/>
              <a:t>They include Oxygen</a:t>
            </a:r>
            <a:r>
              <a:rPr lang="en-US" dirty="0"/>
              <a:t>, carbon dioxide, temperature, moisture, pH, pressure and </a:t>
            </a:r>
            <a:r>
              <a:rPr lang="en-US" dirty="0" smtClean="0"/>
              <a:t>light.</a:t>
            </a:r>
            <a:endParaRPr lang="en-US" dirty="0"/>
          </a:p>
          <a:p>
            <a:pPr>
              <a:buNone/>
            </a:pPr>
            <a:r>
              <a:rPr lang="en-US" b="1" u="sng" dirty="0" smtClean="0">
                <a:solidFill>
                  <a:schemeClr val="accent3">
                    <a:lumMod val="75000"/>
                  </a:schemeClr>
                </a:solidFill>
              </a:rPr>
              <a:t>1. OXYGEN </a:t>
            </a:r>
            <a:endParaRPr lang="en-US" u="sng" dirty="0" smtClean="0">
              <a:solidFill>
                <a:schemeClr val="accent3">
                  <a:lumMod val="75000"/>
                </a:schemeClr>
              </a:solidFill>
            </a:endParaRPr>
          </a:p>
          <a:p>
            <a:pPr lvl="0"/>
            <a:r>
              <a:rPr lang="en-GB" dirty="0"/>
              <a:t>Acts as a final electron accepter in aerobic organisms.</a:t>
            </a:r>
          </a:p>
          <a:p>
            <a:pPr lvl="0"/>
            <a:r>
              <a:rPr lang="en-GB" dirty="0"/>
              <a:t>The superoxide radical (O2-) is toxic and must be rendered safe for cells to survive.  Anaerobic organisms lack the means to detoxify O2</a:t>
            </a:r>
          </a:p>
          <a:p>
            <a:pPr lvl="0"/>
            <a:r>
              <a:rPr lang="en-GB" dirty="0"/>
              <a:t>Oxygen is provided in various forms like H2O, components atoms of various nutrients, or molecular oxygen. -.</a:t>
            </a:r>
          </a:p>
          <a:p>
            <a:pPr lvl="0"/>
            <a:r>
              <a:rPr lang="en-US" dirty="0" smtClean="0"/>
              <a:t>In terms of oxygen utilization, bacteria are classified as follows;</a:t>
            </a:r>
          </a:p>
          <a:p>
            <a:pPr lvl="1"/>
            <a:r>
              <a:rPr lang="en-US" b="1" dirty="0" smtClean="0"/>
              <a:t>Strict </a:t>
            </a:r>
            <a:r>
              <a:rPr lang="en-US" b="1" dirty="0"/>
              <a:t>(Obligate) </a:t>
            </a:r>
            <a:r>
              <a:rPr lang="en-US" b="1" dirty="0" smtClean="0"/>
              <a:t>aerobes</a:t>
            </a:r>
            <a:r>
              <a:rPr lang="en-US" b="1" dirty="0"/>
              <a:t>: </a:t>
            </a:r>
            <a:r>
              <a:rPr lang="en-US" dirty="0"/>
              <a:t>Depend solely on oxygen </a:t>
            </a:r>
            <a:r>
              <a:rPr lang="en-US" dirty="0" smtClean="0"/>
              <a:t>supply. How?</a:t>
            </a:r>
            <a:endParaRPr lang="en-US" dirty="0"/>
          </a:p>
          <a:p>
            <a:pPr lvl="1"/>
            <a:r>
              <a:rPr lang="en-US" b="1" dirty="0"/>
              <a:t>Strict (</a:t>
            </a:r>
            <a:r>
              <a:rPr lang="en-US" b="1" dirty="0" smtClean="0"/>
              <a:t>Obligate) anaerobes</a:t>
            </a:r>
            <a:r>
              <a:rPr lang="en-US" b="1" dirty="0"/>
              <a:t>:</a:t>
            </a:r>
            <a:r>
              <a:rPr lang="en-US" dirty="0"/>
              <a:t> Do not need oxygen at </a:t>
            </a:r>
            <a:r>
              <a:rPr lang="en-US" dirty="0" smtClean="0"/>
              <a:t>all. Why?</a:t>
            </a:r>
            <a:endParaRPr lang="en-US" dirty="0"/>
          </a:p>
          <a:p>
            <a:pPr lvl="1"/>
            <a:r>
              <a:rPr lang="en-US" b="1" dirty="0" err="1" smtClean="0"/>
              <a:t>Microaerophilic</a:t>
            </a:r>
            <a:r>
              <a:rPr lang="en-US" b="1" dirty="0" smtClean="0"/>
              <a:t> or </a:t>
            </a:r>
            <a:r>
              <a:rPr lang="en-US" b="1" dirty="0" err="1" smtClean="0"/>
              <a:t>aerotolerant</a:t>
            </a:r>
            <a:r>
              <a:rPr lang="en-US" dirty="0" smtClean="0"/>
              <a:t> Require </a:t>
            </a:r>
            <a:r>
              <a:rPr lang="en-US" dirty="0"/>
              <a:t>very low oxygen </a:t>
            </a:r>
            <a:r>
              <a:rPr lang="en-US" dirty="0" smtClean="0"/>
              <a:t>levels for growth but cannot tolerate the levels of O2 present in an air atmosphere.</a:t>
            </a:r>
            <a:endParaRPr lang="en-US" dirty="0"/>
          </a:p>
          <a:p>
            <a:pPr lvl="1"/>
            <a:r>
              <a:rPr lang="en-US" b="1" dirty="0"/>
              <a:t>Facultative anaerobes:</a:t>
            </a:r>
            <a:r>
              <a:rPr lang="en-US" dirty="0"/>
              <a:t> Grow better in presence of oxygen but can still grow even in absence of oxygen</a:t>
            </a:r>
            <a:r>
              <a:rPr lang="en-US" dirty="0" smtClean="0"/>
              <a:t>. They do not require O2 for growth although they may use it for energy production if it is available.  </a:t>
            </a:r>
          </a:p>
          <a:p>
            <a:pPr lvl="1"/>
            <a:r>
              <a:rPr lang="en-US" i="1" dirty="0" smtClean="0"/>
              <a:t>Some anaerobes can tolerate low levels of O2 (</a:t>
            </a:r>
            <a:r>
              <a:rPr lang="en-US" b="1" i="1" dirty="0" smtClean="0"/>
              <a:t>non-stringent</a:t>
            </a:r>
            <a:r>
              <a:rPr lang="en-US" i="1" dirty="0" smtClean="0"/>
              <a:t> or </a:t>
            </a:r>
            <a:r>
              <a:rPr lang="en-US" b="1" i="1" dirty="0" smtClean="0"/>
              <a:t>tolerant anaerobes</a:t>
            </a:r>
            <a:r>
              <a:rPr lang="en-US" i="1" dirty="0" smtClean="0"/>
              <a:t>), but others (</a:t>
            </a:r>
            <a:r>
              <a:rPr lang="en-US" b="1" i="1" dirty="0" smtClean="0"/>
              <a:t>stringent</a:t>
            </a:r>
            <a:r>
              <a:rPr lang="en-US" i="1" dirty="0" smtClean="0"/>
              <a:t> or </a:t>
            </a:r>
            <a:r>
              <a:rPr lang="en-US" b="1" i="1" dirty="0" smtClean="0"/>
              <a:t>strict anaerobes</a:t>
            </a:r>
            <a:r>
              <a:rPr lang="en-US" i="1" dirty="0" smtClean="0"/>
              <a:t>) cannot tolerate even low levels and may die upon brief exposure to air.</a:t>
            </a:r>
          </a:p>
        </p:txBody>
      </p:sp>
    </p:spTree>
    <p:extLst>
      <p:ext uri="{BB962C8B-B14F-4D97-AF65-F5344CB8AC3E}">
        <p14:creationId xmlns:p14="http://schemas.microsoft.com/office/powerpoint/2010/main" val="87714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4294967295"/>
          </p:nvPr>
        </p:nvSpPr>
        <p:spPr>
          <a:xfrm>
            <a:off x="298450" y="609600"/>
            <a:ext cx="8540750" cy="4422775"/>
          </a:xfrm>
        </p:spPr>
        <p:txBody>
          <a:bodyPr>
            <a:noAutofit/>
          </a:bodyPr>
          <a:lstStyle/>
          <a:p>
            <a:pPr marL="365760" indent="-256032" fontAlgn="auto">
              <a:spcAft>
                <a:spcPts val="0"/>
              </a:spcAft>
              <a:buFont typeface="Wingdings" pitchFamily="2" charset="2"/>
              <a:buChar char="§"/>
              <a:defRPr/>
            </a:pPr>
            <a:r>
              <a:rPr lang="en-US" sz="2400" b="1" dirty="0" smtClean="0"/>
              <a:t>Essential Nutrients</a:t>
            </a:r>
          </a:p>
          <a:p>
            <a:pPr marL="621792" lvl="1" fontAlgn="auto">
              <a:spcBef>
                <a:spcPts val="324"/>
              </a:spcBef>
              <a:spcAft>
                <a:spcPts val="0"/>
              </a:spcAft>
              <a:buFont typeface="Verdana"/>
              <a:buChar char="◦"/>
              <a:defRPr/>
            </a:pPr>
            <a:r>
              <a:rPr lang="en-US" sz="2400" dirty="0" smtClean="0"/>
              <a:t>Bacteria vary in their requirements</a:t>
            </a:r>
          </a:p>
          <a:p>
            <a:pPr marL="859536" lvl="2" fontAlgn="auto">
              <a:spcAft>
                <a:spcPts val="0"/>
              </a:spcAft>
              <a:buFont typeface="Wingdings" pitchFamily="2" charset="2"/>
              <a:buChar char="§"/>
              <a:defRPr/>
            </a:pPr>
            <a:r>
              <a:rPr lang="en-US" dirty="0" smtClean="0"/>
              <a:t>Some can synthesize all their needs</a:t>
            </a:r>
          </a:p>
          <a:p>
            <a:pPr marL="859536" lvl="2" fontAlgn="auto">
              <a:spcAft>
                <a:spcPts val="0"/>
              </a:spcAft>
              <a:buFont typeface="Wingdings" pitchFamily="2" charset="2"/>
              <a:buChar char="§"/>
              <a:defRPr/>
            </a:pPr>
            <a:r>
              <a:rPr lang="en-US" dirty="0" smtClean="0"/>
              <a:t>Others need complex organic molecules, blood, vitamins to grow.  These are called fastidious.</a:t>
            </a:r>
          </a:p>
          <a:p>
            <a:pPr marL="859536" lvl="2" fontAlgn="auto">
              <a:spcAft>
                <a:spcPts val="0"/>
              </a:spcAft>
              <a:buFont typeface="Wingdings" pitchFamily="2" charset="2"/>
              <a:buChar char="§"/>
              <a:defRPr/>
            </a:pPr>
            <a:r>
              <a:rPr lang="en-US" dirty="0"/>
              <a:t>Macronutrients: C, O2, H2, N, S, P, K, </a:t>
            </a:r>
            <a:r>
              <a:rPr lang="en-US" dirty="0" err="1"/>
              <a:t>Ca</a:t>
            </a:r>
            <a:r>
              <a:rPr lang="en-US" dirty="0"/>
              <a:t>, Mg, Fe</a:t>
            </a:r>
          </a:p>
          <a:p>
            <a:pPr marL="859536" lvl="2" fontAlgn="auto">
              <a:spcAft>
                <a:spcPts val="0"/>
              </a:spcAft>
              <a:buFont typeface="Wingdings" pitchFamily="2" charset="2"/>
              <a:buChar char="§"/>
              <a:defRPr/>
            </a:pPr>
            <a:r>
              <a:rPr lang="en-US" dirty="0"/>
              <a:t>Micronutrients: </a:t>
            </a:r>
            <a:r>
              <a:rPr lang="en-US" dirty="0" err="1"/>
              <a:t>Mn</a:t>
            </a:r>
            <a:r>
              <a:rPr lang="en-US" dirty="0"/>
              <a:t>, Zn</a:t>
            </a:r>
          </a:p>
          <a:p>
            <a:pPr marL="859536" lvl="2" fontAlgn="auto">
              <a:spcAft>
                <a:spcPts val="0"/>
              </a:spcAft>
              <a:buFont typeface="Wingdings" pitchFamily="2" charset="2"/>
              <a:buChar char="§"/>
              <a:defRPr/>
            </a:pPr>
            <a:r>
              <a:rPr lang="en-US" dirty="0"/>
              <a:t>Growth factors: Organic compounds, amino acids, purines, </a:t>
            </a:r>
            <a:r>
              <a:rPr lang="en-US" dirty="0" err="1"/>
              <a:t>pyrimidines</a:t>
            </a:r>
            <a:r>
              <a:rPr lang="en-US" dirty="0"/>
              <a:t> and </a:t>
            </a:r>
            <a:r>
              <a:rPr lang="en-US" dirty="0" smtClean="0"/>
              <a:t>vitamins</a:t>
            </a:r>
          </a:p>
          <a:p>
            <a:pPr marL="621792" lvl="1" fontAlgn="auto">
              <a:spcBef>
                <a:spcPts val="324"/>
              </a:spcBef>
              <a:spcAft>
                <a:spcPts val="0"/>
              </a:spcAft>
              <a:buFont typeface="Verdana"/>
              <a:buChar char="◦"/>
              <a:defRPr/>
            </a:pPr>
            <a:endParaRPr lang="en-US" sz="2400" dirty="0" smtClean="0"/>
          </a:p>
        </p:txBody>
      </p:sp>
    </p:spTree>
    <p:extLst>
      <p:ext uri="{BB962C8B-B14F-4D97-AF65-F5344CB8AC3E}">
        <p14:creationId xmlns:p14="http://schemas.microsoft.com/office/powerpoint/2010/main" val="155144245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4294967295"/>
          </p:nvPr>
        </p:nvSpPr>
        <p:spPr>
          <a:xfrm>
            <a:off x="152400" y="152400"/>
            <a:ext cx="8839200" cy="6172200"/>
          </a:xfrm>
        </p:spPr>
        <p:txBody>
          <a:bodyPr>
            <a:normAutofit fontScale="92500"/>
          </a:bodyPr>
          <a:lstStyle/>
          <a:p>
            <a:pPr>
              <a:buFont typeface="Wingdings" charset="2"/>
              <a:buChar char="§"/>
            </a:pPr>
            <a:r>
              <a:rPr lang="en-US" sz="2800" b="1" dirty="0" smtClean="0"/>
              <a:t>Iron</a:t>
            </a:r>
          </a:p>
          <a:p>
            <a:pPr lvl="1"/>
            <a:r>
              <a:rPr lang="en-US" dirty="0" smtClean="0"/>
              <a:t>Required for enzyme action.</a:t>
            </a:r>
          </a:p>
          <a:p>
            <a:pPr lvl="1"/>
            <a:r>
              <a:rPr lang="en-US" dirty="0" smtClean="0"/>
              <a:t>Fe</a:t>
            </a:r>
            <a:r>
              <a:rPr lang="en-US" baseline="30000" dirty="0" smtClean="0"/>
              <a:t>3+</a:t>
            </a:r>
            <a:r>
              <a:rPr lang="en-US" dirty="0" smtClean="0"/>
              <a:t> is insoluble.</a:t>
            </a:r>
          </a:p>
          <a:p>
            <a:pPr lvl="1"/>
            <a:r>
              <a:rPr lang="en-US" dirty="0" smtClean="0"/>
              <a:t>Bacteria produce </a:t>
            </a:r>
            <a:r>
              <a:rPr lang="en-US" dirty="0" err="1" smtClean="0"/>
              <a:t>siderophores</a:t>
            </a:r>
            <a:r>
              <a:rPr lang="en-US" dirty="0" smtClean="0"/>
              <a:t>, which bind to Fe</a:t>
            </a:r>
            <a:r>
              <a:rPr lang="en-US" baseline="30000" dirty="0" smtClean="0"/>
              <a:t>3+</a:t>
            </a:r>
            <a:r>
              <a:rPr lang="en-US" dirty="0" smtClean="0"/>
              <a:t> and make it possible to import it.</a:t>
            </a:r>
          </a:p>
          <a:p>
            <a:r>
              <a:rPr lang="en-US" sz="3100" b="1" dirty="0" smtClean="0"/>
              <a:t> Sulfur, phosphorus</a:t>
            </a:r>
          </a:p>
          <a:p>
            <a:pPr lvl="1"/>
            <a:r>
              <a:rPr lang="en-US" dirty="0" err="1" smtClean="0"/>
              <a:t>Sulphur</a:t>
            </a:r>
            <a:r>
              <a:rPr lang="en-US" dirty="0" smtClean="0"/>
              <a:t> is needed for synthesis of certain amino acids (</a:t>
            </a:r>
            <a:r>
              <a:rPr lang="en-US" dirty="0" err="1" smtClean="0"/>
              <a:t>cystine</a:t>
            </a:r>
            <a:r>
              <a:rPr lang="en-US" dirty="0" smtClean="0"/>
              <a:t>, and </a:t>
            </a:r>
            <a:r>
              <a:rPr lang="en-US" dirty="0" err="1" smtClean="0"/>
              <a:t>methionine</a:t>
            </a:r>
            <a:r>
              <a:rPr lang="en-US" dirty="0" smtClean="0"/>
              <a:t>). Some bacteria require organic sulfur compounds, while some are capable of utilizing inorganic sulfur compounds and some can even use elemental sulfur.  Phosphorus is usually supplied in the form of phosphate (PO-4) and is an essential component of nucleotides, nucleic acids, phospholipids, teichoic acid, and other compounds.</a:t>
            </a:r>
          </a:p>
          <a:p>
            <a:pPr lvl="1"/>
            <a:endParaRPr lang="en-US" dirty="0" smtClean="0"/>
          </a:p>
        </p:txBody>
      </p:sp>
    </p:spTree>
    <p:extLst>
      <p:ext uri="{BB962C8B-B14F-4D97-AF65-F5344CB8AC3E}">
        <p14:creationId xmlns:p14="http://schemas.microsoft.com/office/powerpoint/2010/main" val="343532073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381000" y="228600"/>
            <a:ext cx="8305800" cy="6400800"/>
          </a:xfrm>
        </p:spPr>
        <p:txBody>
          <a:bodyPr>
            <a:normAutofit fontScale="70000" lnSpcReduction="20000"/>
          </a:bodyPr>
          <a:lstStyle/>
          <a:p>
            <a:pPr>
              <a:defRPr/>
            </a:pPr>
            <a:r>
              <a:rPr lang="en-US" b="1" dirty="0" smtClean="0"/>
              <a:t>Metal ions</a:t>
            </a:r>
            <a:endParaRPr lang="en-US" dirty="0" smtClean="0"/>
          </a:p>
          <a:p>
            <a:pPr lvl="1">
              <a:defRPr/>
            </a:pPr>
            <a:r>
              <a:rPr lang="en-US" dirty="0" smtClean="0"/>
              <a:t>Metal ions such as K+, Ca2+, Mg2+, Fe2+, etc.  Bacteria require such metal ions for normal growth. Other metal ions (termed, trace elements) such as Zn2+,  Cu2+,  Mo6+, Mn2+, Mo6+,  Ni2+,  B3+,  and  Co2+ are needed but usually only at very low concentrations. These trace elements often occur as contaminants of other compounds of culture media in amounts sufficient to support bacterial growth.</a:t>
            </a:r>
          </a:p>
          <a:p>
            <a:pPr lvl="1">
              <a:defRPr/>
            </a:pPr>
            <a:r>
              <a:rPr lang="en-US" dirty="0" smtClean="0"/>
              <a:t>Not all biological functions of metal ions are known, but Fe2+,  Mg2+, Mo6+,  Mn2+, and Cu2+ are known to be co-factors for various enzymes </a:t>
            </a:r>
          </a:p>
          <a:p>
            <a:pPr lvl="1">
              <a:defRPr/>
            </a:pPr>
            <a:r>
              <a:rPr lang="en-US" dirty="0" smtClean="0"/>
              <a:t>Most bacteria do not require Na+, but certain marine bacteria (e.g. </a:t>
            </a:r>
            <a:r>
              <a:rPr lang="en-US" i="1" dirty="0" smtClean="0"/>
              <a:t>Vibrio </a:t>
            </a:r>
            <a:r>
              <a:rPr lang="en-US" i="1" dirty="0" err="1" smtClean="0"/>
              <a:t>parahaemolyticus</a:t>
            </a:r>
            <a:r>
              <a:rPr lang="en-US" dirty="0" smtClean="0"/>
              <a:t>), </a:t>
            </a:r>
            <a:r>
              <a:rPr lang="en-US" dirty="0" err="1" smtClean="0"/>
              <a:t>cyanobacteria</a:t>
            </a:r>
            <a:r>
              <a:rPr lang="en-US" dirty="0" smtClean="0"/>
              <a:t>, and photosynthetic bacteria do require it.  Some members of the </a:t>
            </a:r>
            <a:r>
              <a:rPr lang="en-US" dirty="0" err="1" smtClean="0"/>
              <a:t>archaebacteria</a:t>
            </a:r>
            <a:r>
              <a:rPr lang="en-US" dirty="0" smtClean="0"/>
              <a:t> called the extreme </a:t>
            </a:r>
            <a:r>
              <a:rPr lang="en-US" dirty="0" err="1" smtClean="0"/>
              <a:t>halophiles</a:t>
            </a:r>
            <a:r>
              <a:rPr lang="en-US" dirty="0" smtClean="0"/>
              <a:t> can not grow with less than 12 - 15% </a:t>
            </a:r>
            <a:r>
              <a:rPr lang="en-US" dirty="0" err="1" smtClean="0"/>
              <a:t>NaCl</a:t>
            </a:r>
            <a:r>
              <a:rPr lang="en-US" dirty="0" smtClean="0"/>
              <a:t>.  They require this high level of </a:t>
            </a:r>
            <a:r>
              <a:rPr lang="en-US" dirty="0" err="1" smtClean="0"/>
              <a:t>NaCl</a:t>
            </a:r>
            <a:r>
              <a:rPr lang="en-US" dirty="0" smtClean="0"/>
              <a:t> for maintenance of the integrity of their cell walls and for the stability and activity of certain of their enzymes. </a:t>
            </a:r>
          </a:p>
          <a:p>
            <a:pPr>
              <a:defRPr/>
            </a:pPr>
            <a:r>
              <a:rPr lang="en-US" b="1" dirty="0" smtClean="0"/>
              <a:t>Source of energy</a:t>
            </a:r>
          </a:p>
          <a:p>
            <a:pPr lvl="1">
              <a:defRPr/>
            </a:pPr>
            <a:r>
              <a:rPr lang="en-US" dirty="0" smtClean="0"/>
              <a:t>All organisms require a source of energy.  Some rely on chemical compounds for their energy and are designated as </a:t>
            </a:r>
            <a:r>
              <a:rPr lang="en-US" dirty="0" err="1" smtClean="0"/>
              <a:t>Chemotrophs</a:t>
            </a:r>
            <a:r>
              <a:rPr lang="en-US" dirty="0" smtClean="0"/>
              <a:t>.  Others can utilize radiant energy (light) and are called </a:t>
            </a:r>
            <a:r>
              <a:rPr lang="en-US" dirty="0" err="1" smtClean="0"/>
              <a:t>Phototrophs</a:t>
            </a:r>
            <a:r>
              <a:rPr lang="en-US" dirty="0" smtClean="0"/>
              <a:t>.</a:t>
            </a:r>
          </a:p>
          <a:p>
            <a:pPr>
              <a:defRPr/>
            </a:pPr>
            <a:endParaRPr lang="en-US" dirty="0" smtClean="0"/>
          </a:p>
          <a:p>
            <a:pPr>
              <a:buNone/>
              <a:defRPr/>
            </a:pPr>
            <a:endParaRPr lang="en-US" dirty="0" smtClean="0"/>
          </a:p>
          <a:p>
            <a:endParaRPr lang="en-US" dirty="0"/>
          </a:p>
        </p:txBody>
      </p:sp>
    </p:spTree>
    <p:extLst>
      <p:ext uri="{BB962C8B-B14F-4D97-AF65-F5344CB8AC3E}">
        <p14:creationId xmlns:p14="http://schemas.microsoft.com/office/powerpoint/2010/main" val="228246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228600" y="381000"/>
            <a:ext cx="8686800" cy="6324600"/>
          </a:xfrm>
        </p:spPr>
        <p:txBody>
          <a:bodyPr>
            <a:normAutofit fontScale="70000" lnSpcReduction="20000"/>
          </a:bodyPr>
          <a:lstStyle/>
          <a:p>
            <a:pPr>
              <a:lnSpc>
                <a:spcPct val="90000"/>
              </a:lnSpc>
              <a:buNone/>
              <a:defRPr/>
            </a:pPr>
            <a:r>
              <a:rPr lang="en-US" b="1" dirty="0" smtClean="0"/>
              <a:t>Source of electrons</a:t>
            </a:r>
            <a:endParaRPr lang="en-US" dirty="0" smtClean="0"/>
          </a:p>
          <a:p>
            <a:pPr>
              <a:lnSpc>
                <a:spcPct val="90000"/>
              </a:lnSpc>
              <a:defRPr/>
            </a:pPr>
            <a:r>
              <a:rPr lang="en-US" dirty="0" smtClean="0"/>
              <a:t>Bacteria like other organisms require a source of electrons for their metabolism.  Some bacteria can use reduced inorganic compounds as electron donors and are termed as </a:t>
            </a:r>
            <a:r>
              <a:rPr lang="en-US" dirty="0" err="1" smtClean="0"/>
              <a:t>lithotrophs</a:t>
            </a:r>
            <a:r>
              <a:rPr lang="en-US" dirty="0" smtClean="0"/>
              <a:t> (some may be </a:t>
            </a:r>
            <a:r>
              <a:rPr lang="en-US" dirty="0" err="1" smtClean="0"/>
              <a:t>chemolithotrophs</a:t>
            </a:r>
            <a:r>
              <a:rPr lang="en-US" dirty="0" smtClean="0"/>
              <a:t>, others, </a:t>
            </a:r>
            <a:r>
              <a:rPr lang="en-US" dirty="0" err="1" smtClean="0"/>
              <a:t>photolithotrophs</a:t>
            </a:r>
            <a:r>
              <a:rPr lang="en-US" dirty="0" smtClean="0"/>
              <a:t>).</a:t>
            </a:r>
          </a:p>
          <a:p>
            <a:pPr>
              <a:lnSpc>
                <a:spcPct val="90000"/>
              </a:lnSpc>
              <a:defRPr/>
            </a:pPr>
            <a:r>
              <a:rPr lang="en-US" dirty="0" smtClean="0"/>
              <a:t>Other bacteria use organic compounds as electron donors and are called </a:t>
            </a:r>
            <a:r>
              <a:rPr lang="en-US" dirty="0" err="1" smtClean="0"/>
              <a:t>organotrophs</a:t>
            </a:r>
            <a:r>
              <a:rPr lang="en-US" dirty="0" smtClean="0"/>
              <a:t>. (some are </a:t>
            </a:r>
            <a:r>
              <a:rPr lang="en-US" dirty="0" err="1" smtClean="0"/>
              <a:t>chemoorganotrophs</a:t>
            </a:r>
            <a:r>
              <a:rPr lang="en-US" dirty="0" smtClean="0"/>
              <a:t>, others </a:t>
            </a:r>
            <a:r>
              <a:rPr lang="en-US" dirty="0" err="1" smtClean="0"/>
              <a:t>photoorganotrophs</a:t>
            </a:r>
            <a:r>
              <a:rPr lang="en-US" dirty="0" smtClean="0"/>
              <a:t>).</a:t>
            </a:r>
          </a:p>
          <a:p>
            <a:pPr>
              <a:buNone/>
              <a:defRPr/>
            </a:pPr>
            <a:endParaRPr lang="en-US" dirty="0" smtClean="0"/>
          </a:p>
          <a:p>
            <a:pPr>
              <a:buNone/>
              <a:defRPr/>
            </a:pPr>
            <a:r>
              <a:rPr lang="en-US" b="1" dirty="0" smtClean="0"/>
              <a:t>Vitamins  &amp;  vitamins  like compounds</a:t>
            </a:r>
            <a:endParaRPr lang="en-US" dirty="0" smtClean="0"/>
          </a:p>
          <a:p>
            <a:pPr>
              <a:defRPr/>
            </a:pPr>
            <a:r>
              <a:rPr lang="en-US" dirty="0" smtClean="0"/>
              <a:t>These function either as coenzymes for several enzymes or  as the building blocks for coenzymes. Some bacteria are capable of synthesizing their entire requirements of vitamins from other compounds in the culture medium, but others cannot do so and will not grow unless the required vitamins are supplied pre-formed to them in the medium.</a:t>
            </a:r>
          </a:p>
          <a:p>
            <a:pPr>
              <a:buNone/>
            </a:pPr>
            <a:endParaRPr lang="en-US" dirty="0" smtClean="0"/>
          </a:p>
          <a:p>
            <a:pPr>
              <a:buNone/>
            </a:pPr>
            <a:r>
              <a:rPr lang="en-US" dirty="0" smtClean="0"/>
              <a:t>Folic acid metabolism.</a:t>
            </a:r>
          </a:p>
          <a:p>
            <a:r>
              <a:rPr lang="en-US" dirty="0" smtClean="0"/>
              <a:t>Humans get folic acid as a nutrient but bacteria must synthesize</a:t>
            </a:r>
          </a:p>
          <a:p>
            <a:pPr lvl="1"/>
            <a:r>
              <a:rPr lang="en-US" dirty="0" smtClean="0"/>
              <a:t>Sulfanilamide is a PABA analog that inhibits </a:t>
            </a:r>
            <a:r>
              <a:rPr lang="en-US" dirty="0" err="1" smtClean="0"/>
              <a:t>dihydropteroate</a:t>
            </a:r>
            <a:r>
              <a:rPr lang="en-US" dirty="0" smtClean="0"/>
              <a:t> </a:t>
            </a:r>
            <a:r>
              <a:rPr lang="en-US" dirty="0" err="1" smtClean="0"/>
              <a:t>synthetase</a:t>
            </a:r>
            <a:endParaRPr lang="en-US" dirty="0" smtClean="0"/>
          </a:p>
          <a:p>
            <a:pPr lvl="1"/>
            <a:r>
              <a:rPr lang="en-US" dirty="0" err="1" smtClean="0"/>
              <a:t>Trimethoprim</a:t>
            </a:r>
            <a:r>
              <a:rPr lang="en-US" dirty="0" smtClean="0"/>
              <a:t> inhibits </a:t>
            </a:r>
            <a:r>
              <a:rPr lang="en-US" dirty="0" err="1" smtClean="0"/>
              <a:t>dihydrofolate</a:t>
            </a:r>
            <a:r>
              <a:rPr lang="en-US" dirty="0" smtClean="0"/>
              <a:t> </a:t>
            </a:r>
            <a:r>
              <a:rPr lang="en-US" dirty="0" err="1" smtClean="0"/>
              <a:t>reductase</a:t>
            </a:r>
            <a:endParaRPr lang="en-US" dirty="0" smtClean="0"/>
          </a:p>
          <a:p>
            <a:endParaRPr lang="en-US" dirty="0"/>
          </a:p>
        </p:txBody>
      </p:sp>
    </p:spTree>
    <p:extLst>
      <p:ext uri="{BB962C8B-B14F-4D97-AF65-F5344CB8AC3E}">
        <p14:creationId xmlns:p14="http://schemas.microsoft.com/office/powerpoint/2010/main" val="3140519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BACTERIAL REPRODUCTION AND GROWTH </a:t>
            </a:r>
            <a:endParaRPr lang="en-US" dirty="0"/>
          </a:p>
        </p:txBody>
      </p:sp>
      <p:sp>
        <p:nvSpPr>
          <p:cNvPr id="33795" name="Rectangle 3"/>
          <p:cNvSpPr>
            <a:spLocks noGrp="1" noChangeArrowheads="1"/>
          </p:cNvSpPr>
          <p:nvPr>
            <p:ph idx="1"/>
          </p:nvPr>
        </p:nvSpPr>
        <p:spPr/>
        <p:txBody>
          <a:bodyPr>
            <a:normAutofit fontScale="85000" lnSpcReduction="20000"/>
          </a:bodyPr>
          <a:lstStyle/>
          <a:p>
            <a:pPr eaLnBrk="1" hangingPunct="1">
              <a:lnSpc>
                <a:spcPct val="90000"/>
              </a:lnSpc>
              <a:buFont typeface="Wingdings" pitchFamily="2" charset="2"/>
              <a:buNone/>
              <a:defRPr/>
            </a:pPr>
            <a:r>
              <a:rPr lang="en-US" dirty="0" smtClean="0"/>
              <a:t>Reproduction in bacteria is usually asexual.  The modes of cell division in bacteria include binary fission, bidding, fragmentation and formation of  </a:t>
            </a:r>
            <a:r>
              <a:rPr lang="en-US" dirty="0" err="1" smtClean="0"/>
              <a:t>conidiospores</a:t>
            </a:r>
            <a:r>
              <a:rPr lang="en-US" dirty="0" smtClean="0"/>
              <a:t> or </a:t>
            </a:r>
            <a:r>
              <a:rPr lang="en-US" dirty="0" err="1" smtClean="0"/>
              <a:t>sporangiospores</a:t>
            </a:r>
            <a:r>
              <a:rPr lang="en-US" dirty="0" smtClean="0"/>
              <a:t>.</a:t>
            </a:r>
            <a:endParaRPr lang="en-US" b="1" dirty="0" smtClean="0"/>
          </a:p>
          <a:p>
            <a:pPr eaLnBrk="1" hangingPunct="1">
              <a:lnSpc>
                <a:spcPct val="90000"/>
              </a:lnSpc>
              <a:buNone/>
              <a:defRPr/>
            </a:pPr>
            <a:r>
              <a:rPr lang="en-US" b="1" dirty="0" smtClean="0"/>
              <a:t>Binary fusion</a:t>
            </a:r>
            <a:endParaRPr lang="en-US" dirty="0" smtClean="0"/>
          </a:p>
          <a:p>
            <a:pPr>
              <a:lnSpc>
                <a:spcPct val="90000"/>
              </a:lnSpc>
              <a:defRPr/>
            </a:pPr>
            <a:r>
              <a:rPr lang="en-US" dirty="0" smtClean="0"/>
              <a:t> A single cell divides to form two new cells of equal size after developing a transverse septum ( </a:t>
            </a:r>
            <a:r>
              <a:rPr lang="en-US" dirty="0" err="1" smtClean="0"/>
              <a:t>crosswall</a:t>
            </a:r>
            <a:r>
              <a:rPr lang="en-US" dirty="0" smtClean="0"/>
              <a:t>). Transverse binary fission is the most common and important mode of cell division in the usual growth cycle of bacterial populations.  </a:t>
            </a:r>
          </a:p>
        </p:txBody>
      </p:sp>
    </p:spTree>
    <p:extLst>
      <p:ext uri="{BB962C8B-B14F-4D97-AF65-F5344CB8AC3E}">
        <p14:creationId xmlns:p14="http://schemas.microsoft.com/office/powerpoint/2010/main" val="345603675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4294967295"/>
          </p:nvPr>
        </p:nvSpPr>
        <p:spPr>
          <a:xfrm>
            <a:off x="457200" y="457200"/>
            <a:ext cx="8229600" cy="5867400"/>
          </a:xfrm>
        </p:spPr>
        <p:txBody>
          <a:bodyPr>
            <a:normAutofit fontScale="85000" lnSpcReduction="10000"/>
          </a:bodyPr>
          <a:lstStyle/>
          <a:p>
            <a:pPr eaLnBrk="1" hangingPunct="1">
              <a:buNone/>
              <a:defRPr/>
            </a:pPr>
            <a:r>
              <a:rPr lang="en-US" sz="2800" b="1" dirty="0" smtClean="0"/>
              <a:t>Budding</a:t>
            </a:r>
            <a:endParaRPr lang="en-US" sz="2800" dirty="0" smtClean="0"/>
          </a:p>
          <a:p>
            <a:pPr>
              <a:defRPr/>
            </a:pPr>
            <a:r>
              <a:rPr lang="en-US" sz="2800" dirty="0" smtClean="0"/>
              <a:t> Some bacteria such as </a:t>
            </a:r>
            <a:r>
              <a:rPr lang="en-US" sz="2800" i="1" dirty="0" err="1" smtClean="0"/>
              <a:t>Rhodopseudomonas</a:t>
            </a:r>
            <a:r>
              <a:rPr lang="en-US" sz="2800" dirty="0" smtClean="0"/>
              <a:t> </a:t>
            </a:r>
            <a:r>
              <a:rPr lang="en-US" sz="2800" i="1" dirty="0" err="1" smtClean="0"/>
              <a:t>acidophila</a:t>
            </a:r>
            <a:r>
              <a:rPr lang="en-US" sz="2800" dirty="0" smtClean="0"/>
              <a:t> reproduce by budding, a process in which a small protuberance (bud) develops at one end of the cell.  The bud enlarges  and eventually develops into a  new cell which separates from the parent.</a:t>
            </a:r>
            <a:endParaRPr lang="en-US" sz="2800" b="1" dirty="0" smtClean="0"/>
          </a:p>
          <a:p>
            <a:pPr eaLnBrk="1" hangingPunct="1">
              <a:buNone/>
              <a:defRPr/>
            </a:pPr>
            <a:r>
              <a:rPr lang="en-US" sz="2800" b="1" dirty="0" smtClean="0"/>
              <a:t>Fragmentation</a:t>
            </a:r>
            <a:endParaRPr lang="en-US" sz="2800" dirty="0" smtClean="0"/>
          </a:p>
          <a:p>
            <a:pPr>
              <a:defRPr/>
            </a:pPr>
            <a:r>
              <a:rPr lang="en-US" sz="2800" dirty="0" smtClean="0"/>
              <a:t> Bacteria that produce extensive filamentous growth, such as </a:t>
            </a:r>
            <a:r>
              <a:rPr lang="en-US" sz="2800" i="1" dirty="0" err="1" smtClean="0"/>
              <a:t>Nocardia</a:t>
            </a:r>
            <a:r>
              <a:rPr lang="en-US" sz="2800" dirty="0" smtClean="0"/>
              <a:t> species reproduce by fragmentation of the filaments into small bacillary or </a:t>
            </a:r>
            <a:r>
              <a:rPr lang="en-US" sz="2800" dirty="0" err="1" smtClean="0"/>
              <a:t>coccoid</a:t>
            </a:r>
            <a:r>
              <a:rPr lang="en-US" sz="2800" dirty="0" smtClean="0"/>
              <a:t> cells, each of which gives rise to new growth.</a:t>
            </a:r>
          </a:p>
          <a:p>
            <a:pPr>
              <a:buNone/>
              <a:defRPr/>
            </a:pPr>
            <a:r>
              <a:rPr lang="en-US" sz="2800" b="1" dirty="0" smtClean="0"/>
              <a:t>Formation of </a:t>
            </a:r>
            <a:r>
              <a:rPr lang="en-US" sz="2800" b="1" dirty="0" err="1" smtClean="0"/>
              <a:t>conidiospores</a:t>
            </a:r>
            <a:r>
              <a:rPr lang="en-US" sz="2800" b="1" dirty="0" smtClean="0"/>
              <a:t>/</a:t>
            </a:r>
            <a:r>
              <a:rPr lang="en-US" sz="2800" b="1" dirty="0" err="1" smtClean="0"/>
              <a:t>sporangiospores</a:t>
            </a:r>
            <a:r>
              <a:rPr lang="en-US" sz="2800" b="1" dirty="0" smtClean="0"/>
              <a:t> </a:t>
            </a:r>
          </a:p>
          <a:p>
            <a:pPr>
              <a:defRPr/>
            </a:pPr>
            <a:r>
              <a:rPr lang="en-US" sz="2800" dirty="0" smtClean="0"/>
              <a:t> Species of the genus </a:t>
            </a:r>
            <a:r>
              <a:rPr lang="en-US" sz="2800" dirty="0" err="1" smtClean="0"/>
              <a:t>Streptomyces</a:t>
            </a:r>
            <a:r>
              <a:rPr lang="en-US" sz="2800" dirty="0" smtClean="0"/>
              <a:t> and related bacteria produce many spores per organism by developing </a:t>
            </a:r>
            <a:r>
              <a:rPr lang="en-US" sz="2800" dirty="0" err="1" smtClean="0"/>
              <a:t>crosswalls</a:t>
            </a:r>
            <a:r>
              <a:rPr lang="en-US" sz="2800" dirty="0" smtClean="0"/>
              <a:t> (</a:t>
            </a:r>
            <a:r>
              <a:rPr lang="en-US" sz="2800" dirty="0" err="1" smtClean="0"/>
              <a:t>septation</a:t>
            </a:r>
            <a:r>
              <a:rPr lang="en-US" sz="2800" dirty="0" smtClean="0"/>
              <a:t>) at the </a:t>
            </a:r>
            <a:r>
              <a:rPr lang="en-US" sz="2800" dirty="0" err="1" smtClean="0"/>
              <a:t>hyphal</a:t>
            </a:r>
            <a:r>
              <a:rPr lang="en-US" sz="2800" dirty="0" smtClean="0"/>
              <a:t> tips. Each spore gives rise to new organism.</a:t>
            </a:r>
          </a:p>
          <a:p>
            <a:pPr eaLnBrk="1" hangingPunct="1">
              <a:buFont typeface="Wingdings" pitchFamily="2" charset="2"/>
              <a:buNone/>
              <a:defRPr/>
            </a:pPr>
            <a:endParaRPr lang="en-US" sz="2800" dirty="0" smtClean="0"/>
          </a:p>
        </p:txBody>
      </p:sp>
    </p:spTree>
    <p:extLst>
      <p:ext uri="{BB962C8B-B14F-4D97-AF65-F5344CB8AC3E}">
        <p14:creationId xmlns:p14="http://schemas.microsoft.com/office/powerpoint/2010/main" val="128716346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487362"/>
          </a:xfrm>
        </p:spPr>
        <p:txBody>
          <a:bodyPr>
            <a:normAutofit fontScale="90000"/>
          </a:bodyPr>
          <a:lstStyle/>
          <a:p>
            <a:pPr eaLnBrk="1" hangingPunct="1">
              <a:defRPr/>
            </a:pPr>
            <a:r>
              <a:rPr lang="en-US" sz="4000" b="1" smtClean="0"/>
              <a:t>Prototrophs and auxotrophs</a:t>
            </a:r>
          </a:p>
        </p:txBody>
      </p:sp>
      <p:sp>
        <p:nvSpPr>
          <p:cNvPr id="87043" name="Rectangle 3"/>
          <p:cNvSpPr>
            <a:spLocks noGrp="1" noChangeArrowheads="1"/>
          </p:cNvSpPr>
          <p:nvPr>
            <p:ph type="body" idx="1"/>
          </p:nvPr>
        </p:nvSpPr>
        <p:spPr/>
        <p:txBody>
          <a:bodyPr/>
          <a:lstStyle/>
          <a:p>
            <a:pPr eaLnBrk="1" hangingPunct="1">
              <a:defRPr/>
            </a:pPr>
            <a:r>
              <a:rPr lang="en-US" sz="2800" dirty="0" err="1" smtClean="0"/>
              <a:t>Prototrophs</a:t>
            </a:r>
            <a:r>
              <a:rPr lang="en-US" sz="2800" dirty="0" smtClean="0"/>
              <a:t> are wild-type bacteria with normal growth requirements.  They are nutritionally independent and are able to synthesize all required growth factors from simple substances.  </a:t>
            </a:r>
            <a:r>
              <a:rPr lang="en-US" sz="2800" dirty="0" err="1" smtClean="0"/>
              <a:t>Auxotrophs</a:t>
            </a:r>
            <a:r>
              <a:rPr lang="en-US" sz="2800" dirty="0" smtClean="0"/>
              <a:t> are mutants (biochemical mutants) which require an additional growth factor not needed by the parental or wild-type strain.  The specific nutrients required by the </a:t>
            </a:r>
            <a:r>
              <a:rPr lang="en-US" sz="2800" dirty="0" err="1" smtClean="0"/>
              <a:t>auxotrophs</a:t>
            </a:r>
            <a:r>
              <a:rPr lang="en-US" sz="2800" dirty="0" smtClean="0"/>
              <a:t> may be amino acids, </a:t>
            </a:r>
            <a:r>
              <a:rPr lang="en-US" sz="2800" dirty="0" err="1" smtClean="0"/>
              <a:t>purine</a:t>
            </a:r>
            <a:r>
              <a:rPr lang="en-US" sz="2800" dirty="0" smtClean="0"/>
              <a:t> and  </a:t>
            </a:r>
            <a:r>
              <a:rPr lang="en-US" sz="2800" dirty="0" err="1" smtClean="0"/>
              <a:t>pyrimidine</a:t>
            </a:r>
            <a:r>
              <a:rPr lang="en-US" sz="2800" dirty="0" smtClean="0"/>
              <a:t> bases and vitamins.</a:t>
            </a:r>
          </a:p>
        </p:txBody>
      </p:sp>
    </p:spTree>
    <p:extLst>
      <p:ext uri="{BB962C8B-B14F-4D97-AF65-F5344CB8AC3E}">
        <p14:creationId xmlns:p14="http://schemas.microsoft.com/office/powerpoint/2010/main" val="35045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scene3d>
              <a:camera prst="orthographicFront"/>
              <a:lightRig rig="soft" dir="t">
                <a:rot lat="0" lon="0" rev="16800000"/>
              </a:lightRig>
            </a:scene3d>
            <a:sp3d prstMaterial="softEdge">
              <a:bevelT w="38100" h="38100"/>
            </a:sp3d>
          </a:bodyPr>
          <a:lstStyle/>
          <a:p>
            <a:pPr fontAlgn="auto">
              <a:spcAft>
                <a:spcPts val="0"/>
              </a:spcAft>
              <a:defRPr/>
            </a:pPr>
            <a:r>
              <a:rPr lang="en-US">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Growth of Bacteria</a:t>
            </a:r>
          </a:p>
        </p:txBody>
      </p:sp>
      <p:sp>
        <p:nvSpPr>
          <p:cNvPr id="49155" name="Rectangle 3"/>
          <p:cNvSpPr>
            <a:spLocks noGrp="1" noChangeArrowheads="1"/>
          </p:cNvSpPr>
          <p:nvPr>
            <p:ph idx="1"/>
          </p:nvPr>
        </p:nvSpPr>
        <p:spPr>
          <a:xfrm>
            <a:off x="381000" y="1524001"/>
            <a:ext cx="8305800" cy="4876800"/>
          </a:xfrm>
        </p:spPr>
        <p:txBody>
          <a:bodyPr>
            <a:normAutofit fontScale="70000" lnSpcReduction="20000"/>
          </a:bodyPr>
          <a:lstStyle/>
          <a:p>
            <a:pPr>
              <a:buFont typeface="Wingdings" charset="2"/>
              <a:buChar char="§"/>
            </a:pPr>
            <a:r>
              <a:rPr lang="en-US" sz="2800" dirty="0" smtClean="0"/>
              <a:t>The term growth  as commonly applied to bacteria refers to the changes (increase) in the total population rather than an increase in the size or mass of an individual organism.</a:t>
            </a:r>
          </a:p>
          <a:p>
            <a:pPr>
              <a:buFont typeface="Wingdings" charset="2"/>
              <a:buChar char="§"/>
            </a:pPr>
            <a:r>
              <a:rPr lang="en-US" sz="2800" dirty="0" smtClean="0"/>
              <a:t>The most common means of bacterial reproduction is binary </a:t>
            </a:r>
            <a:r>
              <a:rPr lang="en-US" sz="2800" dirty="0" err="1" smtClean="0"/>
              <a:t>fission.Thus</a:t>
            </a:r>
            <a:r>
              <a:rPr lang="en-US" sz="2800" dirty="0" smtClean="0"/>
              <a:t>, if we start with a single bacterium, the increase in population is by geometric progression:</a:t>
            </a:r>
          </a:p>
          <a:p>
            <a:pPr lvl="1">
              <a:buFont typeface="Wingdings" charset="2"/>
              <a:buChar char="§"/>
            </a:pPr>
            <a:r>
              <a:rPr lang="en-US" sz="2400" dirty="0" smtClean="0"/>
              <a:t>1....2.....4.....8......16......32.....................</a:t>
            </a:r>
          </a:p>
          <a:p>
            <a:pPr lvl="1">
              <a:buFont typeface="Wingdings" charset="2"/>
              <a:buChar char="§"/>
            </a:pPr>
            <a:r>
              <a:rPr lang="en-US" sz="2400" dirty="0" smtClean="0"/>
              <a:t>1....21......22.......23.......24.........25..........2n </a:t>
            </a:r>
          </a:p>
          <a:p>
            <a:pPr>
              <a:buFont typeface="Wingdings" charset="2"/>
              <a:buChar char="§"/>
            </a:pPr>
            <a:r>
              <a:rPr lang="en-US" sz="2800" dirty="0" smtClean="0"/>
              <a:t>The rate of growth is limited by:</a:t>
            </a:r>
          </a:p>
          <a:p>
            <a:pPr lvl="1"/>
            <a:r>
              <a:rPr lang="en-US" dirty="0" smtClean="0"/>
              <a:t>the availability of nutrients</a:t>
            </a:r>
          </a:p>
          <a:p>
            <a:pPr lvl="1"/>
            <a:r>
              <a:rPr lang="en-US" dirty="0" smtClean="0"/>
              <a:t>temperature</a:t>
            </a:r>
          </a:p>
          <a:p>
            <a:pPr lvl="1"/>
            <a:r>
              <a:rPr lang="en-US" dirty="0" smtClean="0"/>
              <a:t>ability to remove toxic products</a:t>
            </a:r>
          </a:p>
          <a:p>
            <a:pPr>
              <a:buFont typeface="Wingdings" charset="2"/>
              <a:buChar char="§"/>
            </a:pPr>
            <a:r>
              <a:rPr lang="en-US" sz="2800" dirty="0" smtClean="0"/>
              <a:t>The time required to divide is called the generation time.</a:t>
            </a:r>
          </a:p>
          <a:p>
            <a:pPr lvl="1"/>
            <a:r>
              <a:rPr lang="en-US" dirty="0" smtClean="0"/>
              <a:t>for most organisms, it is measured in minutes</a:t>
            </a:r>
          </a:p>
          <a:p>
            <a:pPr lvl="1"/>
            <a:r>
              <a:rPr lang="en-US" b="1" dirty="0" smtClean="0"/>
              <a:t>Fast</a:t>
            </a:r>
            <a:r>
              <a:rPr lang="en-US" dirty="0" smtClean="0"/>
              <a:t> - as little as 10 min. generation time (</a:t>
            </a:r>
            <a:r>
              <a:rPr lang="en-US" i="1" dirty="0" smtClean="0"/>
              <a:t>Vibrio </a:t>
            </a:r>
            <a:r>
              <a:rPr lang="en-US" i="1" dirty="0" err="1" smtClean="0"/>
              <a:t>vulnificus</a:t>
            </a:r>
            <a:r>
              <a:rPr lang="en-US" dirty="0" smtClean="0"/>
              <a:t>) as long as 24 hr. (</a:t>
            </a:r>
            <a:r>
              <a:rPr lang="en-US" i="1" dirty="0" smtClean="0"/>
              <a:t>Mycobacterium tuberculosis</a:t>
            </a:r>
            <a:r>
              <a:rPr lang="en-US" dirty="0" smtClean="0"/>
              <a:t>)</a:t>
            </a:r>
          </a:p>
          <a:p>
            <a:pPr lvl="1"/>
            <a:endParaRPr lang="en-US" dirty="0" smtClean="0"/>
          </a:p>
        </p:txBody>
      </p:sp>
    </p:spTree>
    <p:extLst>
      <p:ext uri="{BB962C8B-B14F-4D97-AF65-F5344CB8AC3E}">
        <p14:creationId xmlns:p14="http://schemas.microsoft.com/office/powerpoint/2010/main" val="388558306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06-17a_binafisn_1.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422448776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980728"/>
          </a:xfrm>
        </p:spPr>
        <p:txBody>
          <a:bodyPr>
            <a:normAutofit/>
          </a:bodyPr>
          <a:lstStyle/>
          <a:p>
            <a:r>
              <a:rPr lang="en-US" b="1" dirty="0"/>
              <a:t>Bacterial Growth </a:t>
            </a:r>
            <a:r>
              <a:rPr lang="en-US" b="1" dirty="0" smtClean="0"/>
              <a:t>Curve</a:t>
            </a:r>
            <a:endParaRPr lang="en-US" dirty="0"/>
          </a:p>
        </p:txBody>
      </p:sp>
      <p:pic>
        <p:nvPicPr>
          <p:cNvPr id="51202" name="Picture 2" descr="Bacterial Growth Rate Curve"/>
          <p:cNvPicPr>
            <a:picLocks noChangeAspect="1" noChangeArrowheads="1"/>
          </p:cNvPicPr>
          <p:nvPr/>
        </p:nvPicPr>
        <p:blipFill>
          <a:blip r:embed="rId2"/>
          <a:srcRect/>
          <a:stretch>
            <a:fillRect/>
          </a:stretch>
        </p:blipFill>
        <p:spPr bwMode="auto">
          <a:xfrm>
            <a:off x="0" y="1124744"/>
            <a:ext cx="9144000" cy="5733256"/>
          </a:xfrm>
          <a:prstGeom prst="rect">
            <a:avLst/>
          </a:prstGeom>
          <a:solidFill>
            <a:schemeClr val="tx2">
              <a:lumMod val="20000"/>
              <a:lumOff val="80000"/>
            </a:schemeClr>
          </a:solidFill>
          <a:ln w="9525">
            <a:noFill/>
            <a:miter lim="800000"/>
            <a:headEnd/>
            <a:tailEnd/>
          </a:ln>
        </p:spPr>
      </p:pic>
    </p:spTree>
    <p:extLst>
      <p:ext uri="{BB962C8B-B14F-4D97-AF65-F5344CB8AC3E}">
        <p14:creationId xmlns:p14="http://schemas.microsoft.com/office/powerpoint/2010/main" val="307732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idx="4294967295"/>
          </p:nvPr>
        </p:nvSpPr>
        <p:spPr>
          <a:xfrm>
            <a:off x="0" y="274638"/>
            <a:ext cx="8229600" cy="1143000"/>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Oxygen requirements</a:t>
            </a:r>
          </a:p>
        </p:txBody>
      </p:sp>
      <p:grpSp>
        <p:nvGrpSpPr>
          <p:cNvPr id="2" name="Group 3"/>
          <p:cNvGrpSpPr>
            <a:grpSpLocks/>
          </p:cNvGrpSpPr>
          <p:nvPr/>
        </p:nvGrpSpPr>
        <p:grpSpPr bwMode="auto">
          <a:xfrm>
            <a:off x="1143000" y="2286000"/>
            <a:ext cx="1295400" cy="1295400"/>
            <a:chOff x="720" y="1440"/>
            <a:chExt cx="816" cy="816"/>
          </a:xfrm>
        </p:grpSpPr>
        <p:sp>
          <p:nvSpPr>
            <p:cNvPr id="101440" name="Oval 4"/>
            <p:cNvSpPr>
              <a:spLocks noChangeArrowheads="1"/>
            </p:cNvSpPr>
            <p:nvPr/>
          </p:nvSpPr>
          <p:spPr bwMode="auto">
            <a:xfrm>
              <a:off x="720" y="1440"/>
              <a:ext cx="816" cy="816"/>
            </a:xfrm>
            <a:prstGeom prst="ellipse">
              <a:avLst/>
            </a:prstGeom>
            <a:solidFill>
              <a:srgbClr val="FF9933"/>
            </a:solidFill>
            <a:ln w="12700">
              <a:solidFill>
                <a:srgbClr val="FF9933"/>
              </a:solidFill>
              <a:round/>
              <a:headEnd/>
              <a:tailEnd/>
            </a:ln>
          </p:spPr>
          <p:txBody>
            <a:bodyPr wrap="none" anchor="ctr"/>
            <a:lstStyle/>
            <a:p>
              <a:endParaRPr lang="en-GB">
                <a:solidFill>
                  <a:prstClr val="black"/>
                </a:solidFill>
              </a:endParaRPr>
            </a:p>
          </p:txBody>
        </p:sp>
        <p:sp>
          <p:nvSpPr>
            <p:cNvPr id="101441" name="Line 5"/>
            <p:cNvSpPr>
              <a:spLocks noChangeShapeType="1"/>
            </p:cNvSpPr>
            <p:nvPr/>
          </p:nvSpPr>
          <p:spPr bwMode="auto">
            <a:xfrm>
              <a:off x="1104" y="1440"/>
              <a:ext cx="0" cy="816"/>
            </a:xfrm>
            <a:prstGeom prst="line">
              <a:avLst/>
            </a:prstGeom>
            <a:noFill/>
            <a:ln w="12700">
              <a:solidFill>
                <a:schemeClr val="tx1"/>
              </a:solidFill>
              <a:round/>
              <a:headEnd/>
              <a:tailEnd/>
            </a:ln>
          </p:spPr>
          <p:txBody>
            <a:bodyPr wrap="none" anchor="ctr"/>
            <a:lstStyle/>
            <a:p>
              <a:endParaRPr lang="en-US">
                <a:solidFill>
                  <a:prstClr val="black"/>
                </a:solidFill>
              </a:endParaRPr>
            </a:p>
          </p:txBody>
        </p:sp>
        <p:sp>
          <p:nvSpPr>
            <p:cNvPr id="101442" name="Line 6"/>
            <p:cNvSpPr>
              <a:spLocks noChangeShapeType="1"/>
            </p:cNvSpPr>
            <p:nvPr/>
          </p:nvSpPr>
          <p:spPr bwMode="auto">
            <a:xfrm rot="-5400000">
              <a:off x="1128" y="1416"/>
              <a:ext cx="0" cy="816"/>
            </a:xfrm>
            <a:prstGeom prst="line">
              <a:avLst/>
            </a:prstGeom>
            <a:noFill/>
            <a:ln w="12700">
              <a:solidFill>
                <a:schemeClr val="tx1"/>
              </a:solidFill>
              <a:round/>
              <a:headEnd/>
              <a:tailEnd/>
            </a:ln>
          </p:spPr>
          <p:txBody>
            <a:bodyPr wrap="none" anchor="ctr"/>
            <a:lstStyle/>
            <a:p>
              <a:endParaRPr lang="en-US">
                <a:solidFill>
                  <a:prstClr val="black"/>
                </a:solidFill>
              </a:endParaRPr>
            </a:p>
          </p:txBody>
        </p:sp>
      </p:grpSp>
      <p:grpSp>
        <p:nvGrpSpPr>
          <p:cNvPr id="3" name="Group 7"/>
          <p:cNvGrpSpPr>
            <a:grpSpLocks/>
          </p:cNvGrpSpPr>
          <p:nvPr/>
        </p:nvGrpSpPr>
        <p:grpSpPr bwMode="auto">
          <a:xfrm>
            <a:off x="3810000" y="2286000"/>
            <a:ext cx="1295400" cy="1295400"/>
            <a:chOff x="720" y="1440"/>
            <a:chExt cx="816" cy="816"/>
          </a:xfrm>
        </p:grpSpPr>
        <p:sp>
          <p:nvSpPr>
            <p:cNvPr id="101437" name="Oval 8"/>
            <p:cNvSpPr>
              <a:spLocks noChangeArrowheads="1"/>
            </p:cNvSpPr>
            <p:nvPr/>
          </p:nvSpPr>
          <p:spPr bwMode="auto">
            <a:xfrm>
              <a:off x="720" y="1440"/>
              <a:ext cx="816" cy="816"/>
            </a:xfrm>
            <a:prstGeom prst="ellipse">
              <a:avLst/>
            </a:prstGeom>
            <a:solidFill>
              <a:srgbClr val="FF9933"/>
            </a:solidFill>
            <a:ln w="12700">
              <a:solidFill>
                <a:srgbClr val="FF9933"/>
              </a:solidFill>
              <a:round/>
              <a:headEnd/>
              <a:tailEnd/>
            </a:ln>
          </p:spPr>
          <p:txBody>
            <a:bodyPr wrap="none" anchor="ctr"/>
            <a:lstStyle/>
            <a:p>
              <a:endParaRPr lang="en-GB">
                <a:solidFill>
                  <a:prstClr val="black"/>
                </a:solidFill>
              </a:endParaRPr>
            </a:p>
          </p:txBody>
        </p:sp>
        <p:sp>
          <p:nvSpPr>
            <p:cNvPr id="101438" name="Line 9"/>
            <p:cNvSpPr>
              <a:spLocks noChangeShapeType="1"/>
            </p:cNvSpPr>
            <p:nvPr/>
          </p:nvSpPr>
          <p:spPr bwMode="auto">
            <a:xfrm>
              <a:off x="1104" y="1440"/>
              <a:ext cx="0" cy="816"/>
            </a:xfrm>
            <a:prstGeom prst="line">
              <a:avLst/>
            </a:prstGeom>
            <a:noFill/>
            <a:ln w="12700">
              <a:solidFill>
                <a:schemeClr val="tx1"/>
              </a:solidFill>
              <a:round/>
              <a:headEnd/>
              <a:tailEnd/>
            </a:ln>
          </p:spPr>
          <p:txBody>
            <a:bodyPr wrap="none" anchor="ctr"/>
            <a:lstStyle/>
            <a:p>
              <a:endParaRPr lang="en-US">
                <a:solidFill>
                  <a:prstClr val="black"/>
                </a:solidFill>
              </a:endParaRPr>
            </a:p>
          </p:txBody>
        </p:sp>
        <p:sp>
          <p:nvSpPr>
            <p:cNvPr id="101439" name="Line 10"/>
            <p:cNvSpPr>
              <a:spLocks noChangeShapeType="1"/>
            </p:cNvSpPr>
            <p:nvPr/>
          </p:nvSpPr>
          <p:spPr bwMode="auto">
            <a:xfrm rot="-5400000">
              <a:off x="1128" y="1416"/>
              <a:ext cx="0" cy="816"/>
            </a:xfrm>
            <a:prstGeom prst="line">
              <a:avLst/>
            </a:prstGeom>
            <a:noFill/>
            <a:ln w="12700">
              <a:solidFill>
                <a:schemeClr val="tx1"/>
              </a:solidFill>
              <a:round/>
              <a:headEnd/>
              <a:tailEnd/>
            </a:ln>
          </p:spPr>
          <p:txBody>
            <a:bodyPr wrap="none" anchor="ctr"/>
            <a:lstStyle/>
            <a:p>
              <a:endParaRPr lang="en-US">
                <a:solidFill>
                  <a:prstClr val="black"/>
                </a:solidFill>
              </a:endParaRPr>
            </a:p>
          </p:txBody>
        </p:sp>
      </p:grpSp>
      <p:grpSp>
        <p:nvGrpSpPr>
          <p:cNvPr id="4" name="Group 11"/>
          <p:cNvGrpSpPr>
            <a:grpSpLocks/>
          </p:cNvGrpSpPr>
          <p:nvPr/>
        </p:nvGrpSpPr>
        <p:grpSpPr bwMode="auto">
          <a:xfrm>
            <a:off x="6477000" y="2286000"/>
            <a:ext cx="1295400" cy="1295400"/>
            <a:chOff x="720" y="1440"/>
            <a:chExt cx="816" cy="816"/>
          </a:xfrm>
        </p:grpSpPr>
        <p:sp>
          <p:nvSpPr>
            <p:cNvPr id="101434" name="Oval 12"/>
            <p:cNvSpPr>
              <a:spLocks noChangeArrowheads="1"/>
            </p:cNvSpPr>
            <p:nvPr/>
          </p:nvSpPr>
          <p:spPr bwMode="auto">
            <a:xfrm>
              <a:off x="720" y="1440"/>
              <a:ext cx="816" cy="816"/>
            </a:xfrm>
            <a:prstGeom prst="ellipse">
              <a:avLst/>
            </a:prstGeom>
            <a:solidFill>
              <a:srgbClr val="FF9933"/>
            </a:solidFill>
            <a:ln w="12700">
              <a:solidFill>
                <a:srgbClr val="FF9933"/>
              </a:solidFill>
              <a:round/>
              <a:headEnd/>
              <a:tailEnd/>
            </a:ln>
          </p:spPr>
          <p:txBody>
            <a:bodyPr wrap="none" anchor="ctr"/>
            <a:lstStyle/>
            <a:p>
              <a:endParaRPr lang="en-GB">
                <a:solidFill>
                  <a:prstClr val="black"/>
                </a:solidFill>
              </a:endParaRPr>
            </a:p>
          </p:txBody>
        </p:sp>
        <p:sp>
          <p:nvSpPr>
            <p:cNvPr id="101435" name="Line 13"/>
            <p:cNvSpPr>
              <a:spLocks noChangeShapeType="1"/>
            </p:cNvSpPr>
            <p:nvPr/>
          </p:nvSpPr>
          <p:spPr bwMode="auto">
            <a:xfrm>
              <a:off x="1104" y="1440"/>
              <a:ext cx="0" cy="816"/>
            </a:xfrm>
            <a:prstGeom prst="line">
              <a:avLst/>
            </a:prstGeom>
            <a:noFill/>
            <a:ln w="12700">
              <a:solidFill>
                <a:schemeClr val="tx1"/>
              </a:solidFill>
              <a:round/>
              <a:headEnd/>
              <a:tailEnd/>
            </a:ln>
          </p:spPr>
          <p:txBody>
            <a:bodyPr wrap="none" anchor="ctr"/>
            <a:lstStyle/>
            <a:p>
              <a:endParaRPr lang="en-US">
                <a:solidFill>
                  <a:prstClr val="black"/>
                </a:solidFill>
              </a:endParaRPr>
            </a:p>
          </p:txBody>
        </p:sp>
        <p:sp>
          <p:nvSpPr>
            <p:cNvPr id="101436" name="Line 14"/>
            <p:cNvSpPr>
              <a:spLocks noChangeShapeType="1"/>
            </p:cNvSpPr>
            <p:nvPr/>
          </p:nvSpPr>
          <p:spPr bwMode="auto">
            <a:xfrm rot="-5400000">
              <a:off x="1128" y="1416"/>
              <a:ext cx="0" cy="816"/>
            </a:xfrm>
            <a:prstGeom prst="line">
              <a:avLst/>
            </a:prstGeom>
            <a:noFill/>
            <a:ln w="12700">
              <a:solidFill>
                <a:schemeClr val="tx1"/>
              </a:solidFill>
              <a:round/>
              <a:headEnd/>
              <a:tailEnd/>
            </a:ln>
          </p:spPr>
          <p:txBody>
            <a:bodyPr wrap="none" anchor="ctr"/>
            <a:lstStyle/>
            <a:p>
              <a:endParaRPr lang="en-US">
                <a:solidFill>
                  <a:prstClr val="black"/>
                </a:solidFill>
              </a:endParaRPr>
            </a:p>
          </p:txBody>
        </p:sp>
      </p:grpSp>
      <p:sp>
        <p:nvSpPr>
          <p:cNvPr id="101382" name="Freeform 15"/>
          <p:cNvSpPr>
            <a:spLocks/>
          </p:cNvSpPr>
          <p:nvPr/>
        </p:nvSpPr>
        <p:spPr bwMode="auto">
          <a:xfrm>
            <a:off x="1831975" y="2393950"/>
            <a:ext cx="482600" cy="466725"/>
          </a:xfrm>
          <a:custGeom>
            <a:avLst/>
            <a:gdLst>
              <a:gd name="T0" fmla="*/ 2147483647 w 304"/>
              <a:gd name="T1" fmla="*/ 2147483647 h 294"/>
              <a:gd name="T2" fmla="*/ 2147483647 w 304"/>
              <a:gd name="T3" fmla="*/ 2147483647 h 294"/>
              <a:gd name="T4" fmla="*/ 2147483647 w 304"/>
              <a:gd name="T5" fmla="*/ 2147483647 h 294"/>
              <a:gd name="T6" fmla="*/ 2147483647 w 304"/>
              <a:gd name="T7" fmla="*/ 2147483647 h 294"/>
              <a:gd name="T8" fmla="*/ 2147483647 w 304"/>
              <a:gd name="T9" fmla="*/ 2147483647 h 294"/>
              <a:gd name="T10" fmla="*/ 2147483647 w 304"/>
              <a:gd name="T11" fmla="*/ 2147483647 h 294"/>
              <a:gd name="T12" fmla="*/ 2147483647 w 304"/>
              <a:gd name="T13" fmla="*/ 2147483647 h 294"/>
              <a:gd name="T14" fmla="*/ 2147483647 w 304"/>
              <a:gd name="T15" fmla="*/ 2147483647 h 294"/>
              <a:gd name="T16" fmla="*/ 2147483647 w 304"/>
              <a:gd name="T17" fmla="*/ 2147483647 h 294"/>
              <a:gd name="T18" fmla="*/ 2147483647 w 304"/>
              <a:gd name="T19" fmla="*/ 2147483647 h 294"/>
              <a:gd name="T20" fmla="*/ 2147483647 w 304"/>
              <a:gd name="T21" fmla="*/ 2147483647 h 294"/>
              <a:gd name="T22" fmla="*/ 2147483647 w 304"/>
              <a:gd name="T23" fmla="*/ 2147483647 h 294"/>
              <a:gd name="T24" fmla="*/ 2147483647 w 304"/>
              <a:gd name="T25" fmla="*/ 2147483647 h 294"/>
              <a:gd name="T26" fmla="*/ 2147483647 w 3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294"/>
              <a:gd name="T44" fmla="*/ 304 w 304"/>
              <a:gd name="T45" fmla="*/ 294 h 2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294">
                <a:moveTo>
                  <a:pt x="51" y="294"/>
                </a:moveTo>
                <a:cubicBezTo>
                  <a:pt x="35" y="269"/>
                  <a:pt x="14" y="248"/>
                  <a:pt x="5" y="221"/>
                </a:cubicBezTo>
                <a:cubicBezTo>
                  <a:pt x="0" y="208"/>
                  <a:pt x="3" y="191"/>
                  <a:pt x="14" y="184"/>
                </a:cubicBezTo>
                <a:cubicBezTo>
                  <a:pt x="21" y="179"/>
                  <a:pt x="25" y="196"/>
                  <a:pt x="32" y="203"/>
                </a:cubicBezTo>
                <a:cubicBezTo>
                  <a:pt x="38" y="209"/>
                  <a:pt x="45" y="214"/>
                  <a:pt x="51" y="221"/>
                </a:cubicBezTo>
                <a:cubicBezTo>
                  <a:pt x="75" y="251"/>
                  <a:pt x="85" y="263"/>
                  <a:pt x="124" y="276"/>
                </a:cubicBezTo>
                <a:cubicBezTo>
                  <a:pt x="130" y="270"/>
                  <a:pt x="143" y="266"/>
                  <a:pt x="143" y="258"/>
                </a:cubicBezTo>
                <a:cubicBezTo>
                  <a:pt x="143" y="208"/>
                  <a:pt x="99" y="170"/>
                  <a:pt x="69" y="138"/>
                </a:cubicBezTo>
                <a:cubicBezTo>
                  <a:pt x="48" y="73"/>
                  <a:pt x="32" y="89"/>
                  <a:pt x="78" y="74"/>
                </a:cubicBezTo>
                <a:cubicBezTo>
                  <a:pt x="163" y="101"/>
                  <a:pt x="95" y="168"/>
                  <a:pt x="170" y="193"/>
                </a:cubicBezTo>
                <a:cubicBezTo>
                  <a:pt x="190" y="213"/>
                  <a:pt x="205" y="236"/>
                  <a:pt x="225" y="258"/>
                </a:cubicBezTo>
                <a:cubicBezTo>
                  <a:pt x="243" y="255"/>
                  <a:pt x="270" y="264"/>
                  <a:pt x="281" y="249"/>
                </a:cubicBezTo>
                <a:cubicBezTo>
                  <a:pt x="304" y="216"/>
                  <a:pt x="246" y="148"/>
                  <a:pt x="225" y="129"/>
                </a:cubicBezTo>
                <a:cubicBezTo>
                  <a:pt x="204" y="63"/>
                  <a:pt x="132" y="0"/>
                  <a:pt x="60" y="0"/>
                </a:cubicBezTo>
              </a:path>
            </a:pathLst>
          </a:custGeom>
          <a:noFill/>
          <a:ln w="28575">
            <a:solidFill>
              <a:srgbClr val="000000"/>
            </a:solidFill>
            <a:round/>
            <a:headEnd/>
            <a:tailEnd/>
          </a:ln>
        </p:spPr>
        <p:txBody>
          <a:bodyPr wrap="none" anchor="ctr"/>
          <a:lstStyle/>
          <a:p>
            <a:endParaRPr lang="en-US">
              <a:solidFill>
                <a:prstClr val="black"/>
              </a:solidFill>
            </a:endParaRPr>
          </a:p>
        </p:txBody>
      </p:sp>
      <p:sp>
        <p:nvSpPr>
          <p:cNvPr id="101383" name="Freeform 16"/>
          <p:cNvSpPr>
            <a:spLocks/>
          </p:cNvSpPr>
          <p:nvPr/>
        </p:nvSpPr>
        <p:spPr bwMode="auto">
          <a:xfrm rot="5400000">
            <a:off x="1828801" y="2954337"/>
            <a:ext cx="482600" cy="466725"/>
          </a:xfrm>
          <a:custGeom>
            <a:avLst/>
            <a:gdLst>
              <a:gd name="T0" fmla="*/ 2147483647 w 304"/>
              <a:gd name="T1" fmla="*/ 2147483647 h 294"/>
              <a:gd name="T2" fmla="*/ 2147483647 w 304"/>
              <a:gd name="T3" fmla="*/ 2147483647 h 294"/>
              <a:gd name="T4" fmla="*/ 2147483647 w 304"/>
              <a:gd name="T5" fmla="*/ 2147483647 h 294"/>
              <a:gd name="T6" fmla="*/ 2147483647 w 304"/>
              <a:gd name="T7" fmla="*/ 2147483647 h 294"/>
              <a:gd name="T8" fmla="*/ 2147483647 w 304"/>
              <a:gd name="T9" fmla="*/ 2147483647 h 294"/>
              <a:gd name="T10" fmla="*/ 2147483647 w 304"/>
              <a:gd name="T11" fmla="*/ 2147483647 h 294"/>
              <a:gd name="T12" fmla="*/ 2147483647 w 304"/>
              <a:gd name="T13" fmla="*/ 2147483647 h 294"/>
              <a:gd name="T14" fmla="*/ 2147483647 w 304"/>
              <a:gd name="T15" fmla="*/ 2147483647 h 294"/>
              <a:gd name="T16" fmla="*/ 2147483647 w 304"/>
              <a:gd name="T17" fmla="*/ 2147483647 h 294"/>
              <a:gd name="T18" fmla="*/ 2147483647 w 304"/>
              <a:gd name="T19" fmla="*/ 2147483647 h 294"/>
              <a:gd name="T20" fmla="*/ 2147483647 w 304"/>
              <a:gd name="T21" fmla="*/ 2147483647 h 294"/>
              <a:gd name="T22" fmla="*/ 2147483647 w 304"/>
              <a:gd name="T23" fmla="*/ 2147483647 h 294"/>
              <a:gd name="T24" fmla="*/ 2147483647 w 304"/>
              <a:gd name="T25" fmla="*/ 2147483647 h 294"/>
              <a:gd name="T26" fmla="*/ 2147483647 w 3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294"/>
              <a:gd name="T44" fmla="*/ 304 w 304"/>
              <a:gd name="T45" fmla="*/ 294 h 2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294">
                <a:moveTo>
                  <a:pt x="51" y="294"/>
                </a:moveTo>
                <a:cubicBezTo>
                  <a:pt x="35" y="269"/>
                  <a:pt x="14" y="248"/>
                  <a:pt x="5" y="221"/>
                </a:cubicBezTo>
                <a:cubicBezTo>
                  <a:pt x="0" y="208"/>
                  <a:pt x="3" y="191"/>
                  <a:pt x="14" y="184"/>
                </a:cubicBezTo>
                <a:cubicBezTo>
                  <a:pt x="21" y="179"/>
                  <a:pt x="25" y="196"/>
                  <a:pt x="32" y="203"/>
                </a:cubicBezTo>
                <a:cubicBezTo>
                  <a:pt x="38" y="209"/>
                  <a:pt x="45" y="214"/>
                  <a:pt x="51" y="221"/>
                </a:cubicBezTo>
                <a:cubicBezTo>
                  <a:pt x="75" y="251"/>
                  <a:pt x="85" y="263"/>
                  <a:pt x="124" y="276"/>
                </a:cubicBezTo>
                <a:cubicBezTo>
                  <a:pt x="130" y="270"/>
                  <a:pt x="143" y="266"/>
                  <a:pt x="143" y="258"/>
                </a:cubicBezTo>
                <a:cubicBezTo>
                  <a:pt x="143" y="208"/>
                  <a:pt x="99" y="170"/>
                  <a:pt x="69" y="138"/>
                </a:cubicBezTo>
                <a:cubicBezTo>
                  <a:pt x="48" y="73"/>
                  <a:pt x="32" y="89"/>
                  <a:pt x="78" y="74"/>
                </a:cubicBezTo>
                <a:cubicBezTo>
                  <a:pt x="163" y="101"/>
                  <a:pt x="95" y="168"/>
                  <a:pt x="170" y="193"/>
                </a:cubicBezTo>
                <a:cubicBezTo>
                  <a:pt x="190" y="213"/>
                  <a:pt x="205" y="236"/>
                  <a:pt x="225" y="258"/>
                </a:cubicBezTo>
                <a:cubicBezTo>
                  <a:pt x="243" y="255"/>
                  <a:pt x="270" y="264"/>
                  <a:pt x="281" y="249"/>
                </a:cubicBezTo>
                <a:cubicBezTo>
                  <a:pt x="304" y="216"/>
                  <a:pt x="246" y="148"/>
                  <a:pt x="225" y="129"/>
                </a:cubicBezTo>
                <a:cubicBezTo>
                  <a:pt x="204" y="63"/>
                  <a:pt x="132" y="0"/>
                  <a:pt x="60" y="0"/>
                </a:cubicBezTo>
              </a:path>
            </a:pathLst>
          </a:custGeom>
          <a:noFill/>
          <a:ln w="28575">
            <a:solidFill>
              <a:srgbClr val="000000"/>
            </a:solidFill>
            <a:round/>
            <a:headEnd/>
            <a:tailEnd/>
          </a:ln>
        </p:spPr>
        <p:txBody>
          <a:bodyPr wrap="none" anchor="ctr"/>
          <a:lstStyle/>
          <a:p>
            <a:endParaRPr lang="en-US">
              <a:solidFill>
                <a:prstClr val="black"/>
              </a:solidFill>
            </a:endParaRPr>
          </a:p>
        </p:txBody>
      </p:sp>
      <p:sp>
        <p:nvSpPr>
          <p:cNvPr id="101384" name="Freeform 17"/>
          <p:cNvSpPr>
            <a:spLocks/>
          </p:cNvSpPr>
          <p:nvPr/>
        </p:nvSpPr>
        <p:spPr bwMode="auto">
          <a:xfrm>
            <a:off x="4495800" y="2362200"/>
            <a:ext cx="482600" cy="466725"/>
          </a:xfrm>
          <a:custGeom>
            <a:avLst/>
            <a:gdLst>
              <a:gd name="T0" fmla="*/ 2147483647 w 304"/>
              <a:gd name="T1" fmla="*/ 2147483647 h 294"/>
              <a:gd name="T2" fmla="*/ 2147483647 w 304"/>
              <a:gd name="T3" fmla="*/ 2147483647 h 294"/>
              <a:gd name="T4" fmla="*/ 2147483647 w 304"/>
              <a:gd name="T5" fmla="*/ 2147483647 h 294"/>
              <a:gd name="T6" fmla="*/ 2147483647 w 304"/>
              <a:gd name="T7" fmla="*/ 2147483647 h 294"/>
              <a:gd name="T8" fmla="*/ 2147483647 w 304"/>
              <a:gd name="T9" fmla="*/ 2147483647 h 294"/>
              <a:gd name="T10" fmla="*/ 2147483647 w 304"/>
              <a:gd name="T11" fmla="*/ 2147483647 h 294"/>
              <a:gd name="T12" fmla="*/ 2147483647 w 304"/>
              <a:gd name="T13" fmla="*/ 2147483647 h 294"/>
              <a:gd name="T14" fmla="*/ 2147483647 w 304"/>
              <a:gd name="T15" fmla="*/ 2147483647 h 294"/>
              <a:gd name="T16" fmla="*/ 2147483647 w 304"/>
              <a:gd name="T17" fmla="*/ 2147483647 h 294"/>
              <a:gd name="T18" fmla="*/ 2147483647 w 304"/>
              <a:gd name="T19" fmla="*/ 2147483647 h 294"/>
              <a:gd name="T20" fmla="*/ 2147483647 w 304"/>
              <a:gd name="T21" fmla="*/ 2147483647 h 294"/>
              <a:gd name="T22" fmla="*/ 2147483647 w 304"/>
              <a:gd name="T23" fmla="*/ 2147483647 h 294"/>
              <a:gd name="T24" fmla="*/ 2147483647 w 304"/>
              <a:gd name="T25" fmla="*/ 2147483647 h 294"/>
              <a:gd name="T26" fmla="*/ 2147483647 w 3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294"/>
              <a:gd name="T44" fmla="*/ 304 w 304"/>
              <a:gd name="T45" fmla="*/ 294 h 2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294">
                <a:moveTo>
                  <a:pt x="51" y="294"/>
                </a:moveTo>
                <a:cubicBezTo>
                  <a:pt x="35" y="269"/>
                  <a:pt x="14" y="248"/>
                  <a:pt x="5" y="221"/>
                </a:cubicBezTo>
                <a:cubicBezTo>
                  <a:pt x="0" y="208"/>
                  <a:pt x="3" y="191"/>
                  <a:pt x="14" y="184"/>
                </a:cubicBezTo>
                <a:cubicBezTo>
                  <a:pt x="21" y="179"/>
                  <a:pt x="25" y="196"/>
                  <a:pt x="32" y="203"/>
                </a:cubicBezTo>
                <a:cubicBezTo>
                  <a:pt x="38" y="209"/>
                  <a:pt x="45" y="214"/>
                  <a:pt x="51" y="221"/>
                </a:cubicBezTo>
                <a:cubicBezTo>
                  <a:pt x="75" y="251"/>
                  <a:pt x="85" y="263"/>
                  <a:pt x="124" y="276"/>
                </a:cubicBezTo>
                <a:cubicBezTo>
                  <a:pt x="130" y="270"/>
                  <a:pt x="143" y="266"/>
                  <a:pt x="143" y="258"/>
                </a:cubicBezTo>
                <a:cubicBezTo>
                  <a:pt x="143" y="208"/>
                  <a:pt x="99" y="170"/>
                  <a:pt x="69" y="138"/>
                </a:cubicBezTo>
                <a:cubicBezTo>
                  <a:pt x="48" y="73"/>
                  <a:pt x="32" y="89"/>
                  <a:pt x="78" y="74"/>
                </a:cubicBezTo>
                <a:cubicBezTo>
                  <a:pt x="163" y="101"/>
                  <a:pt x="95" y="168"/>
                  <a:pt x="170" y="193"/>
                </a:cubicBezTo>
                <a:cubicBezTo>
                  <a:pt x="190" y="213"/>
                  <a:pt x="205" y="236"/>
                  <a:pt x="225" y="258"/>
                </a:cubicBezTo>
                <a:cubicBezTo>
                  <a:pt x="243" y="255"/>
                  <a:pt x="270" y="264"/>
                  <a:pt x="281" y="249"/>
                </a:cubicBezTo>
                <a:cubicBezTo>
                  <a:pt x="304" y="216"/>
                  <a:pt x="246" y="148"/>
                  <a:pt x="225" y="129"/>
                </a:cubicBezTo>
                <a:cubicBezTo>
                  <a:pt x="204" y="63"/>
                  <a:pt x="132" y="0"/>
                  <a:pt x="60" y="0"/>
                </a:cubicBezTo>
              </a:path>
            </a:pathLst>
          </a:custGeom>
          <a:noFill/>
          <a:ln w="28575">
            <a:solidFill>
              <a:srgbClr val="000000"/>
            </a:solidFill>
            <a:round/>
            <a:headEnd/>
            <a:tailEnd/>
          </a:ln>
        </p:spPr>
        <p:txBody>
          <a:bodyPr wrap="none" anchor="ctr"/>
          <a:lstStyle/>
          <a:p>
            <a:endParaRPr lang="en-US">
              <a:solidFill>
                <a:prstClr val="black"/>
              </a:solidFill>
            </a:endParaRPr>
          </a:p>
        </p:txBody>
      </p:sp>
      <p:sp>
        <p:nvSpPr>
          <p:cNvPr id="101385" name="Freeform 18"/>
          <p:cNvSpPr>
            <a:spLocks/>
          </p:cNvSpPr>
          <p:nvPr/>
        </p:nvSpPr>
        <p:spPr bwMode="auto">
          <a:xfrm>
            <a:off x="7137400" y="2362200"/>
            <a:ext cx="482600" cy="466725"/>
          </a:xfrm>
          <a:custGeom>
            <a:avLst/>
            <a:gdLst>
              <a:gd name="T0" fmla="*/ 2147483647 w 304"/>
              <a:gd name="T1" fmla="*/ 2147483647 h 294"/>
              <a:gd name="T2" fmla="*/ 2147483647 w 304"/>
              <a:gd name="T3" fmla="*/ 2147483647 h 294"/>
              <a:gd name="T4" fmla="*/ 2147483647 w 304"/>
              <a:gd name="T5" fmla="*/ 2147483647 h 294"/>
              <a:gd name="T6" fmla="*/ 2147483647 w 304"/>
              <a:gd name="T7" fmla="*/ 2147483647 h 294"/>
              <a:gd name="T8" fmla="*/ 2147483647 w 304"/>
              <a:gd name="T9" fmla="*/ 2147483647 h 294"/>
              <a:gd name="T10" fmla="*/ 2147483647 w 304"/>
              <a:gd name="T11" fmla="*/ 2147483647 h 294"/>
              <a:gd name="T12" fmla="*/ 2147483647 w 304"/>
              <a:gd name="T13" fmla="*/ 2147483647 h 294"/>
              <a:gd name="T14" fmla="*/ 2147483647 w 304"/>
              <a:gd name="T15" fmla="*/ 2147483647 h 294"/>
              <a:gd name="T16" fmla="*/ 2147483647 w 304"/>
              <a:gd name="T17" fmla="*/ 2147483647 h 294"/>
              <a:gd name="T18" fmla="*/ 2147483647 w 304"/>
              <a:gd name="T19" fmla="*/ 2147483647 h 294"/>
              <a:gd name="T20" fmla="*/ 2147483647 w 304"/>
              <a:gd name="T21" fmla="*/ 2147483647 h 294"/>
              <a:gd name="T22" fmla="*/ 2147483647 w 304"/>
              <a:gd name="T23" fmla="*/ 2147483647 h 294"/>
              <a:gd name="T24" fmla="*/ 2147483647 w 304"/>
              <a:gd name="T25" fmla="*/ 2147483647 h 294"/>
              <a:gd name="T26" fmla="*/ 2147483647 w 3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294"/>
              <a:gd name="T44" fmla="*/ 304 w 304"/>
              <a:gd name="T45" fmla="*/ 294 h 2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294">
                <a:moveTo>
                  <a:pt x="51" y="294"/>
                </a:moveTo>
                <a:cubicBezTo>
                  <a:pt x="35" y="269"/>
                  <a:pt x="14" y="248"/>
                  <a:pt x="5" y="221"/>
                </a:cubicBezTo>
                <a:cubicBezTo>
                  <a:pt x="0" y="208"/>
                  <a:pt x="3" y="191"/>
                  <a:pt x="14" y="184"/>
                </a:cubicBezTo>
                <a:cubicBezTo>
                  <a:pt x="21" y="179"/>
                  <a:pt x="25" y="196"/>
                  <a:pt x="32" y="203"/>
                </a:cubicBezTo>
                <a:cubicBezTo>
                  <a:pt x="38" y="209"/>
                  <a:pt x="45" y="214"/>
                  <a:pt x="51" y="221"/>
                </a:cubicBezTo>
                <a:cubicBezTo>
                  <a:pt x="75" y="251"/>
                  <a:pt x="85" y="263"/>
                  <a:pt x="124" y="276"/>
                </a:cubicBezTo>
                <a:cubicBezTo>
                  <a:pt x="130" y="270"/>
                  <a:pt x="143" y="266"/>
                  <a:pt x="143" y="258"/>
                </a:cubicBezTo>
                <a:cubicBezTo>
                  <a:pt x="143" y="208"/>
                  <a:pt x="99" y="170"/>
                  <a:pt x="69" y="138"/>
                </a:cubicBezTo>
                <a:cubicBezTo>
                  <a:pt x="48" y="73"/>
                  <a:pt x="32" y="89"/>
                  <a:pt x="78" y="74"/>
                </a:cubicBezTo>
                <a:cubicBezTo>
                  <a:pt x="163" y="101"/>
                  <a:pt x="95" y="168"/>
                  <a:pt x="170" y="193"/>
                </a:cubicBezTo>
                <a:cubicBezTo>
                  <a:pt x="190" y="213"/>
                  <a:pt x="205" y="236"/>
                  <a:pt x="225" y="258"/>
                </a:cubicBezTo>
                <a:cubicBezTo>
                  <a:pt x="243" y="255"/>
                  <a:pt x="270" y="264"/>
                  <a:pt x="281" y="249"/>
                </a:cubicBezTo>
                <a:cubicBezTo>
                  <a:pt x="304" y="216"/>
                  <a:pt x="246" y="148"/>
                  <a:pt x="225" y="129"/>
                </a:cubicBezTo>
                <a:cubicBezTo>
                  <a:pt x="204" y="63"/>
                  <a:pt x="132" y="0"/>
                  <a:pt x="60" y="0"/>
                </a:cubicBezTo>
              </a:path>
            </a:pathLst>
          </a:custGeom>
          <a:noFill/>
          <a:ln w="28575">
            <a:solidFill>
              <a:srgbClr val="000000"/>
            </a:solidFill>
            <a:round/>
            <a:headEnd/>
            <a:tailEnd/>
          </a:ln>
        </p:spPr>
        <p:txBody>
          <a:bodyPr wrap="none" anchor="ctr"/>
          <a:lstStyle/>
          <a:p>
            <a:endParaRPr lang="en-US">
              <a:solidFill>
                <a:prstClr val="black"/>
              </a:solidFill>
            </a:endParaRPr>
          </a:p>
        </p:txBody>
      </p:sp>
      <p:sp>
        <p:nvSpPr>
          <p:cNvPr id="101386" name="Freeform 19"/>
          <p:cNvSpPr>
            <a:spLocks/>
          </p:cNvSpPr>
          <p:nvPr/>
        </p:nvSpPr>
        <p:spPr bwMode="auto">
          <a:xfrm rot="5400000">
            <a:off x="7154863" y="2979737"/>
            <a:ext cx="482600" cy="466725"/>
          </a:xfrm>
          <a:custGeom>
            <a:avLst/>
            <a:gdLst>
              <a:gd name="T0" fmla="*/ 2147483647 w 304"/>
              <a:gd name="T1" fmla="*/ 2147483647 h 294"/>
              <a:gd name="T2" fmla="*/ 2147483647 w 304"/>
              <a:gd name="T3" fmla="*/ 2147483647 h 294"/>
              <a:gd name="T4" fmla="*/ 2147483647 w 304"/>
              <a:gd name="T5" fmla="*/ 2147483647 h 294"/>
              <a:gd name="T6" fmla="*/ 2147483647 w 304"/>
              <a:gd name="T7" fmla="*/ 2147483647 h 294"/>
              <a:gd name="T8" fmla="*/ 2147483647 w 304"/>
              <a:gd name="T9" fmla="*/ 2147483647 h 294"/>
              <a:gd name="T10" fmla="*/ 2147483647 w 304"/>
              <a:gd name="T11" fmla="*/ 2147483647 h 294"/>
              <a:gd name="T12" fmla="*/ 2147483647 w 304"/>
              <a:gd name="T13" fmla="*/ 2147483647 h 294"/>
              <a:gd name="T14" fmla="*/ 2147483647 w 304"/>
              <a:gd name="T15" fmla="*/ 2147483647 h 294"/>
              <a:gd name="T16" fmla="*/ 2147483647 w 304"/>
              <a:gd name="T17" fmla="*/ 2147483647 h 294"/>
              <a:gd name="T18" fmla="*/ 2147483647 w 304"/>
              <a:gd name="T19" fmla="*/ 2147483647 h 294"/>
              <a:gd name="T20" fmla="*/ 2147483647 w 304"/>
              <a:gd name="T21" fmla="*/ 2147483647 h 294"/>
              <a:gd name="T22" fmla="*/ 2147483647 w 304"/>
              <a:gd name="T23" fmla="*/ 2147483647 h 294"/>
              <a:gd name="T24" fmla="*/ 2147483647 w 304"/>
              <a:gd name="T25" fmla="*/ 2147483647 h 294"/>
              <a:gd name="T26" fmla="*/ 2147483647 w 3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294"/>
              <a:gd name="T44" fmla="*/ 304 w 304"/>
              <a:gd name="T45" fmla="*/ 294 h 2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294">
                <a:moveTo>
                  <a:pt x="51" y="294"/>
                </a:moveTo>
                <a:cubicBezTo>
                  <a:pt x="35" y="269"/>
                  <a:pt x="14" y="248"/>
                  <a:pt x="5" y="221"/>
                </a:cubicBezTo>
                <a:cubicBezTo>
                  <a:pt x="0" y="208"/>
                  <a:pt x="3" y="191"/>
                  <a:pt x="14" y="184"/>
                </a:cubicBezTo>
                <a:cubicBezTo>
                  <a:pt x="21" y="179"/>
                  <a:pt x="25" y="196"/>
                  <a:pt x="32" y="203"/>
                </a:cubicBezTo>
                <a:cubicBezTo>
                  <a:pt x="38" y="209"/>
                  <a:pt x="45" y="214"/>
                  <a:pt x="51" y="221"/>
                </a:cubicBezTo>
                <a:cubicBezTo>
                  <a:pt x="75" y="251"/>
                  <a:pt x="85" y="263"/>
                  <a:pt x="124" y="276"/>
                </a:cubicBezTo>
                <a:cubicBezTo>
                  <a:pt x="130" y="270"/>
                  <a:pt x="143" y="266"/>
                  <a:pt x="143" y="258"/>
                </a:cubicBezTo>
                <a:cubicBezTo>
                  <a:pt x="143" y="208"/>
                  <a:pt x="99" y="170"/>
                  <a:pt x="69" y="138"/>
                </a:cubicBezTo>
                <a:cubicBezTo>
                  <a:pt x="48" y="73"/>
                  <a:pt x="32" y="89"/>
                  <a:pt x="78" y="74"/>
                </a:cubicBezTo>
                <a:cubicBezTo>
                  <a:pt x="163" y="101"/>
                  <a:pt x="95" y="168"/>
                  <a:pt x="170" y="193"/>
                </a:cubicBezTo>
                <a:cubicBezTo>
                  <a:pt x="190" y="213"/>
                  <a:pt x="205" y="236"/>
                  <a:pt x="225" y="258"/>
                </a:cubicBezTo>
                <a:cubicBezTo>
                  <a:pt x="243" y="255"/>
                  <a:pt x="270" y="264"/>
                  <a:pt x="281" y="249"/>
                </a:cubicBezTo>
                <a:cubicBezTo>
                  <a:pt x="304" y="216"/>
                  <a:pt x="246" y="148"/>
                  <a:pt x="225" y="129"/>
                </a:cubicBezTo>
                <a:cubicBezTo>
                  <a:pt x="204" y="63"/>
                  <a:pt x="132" y="0"/>
                  <a:pt x="60" y="0"/>
                </a:cubicBezTo>
              </a:path>
            </a:pathLst>
          </a:custGeom>
          <a:noFill/>
          <a:ln w="28575">
            <a:solidFill>
              <a:srgbClr val="000000"/>
            </a:solidFill>
            <a:round/>
            <a:headEnd/>
            <a:tailEnd/>
          </a:ln>
        </p:spPr>
        <p:txBody>
          <a:bodyPr wrap="none" anchor="ctr"/>
          <a:lstStyle/>
          <a:p>
            <a:endParaRPr lang="en-US">
              <a:solidFill>
                <a:prstClr val="black"/>
              </a:solidFill>
            </a:endParaRPr>
          </a:p>
        </p:txBody>
      </p:sp>
      <p:sp>
        <p:nvSpPr>
          <p:cNvPr id="101387" name="Freeform 20"/>
          <p:cNvSpPr>
            <a:spLocks/>
          </p:cNvSpPr>
          <p:nvPr/>
        </p:nvSpPr>
        <p:spPr bwMode="auto">
          <a:xfrm rot="10800000">
            <a:off x="6553200" y="2962275"/>
            <a:ext cx="482600" cy="466725"/>
          </a:xfrm>
          <a:custGeom>
            <a:avLst/>
            <a:gdLst>
              <a:gd name="T0" fmla="*/ 2147483647 w 304"/>
              <a:gd name="T1" fmla="*/ 2147483647 h 294"/>
              <a:gd name="T2" fmla="*/ 2147483647 w 304"/>
              <a:gd name="T3" fmla="*/ 2147483647 h 294"/>
              <a:gd name="T4" fmla="*/ 2147483647 w 304"/>
              <a:gd name="T5" fmla="*/ 2147483647 h 294"/>
              <a:gd name="T6" fmla="*/ 2147483647 w 304"/>
              <a:gd name="T7" fmla="*/ 2147483647 h 294"/>
              <a:gd name="T8" fmla="*/ 2147483647 w 304"/>
              <a:gd name="T9" fmla="*/ 2147483647 h 294"/>
              <a:gd name="T10" fmla="*/ 2147483647 w 304"/>
              <a:gd name="T11" fmla="*/ 2147483647 h 294"/>
              <a:gd name="T12" fmla="*/ 2147483647 w 304"/>
              <a:gd name="T13" fmla="*/ 2147483647 h 294"/>
              <a:gd name="T14" fmla="*/ 2147483647 w 304"/>
              <a:gd name="T15" fmla="*/ 2147483647 h 294"/>
              <a:gd name="T16" fmla="*/ 2147483647 w 304"/>
              <a:gd name="T17" fmla="*/ 2147483647 h 294"/>
              <a:gd name="T18" fmla="*/ 2147483647 w 304"/>
              <a:gd name="T19" fmla="*/ 2147483647 h 294"/>
              <a:gd name="T20" fmla="*/ 2147483647 w 304"/>
              <a:gd name="T21" fmla="*/ 2147483647 h 294"/>
              <a:gd name="T22" fmla="*/ 2147483647 w 304"/>
              <a:gd name="T23" fmla="*/ 2147483647 h 294"/>
              <a:gd name="T24" fmla="*/ 2147483647 w 304"/>
              <a:gd name="T25" fmla="*/ 2147483647 h 294"/>
              <a:gd name="T26" fmla="*/ 2147483647 w 3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294"/>
              <a:gd name="T44" fmla="*/ 304 w 304"/>
              <a:gd name="T45" fmla="*/ 294 h 2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294">
                <a:moveTo>
                  <a:pt x="51" y="294"/>
                </a:moveTo>
                <a:cubicBezTo>
                  <a:pt x="35" y="269"/>
                  <a:pt x="14" y="248"/>
                  <a:pt x="5" y="221"/>
                </a:cubicBezTo>
                <a:cubicBezTo>
                  <a:pt x="0" y="208"/>
                  <a:pt x="3" y="191"/>
                  <a:pt x="14" y="184"/>
                </a:cubicBezTo>
                <a:cubicBezTo>
                  <a:pt x="21" y="179"/>
                  <a:pt x="25" y="196"/>
                  <a:pt x="32" y="203"/>
                </a:cubicBezTo>
                <a:cubicBezTo>
                  <a:pt x="38" y="209"/>
                  <a:pt x="45" y="214"/>
                  <a:pt x="51" y="221"/>
                </a:cubicBezTo>
                <a:cubicBezTo>
                  <a:pt x="75" y="251"/>
                  <a:pt x="85" y="263"/>
                  <a:pt x="124" y="276"/>
                </a:cubicBezTo>
                <a:cubicBezTo>
                  <a:pt x="130" y="270"/>
                  <a:pt x="143" y="266"/>
                  <a:pt x="143" y="258"/>
                </a:cubicBezTo>
                <a:cubicBezTo>
                  <a:pt x="143" y="208"/>
                  <a:pt x="99" y="170"/>
                  <a:pt x="69" y="138"/>
                </a:cubicBezTo>
                <a:cubicBezTo>
                  <a:pt x="48" y="73"/>
                  <a:pt x="32" y="89"/>
                  <a:pt x="78" y="74"/>
                </a:cubicBezTo>
                <a:cubicBezTo>
                  <a:pt x="163" y="101"/>
                  <a:pt x="95" y="168"/>
                  <a:pt x="170" y="193"/>
                </a:cubicBezTo>
                <a:cubicBezTo>
                  <a:pt x="190" y="213"/>
                  <a:pt x="205" y="236"/>
                  <a:pt x="225" y="258"/>
                </a:cubicBezTo>
                <a:cubicBezTo>
                  <a:pt x="243" y="255"/>
                  <a:pt x="270" y="264"/>
                  <a:pt x="281" y="249"/>
                </a:cubicBezTo>
                <a:cubicBezTo>
                  <a:pt x="304" y="216"/>
                  <a:pt x="246" y="148"/>
                  <a:pt x="225" y="129"/>
                </a:cubicBezTo>
                <a:cubicBezTo>
                  <a:pt x="204" y="63"/>
                  <a:pt x="132" y="0"/>
                  <a:pt x="60" y="0"/>
                </a:cubicBezTo>
              </a:path>
            </a:pathLst>
          </a:custGeom>
          <a:noFill/>
          <a:ln w="28575">
            <a:solidFill>
              <a:srgbClr val="000000"/>
            </a:solidFill>
            <a:round/>
            <a:headEnd/>
            <a:tailEnd/>
          </a:ln>
        </p:spPr>
        <p:txBody>
          <a:bodyPr wrap="none" anchor="ctr"/>
          <a:lstStyle/>
          <a:p>
            <a:endParaRPr lang="en-US">
              <a:solidFill>
                <a:prstClr val="black"/>
              </a:solidFill>
            </a:endParaRPr>
          </a:p>
        </p:txBody>
      </p:sp>
      <p:sp>
        <p:nvSpPr>
          <p:cNvPr id="101388" name="Freeform 21"/>
          <p:cNvSpPr>
            <a:spLocks/>
          </p:cNvSpPr>
          <p:nvPr/>
        </p:nvSpPr>
        <p:spPr bwMode="auto">
          <a:xfrm rot="-5400000">
            <a:off x="3944938" y="2370137"/>
            <a:ext cx="482600" cy="466725"/>
          </a:xfrm>
          <a:custGeom>
            <a:avLst/>
            <a:gdLst>
              <a:gd name="T0" fmla="*/ 2147483647 w 304"/>
              <a:gd name="T1" fmla="*/ 2147483647 h 294"/>
              <a:gd name="T2" fmla="*/ 2147483647 w 304"/>
              <a:gd name="T3" fmla="*/ 2147483647 h 294"/>
              <a:gd name="T4" fmla="*/ 2147483647 w 304"/>
              <a:gd name="T5" fmla="*/ 2147483647 h 294"/>
              <a:gd name="T6" fmla="*/ 2147483647 w 304"/>
              <a:gd name="T7" fmla="*/ 2147483647 h 294"/>
              <a:gd name="T8" fmla="*/ 2147483647 w 304"/>
              <a:gd name="T9" fmla="*/ 2147483647 h 294"/>
              <a:gd name="T10" fmla="*/ 2147483647 w 304"/>
              <a:gd name="T11" fmla="*/ 2147483647 h 294"/>
              <a:gd name="T12" fmla="*/ 2147483647 w 304"/>
              <a:gd name="T13" fmla="*/ 2147483647 h 294"/>
              <a:gd name="T14" fmla="*/ 2147483647 w 304"/>
              <a:gd name="T15" fmla="*/ 2147483647 h 294"/>
              <a:gd name="T16" fmla="*/ 2147483647 w 304"/>
              <a:gd name="T17" fmla="*/ 2147483647 h 294"/>
              <a:gd name="T18" fmla="*/ 2147483647 w 304"/>
              <a:gd name="T19" fmla="*/ 2147483647 h 294"/>
              <a:gd name="T20" fmla="*/ 2147483647 w 304"/>
              <a:gd name="T21" fmla="*/ 2147483647 h 294"/>
              <a:gd name="T22" fmla="*/ 2147483647 w 304"/>
              <a:gd name="T23" fmla="*/ 2147483647 h 294"/>
              <a:gd name="T24" fmla="*/ 2147483647 w 304"/>
              <a:gd name="T25" fmla="*/ 2147483647 h 294"/>
              <a:gd name="T26" fmla="*/ 2147483647 w 3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294"/>
              <a:gd name="T44" fmla="*/ 304 w 304"/>
              <a:gd name="T45" fmla="*/ 294 h 2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294">
                <a:moveTo>
                  <a:pt x="51" y="294"/>
                </a:moveTo>
                <a:cubicBezTo>
                  <a:pt x="35" y="269"/>
                  <a:pt x="14" y="248"/>
                  <a:pt x="5" y="221"/>
                </a:cubicBezTo>
                <a:cubicBezTo>
                  <a:pt x="0" y="208"/>
                  <a:pt x="3" y="191"/>
                  <a:pt x="14" y="184"/>
                </a:cubicBezTo>
                <a:cubicBezTo>
                  <a:pt x="21" y="179"/>
                  <a:pt x="25" y="196"/>
                  <a:pt x="32" y="203"/>
                </a:cubicBezTo>
                <a:cubicBezTo>
                  <a:pt x="38" y="209"/>
                  <a:pt x="45" y="214"/>
                  <a:pt x="51" y="221"/>
                </a:cubicBezTo>
                <a:cubicBezTo>
                  <a:pt x="75" y="251"/>
                  <a:pt x="85" y="263"/>
                  <a:pt x="124" y="276"/>
                </a:cubicBezTo>
                <a:cubicBezTo>
                  <a:pt x="130" y="270"/>
                  <a:pt x="143" y="266"/>
                  <a:pt x="143" y="258"/>
                </a:cubicBezTo>
                <a:cubicBezTo>
                  <a:pt x="143" y="208"/>
                  <a:pt x="99" y="170"/>
                  <a:pt x="69" y="138"/>
                </a:cubicBezTo>
                <a:cubicBezTo>
                  <a:pt x="48" y="73"/>
                  <a:pt x="32" y="89"/>
                  <a:pt x="78" y="74"/>
                </a:cubicBezTo>
                <a:cubicBezTo>
                  <a:pt x="163" y="101"/>
                  <a:pt x="95" y="168"/>
                  <a:pt x="170" y="193"/>
                </a:cubicBezTo>
                <a:cubicBezTo>
                  <a:pt x="190" y="213"/>
                  <a:pt x="205" y="236"/>
                  <a:pt x="225" y="258"/>
                </a:cubicBezTo>
                <a:cubicBezTo>
                  <a:pt x="243" y="255"/>
                  <a:pt x="270" y="264"/>
                  <a:pt x="281" y="249"/>
                </a:cubicBezTo>
                <a:cubicBezTo>
                  <a:pt x="304" y="216"/>
                  <a:pt x="246" y="148"/>
                  <a:pt x="225" y="129"/>
                </a:cubicBezTo>
                <a:cubicBezTo>
                  <a:pt x="204" y="63"/>
                  <a:pt x="132" y="0"/>
                  <a:pt x="60" y="0"/>
                </a:cubicBezTo>
              </a:path>
            </a:pathLst>
          </a:custGeom>
          <a:noFill/>
          <a:ln w="28575">
            <a:solidFill>
              <a:srgbClr val="000000"/>
            </a:solidFill>
            <a:round/>
            <a:headEnd/>
            <a:tailEnd/>
          </a:ln>
        </p:spPr>
        <p:txBody>
          <a:bodyPr wrap="none" anchor="ctr"/>
          <a:lstStyle/>
          <a:p>
            <a:endParaRPr lang="en-US">
              <a:solidFill>
                <a:prstClr val="black"/>
              </a:solidFill>
            </a:endParaRPr>
          </a:p>
        </p:txBody>
      </p:sp>
      <p:sp>
        <p:nvSpPr>
          <p:cNvPr id="101389" name="Text Box 22"/>
          <p:cNvSpPr txBox="1">
            <a:spLocks noChangeArrowheads="1"/>
          </p:cNvSpPr>
          <p:nvPr/>
        </p:nvSpPr>
        <p:spPr bwMode="auto">
          <a:xfrm>
            <a:off x="822325" y="3581400"/>
            <a:ext cx="2085975" cy="457200"/>
          </a:xfrm>
          <a:prstGeom prst="rect">
            <a:avLst/>
          </a:prstGeom>
          <a:noFill/>
          <a:ln w="12700">
            <a:noFill/>
            <a:miter lim="800000"/>
            <a:headEnd/>
            <a:tailEnd/>
          </a:ln>
        </p:spPr>
        <p:txBody>
          <a:bodyPr wrap="none">
            <a:spAutoFit/>
          </a:bodyPr>
          <a:lstStyle/>
          <a:p>
            <a:pPr eaLnBrk="0" hangingPunct="0"/>
            <a:r>
              <a:rPr lang="en-US" sz="2400" dirty="0">
                <a:solidFill>
                  <a:prstClr val="black"/>
                </a:solidFill>
                <a:latin typeface="Times"/>
              </a:rPr>
              <a:t>Aerobic culture</a:t>
            </a:r>
          </a:p>
        </p:txBody>
      </p:sp>
      <p:sp>
        <p:nvSpPr>
          <p:cNvPr id="101390" name="Text Box 23"/>
          <p:cNvSpPr txBox="1">
            <a:spLocks noChangeArrowheads="1"/>
          </p:cNvSpPr>
          <p:nvPr/>
        </p:nvSpPr>
        <p:spPr bwMode="auto">
          <a:xfrm>
            <a:off x="3276600" y="3581400"/>
            <a:ext cx="2373313" cy="457200"/>
          </a:xfrm>
          <a:prstGeom prst="rect">
            <a:avLst/>
          </a:prstGeom>
          <a:noFill/>
          <a:ln w="12700">
            <a:noFill/>
            <a:miter lim="800000"/>
            <a:headEnd/>
            <a:tailEnd/>
          </a:ln>
        </p:spPr>
        <p:txBody>
          <a:bodyPr wrap="none">
            <a:spAutoFit/>
          </a:bodyPr>
          <a:lstStyle/>
          <a:p>
            <a:pPr eaLnBrk="0" hangingPunct="0"/>
            <a:r>
              <a:rPr lang="en-US" sz="2400">
                <a:solidFill>
                  <a:prstClr val="black"/>
                </a:solidFill>
                <a:latin typeface="Times"/>
              </a:rPr>
              <a:t>Anaerobic culture</a:t>
            </a:r>
          </a:p>
        </p:txBody>
      </p:sp>
      <p:sp>
        <p:nvSpPr>
          <p:cNvPr id="101391" name="Text Box 24"/>
          <p:cNvSpPr txBox="1">
            <a:spLocks noChangeArrowheads="1"/>
          </p:cNvSpPr>
          <p:nvPr/>
        </p:nvSpPr>
        <p:spPr bwMode="auto">
          <a:xfrm>
            <a:off x="6096000" y="3581400"/>
            <a:ext cx="2744788" cy="457200"/>
          </a:xfrm>
          <a:prstGeom prst="rect">
            <a:avLst/>
          </a:prstGeom>
          <a:noFill/>
          <a:ln w="12700">
            <a:noFill/>
            <a:miter lim="800000"/>
            <a:headEnd/>
            <a:tailEnd/>
          </a:ln>
        </p:spPr>
        <p:txBody>
          <a:bodyPr wrap="none">
            <a:spAutoFit/>
          </a:bodyPr>
          <a:lstStyle/>
          <a:p>
            <a:pPr eaLnBrk="0" hangingPunct="0"/>
            <a:r>
              <a:rPr lang="en-US" sz="2400">
                <a:solidFill>
                  <a:prstClr val="black"/>
                </a:solidFill>
                <a:latin typeface="Times"/>
              </a:rPr>
              <a:t>Microaerobic culture</a:t>
            </a:r>
          </a:p>
        </p:txBody>
      </p:sp>
      <p:grpSp>
        <p:nvGrpSpPr>
          <p:cNvPr id="5" name="Group 25"/>
          <p:cNvGrpSpPr>
            <a:grpSpLocks/>
          </p:cNvGrpSpPr>
          <p:nvPr/>
        </p:nvGrpSpPr>
        <p:grpSpPr bwMode="auto">
          <a:xfrm>
            <a:off x="1600200" y="4205288"/>
            <a:ext cx="381000" cy="1906587"/>
            <a:chOff x="960" y="2784"/>
            <a:chExt cx="240" cy="1201"/>
          </a:xfrm>
        </p:grpSpPr>
        <p:sp>
          <p:nvSpPr>
            <p:cNvPr id="101431" name="Line 26"/>
            <p:cNvSpPr>
              <a:spLocks noChangeShapeType="1"/>
            </p:cNvSpPr>
            <p:nvPr/>
          </p:nvSpPr>
          <p:spPr bwMode="auto">
            <a:xfrm>
              <a:off x="96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sp>
          <p:nvSpPr>
            <p:cNvPr id="101432" name="Line 27"/>
            <p:cNvSpPr>
              <a:spLocks noChangeShapeType="1"/>
            </p:cNvSpPr>
            <p:nvPr/>
          </p:nvSpPr>
          <p:spPr bwMode="auto">
            <a:xfrm>
              <a:off x="120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cxnSp>
          <p:nvCxnSpPr>
            <p:cNvPr id="101433" name="AutoShape 28"/>
            <p:cNvCxnSpPr>
              <a:cxnSpLocks noChangeShapeType="1"/>
              <a:stCxn id="101431" idx="1"/>
              <a:endCxn id="101432" idx="1"/>
            </p:cNvCxnSpPr>
            <p:nvPr/>
          </p:nvCxnSpPr>
          <p:spPr bwMode="auto">
            <a:xfrm rot="16200000" flipH="1">
              <a:off x="1079" y="3865"/>
              <a:ext cx="1" cy="240"/>
            </a:xfrm>
            <a:prstGeom prst="curvedConnector3">
              <a:avLst>
                <a:gd name="adj1" fmla="val 14400005"/>
              </a:avLst>
            </a:prstGeom>
            <a:noFill/>
            <a:ln w="28575">
              <a:solidFill>
                <a:schemeClr val="tx1"/>
              </a:solidFill>
              <a:round/>
              <a:headEnd/>
              <a:tailEnd/>
            </a:ln>
          </p:spPr>
        </p:cxnSp>
      </p:grpSp>
      <p:grpSp>
        <p:nvGrpSpPr>
          <p:cNvPr id="6" name="Group 29"/>
          <p:cNvGrpSpPr>
            <a:grpSpLocks/>
          </p:cNvGrpSpPr>
          <p:nvPr/>
        </p:nvGrpSpPr>
        <p:grpSpPr bwMode="auto">
          <a:xfrm>
            <a:off x="2362200" y="4205288"/>
            <a:ext cx="381000" cy="1906587"/>
            <a:chOff x="960" y="2784"/>
            <a:chExt cx="240" cy="1201"/>
          </a:xfrm>
        </p:grpSpPr>
        <p:sp>
          <p:nvSpPr>
            <p:cNvPr id="101428" name="Line 30"/>
            <p:cNvSpPr>
              <a:spLocks noChangeShapeType="1"/>
            </p:cNvSpPr>
            <p:nvPr/>
          </p:nvSpPr>
          <p:spPr bwMode="auto">
            <a:xfrm>
              <a:off x="96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sp>
          <p:nvSpPr>
            <p:cNvPr id="101429" name="Line 31"/>
            <p:cNvSpPr>
              <a:spLocks noChangeShapeType="1"/>
            </p:cNvSpPr>
            <p:nvPr/>
          </p:nvSpPr>
          <p:spPr bwMode="auto">
            <a:xfrm>
              <a:off x="120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cxnSp>
          <p:nvCxnSpPr>
            <p:cNvPr id="101430" name="AutoShape 32"/>
            <p:cNvCxnSpPr>
              <a:cxnSpLocks noChangeShapeType="1"/>
              <a:stCxn id="101428" idx="1"/>
              <a:endCxn id="101429" idx="1"/>
            </p:cNvCxnSpPr>
            <p:nvPr/>
          </p:nvCxnSpPr>
          <p:spPr bwMode="auto">
            <a:xfrm rot="16200000" flipH="1">
              <a:off x="1079" y="3865"/>
              <a:ext cx="1" cy="240"/>
            </a:xfrm>
            <a:prstGeom prst="curvedConnector3">
              <a:avLst>
                <a:gd name="adj1" fmla="val 14400005"/>
              </a:avLst>
            </a:prstGeom>
            <a:noFill/>
            <a:ln w="28575">
              <a:solidFill>
                <a:schemeClr val="tx1"/>
              </a:solidFill>
              <a:round/>
              <a:headEnd/>
              <a:tailEnd/>
            </a:ln>
          </p:spPr>
        </p:cxnSp>
      </p:grpSp>
      <p:grpSp>
        <p:nvGrpSpPr>
          <p:cNvPr id="7" name="Group 33"/>
          <p:cNvGrpSpPr>
            <a:grpSpLocks/>
          </p:cNvGrpSpPr>
          <p:nvPr/>
        </p:nvGrpSpPr>
        <p:grpSpPr bwMode="auto">
          <a:xfrm>
            <a:off x="3124200" y="4205288"/>
            <a:ext cx="381000" cy="1906587"/>
            <a:chOff x="960" y="2784"/>
            <a:chExt cx="240" cy="1201"/>
          </a:xfrm>
        </p:grpSpPr>
        <p:sp>
          <p:nvSpPr>
            <p:cNvPr id="101425" name="Line 34"/>
            <p:cNvSpPr>
              <a:spLocks noChangeShapeType="1"/>
            </p:cNvSpPr>
            <p:nvPr/>
          </p:nvSpPr>
          <p:spPr bwMode="auto">
            <a:xfrm>
              <a:off x="96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sp>
          <p:nvSpPr>
            <p:cNvPr id="101426" name="Line 35"/>
            <p:cNvSpPr>
              <a:spLocks noChangeShapeType="1"/>
            </p:cNvSpPr>
            <p:nvPr/>
          </p:nvSpPr>
          <p:spPr bwMode="auto">
            <a:xfrm>
              <a:off x="120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cxnSp>
          <p:nvCxnSpPr>
            <p:cNvPr id="101427" name="AutoShape 36"/>
            <p:cNvCxnSpPr>
              <a:cxnSpLocks noChangeShapeType="1"/>
              <a:stCxn id="101425" idx="1"/>
              <a:endCxn id="101426" idx="1"/>
            </p:cNvCxnSpPr>
            <p:nvPr/>
          </p:nvCxnSpPr>
          <p:spPr bwMode="auto">
            <a:xfrm rot="16200000" flipH="1">
              <a:off x="1079" y="3865"/>
              <a:ext cx="1" cy="240"/>
            </a:xfrm>
            <a:prstGeom prst="curvedConnector3">
              <a:avLst>
                <a:gd name="adj1" fmla="val 14400005"/>
              </a:avLst>
            </a:prstGeom>
            <a:noFill/>
            <a:ln w="28575">
              <a:solidFill>
                <a:schemeClr val="tx1"/>
              </a:solidFill>
              <a:round/>
              <a:headEnd/>
              <a:tailEnd/>
            </a:ln>
          </p:spPr>
        </p:cxnSp>
      </p:grpSp>
      <p:grpSp>
        <p:nvGrpSpPr>
          <p:cNvPr id="8" name="Group 37"/>
          <p:cNvGrpSpPr>
            <a:grpSpLocks/>
          </p:cNvGrpSpPr>
          <p:nvPr/>
        </p:nvGrpSpPr>
        <p:grpSpPr bwMode="auto">
          <a:xfrm>
            <a:off x="3886200" y="4191000"/>
            <a:ext cx="381000" cy="1920875"/>
            <a:chOff x="2448" y="2775"/>
            <a:chExt cx="240" cy="1210"/>
          </a:xfrm>
        </p:grpSpPr>
        <p:grpSp>
          <p:nvGrpSpPr>
            <p:cNvPr id="9" name="Group 38"/>
            <p:cNvGrpSpPr>
              <a:grpSpLocks/>
            </p:cNvGrpSpPr>
            <p:nvPr/>
          </p:nvGrpSpPr>
          <p:grpSpPr bwMode="auto">
            <a:xfrm>
              <a:off x="2448" y="2784"/>
              <a:ext cx="240" cy="1201"/>
              <a:chOff x="960" y="2784"/>
              <a:chExt cx="240" cy="1201"/>
            </a:xfrm>
          </p:grpSpPr>
          <p:sp>
            <p:nvSpPr>
              <p:cNvPr id="101422" name="Line 39"/>
              <p:cNvSpPr>
                <a:spLocks noChangeShapeType="1"/>
              </p:cNvSpPr>
              <p:nvPr/>
            </p:nvSpPr>
            <p:spPr bwMode="auto">
              <a:xfrm>
                <a:off x="96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sp>
            <p:nvSpPr>
              <p:cNvPr id="101423" name="Line 40"/>
              <p:cNvSpPr>
                <a:spLocks noChangeShapeType="1"/>
              </p:cNvSpPr>
              <p:nvPr/>
            </p:nvSpPr>
            <p:spPr bwMode="auto">
              <a:xfrm>
                <a:off x="1200" y="2784"/>
                <a:ext cx="0" cy="1200"/>
              </a:xfrm>
              <a:prstGeom prst="line">
                <a:avLst/>
              </a:prstGeom>
              <a:noFill/>
              <a:ln w="28575">
                <a:solidFill>
                  <a:schemeClr val="tx1"/>
                </a:solidFill>
                <a:round/>
                <a:headEnd/>
                <a:tailEnd/>
              </a:ln>
            </p:spPr>
            <p:txBody>
              <a:bodyPr wrap="none" anchor="ctr"/>
              <a:lstStyle/>
              <a:p>
                <a:endParaRPr lang="en-US">
                  <a:solidFill>
                    <a:prstClr val="black"/>
                  </a:solidFill>
                </a:endParaRPr>
              </a:p>
            </p:txBody>
          </p:sp>
          <p:cxnSp>
            <p:nvCxnSpPr>
              <p:cNvPr id="101424" name="AutoShape 41"/>
              <p:cNvCxnSpPr>
                <a:cxnSpLocks noChangeShapeType="1"/>
                <a:stCxn id="101422" idx="1"/>
                <a:endCxn id="101423" idx="1"/>
              </p:cNvCxnSpPr>
              <p:nvPr/>
            </p:nvCxnSpPr>
            <p:spPr bwMode="auto">
              <a:xfrm rot="16200000" flipH="1">
                <a:off x="1079" y="3865"/>
                <a:ext cx="1" cy="240"/>
              </a:xfrm>
              <a:prstGeom prst="curvedConnector3">
                <a:avLst>
                  <a:gd name="adj1" fmla="val 14400005"/>
                </a:avLst>
              </a:prstGeom>
              <a:noFill/>
              <a:ln w="28575">
                <a:solidFill>
                  <a:schemeClr val="tx1"/>
                </a:solidFill>
                <a:round/>
                <a:headEnd/>
                <a:tailEnd/>
              </a:ln>
            </p:spPr>
          </p:cxnSp>
        </p:grpSp>
        <p:cxnSp>
          <p:nvCxnSpPr>
            <p:cNvPr id="101421" name="AutoShape 42"/>
            <p:cNvCxnSpPr>
              <a:cxnSpLocks noChangeShapeType="1"/>
              <a:stCxn id="101422" idx="0"/>
              <a:endCxn id="101423" idx="0"/>
            </p:cNvCxnSpPr>
            <p:nvPr/>
          </p:nvCxnSpPr>
          <p:spPr bwMode="auto">
            <a:xfrm>
              <a:off x="2448" y="2775"/>
              <a:ext cx="240" cy="0"/>
            </a:xfrm>
            <a:prstGeom prst="straightConnector1">
              <a:avLst/>
            </a:prstGeom>
            <a:noFill/>
            <a:ln w="12700">
              <a:solidFill>
                <a:schemeClr val="tx1"/>
              </a:solidFill>
              <a:round/>
              <a:headEnd/>
              <a:tailEnd/>
            </a:ln>
          </p:spPr>
        </p:cxnSp>
      </p:grpSp>
      <p:cxnSp>
        <p:nvCxnSpPr>
          <p:cNvPr id="101396" name="AutoShape 43"/>
          <p:cNvCxnSpPr>
            <a:cxnSpLocks noChangeShapeType="1"/>
          </p:cNvCxnSpPr>
          <p:nvPr/>
        </p:nvCxnSpPr>
        <p:spPr bwMode="auto">
          <a:xfrm>
            <a:off x="3124200" y="4191000"/>
            <a:ext cx="381000" cy="0"/>
          </a:xfrm>
          <a:prstGeom prst="straightConnector1">
            <a:avLst/>
          </a:prstGeom>
          <a:noFill/>
          <a:ln w="12700">
            <a:solidFill>
              <a:schemeClr val="tx1"/>
            </a:solidFill>
            <a:round/>
            <a:headEnd/>
            <a:tailEnd/>
          </a:ln>
        </p:spPr>
      </p:cxnSp>
      <p:cxnSp>
        <p:nvCxnSpPr>
          <p:cNvPr id="101397" name="AutoShape 44"/>
          <p:cNvCxnSpPr>
            <a:cxnSpLocks noChangeShapeType="1"/>
          </p:cNvCxnSpPr>
          <p:nvPr/>
        </p:nvCxnSpPr>
        <p:spPr bwMode="auto">
          <a:xfrm>
            <a:off x="2362200" y="4419600"/>
            <a:ext cx="381000" cy="0"/>
          </a:xfrm>
          <a:prstGeom prst="straightConnector1">
            <a:avLst/>
          </a:prstGeom>
          <a:noFill/>
          <a:ln w="12700">
            <a:solidFill>
              <a:schemeClr val="tx1"/>
            </a:solidFill>
            <a:round/>
            <a:headEnd/>
            <a:tailEnd/>
          </a:ln>
        </p:spPr>
      </p:cxnSp>
      <p:cxnSp>
        <p:nvCxnSpPr>
          <p:cNvPr id="101398" name="AutoShape 45"/>
          <p:cNvCxnSpPr>
            <a:cxnSpLocks noChangeShapeType="1"/>
          </p:cNvCxnSpPr>
          <p:nvPr/>
        </p:nvCxnSpPr>
        <p:spPr bwMode="auto">
          <a:xfrm>
            <a:off x="1600200" y="4191000"/>
            <a:ext cx="381000" cy="0"/>
          </a:xfrm>
          <a:prstGeom prst="straightConnector1">
            <a:avLst/>
          </a:prstGeom>
          <a:noFill/>
          <a:ln w="12700">
            <a:solidFill>
              <a:schemeClr val="tx1"/>
            </a:solidFill>
            <a:round/>
            <a:headEnd/>
            <a:tailEnd/>
          </a:ln>
        </p:spPr>
      </p:cxnSp>
      <p:sp>
        <p:nvSpPr>
          <p:cNvPr id="101399" name="Text Box 46"/>
          <p:cNvSpPr txBox="1">
            <a:spLocks noChangeArrowheads="1"/>
          </p:cNvSpPr>
          <p:nvPr/>
        </p:nvSpPr>
        <p:spPr bwMode="auto">
          <a:xfrm>
            <a:off x="898525" y="24066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1.</a:t>
            </a:r>
          </a:p>
        </p:txBody>
      </p:sp>
      <p:sp>
        <p:nvSpPr>
          <p:cNvPr id="101400" name="Text Box 47"/>
          <p:cNvSpPr txBox="1">
            <a:spLocks noChangeArrowheads="1"/>
          </p:cNvSpPr>
          <p:nvPr/>
        </p:nvSpPr>
        <p:spPr bwMode="auto">
          <a:xfrm>
            <a:off x="3505200" y="24066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1.</a:t>
            </a:r>
          </a:p>
        </p:txBody>
      </p:sp>
      <p:sp>
        <p:nvSpPr>
          <p:cNvPr id="101401" name="Text Box 48"/>
          <p:cNvSpPr txBox="1">
            <a:spLocks noChangeArrowheads="1"/>
          </p:cNvSpPr>
          <p:nvPr/>
        </p:nvSpPr>
        <p:spPr bwMode="auto">
          <a:xfrm>
            <a:off x="6216650" y="24066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1.</a:t>
            </a:r>
          </a:p>
        </p:txBody>
      </p:sp>
      <p:sp>
        <p:nvSpPr>
          <p:cNvPr id="101402" name="Text Box 49"/>
          <p:cNvSpPr txBox="1">
            <a:spLocks noChangeArrowheads="1"/>
          </p:cNvSpPr>
          <p:nvPr/>
        </p:nvSpPr>
        <p:spPr bwMode="auto">
          <a:xfrm>
            <a:off x="2362200" y="24066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2.</a:t>
            </a:r>
          </a:p>
        </p:txBody>
      </p:sp>
      <p:sp>
        <p:nvSpPr>
          <p:cNvPr id="101403" name="Text Box 50"/>
          <p:cNvSpPr txBox="1">
            <a:spLocks noChangeArrowheads="1"/>
          </p:cNvSpPr>
          <p:nvPr/>
        </p:nvSpPr>
        <p:spPr bwMode="auto">
          <a:xfrm>
            <a:off x="5029200" y="24066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2.</a:t>
            </a:r>
          </a:p>
        </p:txBody>
      </p:sp>
      <p:sp>
        <p:nvSpPr>
          <p:cNvPr id="101404" name="Text Box 51"/>
          <p:cNvSpPr txBox="1">
            <a:spLocks noChangeArrowheads="1"/>
          </p:cNvSpPr>
          <p:nvPr/>
        </p:nvSpPr>
        <p:spPr bwMode="auto">
          <a:xfrm>
            <a:off x="7696200" y="24066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2.</a:t>
            </a:r>
          </a:p>
        </p:txBody>
      </p:sp>
      <p:sp>
        <p:nvSpPr>
          <p:cNvPr id="101405" name="Text Box 52"/>
          <p:cNvSpPr txBox="1">
            <a:spLocks noChangeArrowheads="1"/>
          </p:cNvSpPr>
          <p:nvPr/>
        </p:nvSpPr>
        <p:spPr bwMode="auto">
          <a:xfrm>
            <a:off x="898525" y="304800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3.</a:t>
            </a:r>
          </a:p>
        </p:txBody>
      </p:sp>
      <p:sp>
        <p:nvSpPr>
          <p:cNvPr id="101406" name="Text Box 53"/>
          <p:cNvSpPr txBox="1">
            <a:spLocks noChangeArrowheads="1"/>
          </p:cNvSpPr>
          <p:nvPr/>
        </p:nvSpPr>
        <p:spPr bwMode="auto">
          <a:xfrm>
            <a:off x="2362200" y="304800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4.</a:t>
            </a:r>
          </a:p>
        </p:txBody>
      </p:sp>
      <p:sp>
        <p:nvSpPr>
          <p:cNvPr id="101407" name="Text Box 54"/>
          <p:cNvSpPr txBox="1">
            <a:spLocks noChangeArrowheads="1"/>
          </p:cNvSpPr>
          <p:nvPr/>
        </p:nvSpPr>
        <p:spPr bwMode="auto">
          <a:xfrm>
            <a:off x="3505200" y="304800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3.</a:t>
            </a:r>
          </a:p>
        </p:txBody>
      </p:sp>
      <p:sp>
        <p:nvSpPr>
          <p:cNvPr id="101408" name="Text Box 55"/>
          <p:cNvSpPr txBox="1">
            <a:spLocks noChangeArrowheads="1"/>
          </p:cNvSpPr>
          <p:nvPr/>
        </p:nvSpPr>
        <p:spPr bwMode="auto">
          <a:xfrm>
            <a:off x="5029200" y="304800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4.</a:t>
            </a:r>
          </a:p>
        </p:txBody>
      </p:sp>
      <p:sp>
        <p:nvSpPr>
          <p:cNvPr id="101409" name="Text Box 56"/>
          <p:cNvSpPr txBox="1">
            <a:spLocks noChangeArrowheads="1"/>
          </p:cNvSpPr>
          <p:nvPr/>
        </p:nvSpPr>
        <p:spPr bwMode="auto">
          <a:xfrm>
            <a:off x="6216650" y="304800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3.</a:t>
            </a:r>
          </a:p>
        </p:txBody>
      </p:sp>
      <p:sp>
        <p:nvSpPr>
          <p:cNvPr id="101410" name="Text Box 57"/>
          <p:cNvSpPr txBox="1">
            <a:spLocks noChangeArrowheads="1"/>
          </p:cNvSpPr>
          <p:nvPr/>
        </p:nvSpPr>
        <p:spPr bwMode="auto">
          <a:xfrm>
            <a:off x="7696200" y="304800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4.</a:t>
            </a:r>
          </a:p>
        </p:txBody>
      </p:sp>
      <p:sp>
        <p:nvSpPr>
          <p:cNvPr id="101411" name="Text Box 58"/>
          <p:cNvSpPr txBox="1">
            <a:spLocks noChangeArrowheads="1"/>
          </p:cNvSpPr>
          <p:nvPr/>
        </p:nvSpPr>
        <p:spPr bwMode="auto">
          <a:xfrm>
            <a:off x="1644650" y="63690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1.</a:t>
            </a:r>
          </a:p>
        </p:txBody>
      </p:sp>
      <p:sp>
        <p:nvSpPr>
          <p:cNvPr id="101412" name="Text Box 59"/>
          <p:cNvSpPr txBox="1">
            <a:spLocks noChangeArrowheads="1"/>
          </p:cNvSpPr>
          <p:nvPr/>
        </p:nvSpPr>
        <p:spPr bwMode="auto">
          <a:xfrm>
            <a:off x="2438400" y="63690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2.</a:t>
            </a:r>
          </a:p>
        </p:txBody>
      </p:sp>
      <p:sp>
        <p:nvSpPr>
          <p:cNvPr id="101413" name="Text Box 60"/>
          <p:cNvSpPr txBox="1">
            <a:spLocks noChangeArrowheads="1"/>
          </p:cNvSpPr>
          <p:nvPr/>
        </p:nvSpPr>
        <p:spPr bwMode="auto">
          <a:xfrm>
            <a:off x="3168650" y="63690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3.</a:t>
            </a:r>
          </a:p>
        </p:txBody>
      </p:sp>
      <p:sp>
        <p:nvSpPr>
          <p:cNvPr id="101414" name="Text Box 61"/>
          <p:cNvSpPr txBox="1">
            <a:spLocks noChangeArrowheads="1"/>
          </p:cNvSpPr>
          <p:nvPr/>
        </p:nvSpPr>
        <p:spPr bwMode="auto">
          <a:xfrm>
            <a:off x="3930650" y="6369050"/>
            <a:ext cx="336550" cy="336550"/>
          </a:xfrm>
          <a:prstGeom prst="rect">
            <a:avLst/>
          </a:prstGeom>
          <a:noFill/>
          <a:ln w="12700">
            <a:noFill/>
            <a:miter lim="800000"/>
            <a:headEnd/>
            <a:tailEnd/>
          </a:ln>
        </p:spPr>
        <p:txBody>
          <a:bodyPr wrap="none">
            <a:spAutoFit/>
          </a:bodyPr>
          <a:lstStyle/>
          <a:p>
            <a:pPr eaLnBrk="0" hangingPunct="0"/>
            <a:r>
              <a:rPr lang="en-US" sz="1600">
                <a:solidFill>
                  <a:prstClr val="black"/>
                </a:solidFill>
                <a:latin typeface="Times"/>
              </a:rPr>
              <a:t>4.</a:t>
            </a:r>
          </a:p>
        </p:txBody>
      </p:sp>
      <p:sp>
        <p:nvSpPr>
          <p:cNvPr id="101415" name="Text Box 62"/>
          <p:cNvSpPr txBox="1">
            <a:spLocks noChangeArrowheads="1"/>
          </p:cNvSpPr>
          <p:nvPr/>
        </p:nvSpPr>
        <p:spPr bwMode="auto">
          <a:xfrm>
            <a:off x="5181600" y="4800600"/>
            <a:ext cx="3090863" cy="1552575"/>
          </a:xfrm>
          <a:prstGeom prst="rect">
            <a:avLst/>
          </a:prstGeom>
          <a:noFill/>
          <a:ln w="12700">
            <a:noFill/>
            <a:miter lim="800000"/>
            <a:headEnd/>
            <a:tailEnd/>
          </a:ln>
        </p:spPr>
        <p:txBody>
          <a:bodyPr wrap="none">
            <a:spAutoFit/>
          </a:bodyPr>
          <a:lstStyle/>
          <a:p>
            <a:pPr eaLnBrk="0" hangingPunct="0"/>
            <a:r>
              <a:rPr lang="en-US" sz="2400">
                <a:solidFill>
                  <a:prstClr val="black"/>
                </a:solidFill>
                <a:latin typeface="Times"/>
              </a:rPr>
              <a:t>1.  Obligate anaerobe</a:t>
            </a:r>
          </a:p>
          <a:p>
            <a:pPr eaLnBrk="0" hangingPunct="0"/>
            <a:r>
              <a:rPr lang="en-US" sz="2400">
                <a:solidFill>
                  <a:prstClr val="black"/>
                </a:solidFill>
                <a:latin typeface="Times"/>
              </a:rPr>
              <a:t>2.  Facultative anaerobe</a:t>
            </a:r>
          </a:p>
          <a:p>
            <a:pPr eaLnBrk="0" hangingPunct="0"/>
            <a:r>
              <a:rPr lang="en-US" sz="2400">
                <a:solidFill>
                  <a:prstClr val="black"/>
                </a:solidFill>
                <a:latin typeface="Times"/>
              </a:rPr>
              <a:t>3.  Microaerophile</a:t>
            </a:r>
          </a:p>
          <a:p>
            <a:pPr eaLnBrk="0" hangingPunct="0"/>
            <a:r>
              <a:rPr lang="en-US" sz="2400">
                <a:solidFill>
                  <a:prstClr val="black"/>
                </a:solidFill>
                <a:latin typeface="Times"/>
              </a:rPr>
              <a:t>4.  Obligate aerobe</a:t>
            </a:r>
          </a:p>
        </p:txBody>
      </p:sp>
      <p:sp>
        <p:nvSpPr>
          <p:cNvPr id="101416" name="Rectangle 63"/>
          <p:cNvSpPr>
            <a:spLocks noChangeArrowheads="1"/>
          </p:cNvSpPr>
          <p:nvPr/>
        </p:nvSpPr>
        <p:spPr bwMode="auto">
          <a:xfrm>
            <a:off x="3886200" y="4191000"/>
            <a:ext cx="381000" cy="381000"/>
          </a:xfrm>
          <a:prstGeom prst="rect">
            <a:avLst/>
          </a:prstGeom>
          <a:solidFill>
            <a:srgbClr val="FF9933"/>
          </a:solidFill>
          <a:ln w="12700">
            <a:solidFill>
              <a:srgbClr val="FF9933"/>
            </a:solidFill>
            <a:miter lim="800000"/>
            <a:headEnd/>
            <a:tailEnd/>
          </a:ln>
        </p:spPr>
        <p:txBody>
          <a:bodyPr wrap="none" anchor="ctr"/>
          <a:lstStyle/>
          <a:p>
            <a:pPr algn="ctr" eaLnBrk="0" hangingPunct="0"/>
            <a:endParaRPr lang="en-US" sz="1600">
              <a:solidFill>
                <a:srgbClr val="FF9933"/>
              </a:solidFill>
              <a:latin typeface="Times"/>
            </a:endParaRPr>
          </a:p>
        </p:txBody>
      </p:sp>
      <p:sp>
        <p:nvSpPr>
          <p:cNvPr id="101417" name="Rectangle 64"/>
          <p:cNvSpPr>
            <a:spLocks noChangeArrowheads="1"/>
          </p:cNvSpPr>
          <p:nvPr/>
        </p:nvSpPr>
        <p:spPr bwMode="auto">
          <a:xfrm>
            <a:off x="1600200" y="5881688"/>
            <a:ext cx="381000" cy="381000"/>
          </a:xfrm>
          <a:prstGeom prst="rect">
            <a:avLst/>
          </a:prstGeom>
          <a:solidFill>
            <a:srgbClr val="FF9933"/>
          </a:solidFill>
          <a:ln w="12700">
            <a:solidFill>
              <a:srgbClr val="FF9933"/>
            </a:solidFill>
            <a:miter lim="800000"/>
            <a:headEnd/>
            <a:tailEnd/>
          </a:ln>
        </p:spPr>
        <p:txBody>
          <a:bodyPr wrap="none" anchor="ctr"/>
          <a:lstStyle/>
          <a:p>
            <a:pPr algn="ctr" eaLnBrk="0" hangingPunct="0"/>
            <a:endParaRPr lang="en-US" sz="1600">
              <a:solidFill>
                <a:srgbClr val="FF9933"/>
              </a:solidFill>
              <a:latin typeface="Times"/>
            </a:endParaRPr>
          </a:p>
        </p:txBody>
      </p:sp>
      <p:sp>
        <p:nvSpPr>
          <p:cNvPr id="101418" name="Rectangle 65"/>
          <p:cNvSpPr>
            <a:spLocks noChangeArrowheads="1"/>
          </p:cNvSpPr>
          <p:nvPr/>
        </p:nvSpPr>
        <p:spPr bwMode="auto">
          <a:xfrm>
            <a:off x="2362200" y="4205288"/>
            <a:ext cx="381000" cy="2057400"/>
          </a:xfrm>
          <a:prstGeom prst="rect">
            <a:avLst/>
          </a:prstGeom>
          <a:solidFill>
            <a:srgbClr val="FF9933"/>
          </a:solidFill>
          <a:ln w="12700">
            <a:solidFill>
              <a:srgbClr val="FF9933"/>
            </a:solidFill>
            <a:miter lim="800000"/>
            <a:headEnd/>
            <a:tailEnd/>
          </a:ln>
        </p:spPr>
        <p:txBody>
          <a:bodyPr wrap="none" anchor="ctr"/>
          <a:lstStyle/>
          <a:p>
            <a:pPr algn="ctr" eaLnBrk="0" hangingPunct="0"/>
            <a:endParaRPr lang="en-US" sz="1600">
              <a:solidFill>
                <a:srgbClr val="FF9933"/>
              </a:solidFill>
              <a:latin typeface="Times"/>
            </a:endParaRPr>
          </a:p>
        </p:txBody>
      </p:sp>
      <p:sp>
        <p:nvSpPr>
          <p:cNvPr id="101419" name="Rectangle 66"/>
          <p:cNvSpPr>
            <a:spLocks noChangeArrowheads="1"/>
          </p:cNvSpPr>
          <p:nvPr/>
        </p:nvSpPr>
        <p:spPr bwMode="auto">
          <a:xfrm>
            <a:off x="3124200" y="4510088"/>
            <a:ext cx="381000" cy="381000"/>
          </a:xfrm>
          <a:prstGeom prst="rect">
            <a:avLst/>
          </a:prstGeom>
          <a:solidFill>
            <a:srgbClr val="FF9933"/>
          </a:solidFill>
          <a:ln w="12700">
            <a:solidFill>
              <a:srgbClr val="FF9933"/>
            </a:solidFill>
            <a:miter lim="800000"/>
            <a:headEnd/>
            <a:tailEnd/>
          </a:ln>
        </p:spPr>
        <p:txBody>
          <a:bodyPr wrap="none" anchor="ctr"/>
          <a:lstStyle/>
          <a:p>
            <a:pPr algn="ctr" eaLnBrk="0" hangingPunct="0"/>
            <a:endParaRPr lang="en-US" sz="1600">
              <a:solidFill>
                <a:srgbClr val="FF9933"/>
              </a:solidFill>
              <a:latin typeface="Times"/>
            </a:endParaRPr>
          </a:p>
        </p:txBody>
      </p:sp>
    </p:spTree>
    <p:extLst>
      <p:ext uri="{BB962C8B-B14F-4D97-AF65-F5344CB8AC3E}">
        <p14:creationId xmlns:p14="http://schemas.microsoft.com/office/powerpoint/2010/main" val="342352445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a:prstGeom prst="rect">
            <a:avLst/>
          </a:prstGeom>
        </p:spPr>
        <p:txBody>
          <a:bodyPr>
            <a:normAutofit lnSpcReduction="10000"/>
          </a:bodyPr>
          <a:lstStyle/>
          <a:p>
            <a:pPr>
              <a:buNone/>
            </a:pPr>
            <a:r>
              <a:rPr lang="en-US" b="1" dirty="0" smtClean="0"/>
              <a:t>Lag Phase</a:t>
            </a:r>
            <a:endParaRPr lang="en-US" dirty="0" smtClean="0"/>
          </a:p>
          <a:p>
            <a:pPr lvl="0"/>
            <a:r>
              <a:rPr lang="en-US" dirty="0" smtClean="0"/>
              <a:t>No growth</a:t>
            </a:r>
          </a:p>
          <a:p>
            <a:pPr lvl="0"/>
            <a:r>
              <a:rPr lang="en-US" dirty="0" smtClean="0"/>
              <a:t>No cell division has started</a:t>
            </a:r>
          </a:p>
          <a:p>
            <a:r>
              <a:rPr lang="en-US" dirty="0" smtClean="0"/>
              <a:t>The cells are adapting to environment</a:t>
            </a:r>
          </a:p>
          <a:p>
            <a:pPr lvl="0"/>
            <a:r>
              <a:rPr lang="en-US" dirty="0" smtClean="0"/>
              <a:t>Active synthesis of enzymes and other constituents and metabolic processes are now taking place.</a:t>
            </a:r>
          </a:p>
          <a:p>
            <a:pPr>
              <a:buNone/>
            </a:pPr>
            <a:r>
              <a:rPr lang="en-US" b="1" dirty="0" smtClean="0"/>
              <a:t>Log (i.e. logarithmic) /Exponential Phase</a:t>
            </a:r>
            <a:endParaRPr lang="en-US" dirty="0" smtClean="0"/>
          </a:p>
          <a:p>
            <a:pPr lvl="0"/>
            <a:r>
              <a:rPr lang="en-US" dirty="0" smtClean="0"/>
              <a:t>Maximal growth rate</a:t>
            </a:r>
          </a:p>
          <a:p>
            <a:pPr lvl="0"/>
            <a:r>
              <a:rPr lang="en-US" dirty="0" smtClean="0"/>
              <a:t>Increased metabolic rate</a:t>
            </a:r>
          </a:p>
          <a:p>
            <a:r>
              <a:rPr lang="en-US" dirty="0" smtClean="0"/>
              <a:t>Rapid reproduction/ Increased cell number and increased total cell mass</a:t>
            </a:r>
          </a:p>
          <a:p>
            <a:r>
              <a:rPr lang="en-US" dirty="0" smtClean="0"/>
              <a:t>Antibiotics most active</a:t>
            </a:r>
          </a:p>
          <a:p>
            <a:endParaRPr lang="en-US" dirty="0"/>
          </a:p>
        </p:txBody>
      </p:sp>
    </p:spTree>
    <p:extLst>
      <p:ext uri="{BB962C8B-B14F-4D97-AF65-F5344CB8AC3E}">
        <p14:creationId xmlns:p14="http://schemas.microsoft.com/office/powerpoint/2010/main" val="213431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normAutofit fontScale="92500" lnSpcReduction="10000"/>
          </a:bodyPr>
          <a:lstStyle/>
          <a:p>
            <a:pPr>
              <a:buNone/>
            </a:pPr>
            <a:r>
              <a:rPr lang="en-US" b="1" dirty="0" smtClean="0"/>
              <a:t>Stationary Phase</a:t>
            </a:r>
            <a:endParaRPr lang="en-US" dirty="0" smtClean="0"/>
          </a:p>
          <a:p>
            <a:pPr lvl="0"/>
            <a:r>
              <a:rPr lang="en-US" dirty="0" smtClean="0"/>
              <a:t>Slow growth then stops due to nutrient depletion and waste accumulation</a:t>
            </a:r>
          </a:p>
          <a:p>
            <a:pPr lvl="0"/>
            <a:r>
              <a:rPr lang="en-US" dirty="0" smtClean="0"/>
              <a:t>Equilibrium of dying cells and new cells </a:t>
            </a:r>
            <a:r>
              <a:rPr lang="en-US" dirty="0" err="1" smtClean="0"/>
              <a:t>i.e</a:t>
            </a:r>
            <a:r>
              <a:rPr lang="en-US" dirty="0" smtClean="0"/>
              <a:t> Rate of reproduction equals rate of cell death</a:t>
            </a:r>
          </a:p>
          <a:p>
            <a:pPr lvl="0"/>
            <a:r>
              <a:rPr lang="en-US" dirty="0" smtClean="0"/>
              <a:t>Cell variation is taking place as spores form and gram negative bacteria test negative.</a:t>
            </a:r>
          </a:p>
          <a:p>
            <a:pPr>
              <a:buNone/>
            </a:pPr>
            <a:r>
              <a:rPr lang="en-US" b="1" dirty="0" smtClean="0"/>
              <a:t>Decline/Death Phase</a:t>
            </a:r>
            <a:endParaRPr lang="en-US" dirty="0" smtClean="0"/>
          </a:p>
          <a:p>
            <a:pPr lvl="0"/>
            <a:r>
              <a:rPr lang="en-US" dirty="0" smtClean="0"/>
              <a:t>Caused by decreased viability leading to cell death due to toxic waste accumulation</a:t>
            </a:r>
          </a:p>
          <a:p>
            <a:pPr lvl="0"/>
            <a:r>
              <a:rPr lang="en-US" dirty="0" smtClean="0"/>
              <a:t>There is decrease in selective permeability leading to </a:t>
            </a:r>
            <a:r>
              <a:rPr lang="en-US" dirty="0" err="1" smtClean="0"/>
              <a:t>lysis</a:t>
            </a:r>
            <a:endParaRPr lang="en-US" dirty="0" smtClean="0"/>
          </a:p>
          <a:p>
            <a:r>
              <a:rPr lang="en-US" dirty="0" smtClean="0"/>
              <a:t>Ability to reproduce decreases </a:t>
            </a:r>
          </a:p>
          <a:p>
            <a:r>
              <a:rPr lang="en-US" dirty="0" smtClean="0"/>
              <a:t>Death rate exceeds reproduction</a:t>
            </a:r>
          </a:p>
          <a:p>
            <a:pPr lvl="0"/>
            <a:endParaRPr lang="en-US" dirty="0" smtClean="0"/>
          </a:p>
          <a:p>
            <a:endParaRPr lang="en-US" dirty="0"/>
          </a:p>
        </p:txBody>
      </p:sp>
    </p:spTree>
    <p:extLst>
      <p:ext uri="{BB962C8B-B14F-4D97-AF65-F5344CB8AC3E}">
        <p14:creationId xmlns:p14="http://schemas.microsoft.com/office/powerpoint/2010/main" val="3044130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Transport in Bacteria</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There is passive diffusion for CO</a:t>
            </a:r>
            <a:r>
              <a:rPr lang="en-US" baseline="-25000" dirty="0" smtClean="0"/>
              <a:t>2</a:t>
            </a:r>
            <a:r>
              <a:rPr lang="en-US" dirty="0" smtClean="0"/>
              <a:t>, O</a:t>
            </a:r>
            <a:r>
              <a:rPr lang="en-US" baseline="-25000" dirty="0" smtClean="0"/>
              <a:t>2</a:t>
            </a:r>
            <a:r>
              <a:rPr lang="en-US" dirty="0" smtClean="0"/>
              <a:t> and H</a:t>
            </a:r>
            <a:r>
              <a:rPr lang="en-US" baseline="-25000" dirty="0" smtClean="0"/>
              <a:t>2</a:t>
            </a:r>
            <a:r>
              <a:rPr lang="en-US" dirty="0" smtClean="0"/>
              <a:t>O</a:t>
            </a:r>
          </a:p>
          <a:p>
            <a:pPr lvl="0"/>
            <a:r>
              <a:rPr lang="en-US" dirty="0" smtClean="0"/>
              <a:t>Facilitated diffusion is by means of carrier proteins hence no energy is required in both cases coz the movement is along a concentration gradient</a:t>
            </a:r>
          </a:p>
          <a:p>
            <a:pPr lvl="0"/>
            <a:r>
              <a:rPr lang="en-US" dirty="0" smtClean="0"/>
              <a:t>Aerobic bacteria get accustomed to active transport due to presence of oxygen for energy production. This is against a concentration gradient.</a:t>
            </a:r>
          </a:p>
          <a:p>
            <a:pPr lvl="0"/>
            <a:r>
              <a:rPr lang="en-US" dirty="0" smtClean="0"/>
              <a:t>In some bacteria, group translocation is used; the molecule itself is chemically altered to be able to be transported. It is energy dependent and mainly used to transport sugars like glucose, fructose and sucrose.</a:t>
            </a:r>
          </a:p>
        </p:txBody>
      </p:sp>
    </p:spTree>
    <p:extLst>
      <p:ext uri="{BB962C8B-B14F-4D97-AF65-F5344CB8AC3E}">
        <p14:creationId xmlns:p14="http://schemas.microsoft.com/office/powerpoint/2010/main" val="3069374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Bacterial Oxygen Use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Results in production of H</a:t>
            </a:r>
            <a:r>
              <a:rPr lang="en-US" baseline="-25000" dirty="0" smtClean="0"/>
              <a:t>2</a:t>
            </a:r>
            <a:r>
              <a:rPr lang="en-US" dirty="0" smtClean="0"/>
              <a:t>O</a:t>
            </a:r>
            <a:r>
              <a:rPr lang="en-US" baseline="-25000" dirty="0" smtClean="0"/>
              <a:t>2 </a:t>
            </a:r>
            <a:r>
              <a:rPr lang="en-US" dirty="0" smtClean="0"/>
              <a:t>and 2O</a:t>
            </a:r>
            <a:r>
              <a:rPr lang="en-US" baseline="-25000" dirty="0" smtClean="0"/>
              <a:t>2</a:t>
            </a:r>
            <a:r>
              <a:rPr lang="en-US" baseline="30000" dirty="0" smtClean="0"/>
              <a:t>-</a:t>
            </a:r>
            <a:r>
              <a:rPr lang="en-US" dirty="0" smtClean="0"/>
              <a:t> (superoxide radical)</a:t>
            </a:r>
          </a:p>
          <a:p>
            <a:pPr lvl="0"/>
            <a:r>
              <a:rPr lang="en-US" dirty="0" smtClean="0"/>
              <a:t>The bacteria use;</a:t>
            </a:r>
          </a:p>
          <a:p>
            <a:pPr>
              <a:buNone/>
            </a:pPr>
            <a:r>
              <a:rPr lang="en-US" b="1" dirty="0" smtClean="0"/>
              <a:t>Superoxide dismutase: </a:t>
            </a:r>
            <a:r>
              <a:rPr lang="en-US" dirty="0" smtClean="0"/>
              <a:t>Catalyzes the reaction</a:t>
            </a:r>
          </a:p>
          <a:p>
            <a:pPr>
              <a:buNone/>
            </a:pPr>
            <a:r>
              <a:rPr lang="en-US" dirty="0" smtClean="0"/>
              <a:t>     2O</a:t>
            </a:r>
            <a:r>
              <a:rPr lang="en-US" baseline="-25000" dirty="0" smtClean="0"/>
              <a:t>2</a:t>
            </a:r>
            <a:r>
              <a:rPr lang="en-US" baseline="30000" dirty="0" smtClean="0"/>
              <a:t>-</a:t>
            </a:r>
            <a:r>
              <a:rPr lang="en-US" dirty="0" smtClean="0"/>
              <a:t> + 2H</a:t>
            </a:r>
            <a:r>
              <a:rPr lang="en-US" baseline="30000" dirty="0" smtClean="0"/>
              <a:t>+</a:t>
            </a:r>
            <a:r>
              <a:rPr lang="en-US" dirty="0" smtClean="0"/>
              <a:t>			H</a:t>
            </a:r>
            <a:r>
              <a:rPr lang="en-US" baseline="-25000" dirty="0" smtClean="0"/>
              <a:t>2</a:t>
            </a:r>
            <a:r>
              <a:rPr lang="en-US" dirty="0" smtClean="0"/>
              <a:t>O</a:t>
            </a:r>
            <a:r>
              <a:rPr lang="en-US" baseline="-25000" dirty="0" smtClean="0"/>
              <a:t>2 </a:t>
            </a:r>
            <a:r>
              <a:rPr lang="en-US" dirty="0" smtClean="0"/>
              <a:t>+ O</a:t>
            </a:r>
            <a:r>
              <a:rPr lang="en-US" baseline="-25000" dirty="0" smtClean="0"/>
              <a:t>2</a:t>
            </a:r>
          </a:p>
          <a:p>
            <a:pPr>
              <a:buNone/>
            </a:pPr>
            <a:r>
              <a:rPr lang="en-US" b="1" dirty="0" smtClean="0"/>
              <a:t> </a:t>
            </a:r>
            <a:endParaRPr lang="en-US" dirty="0" smtClean="0"/>
          </a:p>
          <a:p>
            <a:pPr>
              <a:buNone/>
            </a:pPr>
            <a:r>
              <a:rPr lang="en-US" b="1" dirty="0" err="1" smtClean="0"/>
              <a:t>Catalase</a:t>
            </a:r>
            <a:r>
              <a:rPr lang="en-US" b="1" dirty="0" smtClean="0"/>
              <a:t>: </a:t>
            </a:r>
            <a:r>
              <a:rPr lang="en-US" dirty="0" smtClean="0"/>
              <a:t>It catalyzes the reaction below</a:t>
            </a:r>
          </a:p>
          <a:p>
            <a:pPr>
              <a:buNone/>
            </a:pPr>
            <a:r>
              <a:rPr lang="en-US" dirty="0" smtClean="0"/>
              <a:t>      H</a:t>
            </a:r>
            <a:r>
              <a:rPr lang="en-US" baseline="-25000" dirty="0" smtClean="0"/>
              <a:t>2</a:t>
            </a:r>
            <a:r>
              <a:rPr lang="en-US" dirty="0" smtClean="0"/>
              <a:t>O</a:t>
            </a:r>
            <a:r>
              <a:rPr lang="en-US" baseline="-25000" dirty="0" smtClean="0"/>
              <a:t>2 			</a:t>
            </a:r>
            <a:r>
              <a:rPr lang="en-US" dirty="0" smtClean="0"/>
              <a:t>2H</a:t>
            </a:r>
            <a:r>
              <a:rPr lang="en-US" baseline="-25000" dirty="0" smtClean="0"/>
              <a:t>2</a:t>
            </a:r>
            <a:r>
              <a:rPr lang="en-US" dirty="0" smtClean="0"/>
              <a:t>O+ O</a:t>
            </a:r>
            <a:r>
              <a:rPr lang="en-US" baseline="-25000" dirty="0" smtClean="0"/>
              <a:t>2</a:t>
            </a:r>
            <a:endParaRPr lang="en-US" dirty="0" smtClean="0"/>
          </a:p>
          <a:p>
            <a:r>
              <a:rPr lang="en-US" dirty="0" smtClean="0"/>
              <a:t>By these two reactions, the bacteria avoid their own death that may be caused by accumulation of the waste products inside them.</a:t>
            </a:r>
          </a:p>
          <a:p>
            <a:endParaRPr lang="en-US" dirty="0"/>
          </a:p>
        </p:txBody>
      </p:sp>
      <p:cxnSp>
        <p:nvCxnSpPr>
          <p:cNvPr id="5" name="Straight Arrow Connector 4"/>
          <p:cNvCxnSpPr/>
          <p:nvPr/>
        </p:nvCxnSpPr>
        <p:spPr>
          <a:xfrm>
            <a:off x="2590800" y="3352800"/>
            <a:ext cx="1447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572000"/>
            <a:ext cx="2362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259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normAutofit/>
          </a:bodyPr>
          <a:lstStyle/>
          <a:p>
            <a:pPr>
              <a:buNone/>
            </a:pPr>
            <a:r>
              <a:rPr lang="en-US" b="1" dirty="0" smtClean="0"/>
              <a:t>Biosynthesis</a:t>
            </a:r>
            <a:endParaRPr lang="en-US" dirty="0" smtClean="0"/>
          </a:p>
          <a:p>
            <a:r>
              <a:rPr lang="en-US" dirty="0" smtClean="0"/>
              <a:t>This involves;</a:t>
            </a:r>
          </a:p>
          <a:p>
            <a:pPr lvl="1"/>
            <a:r>
              <a:rPr lang="en-US" dirty="0" smtClean="0"/>
              <a:t>Protein synthesis</a:t>
            </a:r>
          </a:p>
          <a:p>
            <a:pPr lvl="1"/>
            <a:r>
              <a:rPr lang="en-US" dirty="0" smtClean="0"/>
              <a:t>Lipid synthesis</a:t>
            </a:r>
          </a:p>
          <a:p>
            <a:pPr lvl="1"/>
            <a:r>
              <a:rPr lang="en-US" dirty="0" smtClean="0"/>
              <a:t>Polysaccharide synthesis</a:t>
            </a:r>
          </a:p>
          <a:p>
            <a:pPr>
              <a:buNone/>
            </a:pPr>
            <a:endParaRPr lang="en-US" b="1" dirty="0" smtClean="0"/>
          </a:p>
          <a:p>
            <a:pPr>
              <a:buNone/>
            </a:pPr>
            <a:r>
              <a:rPr lang="en-US" b="1" dirty="0" smtClean="0"/>
              <a:t>Metabolic Products</a:t>
            </a:r>
            <a:endParaRPr lang="en-US" dirty="0" smtClean="0"/>
          </a:p>
          <a:p>
            <a:pPr lvl="0"/>
            <a:r>
              <a:rPr lang="en-US" dirty="0" smtClean="0"/>
              <a:t>Toxins (</a:t>
            </a:r>
            <a:r>
              <a:rPr lang="en-US" dirty="0" err="1" smtClean="0"/>
              <a:t>exotoxins</a:t>
            </a:r>
            <a:r>
              <a:rPr lang="en-US" dirty="0" smtClean="0"/>
              <a:t> and </a:t>
            </a:r>
            <a:r>
              <a:rPr lang="en-US" dirty="0" err="1" smtClean="0"/>
              <a:t>endotoxins</a:t>
            </a:r>
            <a:r>
              <a:rPr lang="en-US" dirty="0" smtClean="0"/>
              <a:t>)</a:t>
            </a:r>
          </a:p>
          <a:p>
            <a:pPr lvl="0"/>
            <a:r>
              <a:rPr lang="en-US" dirty="0" smtClean="0"/>
              <a:t>Extracellular enzymes</a:t>
            </a:r>
          </a:p>
          <a:p>
            <a:pPr lvl="0"/>
            <a:r>
              <a:rPr lang="en-US" dirty="0" smtClean="0"/>
              <a:t>Pigments</a:t>
            </a:r>
          </a:p>
          <a:p>
            <a:endParaRPr lang="en-US" dirty="0"/>
          </a:p>
        </p:txBody>
      </p:sp>
    </p:spTree>
    <p:extLst>
      <p:ext uri="{BB962C8B-B14F-4D97-AF65-F5344CB8AC3E}">
        <p14:creationId xmlns:p14="http://schemas.microsoft.com/office/powerpoint/2010/main" val="212084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p:txBody>
          <a:bodyPr/>
          <a:lstStyle/>
          <a:p>
            <a:pPr>
              <a:buNone/>
              <a:defRPr/>
            </a:pPr>
            <a:r>
              <a:rPr lang="en-US" b="1" dirty="0" smtClean="0"/>
              <a:t>Oxygen toxicity</a:t>
            </a:r>
          </a:p>
          <a:p>
            <a:pPr>
              <a:defRPr/>
            </a:pPr>
            <a:r>
              <a:rPr lang="en-US" dirty="0" smtClean="0"/>
              <a:t>Oxygen is a toxic substance to anaerobic and </a:t>
            </a:r>
            <a:r>
              <a:rPr lang="en-US" dirty="0" err="1" smtClean="0"/>
              <a:t>microaerophilic</a:t>
            </a:r>
            <a:r>
              <a:rPr lang="en-US" dirty="0" smtClean="0"/>
              <a:t> bacteria.  The toxicity of oxygen to these bacteria is due to its inactivation of enzymes and damage due to its toxic derivatives. </a:t>
            </a:r>
          </a:p>
        </p:txBody>
      </p:sp>
    </p:spTree>
    <p:extLst>
      <p:ext uri="{BB962C8B-B14F-4D97-AF65-F5344CB8AC3E}">
        <p14:creationId xmlns:p14="http://schemas.microsoft.com/office/powerpoint/2010/main" val="421974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p:txBody>
          <a:bodyPr/>
          <a:lstStyle/>
          <a:p>
            <a:pPr eaLnBrk="1" hangingPunct="1">
              <a:lnSpc>
                <a:spcPct val="90000"/>
              </a:lnSpc>
              <a:defRPr/>
            </a:pPr>
            <a:r>
              <a:rPr lang="en-US" sz="2400" smtClean="0"/>
              <a:t>Molecular oxygen inactivates enzymes by directly oxidizing certain essential groups such as thiol (-SH).  Various cellular enzymes catalyze chemical reactions involving molecular oxygen (O2); some of these reactions can result in addition of a single electron to an oxygen molecule thereby forming superoxide radical </a:t>
            </a:r>
          </a:p>
          <a:p>
            <a:pPr eaLnBrk="1" hangingPunct="1">
              <a:lnSpc>
                <a:spcPct val="90000"/>
              </a:lnSpc>
              <a:defRPr/>
            </a:pPr>
            <a:r>
              <a:rPr lang="en-US" sz="2400" smtClean="0"/>
              <a:t>(O2 + e-_____ O</a:t>
            </a:r>
            <a:r>
              <a:rPr lang="en-US" sz="2400" b="1" smtClean="0"/>
              <a:t>.</a:t>
            </a:r>
            <a:r>
              <a:rPr lang="en-US" sz="2400" smtClean="0"/>
              <a:t>-2).  This radical is very reactive and can inactivate vital cell components.  This radical can also produce more toxic substances such as hydrogen peroxide (H2O2) and hydroxyl radicals (OH</a:t>
            </a:r>
            <a:r>
              <a:rPr lang="en-US" sz="2400" b="1" smtClean="0"/>
              <a:t>.</a:t>
            </a:r>
            <a:r>
              <a:rPr lang="en-US" sz="2400" smtClean="0"/>
              <a:t>).  </a:t>
            </a:r>
          </a:p>
          <a:p>
            <a:pPr eaLnBrk="1" hangingPunct="1">
              <a:lnSpc>
                <a:spcPct val="90000"/>
              </a:lnSpc>
              <a:defRPr/>
            </a:pPr>
            <a:r>
              <a:rPr lang="en-US" sz="2400" smtClean="0"/>
              <a:t>O</a:t>
            </a:r>
            <a:r>
              <a:rPr lang="en-US" sz="2400" b="1" smtClean="0"/>
              <a:t>.</a:t>
            </a:r>
            <a:r>
              <a:rPr lang="en-US" sz="2400" smtClean="0"/>
              <a:t>-2 + 2H+ ___________ O2 + H2O2</a:t>
            </a:r>
          </a:p>
          <a:p>
            <a:pPr eaLnBrk="1" hangingPunct="1">
              <a:lnSpc>
                <a:spcPct val="90000"/>
              </a:lnSpc>
              <a:defRPr/>
            </a:pPr>
            <a:r>
              <a:rPr lang="en-US" sz="2400" smtClean="0"/>
              <a:t>O</a:t>
            </a:r>
            <a:r>
              <a:rPr lang="en-US" sz="2400" b="1" smtClean="0"/>
              <a:t>.</a:t>
            </a:r>
            <a:r>
              <a:rPr lang="en-US" sz="2400" smtClean="0"/>
              <a:t>-2 + H2O2 _</a:t>
            </a:r>
            <a:r>
              <a:rPr lang="en-US" sz="2400" u="sng" smtClean="0"/>
              <a:t>chalated iron</a:t>
            </a:r>
            <a:r>
              <a:rPr lang="en-US" sz="2400" smtClean="0"/>
              <a:t>_____ O2 + OH- + OH</a:t>
            </a:r>
            <a:r>
              <a:rPr lang="en-US" sz="2400" b="1" smtClean="0"/>
              <a:t>.</a:t>
            </a:r>
          </a:p>
        </p:txBody>
      </p:sp>
    </p:spTree>
    <p:extLst>
      <p:ext uri="{BB962C8B-B14F-4D97-AF65-F5344CB8AC3E}">
        <p14:creationId xmlns:p14="http://schemas.microsoft.com/office/powerpoint/2010/main" val="333470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p:txBody>
          <a:bodyPr/>
          <a:lstStyle/>
          <a:p>
            <a:pPr eaLnBrk="1" hangingPunct="1">
              <a:lnSpc>
                <a:spcPct val="80000"/>
              </a:lnSpc>
              <a:defRPr/>
            </a:pPr>
            <a:r>
              <a:rPr lang="en-US" sz="2000" smtClean="0"/>
              <a:t>OH</a:t>
            </a:r>
            <a:r>
              <a:rPr lang="en-US" sz="2000" b="1" smtClean="0"/>
              <a:t>.</a:t>
            </a:r>
            <a:r>
              <a:rPr lang="en-US" sz="2000" smtClean="0"/>
              <a:t> radicals are among the most reactive free radicals known and can damage almost every kind of molecule found in living cells.  H2O2 is not a free radical, but is a powerful oxidizing agent.  Singlet oxygen (O) is another toxic derivative of oxygen which is produced in biological systems by certain photochemical reactions;  </a:t>
            </a:r>
          </a:p>
          <a:p>
            <a:pPr eaLnBrk="1" hangingPunct="1">
              <a:lnSpc>
                <a:spcPct val="80000"/>
              </a:lnSpc>
              <a:defRPr/>
            </a:pPr>
            <a:r>
              <a:rPr lang="en-US" sz="2000" smtClean="0"/>
              <a:t>O2 _</a:t>
            </a:r>
            <a:r>
              <a:rPr lang="en-US" sz="2000" u="sng" smtClean="0"/>
              <a:t>light energy</a:t>
            </a:r>
            <a:r>
              <a:rPr lang="en-US" sz="2000" smtClean="0"/>
              <a:t>_____ 2[O]</a:t>
            </a:r>
          </a:p>
          <a:p>
            <a:pPr eaLnBrk="1" hangingPunct="1">
              <a:lnSpc>
                <a:spcPct val="80000"/>
              </a:lnSpc>
              <a:defRPr/>
            </a:pPr>
            <a:r>
              <a:rPr lang="en-US" sz="2000" smtClean="0"/>
              <a:t>Aerobic and facultative bacteria have developed various protective mechanisms against toxic forms of oxygen.  Their superoxide dismutase (SOD) enzyme eliminates superoxide radicals.  H2O2 can be eliminated by their catalase and peroxidase enzymes.  H2O2 </a:t>
            </a:r>
            <a:r>
              <a:rPr lang="en-US" sz="2000" u="sng" smtClean="0"/>
              <a:t>_catalase</a:t>
            </a:r>
            <a:r>
              <a:rPr lang="en-US" sz="2000" smtClean="0"/>
              <a:t>_______ 2H2O + O2</a:t>
            </a:r>
          </a:p>
          <a:p>
            <a:pPr eaLnBrk="1" hangingPunct="1">
              <a:lnSpc>
                <a:spcPct val="80000"/>
              </a:lnSpc>
              <a:defRPr/>
            </a:pPr>
            <a:r>
              <a:rPr lang="en-US" sz="2000" smtClean="0"/>
              <a:t>                 H2O2 + reduced substrate ___</a:t>
            </a:r>
            <a:r>
              <a:rPr lang="en-US" sz="2000" u="sng" smtClean="0"/>
              <a:t>peroxidase</a:t>
            </a:r>
            <a:r>
              <a:rPr lang="en-US" sz="2000" smtClean="0"/>
              <a:t>_____ 2H2O + oxidized substrate </a:t>
            </a:r>
          </a:p>
        </p:txBody>
      </p:sp>
    </p:spTree>
    <p:extLst>
      <p:ext uri="{BB962C8B-B14F-4D97-AF65-F5344CB8AC3E}">
        <p14:creationId xmlns:p14="http://schemas.microsoft.com/office/powerpoint/2010/main" val="21212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a:xfrm>
            <a:off x="179512" y="260648"/>
            <a:ext cx="8640960" cy="6336704"/>
          </a:xfrm>
        </p:spPr>
        <p:txBody>
          <a:bodyPr>
            <a:normAutofit/>
          </a:bodyPr>
          <a:lstStyle/>
          <a:p>
            <a:pPr>
              <a:buNone/>
            </a:pPr>
            <a:r>
              <a:rPr lang="en-US" u="sng" dirty="0" smtClean="0">
                <a:solidFill>
                  <a:schemeClr val="accent3">
                    <a:lumMod val="75000"/>
                  </a:schemeClr>
                </a:solidFill>
              </a:rPr>
              <a:t>2.</a:t>
            </a:r>
            <a:r>
              <a:rPr lang="en-US" b="1" u="sng" dirty="0" smtClean="0">
                <a:solidFill>
                  <a:schemeClr val="accent3">
                    <a:lumMod val="75000"/>
                  </a:schemeClr>
                </a:solidFill>
              </a:rPr>
              <a:t> . TEMPERATURE </a:t>
            </a:r>
            <a:endParaRPr lang="en-US" u="sng" dirty="0" smtClean="0">
              <a:solidFill>
                <a:schemeClr val="accent3">
                  <a:lumMod val="75000"/>
                </a:schemeClr>
              </a:solidFill>
            </a:endParaRPr>
          </a:p>
          <a:p>
            <a:r>
              <a:rPr lang="en-US" dirty="0" smtClean="0"/>
              <a:t>The temperature that allows for most rapid growth  during a short period of time (12-24 hours) is known as </a:t>
            </a:r>
            <a:r>
              <a:rPr lang="en-US" b="1" dirty="0" smtClean="0"/>
              <a:t>optimum growth temperature</a:t>
            </a:r>
            <a:r>
              <a:rPr lang="en-US" dirty="0" smtClean="0"/>
              <a:t>.  </a:t>
            </a:r>
          </a:p>
          <a:p>
            <a:pPr lvl="0"/>
            <a:r>
              <a:rPr lang="en-US" dirty="0" smtClean="0"/>
              <a:t>In reference to temperature, the following classifications apply;</a:t>
            </a:r>
          </a:p>
          <a:p>
            <a:pPr lvl="1"/>
            <a:r>
              <a:rPr lang="en-US" b="1" dirty="0" err="1" smtClean="0"/>
              <a:t>Psychrophiles</a:t>
            </a:r>
            <a:r>
              <a:rPr lang="en-US" b="1" dirty="0" smtClean="0"/>
              <a:t>: </a:t>
            </a:r>
            <a:r>
              <a:rPr lang="en-US" dirty="0" smtClean="0"/>
              <a:t>Low temperature required </a:t>
            </a:r>
            <a:r>
              <a:rPr lang="en-US" b="1" dirty="0" smtClean="0"/>
              <a:t>4-20°C</a:t>
            </a:r>
            <a:endParaRPr lang="en-US" dirty="0" smtClean="0"/>
          </a:p>
          <a:p>
            <a:pPr lvl="1"/>
            <a:r>
              <a:rPr lang="en-US" b="1" dirty="0" err="1" smtClean="0"/>
              <a:t>Mesophiles</a:t>
            </a:r>
            <a:r>
              <a:rPr lang="en-US" b="1" dirty="0" smtClean="0"/>
              <a:t>:</a:t>
            </a:r>
            <a:r>
              <a:rPr lang="en-US" dirty="0" smtClean="0"/>
              <a:t> 20 – 40</a:t>
            </a:r>
            <a:r>
              <a:rPr lang="en-US" baseline="30000" dirty="0" smtClean="0"/>
              <a:t>o</a:t>
            </a:r>
            <a:r>
              <a:rPr lang="en-US" dirty="0" smtClean="0"/>
              <a:t>C required</a:t>
            </a:r>
            <a:r>
              <a:rPr lang="en-US" b="1" dirty="0" smtClean="0"/>
              <a:t> 15-48°C</a:t>
            </a:r>
            <a:endParaRPr lang="en-US" dirty="0" smtClean="0"/>
          </a:p>
          <a:p>
            <a:pPr lvl="1"/>
            <a:r>
              <a:rPr lang="en-US" b="1" dirty="0" err="1" smtClean="0"/>
              <a:t>Thermophiles</a:t>
            </a:r>
            <a:r>
              <a:rPr lang="en-US" b="1" dirty="0" smtClean="0"/>
              <a:t>:</a:t>
            </a:r>
            <a:r>
              <a:rPr lang="en-US" dirty="0" smtClean="0"/>
              <a:t> &gt; 40</a:t>
            </a:r>
            <a:r>
              <a:rPr lang="en-US" baseline="30000" dirty="0" smtClean="0"/>
              <a:t>o</a:t>
            </a:r>
            <a:r>
              <a:rPr lang="en-US" dirty="0" smtClean="0"/>
              <a:t>C required</a:t>
            </a:r>
            <a:r>
              <a:rPr lang="en-US" b="1" dirty="0" smtClean="0"/>
              <a:t> 42-68°C		</a:t>
            </a:r>
          </a:p>
          <a:p>
            <a:pPr lvl="1"/>
            <a:r>
              <a:rPr lang="en-US" b="1" dirty="0" smtClean="0"/>
              <a:t>Extreme </a:t>
            </a:r>
            <a:r>
              <a:rPr lang="en-US" b="1" dirty="0" err="1" smtClean="0"/>
              <a:t>thermophiles</a:t>
            </a:r>
            <a:r>
              <a:rPr lang="en-US" b="1" dirty="0" smtClean="0"/>
              <a:t>    &gt;68°C</a:t>
            </a:r>
          </a:p>
        </p:txBody>
      </p:sp>
    </p:spTree>
    <p:extLst>
      <p:ext uri="{BB962C8B-B14F-4D97-AF65-F5344CB8AC3E}">
        <p14:creationId xmlns:p14="http://schemas.microsoft.com/office/powerpoint/2010/main" val="358884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4294967295"/>
          </p:nvPr>
        </p:nvSpPr>
        <p:spPr>
          <a:xfrm>
            <a:off x="228600" y="304800"/>
            <a:ext cx="8610600" cy="6248400"/>
          </a:xfrm>
        </p:spPr>
        <p:txBody>
          <a:bodyPr>
            <a:normAutofit fontScale="85000" lnSpcReduction="20000"/>
          </a:bodyPr>
          <a:lstStyle/>
          <a:p>
            <a:pPr eaLnBrk="1" hangingPunct="1">
              <a:lnSpc>
                <a:spcPct val="80000"/>
              </a:lnSpc>
              <a:buFont typeface="Wingdings" pitchFamily="2" charset="2"/>
              <a:buNone/>
              <a:defRPr/>
            </a:pPr>
            <a:r>
              <a:rPr lang="en-US" sz="2800" dirty="0" err="1" smtClean="0"/>
              <a:t>i</a:t>
            </a:r>
            <a:r>
              <a:rPr lang="en-US" sz="2800" dirty="0" smtClean="0"/>
              <a:t>)  </a:t>
            </a:r>
            <a:r>
              <a:rPr lang="en-US" sz="2800" b="1" dirty="0" err="1" smtClean="0"/>
              <a:t>Psychrophiles</a:t>
            </a:r>
            <a:endParaRPr lang="en-US" sz="2800" b="1" dirty="0" smtClean="0"/>
          </a:p>
          <a:p>
            <a:pPr>
              <a:lnSpc>
                <a:spcPct val="80000"/>
              </a:lnSpc>
              <a:defRPr/>
            </a:pPr>
            <a:r>
              <a:rPr lang="en-US" sz="2800" dirty="0" smtClean="0"/>
              <a:t>These are bacteria able to grow at 0 </a:t>
            </a:r>
            <a:r>
              <a:rPr lang="en-US" sz="2800" dirty="0" err="1" smtClean="0"/>
              <a:t>oC</a:t>
            </a:r>
            <a:r>
              <a:rPr lang="en-US" sz="2800" dirty="0" smtClean="0"/>
              <a:t> or lower, though they grow best at higher temperatures.  Many workers restrict the term </a:t>
            </a:r>
            <a:r>
              <a:rPr lang="en-US" sz="2800" dirty="0" err="1" smtClean="0"/>
              <a:t>psychrophile</a:t>
            </a:r>
            <a:r>
              <a:rPr lang="en-US" sz="2800" dirty="0" smtClean="0"/>
              <a:t> to organisms that can grow at 0 </a:t>
            </a:r>
            <a:r>
              <a:rPr lang="en-US" sz="2800" dirty="0" err="1" smtClean="0"/>
              <a:t>oC</a:t>
            </a:r>
            <a:r>
              <a:rPr lang="en-US" sz="2800" dirty="0" smtClean="0"/>
              <a:t> but have optimum temperature of 15 </a:t>
            </a:r>
            <a:r>
              <a:rPr lang="en-US" sz="2800" dirty="0" err="1" smtClean="0"/>
              <a:t>oC</a:t>
            </a:r>
            <a:r>
              <a:rPr lang="en-US" sz="2800" dirty="0" smtClean="0"/>
              <a:t> or lower and a maximum temperature of about 20 </a:t>
            </a:r>
            <a:r>
              <a:rPr lang="en-US" sz="2800" dirty="0" err="1" smtClean="0"/>
              <a:t>oC.</a:t>
            </a:r>
            <a:r>
              <a:rPr lang="en-US" sz="2800" dirty="0" smtClean="0"/>
              <a:t>  The term </a:t>
            </a:r>
            <a:r>
              <a:rPr lang="en-US" sz="2800" b="1" dirty="0" err="1" smtClean="0"/>
              <a:t>psychrotroph</a:t>
            </a:r>
            <a:r>
              <a:rPr lang="en-US" sz="2800" dirty="0" smtClean="0"/>
              <a:t> or facultative </a:t>
            </a:r>
            <a:r>
              <a:rPr lang="en-US" sz="2800" dirty="0" err="1" smtClean="0"/>
              <a:t>psychrophile</a:t>
            </a:r>
            <a:r>
              <a:rPr lang="en-US" sz="2800" dirty="0" smtClean="0"/>
              <a:t> is used for those able to grow at 0 </a:t>
            </a:r>
            <a:r>
              <a:rPr lang="en-US" sz="2800" dirty="0" err="1" smtClean="0"/>
              <a:t>oC</a:t>
            </a:r>
            <a:r>
              <a:rPr lang="en-US" sz="2800" dirty="0" smtClean="0"/>
              <a:t> but will grow best at temperature range of about 20-30 </a:t>
            </a:r>
            <a:r>
              <a:rPr lang="en-US" sz="2800" dirty="0" err="1" smtClean="0"/>
              <a:t>oC.</a:t>
            </a:r>
            <a:r>
              <a:rPr lang="en-US" sz="2800" dirty="0" smtClean="0"/>
              <a:t> </a:t>
            </a:r>
          </a:p>
          <a:p>
            <a:pPr eaLnBrk="1" hangingPunct="1">
              <a:lnSpc>
                <a:spcPct val="80000"/>
              </a:lnSpc>
              <a:defRPr/>
            </a:pPr>
            <a:r>
              <a:rPr lang="en-US" sz="2800" dirty="0" smtClean="0"/>
              <a:t>Physiological factors responsible for strict </a:t>
            </a:r>
            <a:r>
              <a:rPr lang="en-US" sz="2800" dirty="0" err="1" smtClean="0"/>
              <a:t>psychrophiles</a:t>
            </a:r>
            <a:r>
              <a:rPr lang="en-US" sz="2800" dirty="0" smtClean="0"/>
              <a:t> have been speculated to be heat instability of ribosomes and various enzymes, increased leakage of cell components, and impaired transport of nutrients above the maximum temperature.</a:t>
            </a:r>
          </a:p>
          <a:p>
            <a:pPr>
              <a:lnSpc>
                <a:spcPct val="80000"/>
              </a:lnSpc>
              <a:defRPr/>
            </a:pPr>
            <a:r>
              <a:rPr lang="en-US" sz="2800" dirty="0"/>
              <a:t>Listeria and Yersinia </a:t>
            </a:r>
            <a:r>
              <a:rPr lang="en-US" sz="2800" dirty="0" err="1"/>
              <a:t>enterocolitica</a:t>
            </a:r>
            <a:r>
              <a:rPr lang="en-US" sz="2800" dirty="0"/>
              <a:t> - 4˚</a:t>
            </a:r>
            <a:r>
              <a:rPr lang="en-US" sz="2800" dirty="0" smtClean="0"/>
              <a:t>C</a:t>
            </a:r>
          </a:p>
          <a:p>
            <a:pPr>
              <a:buNone/>
              <a:defRPr/>
            </a:pPr>
            <a:r>
              <a:rPr lang="en-US" sz="2800" dirty="0" smtClean="0"/>
              <a:t>ii)	</a:t>
            </a:r>
            <a:r>
              <a:rPr lang="en-US" sz="2800" b="1" dirty="0" err="1" smtClean="0"/>
              <a:t>Mesophiles</a:t>
            </a:r>
            <a:endParaRPr lang="en-US" sz="2800" dirty="0" smtClean="0"/>
          </a:p>
          <a:p>
            <a:pPr>
              <a:defRPr/>
            </a:pPr>
            <a:r>
              <a:rPr lang="en-US" sz="2800" dirty="0" smtClean="0"/>
              <a:t>These grow best within a temperature range of approximately 25-40 </a:t>
            </a:r>
            <a:r>
              <a:rPr lang="en-US" sz="2800" dirty="0" err="1" smtClean="0"/>
              <a:t>oC.</a:t>
            </a:r>
            <a:r>
              <a:rPr lang="en-US" sz="2800" dirty="0" smtClean="0"/>
              <a:t>  For instance, all pathogenic bacteria for humans and other warm-blooded animals are </a:t>
            </a:r>
            <a:r>
              <a:rPr lang="en-US" sz="2800" dirty="0" err="1" smtClean="0"/>
              <a:t>mesophiles</a:t>
            </a:r>
            <a:r>
              <a:rPr lang="en-US" sz="2800" dirty="0" smtClean="0"/>
              <a:t>, most growing best at about body temperature (37 </a:t>
            </a:r>
            <a:r>
              <a:rPr lang="en-US" sz="2800" dirty="0" err="1" smtClean="0"/>
              <a:t>oC</a:t>
            </a:r>
            <a:r>
              <a:rPr lang="en-US" sz="2800" dirty="0" smtClean="0"/>
              <a:t>). </a:t>
            </a:r>
          </a:p>
          <a:p>
            <a:pPr eaLnBrk="1" hangingPunct="1">
              <a:lnSpc>
                <a:spcPct val="80000"/>
              </a:lnSpc>
              <a:defRPr/>
            </a:pPr>
            <a:endParaRPr lang="en-US" sz="2800" dirty="0" smtClean="0"/>
          </a:p>
        </p:txBody>
      </p:sp>
    </p:spTree>
    <p:extLst>
      <p:ext uri="{BB962C8B-B14F-4D97-AF65-F5344CB8AC3E}">
        <p14:creationId xmlns:p14="http://schemas.microsoft.com/office/powerpoint/2010/main" val="385100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idx="1"/>
          </p:nvPr>
        </p:nvSpPr>
        <p:spPr>
          <a:xfrm>
            <a:off x="323528" y="476672"/>
            <a:ext cx="8496944" cy="5976664"/>
          </a:xfrm>
        </p:spPr>
        <p:txBody>
          <a:bodyPr/>
          <a:lstStyle/>
          <a:p>
            <a:pPr eaLnBrk="1" hangingPunct="1">
              <a:lnSpc>
                <a:spcPct val="80000"/>
              </a:lnSpc>
              <a:buFont typeface="Wingdings" pitchFamily="2" charset="2"/>
              <a:buNone/>
              <a:defRPr/>
            </a:pPr>
            <a:r>
              <a:rPr lang="en-US" sz="2000" dirty="0" smtClean="0"/>
              <a:t>iii)	</a:t>
            </a:r>
            <a:r>
              <a:rPr lang="en-US" sz="2000" b="1" dirty="0" smtClean="0"/>
              <a:t>Thermophiles</a:t>
            </a:r>
            <a:endParaRPr lang="en-US" sz="2000" dirty="0" smtClean="0"/>
          </a:p>
          <a:p>
            <a:pPr eaLnBrk="1" hangingPunct="1">
              <a:lnSpc>
                <a:spcPct val="80000"/>
              </a:lnSpc>
              <a:defRPr/>
            </a:pPr>
            <a:r>
              <a:rPr lang="en-US" sz="2000" dirty="0" smtClean="0"/>
              <a:t>Thermophiles grow best at temperatures above 45 </a:t>
            </a:r>
            <a:r>
              <a:rPr lang="en-US" sz="2000" dirty="0" err="1" smtClean="0"/>
              <a:t>oC.</a:t>
            </a:r>
            <a:r>
              <a:rPr lang="en-US" sz="2000" dirty="0" smtClean="0"/>
              <a:t>  The growth range of many thermophiles extends into </a:t>
            </a:r>
            <a:r>
              <a:rPr lang="en-US" sz="2000" dirty="0" err="1" smtClean="0"/>
              <a:t>mesophilic</a:t>
            </a:r>
            <a:r>
              <a:rPr lang="en-US" sz="2000" dirty="0" smtClean="0"/>
              <a:t> region; these species are designated as facultative thermophiles.  Other thermophiles cannot grow in the </a:t>
            </a:r>
            <a:r>
              <a:rPr lang="en-US" sz="2000" dirty="0" err="1" smtClean="0"/>
              <a:t>mesophilic</a:t>
            </a:r>
            <a:r>
              <a:rPr lang="en-US" sz="2000" dirty="0" smtClean="0"/>
              <a:t> range; these are termed </a:t>
            </a:r>
            <a:r>
              <a:rPr lang="en-US" sz="2000" b="1" dirty="0" smtClean="0"/>
              <a:t>true thermophiles</a:t>
            </a:r>
            <a:r>
              <a:rPr lang="en-US" sz="2000" dirty="0" smtClean="0"/>
              <a:t>, </a:t>
            </a:r>
            <a:r>
              <a:rPr lang="en-US" sz="2000" b="1" dirty="0" smtClean="0"/>
              <a:t>obligate thermophiles</a:t>
            </a:r>
            <a:r>
              <a:rPr lang="en-US" sz="2000" dirty="0" smtClean="0"/>
              <a:t> or </a:t>
            </a:r>
            <a:r>
              <a:rPr lang="en-US" sz="2000" b="1" dirty="0" err="1" smtClean="0"/>
              <a:t>stenothermopiles</a:t>
            </a:r>
            <a:r>
              <a:rPr lang="en-US" sz="2000" dirty="0" smtClean="0"/>
              <a:t>.</a:t>
            </a:r>
          </a:p>
          <a:p>
            <a:pPr eaLnBrk="1" hangingPunct="1">
              <a:lnSpc>
                <a:spcPct val="80000"/>
              </a:lnSpc>
              <a:defRPr/>
            </a:pPr>
            <a:r>
              <a:rPr lang="en-US" sz="2000" dirty="0" smtClean="0"/>
              <a:t>Factors implicated in the ability to grow at higher temperatures are: increased thermal stability of ribosomes, membranes, and various enzymes.  Loss of fluidity that exists within the lipid bilayer of the cytoplasmic membrane may be a factor governing the minimum temperature.  </a:t>
            </a:r>
            <a:r>
              <a:rPr lang="en-US" sz="2000" b="1" dirty="0" smtClean="0"/>
              <a:t>Thermoduric</a:t>
            </a:r>
            <a:r>
              <a:rPr lang="en-US" sz="2000" dirty="0" smtClean="0"/>
              <a:t> bacteria are those capable of </a:t>
            </a:r>
            <a:r>
              <a:rPr lang="en-US" sz="2000" dirty="0" err="1" smtClean="0"/>
              <a:t>serviving</a:t>
            </a:r>
            <a:r>
              <a:rPr lang="en-US" sz="2000" dirty="0" smtClean="0"/>
              <a:t> an exposure to high temperature like boiling etc. </a:t>
            </a:r>
          </a:p>
          <a:p>
            <a:pPr>
              <a:lnSpc>
                <a:spcPct val="80000"/>
              </a:lnSpc>
              <a:defRPr/>
            </a:pPr>
            <a:r>
              <a:rPr lang="en-US" sz="2000" dirty="0">
                <a:solidFill>
                  <a:srgbClr val="FFFFFF"/>
                </a:solidFill>
              </a:rPr>
              <a:t>Campylobacter - 42˚C</a:t>
            </a:r>
            <a:endParaRPr lang="en-US" sz="2000" dirty="0" smtClean="0"/>
          </a:p>
        </p:txBody>
      </p:sp>
    </p:spTree>
    <p:extLst>
      <p:ext uri="{BB962C8B-B14F-4D97-AF65-F5344CB8AC3E}">
        <p14:creationId xmlns:p14="http://schemas.microsoft.com/office/powerpoint/2010/main" val="94312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S001069040">
  <a:themeElements>
    <a:clrScheme name="Office Them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fontScheme name="Office Theme">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Office Them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B760F9"/>
        </a:lt1>
        <a:dk2>
          <a:srgbClr val="7B00E4"/>
        </a:dk2>
        <a:lt2>
          <a:srgbClr val="280049"/>
        </a:lt2>
        <a:accent1>
          <a:srgbClr val="FFFFFF"/>
        </a:accent1>
        <a:accent2>
          <a:srgbClr val="FFFF00"/>
        </a:accent2>
        <a:accent3>
          <a:srgbClr val="D8B6FB"/>
        </a:accent3>
        <a:accent4>
          <a:srgbClr val="000000"/>
        </a:accent4>
        <a:accent5>
          <a:srgbClr val="FFFFFF"/>
        </a:accent5>
        <a:accent6>
          <a:srgbClr val="E7E700"/>
        </a:accent6>
        <a:hlink>
          <a:srgbClr val="FF00FF"/>
        </a:hlink>
        <a:folHlink>
          <a:srgbClr val="DFB6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DADADA"/>
        </a:lt2>
        <a:accent1>
          <a:srgbClr val="F2F2F2"/>
        </a:accent1>
        <a:accent2>
          <a:srgbClr val="919191"/>
        </a:accent2>
        <a:accent3>
          <a:srgbClr val="FFFFFF"/>
        </a:accent3>
        <a:accent4>
          <a:srgbClr val="000000"/>
        </a:accent4>
        <a:accent5>
          <a:srgbClr val="F7F7F7"/>
        </a:accent5>
        <a:accent6>
          <a:srgbClr val="838383"/>
        </a:accent6>
        <a:hlink>
          <a:srgbClr val="DADADA"/>
        </a:hlink>
        <a:folHlink>
          <a:srgbClr val="6767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2539</Words>
  <Application>Microsoft Office PowerPoint</Application>
  <PresentationFormat>On-screen Show (4:3)</PresentationFormat>
  <Paragraphs>206</Paragraphs>
  <Slides>34</Slides>
  <Notes>1</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Office Theme</vt:lpstr>
      <vt:lpstr>1_TS001069040</vt:lpstr>
      <vt:lpstr>1_Office Theme</vt:lpstr>
      <vt:lpstr>BACTERIAL PHYSIOLOGY</vt:lpstr>
      <vt:lpstr>Physical Factors for Bacterial Growth </vt:lpstr>
      <vt:lpstr>Oxygen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requirements for Bacterial Growth</vt:lpstr>
      <vt:lpstr>PowerPoint Presentation</vt:lpstr>
      <vt:lpstr>PowerPoint Presentation</vt:lpstr>
      <vt:lpstr>PowerPoint Presentation</vt:lpstr>
      <vt:lpstr>PowerPoint Presentation</vt:lpstr>
      <vt:lpstr>PowerPoint Presentation</vt:lpstr>
      <vt:lpstr>BACTERIAL REPRODUCTION AND GROWTH </vt:lpstr>
      <vt:lpstr>PowerPoint Presentation</vt:lpstr>
      <vt:lpstr>Prototrophs and auxotrophs</vt:lpstr>
      <vt:lpstr>Growth of Bacteria</vt:lpstr>
      <vt:lpstr>PowerPoint Presentation</vt:lpstr>
      <vt:lpstr>Bacterial Growth Curve</vt:lpstr>
      <vt:lpstr>PowerPoint Presentation</vt:lpstr>
      <vt:lpstr>PowerPoint Presentation</vt:lpstr>
      <vt:lpstr>Transport in Bacteria</vt:lpstr>
      <vt:lpstr>Bacterial Oxygen Use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PHYSIOLOGY</dc:title>
  <dc:creator>Dr. Kimaiga H.O. MBChB (UoN)</dc:creator>
  <cp:lastModifiedBy>Dr. Kimaiga H.O. MBChB (UoN)</cp:lastModifiedBy>
  <cp:revision>9</cp:revision>
  <dcterms:created xsi:type="dcterms:W3CDTF">2013-05-14T07:51:35Z</dcterms:created>
  <dcterms:modified xsi:type="dcterms:W3CDTF">2013-09-17T08:07:48Z</dcterms:modified>
</cp:coreProperties>
</file>