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76" r:id="rId2"/>
    <p:sldId id="277" r:id="rId3"/>
    <p:sldId id="278" r:id="rId4"/>
    <p:sldId id="279" r:id="rId5"/>
    <p:sldId id="280" r:id="rId6"/>
    <p:sldId id="297" r:id="rId7"/>
    <p:sldId id="281" r:id="rId8"/>
    <p:sldId id="298" r:id="rId9"/>
    <p:sldId id="299"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0" y="-3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66" name="Group 18"/>
          <p:cNvGrpSpPr>
            <a:grpSpLocks/>
          </p:cNvGrpSpPr>
          <p:nvPr/>
        </p:nvGrpSpPr>
        <p:grpSpPr bwMode="auto">
          <a:xfrm>
            <a:off x="2166938" y="563563"/>
            <a:ext cx="4800600" cy="6151562"/>
            <a:chOff x="1365" y="355"/>
            <a:chExt cx="3024" cy="3875"/>
          </a:xfrm>
        </p:grpSpPr>
        <p:sp>
          <p:nvSpPr>
            <p:cNvPr id="2050" name="Freeform 2"/>
            <p:cNvSpPr>
              <a:spLocks/>
            </p:cNvSpPr>
            <p:nvPr/>
          </p:nvSpPr>
          <p:spPr bwMode="auto">
            <a:xfrm>
              <a:off x="2835" y="586"/>
              <a:ext cx="88" cy="1121"/>
            </a:xfrm>
            <a:custGeom>
              <a:avLst/>
              <a:gdLst>
                <a:gd name="T0" fmla="*/ 0 w 88"/>
                <a:gd name="T1" fmla="*/ 1120 h 1121"/>
                <a:gd name="T2" fmla="*/ 0 w 88"/>
                <a:gd name="T3" fmla="*/ 0 h 1121"/>
                <a:gd name="T4" fmla="*/ 87 w 88"/>
                <a:gd name="T5" fmla="*/ 0 h 1121"/>
                <a:gd name="T6" fmla="*/ 87 w 88"/>
                <a:gd name="T7" fmla="*/ 1085 h 1121"/>
                <a:gd name="T8" fmla="*/ 0 w 88"/>
                <a:gd name="T9" fmla="*/ 1120 h 1121"/>
              </a:gdLst>
              <a:ahLst/>
              <a:cxnLst>
                <a:cxn ang="0">
                  <a:pos x="T0" y="T1"/>
                </a:cxn>
                <a:cxn ang="0">
                  <a:pos x="T2" y="T3"/>
                </a:cxn>
                <a:cxn ang="0">
                  <a:pos x="T4" y="T5"/>
                </a:cxn>
                <a:cxn ang="0">
                  <a:pos x="T6" y="T7"/>
                </a:cxn>
                <a:cxn ang="0">
                  <a:pos x="T8" y="T9"/>
                </a:cxn>
              </a:cxnLst>
              <a:rect l="0" t="0" r="r" b="b"/>
              <a:pathLst>
                <a:path w="88" h="1121">
                  <a:moveTo>
                    <a:pt x="0" y="1120"/>
                  </a:moveTo>
                  <a:lnTo>
                    <a:pt x="0" y="0"/>
                  </a:lnTo>
                  <a:lnTo>
                    <a:pt x="87" y="0"/>
                  </a:lnTo>
                  <a:lnTo>
                    <a:pt x="87" y="1085"/>
                  </a:lnTo>
                  <a:lnTo>
                    <a:pt x="0" y="112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1" name="Freeform 3"/>
            <p:cNvSpPr>
              <a:spLocks/>
            </p:cNvSpPr>
            <p:nvPr/>
          </p:nvSpPr>
          <p:spPr bwMode="auto">
            <a:xfrm>
              <a:off x="2834" y="1900"/>
              <a:ext cx="84" cy="363"/>
            </a:xfrm>
            <a:custGeom>
              <a:avLst/>
              <a:gdLst>
                <a:gd name="T0" fmla="*/ 0 w 84"/>
                <a:gd name="T1" fmla="*/ 29 h 363"/>
                <a:gd name="T2" fmla="*/ 83 w 84"/>
                <a:gd name="T3" fmla="*/ 0 h 363"/>
                <a:gd name="T4" fmla="*/ 74 w 84"/>
                <a:gd name="T5" fmla="*/ 329 h 363"/>
                <a:gd name="T6" fmla="*/ 0 w 84"/>
                <a:gd name="T7" fmla="*/ 362 h 363"/>
                <a:gd name="T8" fmla="*/ 0 w 84"/>
                <a:gd name="T9" fmla="*/ 29 h 363"/>
              </a:gdLst>
              <a:ahLst/>
              <a:cxnLst>
                <a:cxn ang="0">
                  <a:pos x="T0" y="T1"/>
                </a:cxn>
                <a:cxn ang="0">
                  <a:pos x="T2" y="T3"/>
                </a:cxn>
                <a:cxn ang="0">
                  <a:pos x="T4" y="T5"/>
                </a:cxn>
                <a:cxn ang="0">
                  <a:pos x="T6" y="T7"/>
                </a:cxn>
                <a:cxn ang="0">
                  <a:pos x="T8" y="T9"/>
                </a:cxn>
              </a:cxnLst>
              <a:rect l="0" t="0" r="r" b="b"/>
              <a:pathLst>
                <a:path w="84" h="363">
                  <a:moveTo>
                    <a:pt x="0" y="29"/>
                  </a:moveTo>
                  <a:lnTo>
                    <a:pt x="83" y="0"/>
                  </a:lnTo>
                  <a:lnTo>
                    <a:pt x="74" y="329"/>
                  </a:lnTo>
                  <a:lnTo>
                    <a:pt x="0" y="362"/>
                  </a:lnTo>
                  <a:lnTo>
                    <a:pt x="0" y="29"/>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2" name="Freeform 4"/>
            <p:cNvSpPr>
              <a:spLocks/>
            </p:cNvSpPr>
            <p:nvPr/>
          </p:nvSpPr>
          <p:spPr bwMode="auto">
            <a:xfrm>
              <a:off x="2825" y="2493"/>
              <a:ext cx="84" cy="249"/>
            </a:xfrm>
            <a:custGeom>
              <a:avLst/>
              <a:gdLst>
                <a:gd name="T0" fmla="*/ 2 w 84"/>
                <a:gd name="T1" fmla="*/ 213 h 249"/>
                <a:gd name="T2" fmla="*/ 0 w 84"/>
                <a:gd name="T3" fmla="*/ 28 h 249"/>
                <a:gd name="T4" fmla="*/ 83 w 84"/>
                <a:gd name="T5" fmla="*/ 0 h 249"/>
                <a:gd name="T6" fmla="*/ 72 w 84"/>
                <a:gd name="T7" fmla="*/ 248 h 249"/>
                <a:gd name="T8" fmla="*/ 2 w 84"/>
                <a:gd name="T9" fmla="*/ 213 h 249"/>
              </a:gdLst>
              <a:ahLst/>
              <a:cxnLst>
                <a:cxn ang="0">
                  <a:pos x="T0" y="T1"/>
                </a:cxn>
                <a:cxn ang="0">
                  <a:pos x="T2" y="T3"/>
                </a:cxn>
                <a:cxn ang="0">
                  <a:pos x="T4" y="T5"/>
                </a:cxn>
                <a:cxn ang="0">
                  <a:pos x="T6" y="T7"/>
                </a:cxn>
                <a:cxn ang="0">
                  <a:pos x="T8" y="T9"/>
                </a:cxn>
              </a:cxnLst>
              <a:rect l="0" t="0" r="r" b="b"/>
              <a:pathLst>
                <a:path w="84" h="249">
                  <a:moveTo>
                    <a:pt x="2" y="213"/>
                  </a:moveTo>
                  <a:lnTo>
                    <a:pt x="0" y="28"/>
                  </a:lnTo>
                  <a:lnTo>
                    <a:pt x="83" y="0"/>
                  </a:lnTo>
                  <a:lnTo>
                    <a:pt x="72" y="248"/>
                  </a:lnTo>
                  <a:lnTo>
                    <a:pt x="2" y="21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3" name="Freeform 5"/>
            <p:cNvSpPr>
              <a:spLocks/>
            </p:cNvSpPr>
            <p:nvPr/>
          </p:nvSpPr>
          <p:spPr bwMode="auto">
            <a:xfrm>
              <a:off x="2831" y="2965"/>
              <a:ext cx="52" cy="232"/>
            </a:xfrm>
            <a:custGeom>
              <a:avLst/>
              <a:gdLst>
                <a:gd name="T0" fmla="*/ 13 w 52"/>
                <a:gd name="T1" fmla="*/ 204 h 232"/>
                <a:gd name="T2" fmla="*/ 0 w 52"/>
                <a:gd name="T3" fmla="*/ 0 h 232"/>
                <a:gd name="T4" fmla="*/ 51 w 52"/>
                <a:gd name="T5" fmla="*/ 26 h 232"/>
                <a:gd name="T6" fmla="*/ 47 w 52"/>
                <a:gd name="T7" fmla="*/ 231 h 232"/>
                <a:gd name="T8" fmla="*/ 13 w 52"/>
                <a:gd name="T9" fmla="*/ 204 h 232"/>
              </a:gdLst>
              <a:ahLst/>
              <a:cxnLst>
                <a:cxn ang="0">
                  <a:pos x="T0" y="T1"/>
                </a:cxn>
                <a:cxn ang="0">
                  <a:pos x="T2" y="T3"/>
                </a:cxn>
                <a:cxn ang="0">
                  <a:pos x="T4" y="T5"/>
                </a:cxn>
                <a:cxn ang="0">
                  <a:pos x="T6" y="T7"/>
                </a:cxn>
                <a:cxn ang="0">
                  <a:pos x="T8" y="T9"/>
                </a:cxn>
              </a:cxnLst>
              <a:rect l="0" t="0" r="r" b="b"/>
              <a:pathLst>
                <a:path w="52" h="232">
                  <a:moveTo>
                    <a:pt x="13" y="204"/>
                  </a:moveTo>
                  <a:lnTo>
                    <a:pt x="0" y="0"/>
                  </a:lnTo>
                  <a:lnTo>
                    <a:pt x="51" y="26"/>
                  </a:lnTo>
                  <a:lnTo>
                    <a:pt x="47" y="231"/>
                  </a:lnTo>
                  <a:lnTo>
                    <a:pt x="13" y="20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4" name="Freeform 6"/>
            <p:cNvSpPr>
              <a:spLocks/>
            </p:cNvSpPr>
            <p:nvPr/>
          </p:nvSpPr>
          <p:spPr bwMode="auto">
            <a:xfrm>
              <a:off x="2851" y="3354"/>
              <a:ext cx="36" cy="133"/>
            </a:xfrm>
            <a:custGeom>
              <a:avLst/>
              <a:gdLst>
                <a:gd name="T0" fmla="*/ 4 w 36"/>
                <a:gd name="T1" fmla="*/ 101 h 133"/>
                <a:gd name="T2" fmla="*/ 0 w 36"/>
                <a:gd name="T3" fmla="*/ 0 h 133"/>
                <a:gd name="T4" fmla="*/ 35 w 36"/>
                <a:gd name="T5" fmla="*/ 20 h 133"/>
                <a:gd name="T6" fmla="*/ 28 w 36"/>
                <a:gd name="T7" fmla="*/ 132 h 133"/>
                <a:gd name="T8" fmla="*/ 4 w 36"/>
                <a:gd name="T9" fmla="*/ 101 h 133"/>
              </a:gdLst>
              <a:ahLst/>
              <a:cxnLst>
                <a:cxn ang="0">
                  <a:pos x="T0" y="T1"/>
                </a:cxn>
                <a:cxn ang="0">
                  <a:pos x="T2" y="T3"/>
                </a:cxn>
                <a:cxn ang="0">
                  <a:pos x="T4" y="T5"/>
                </a:cxn>
                <a:cxn ang="0">
                  <a:pos x="T6" y="T7"/>
                </a:cxn>
                <a:cxn ang="0">
                  <a:pos x="T8" y="T9"/>
                </a:cxn>
              </a:cxnLst>
              <a:rect l="0" t="0" r="r" b="b"/>
              <a:pathLst>
                <a:path w="36" h="133">
                  <a:moveTo>
                    <a:pt x="4" y="101"/>
                  </a:moveTo>
                  <a:lnTo>
                    <a:pt x="0" y="0"/>
                  </a:lnTo>
                  <a:lnTo>
                    <a:pt x="35" y="20"/>
                  </a:lnTo>
                  <a:lnTo>
                    <a:pt x="28" y="132"/>
                  </a:lnTo>
                  <a:lnTo>
                    <a:pt x="4" y="10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5" name="Freeform 7"/>
            <p:cNvSpPr>
              <a:spLocks/>
            </p:cNvSpPr>
            <p:nvPr/>
          </p:nvSpPr>
          <p:spPr bwMode="auto">
            <a:xfrm>
              <a:off x="2851" y="3640"/>
              <a:ext cx="30" cy="590"/>
            </a:xfrm>
            <a:custGeom>
              <a:avLst/>
              <a:gdLst>
                <a:gd name="T0" fmla="*/ 15 w 30"/>
                <a:gd name="T1" fmla="*/ 589 h 590"/>
                <a:gd name="T2" fmla="*/ 0 w 30"/>
                <a:gd name="T3" fmla="*/ 0 h 590"/>
                <a:gd name="T4" fmla="*/ 29 w 30"/>
                <a:gd name="T5" fmla="*/ 37 h 590"/>
                <a:gd name="T6" fmla="*/ 15 w 30"/>
                <a:gd name="T7" fmla="*/ 589 h 590"/>
              </a:gdLst>
              <a:ahLst/>
              <a:cxnLst>
                <a:cxn ang="0">
                  <a:pos x="T0" y="T1"/>
                </a:cxn>
                <a:cxn ang="0">
                  <a:pos x="T2" y="T3"/>
                </a:cxn>
                <a:cxn ang="0">
                  <a:pos x="T4" y="T5"/>
                </a:cxn>
                <a:cxn ang="0">
                  <a:pos x="T6" y="T7"/>
                </a:cxn>
              </a:cxnLst>
              <a:rect l="0" t="0" r="r" b="b"/>
              <a:pathLst>
                <a:path w="30" h="590">
                  <a:moveTo>
                    <a:pt x="15" y="589"/>
                  </a:moveTo>
                  <a:lnTo>
                    <a:pt x="0" y="0"/>
                  </a:lnTo>
                  <a:lnTo>
                    <a:pt x="29" y="37"/>
                  </a:lnTo>
                  <a:lnTo>
                    <a:pt x="15" y="589"/>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6" name="Freeform 8"/>
            <p:cNvSpPr>
              <a:spLocks/>
            </p:cNvSpPr>
            <p:nvPr/>
          </p:nvSpPr>
          <p:spPr bwMode="auto">
            <a:xfrm>
              <a:off x="2600" y="3595"/>
              <a:ext cx="233" cy="130"/>
            </a:xfrm>
            <a:custGeom>
              <a:avLst/>
              <a:gdLst>
                <a:gd name="T0" fmla="*/ 0 w 233"/>
                <a:gd name="T1" fmla="*/ 117 h 130"/>
                <a:gd name="T2" fmla="*/ 48 w 233"/>
                <a:gd name="T3" fmla="*/ 101 h 130"/>
                <a:gd name="T4" fmla="*/ 93 w 233"/>
                <a:gd name="T5" fmla="*/ 79 h 130"/>
                <a:gd name="T6" fmla="*/ 146 w 233"/>
                <a:gd name="T7" fmla="*/ 39 h 130"/>
                <a:gd name="T8" fmla="*/ 182 w 233"/>
                <a:gd name="T9" fmla="*/ 0 h 130"/>
                <a:gd name="T10" fmla="*/ 232 w 233"/>
                <a:gd name="T11" fmla="*/ 42 h 130"/>
                <a:gd name="T12" fmla="*/ 188 w 233"/>
                <a:gd name="T13" fmla="*/ 74 h 130"/>
                <a:gd name="T14" fmla="*/ 134 w 233"/>
                <a:gd name="T15" fmla="*/ 110 h 130"/>
                <a:gd name="T16" fmla="*/ 61 w 233"/>
                <a:gd name="T17" fmla="*/ 129 h 130"/>
                <a:gd name="T18" fmla="*/ 0 w 233"/>
                <a:gd name="T19" fmla="*/ 11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3" h="130">
                  <a:moveTo>
                    <a:pt x="0" y="117"/>
                  </a:moveTo>
                  <a:lnTo>
                    <a:pt x="48" y="101"/>
                  </a:lnTo>
                  <a:lnTo>
                    <a:pt x="93" y="79"/>
                  </a:lnTo>
                  <a:lnTo>
                    <a:pt x="146" y="39"/>
                  </a:lnTo>
                  <a:lnTo>
                    <a:pt x="182" y="0"/>
                  </a:lnTo>
                  <a:lnTo>
                    <a:pt x="232" y="42"/>
                  </a:lnTo>
                  <a:lnTo>
                    <a:pt x="188" y="74"/>
                  </a:lnTo>
                  <a:lnTo>
                    <a:pt x="134" y="110"/>
                  </a:lnTo>
                  <a:lnTo>
                    <a:pt x="61" y="129"/>
                  </a:lnTo>
                  <a:lnTo>
                    <a:pt x="0" y="117"/>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7" name="Freeform 9"/>
            <p:cNvSpPr>
              <a:spLocks/>
            </p:cNvSpPr>
            <p:nvPr/>
          </p:nvSpPr>
          <p:spPr bwMode="auto">
            <a:xfrm>
              <a:off x="2583" y="2888"/>
              <a:ext cx="465" cy="646"/>
            </a:xfrm>
            <a:custGeom>
              <a:avLst/>
              <a:gdLst>
                <a:gd name="T0" fmla="*/ 359 w 465"/>
                <a:gd name="T1" fmla="*/ 645 h 646"/>
                <a:gd name="T2" fmla="*/ 405 w 465"/>
                <a:gd name="T3" fmla="*/ 616 h 646"/>
                <a:gd name="T4" fmla="*/ 447 w 465"/>
                <a:gd name="T5" fmla="*/ 580 h 646"/>
                <a:gd name="T6" fmla="*/ 460 w 465"/>
                <a:gd name="T7" fmla="*/ 552 h 646"/>
                <a:gd name="T8" fmla="*/ 464 w 465"/>
                <a:gd name="T9" fmla="*/ 515 h 646"/>
                <a:gd name="T10" fmla="*/ 451 w 465"/>
                <a:gd name="T11" fmla="*/ 468 h 646"/>
                <a:gd name="T12" fmla="*/ 424 w 465"/>
                <a:gd name="T13" fmla="*/ 424 h 646"/>
                <a:gd name="T14" fmla="*/ 380 w 465"/>
                <a:gd name="T15" fmla="*/ 385 h 646"/>
                <a:gd name="T16" fmla="*/ 168 w 465"/>
                <a:gd name="T17" fmla="*/ 259 h 646"/>
                <a:gd name="T18" fmla="*/ 133 w 465"/>
                <a:gd name="T19" fmla="*/ 235 h 646"/>
                <a:gd name="T20" fmla="*/ 111 w 465"/>
                <a:gd name="T21" fmla="*/ 208 h 646"/>
                <a:gd name="T22" fmla="*/ 104 w 465"/>
                <a:gd name="T23" fmla="*/ 166 h 646"/>
                <a:gd name="T24" fmla="*/ 117 w 465"/>
                <a:gd name="T25" fmla="*/ 124 h 646"/>
                <a:gd name="T26" fmla="*/ 155 w 465"/>
                <a:gd name="T27" fmla="*/ 95 h 646"/>
                <a:gd name="T28" fmla="*/ 222 w 465"/>
                <a:gd name="T29" fmla="*/ 52 h 646"/>
                <a:gd name="T30" fmla="*/ 124 w 465"/>
                <a:gd name="T31" fmla="*/ 0 h 646"/>
                <a:gd name="T32" fmla="*/ 55 w 465"/>
                <a:gd name="T33" fmla="*/ 41 h 646"/>
                <a:gd name="T34" fmla="*/ 27 w 465"/>
                <a:gd name="T35" fmla="*/ 70 h 646"/>
                <a:gd name="T36" fmla="*/ 2 w 465"/>
                <a:gd name="T37" fmla="*/ 123 h 646"/>
                <a:gd name="T38" fmla="*/ 0 w 465"/>
                <a:gd name="T39" fmla="*/ 189 h 646"/>
                <a:gd name="T40" fmla="*/ 29 w 465"/>
                <a:gd name="T41" fmla="*/ 257 h 646"/>
                <a:gd name="T42" fmla="*/ 78 w 465"/>
                <a:gd name="T43" fmla="*/ 300 h 646"/>
                <a:gd name="T44" fmla="*/ 311 w 465"/>
                <a:gd name="T45" fmla="*/ 442 h 646"/>
                <a:gd name="T46" fmla="*/ 358 w 465"/>
                <a:gd name="T47" fmla="*/ 474 h 646"/>
                <a:gd name="T48" fmla="*/ 375 w 465"/>
                <a:gd name="T49" fmla="*/ 516 h 646"/>
                <a:gd name="T50" fmla="*/ 375 w 465"/>
                <a:gd name="T51" fmla="*/ 550 h 646"/>
                <a:gd name="T52" fmla="*/ 308 w 465"/>
                <a:gd name="T53" fmla="*/ 608 h 646"/>
                <a:gd name="T54" fmla="*/ 359 w 465"/>
                <a:gd name="T55" fmla="*/ 645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5" h="646">
                  <a:moveTo>
                    <a:pt x="359" y="645"/>
                  </a:moveTo>
                  <a:lnTo>
                    <a:pt x="405" y="616"/>
                  </a:lnTo>
                  <a:lnTo>
                    <a:pt x="447" y="580"/>
                  </a:lnTo>
                  <a:lnTo>
                    <a:pt x="460" y="552"/>
                  </a:lnTo>
                  <a:lnTo>
                    <a:pt x="464" y="515"/>
                  </a:lnTo>
                  <a:lnTo>
                    <a:pt x="451" y="468"/>
                  </a:lnTo>
                  <a:lnTo>
                    <a:pt x="424" y="424"/>
                  </a:lnTo>
                  <a:lnTo>
                    <a:pt x="380" y="385"/>
                  </a:lnTo>
                  <a:lnTo>
                    <a:pt x="168" y="259"/>
                  </a:lnTo>
                  <a:lnTo>
                    <a:pt x="133" y="235"/>
                  </a:lnTo>
                  <a:lnTo>
                    <a:pt x="111" y="208"/>
                  </a:lnTo>
                  <a:lnTo>
                    <a:pt x="104" y="166"/>
                  </a:lnTo>
                  <a:lnTo>
                    <a:pt x="117" y="124"/>
                  </a:lnTo>
                  <a:lnTo>
                    <a:pt x="155" y="95"/>
                  </a:lnTo>
                  <a:lnTo>
                    <a:pt x="222" y="52"/>
                  </a:lnTo>
                  <a:lnTo>
                    <a:pt x="124" y="0"/>
                  </a:lnTo>
                  <a:lnTo>
                    <a:pt x="55" y="41"/>
                  </a:lnTo>
                  <a:lnTo>
                    <a:pt x="27" y="70"/>
                  </a:lnTo>
                  <a:lnTo>
                    <a:pt x="2" y="123"/>
                  </a:lnTo>
                  <a:lnTo>
                    <a:pt x="0" y="189"/>
                  </a:lnTo>
                  <a:lnTo>
                    <a:pt x="29" y="257"/>
                  </a:lnTo>
                  <a:lnTo>
                    <a:pt x="78" y="300"/>
                  </a:lnTo>
                  <a:lnTo>
                    <a:pt x="311" y="442"/>
                  </a:lnTo>
                  <a:lnTo>
                    <a:pt x="358" y="474"/>
                  </a:lnTo>
                  <a:lnTo>
                    <a:pt x="375" y="516"/>
                  </a:lnTo>
                  <a:lnTo>
                    <a:pt x="375" y="550"/>
                  </a:lnTo>
                  <a:lnTo>
                    <a:pt x="308" y="608"/>
                  </a:lnTo>
                  <a:lnTo>
                    <a:pt x="359" y="64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8" name="Freeform 10"/>
            <p:cNvSpPr>
              <a:spLocks/>
            </p:cNvSpPr>
            <p:nvPr/>
          </p:nvSpPr>
          <p:spPr bwMode="auto">
            <a:xfrm>
              <a:off x="2966" y="2396"/>
              <a:ext cx="318" cy="422"/>
            </a:xfrm>
            <a:custGeom>
              <a:avLst/>
              <a:gdLst>
                <a:gd name="T0" fmla="*/ 92 w 318"/>
                <a:gd name="T1" fmla="*/ 421 h 422"/>
                <a:gd name="T2" fmla="*/ 163 w 318"/>
                <a:gd name="T3" fmla="*/ 399 h 422"/>
                <a:gd name="T4" fmla="*/ 218 w 318"/>
                <a:gd name="T5" fmla="*/ 357 h 422"/>
                <a:gd name="T6" fmla="*/ 263 w 318"/>
                <a:gd name="T7" fmla="*/ 316 h 422"/>
                <a:gd name="T8" fmla="*/ 300 w 318"/>
                <a:gd name="T9" fmla="*/ 265 h 422"/>
                <a:gd name="T10" fmla="*/ 317 w 318"/>
                <a:gd name="T11" fmla="*/ 203 h 422"/>
                <a:gd name="T12" fmla="*/ 316 w 318"/>
                <a:gd name="T13" fmla="*/ 139 h 422"/>
                <a:gd name="T14" fmla="*/ 299 w 318"/>
                <a:gd name="T15" fmla="*/ 95 h 422"/>
                <a:gd name="T16" fmla="*/ 276 w 318"/>
                <a:gd name="T17" fmla="*/ 64 h 422"/>
                <a:gd name="T18" fmla="*/ 241 w 318"/>
                <a:gd name="T19" fmla="*/ 36 h 422"/>
                <a:gd name="T20" fmla="*/ 218 w 318"/>
                <a:gd name="T21" fmla="*/ 14 h 422"/>
                <a:gd name="T22" fmla="*/ 180 w 318"/>
                <a:gd name="T23" fmla="*/ 0 h 422"/>
                <a:gd name="T24" fmla="*/ 61 w 318"/>
                <a:gd name="T25" fmla="*/ 52 h 422"/>
                <a:gd name="T26" fmla="*/ 106 w 318"/>
                <a:gd name="T27" fmla="*/ 93 h 422"/>
                <a:gd name="T28" fmla="*/ 137 w 318"/>
                <a:gd name="T29" fmla="*/ 130 h 422"/>
                <a:gd name="T30" fmla="*/ 159 w 318"/>
                <a:gd name="T31" fmla="*/ 159 h 422"/>
                <a:gd name="T32" fmla="*/ 176 w 318"/>
                <a:gd name="T33" fmla="*/ 196 h 422"/>
                <a:gd name="T34" fmla="*/ 176 w 318"/>
                <a:gd name="T35" fmla="*/ 246 h 422"/>
                <a:gd name="T36" fmla="*/ 145 w 318"/>
                <a:gd name="T37" fmla="*/ 279 h 422"/>
                <a:gd name="T38" fmla="*/ 105 w 318"/>
                <a:gd name="T39" fmla="*/ 309 h 422"/>
                <a:gd name="T40" fmla="*/ 50 w 318"/>
                <a:gd name="T41" fmla="*/ 342 h 422"/>
                <a:gd name="T42" fmla="*/ 0 w 318"/>
                <a:gd name="T43" fmla="*/ 369 h 422"/>
                <a:gd name="T44" fmla="*/ 92 w 318"/>
                <a:gd name="T45"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8" h="422">
                  <a:moveTo>
                    <a:pt x="92" y="421"/>
                  </a:moveTo>
                  <a:lnTo>
                    <a:pt x="163" y="399"/>
                  </a:lnTo>
                  <a:lnTo>
                    <a:pt x="218" y="357"/>
                  </a:lnTo>
                  <a:lnTo>
                    <a:pt x="263" y="316"/>
                  </a:lnTo>
                  <a:lnTo>
                    <a:pt x="300" y="265"/>
                  </a:lnTo>
                  <a:lnTo>
                    <a:pt x="317" y="203"/>
                  </a:lnTo>
                  <a:lnTo>
                    <a:pt x="316" y="139"/>
                  </a:lnTo>
                  <a:lnTo>
                    <a:pt x="299" y="95"/>
                  </a:lnTo>
                  <a:lnTo>
                    <a:pt x="276" y="64"/>
                  </a:lnTo>
                  <a:lnTo>
                    <a:pt x="241" y="36"/>
                  </a:lnTo>
                  <a:lnTo>
                    <a:pt x="218" y="14"/>
                  </a:lnTo>
                  <a:lnTo>
                    <a:pt x="180" y="0"/>
                  </a:lnTo>
                  <a:lnTo>
                    <a:pt x="61" y="52"/>
                  </a:lnTo>
                  <a:lnTo>
                    <a:pt x="106" y="93"/>
                  </a:lnTo>
                  <a:lnTo>
                    <a:pt x="137" y="130"/>
                  </a:lnTo>
                  <a:lnTo>
                    <a:pt x="159" y="159"/>
                  </a:lnTo>
                  <a:lnTo>
                    <a:pt x="176" y="196"/>
                  </a:lnTo>
                  <a:lnTo>
                    <a:pt x="176" y="246"/>
                  </a:lnTo>
                  <a:lnTo>
                    <a:pt x="145" y="279"/>
                  </a:lnTo>
                  <a:lnTo>
                    <a:pt x="105" y="309"/>
                  </a:lnTo>
                  <a:lnTo>
                    <a:pt x="50" y="342"/>
                  </a:lnTo>
                  <a:lnTo>
                    <a:pt x="0" y="369"/>
                  </a:lnTo>
                  <a:lnTo>
                    <a:pt x="92" y="42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59" name="Freeform 11"/>
            <p:cNvSpPr>
              <a:spLocks/>
            </p:cNvSpPr>
            <p:nvPr/>
          </p:nvSpPr>
          <p:spPr bwMode="auto">
            <a:xfrm>
              <a:off x="2308" y="1190"/>
              <a:ext cx="1404" cy="1153"/>
            </a:xfrm>
            <a:custGeom>
              <a:avLst/>
              <a:gdLst>
                <a:gd name="T0" fmla="*/ 466 w 1404"/>
                <a:gd name="T1" fmla="*/ 1084 h 1153"/>
                <a:gd name="T2" fmla="*/ 370 w 1404"/>
                <a:gd name="T3" fmla="*/ 1066 h 1153"/>
                <a:gd name="T4" fmla="*/ 299 w 1404"/>
                <a:gd name="T5" fmla="*/ 1035 h 1153"/>
                <a:gd name="T6" fmla="*/ 257 w 1404"/>
                <a:gd name="T7" fmla="*/ 1002 h 1153"/>
                <a:gd name="T8" fmla="*/ 220 w 1404"/>
                <a:gd name="T9" fmla="*/ 956 h 1153"/>
                <a:gd name="T10" fmla="*/ 209 w 1404"/>
                <a:gd name="T11" fmla="*/ 914 h 1153"/>
                <a:gd name="T12" fmla="*/ 215 w 1404"/>
                <a:gd name="T13" fmla="*/ 873 h 1153"/>
                <a:gd name="T14" fmla="*/ 231 w 1404"/>
                <a:gd name="T15" fmla="*/ 836 h 1153"/>
                <a:gd name="T16" fmla="*/ 273 w 1404"/>
                <a:gd name="T17" fmla="*/ 798 h 1153"/>
                <a:gd name="T18" fmla="*/ 330 w 1404"/>
                <a:gd name="T19" fmla="*/ 774 h 1153"/>
                <a:gd name="T20" fmla="*/ 400 w 1404"/>
                <a:gd name="T21" fmla="*/ 748 h 1153"/>
                <a:gd name="T22" fmla="*/ 1110 w 1404"/>
                <a:gd name="T23" fmla="*/ 499 h 1153"/>
                <a:gd name="T24" fmla="*/ 1207 w 1404"/>
                <a:gd name="T25" fmla="*/ 451 h 1153"/>
                <a:gd name="T26" fmla="*/ 1289 w 1404"/>
                <a:gd name="T27" fmla="*/ 398 h 1153"/>
                <a:gd name="T28" fmla="*/ 1344 w 1404"/>
                <a:gd name="T29" fmla="*/ 356 h 1153"/>
                <a:gd name="T30" fmla="*/ 1381 w 1404"/>
                <a:gd name="T31" fmla="*/ 310 h 1153"/>
                <a:gd name="T32" fmla="*/ 1403 w 1404"/>
                <a:gd name="T33" fmla="*/ 249 h 1153"/>
                <a:gd name="T34" fmla="*/ 1401 w 1404"/>
                <a:gd name="T35" fmla="*/ 185 h 1153"/>
                <a:gd name="T36" fmla="*/ 1386 w 1404"/>
                <a:gd name="T37" fmla="*/ 136 h 1153"/>
                <a:gd name="T38" fmla="*/ 1370 w 1404"/>
                <a:gd name="T39" fmla="*/ 90 h 1153"/>
                <a:gd name="T40" fmla="*/ 1335 w 1404"/>
                <a:gd name="T41" fmla="*/ 55 h 1153"/>
                <a:gd name="T42" fmla="*/ 1280 w 1404"/>
                <a:gd name="T43" fmla="*/ 18 h 1153"/>
                <a:gd name="T44" fmla="*/ 1214 w 1404"/>
                <a:gd name="T45" fmla="*/ 0 h 1153"/>
                <a:gd name="T46" fmla="*/ 1172 w 1404"/>
                <a:gd name="T47" fmla="*/ 4 h 1153"/>
                <a:gd name="T48" fmla="*/ 1111 w 1404"/>
                <a:gd name="T49" fmla="*/ 7 h 1153"/>
                <a:gd name="T50" fmla="*/ 1053 w 1404"/>
                <a:gd name="T51" fmla="*/ 20 h 1153"/>
                <a:gd name="T52" fmla="*/ 989 w 1404"/>
                <a:gd name="T53" fmla="*/ 46 h 1153"/>
                <a:gd name="T54" fmla="*/ 939 w 1404"/>
                <a:gd name="T55" fmla="*/ 79 h 1153"/>
                <a:gd name="T56" fmla="*/ 899 w 1404"/>
                <a:gd name="T57" fmla="*/ 106 h 1153"/>
                <a:gd name="T58" fmla="*/ 878 w 1404"/>
                <a:gd name="T59" fmla="*/ 149 h 1153"/>
                <a:gd name="T60" fmla="*/ 897 w 1404"/>
                <a:gd name="T61" fmla="*/ 187 h 1153"/>
                <a:gd name="T62" fmla="*/ 939 w 1404"/>
                <a:gd name="T63" fmla="*/ 183 h 1153"/>
                <a:gd name="T64" fmla="*/ 987 w 1404"/>
                <a:gd name="T65" fmla="*/ 171 h 1153"/>
                <a:gd name="T66" fmla="*/ 1033 w 1404"/>
                <a:gd name="T67" fmla="*/ 158 h 1153"/>
                <a:gd name="T68" fmla="*/ 1069 w 1404"/>
                <a:gd name="T69" fmla="*/ 150 h 1153"/>
                <a:gd name="T70" fmla="*/ 1111 w 1404"/>
                <a:gd name="T71" fmla="*/ 150 h 1153"/>
                <a:gd name="T72" fmla="*/ 1154 w 1404"/>
                <a:gd name="T73" fmla="*/ 163 h 1153"/>
                <a:gd name="T74" fmla="*/ 1183 w 1404"/>
                <a:gd name="T75" fmla="*/ 204 h 1153"/>
                <a:gd name="T76" fmla="*/ 1179 w 1404"/>
                <a:gd name="T77" fmla="*/ 248 h 1153"/>
                <a:gd name="T78" fmla="*/ 1157 w 1404"/>
                <a:gd name="T79" fmla="*/ 286 h 1153"/>
                <a:gd name="T80" fmla="*/ 1121 w 1404"/>
                <a:gd name="T81" fmla="*/ 323 h 1153"/>
                <a:gd name="T82" fmla="*/ 1047 w 1404"/>
                <a:gd name="T83" fmla="*/ 361 h 1153"/>
                <a:gd name="T84" fmla="*/ 908 w 1404"/>
                <a:gd name="T85" fmla="*/ 415 h 1153"/>
                <a:gd name="T86" fmla="*/ 194 w 1404"/>
                <a:gd name="T87" fmla="*/ 675 h 1153"/>
                <a:gd name="T88" fmla="*/ 123 w 1404"/>
                <a:gd name="T89" fmla="*/ 715 h 1153"/>
                <a:gd name="T90" fmla="*/ 68 w 1404"/>
                <a:gd name="T91" fmla="*/ 763 h 1153"/>
                <a:gd name="T92" fmla="*/ 29 w 1404"/>
                <a:gd name="T93" fmla="*/ 809 h 1153"/>
                <a:gd name="T94" fmla="*/ 6 w 1404"/>
                <a:gd name="T95" fmla="*/ 858 h 1153"/>
                <a:gd name="T96" fmla="*/ 0 w 1404"/>
                <a:gd name="T97" fmla="*/ 912 h 1153"/>
                <a:gd name="T98" fmla="*/ 8 w 1404"/>
                <a:gd name="T99" fmla="*/ 952 h 1153"/>
                <a:gd name="T100" fmla="*/ 22 w 1404"/>
                <a:gd name="T101" fmla="*/ 992 h 1153"/>
                <a:gd name="T102" fmla="*/ 59 w 1404"/>
                <a:gd name="T103" fmla="*/ 1036 h 1153"/>
                <a:gd name="T104" fmla="*/ 127 w 1404"/>
                <a:gd name="T105" fmla="*/ 1095 h 1153"/>
                <a:gd name="T106" fmla="*/ 198 w 1404"/>
                <a:gd name="T107" fmla="*/ 1135 h 1153"/>
                <a:gd name="T108" fmla="*/ 273 w 1404"/>
                <a:gd name="T109" fmla="*/ 1152 h 1153"/>
                <a:gd name="T110" fmla="*/ 466 w 1404"/>
                <a:gd name="T111" fmla="*/ 1084 h 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04" h="1153">
                  <a:moveTo>
                    <a:pt x="466" y="1084"/>
                  </a:moveTo>
                  <a:lnTo>
                    <a:pt x="370" y="1066"/>
                  </a:lnTo>
                  <a:lnTo>
                    <a:pt x="299" y="1035"/>
                  </a:lnTo>
                  <a:lnTo>
                    <a:pt x="257" y="1002"/>
                  </a:lnTo>
                  <a:lnTo>
                    <a:pt x="220" y="956"/>
                  </a:lnTo>
                  <a:lnTo>
                    <a:pt x="209" y="914"/>
                  </a:lnTo>
                  <a:lnTo>
                    <a:pt x="215" y="873"/>
                  </a:lnTo>
                  <a:lnTo>
                    <a:pt x="231" y="836"/>
                  </a:lnTo>
                  <a:lnTo>
                    <a:pt x="273" y="798"/>
                  </a:lnTo>
                  <a:lnTo>
                    <a:pt x="330" y="774"/>
                  </a:lnTo>
                  <a:lnTo>
                    <a:pt x="400" y="748"/>
                  </a:lnTo>
                  <a:lnTo>
                    <a:pt x="1110" y="499"/>
                  </a:lnTo>
                  <a:lnTo>
                    <a:pt x="1207" y="451"/>
                  </a:lnTo>
                  <a:lnTo>
                    <a:pt x="1289" y="398"/>
                  </a:lnTo>
                  <a:lnTo>
                    <a:pt x="1344" y="356"/>
                  </a:lnTo>
                  <a:lnTo>
                    <a:pt x="1381" y="310"/>
                  </a:lnTo>
                  <a:lnTo>
                    <a:pt x="1403" y="249"/>
                  </a:lnTo>
                  <a:lnTo>
                    <a:pt x="1401" y="185"/>
                  </a:lnTo>
                  <a:lnTo>
                    <a:pt x="1386" y="136"/>
                  </a:lnTo>
                  <a:lnTo>
                    <a:pt x="1370" y="90"/>
                  </a:lnTo>
                  <a:lnTo>
                    <a:pt x="1335" y="55"/>
                  </a:lnTo>
                  <a:lnTo>
                    <a:pt x="1280" y="18"/>
                  </a:lnTo>
                  <a:lnTo>
                    <a:pt x="1214" y="0"/>
                  </a:lnTo>
                  <a:lnTo>
                    <a:pt x="1172" y="4"/>
                  </a:lnTo>
                  <a:lnTo>
                    <a:pt x="1111" y="7"/>
                  </a:lnTo>
                  <a:lnTo>
                    <a:pt x="1053" y="20"/>
                  </a:lnTo>
                  <a:lnTo>
                    <a:pt x="989" y="46"/>
                  </a:lnTo>
                  <a:lnTo>
                    <a:pt x="939" y="79"/>
                  </a:lnTo>
                  <a:lnTo>
                    <a:pt x="899" y="106"/>
                  </a:lnTo>
                  <a:lnTo>
                    <a:pt x="878" y="149"/>
                  </a:lnTo>
                  <a:lnTo>
                    <a:pt x="897" y="187"/>
                  </a:lnTo>
                  <a:lnTo>
                    <a:pt x="939" y="183"/>
                  </a:lnTo>
                  <a:lnTo>
                    <a:pt x="987" y="171"/>
                  </a:lnTo>
                  <a:lnTo>
                    <a:pt x="1033" y="158"/>
                  </a:lnTo>
                  <a:lnTo>
                    <a:pt x="1069" y="150"/>
                  </a:lnTo>
                  <a:lnTo>
                    <a:pt x="1111" y="150"/>
                  </a:lnTo>
                  <a:lnTo>
                    <a:pt x="1154" y="163"/>
                  </a:lnTo>
                  <a:lnTo>
                    <a:pt x="1183" y="204"/>
                  </a:lnTo>
                  <a:lnTo>
                    <a:pt x="1179" y="248"/>
                  </a:lnTo>
                  <a:lnTo>
                    <a:pt x="1157" y="286"/>
                  </a:lnTo>
                  <a:lnTo>
                    <a:pt x="1121" y="323"/>
                  </a:lnTo>
                  <a:lnTo>
                    <a:pt x="1047" y="361"/>
                  </a:lnTo>
                  <a:lnTo>
                    <a:pt x="908" y="415"/>
                  </a:lnTo>
                  <a:lnTo>
                    <a:pt x="194" y="675"/>
                  </a:lnTo>
                  <a:lnTo>
                    <a:pt x="123" y="715"/>
                  </a:lnTo>
                  <a:lnTo>
                    <a:pt x="68" y="763"/>
                  </a:lnTo>
                  <a:lnTo>
                    <a:pt x="29" y="809"/>
                  </a:lnTo>
                  <a:lnTo>
                    <a:pt x="6" y="858"/>
                  </a:lnTo>
                  <a:lnTo>
                    <a:pt x="0" y="912"/>
                  </a:lnTo>
                  <a:lnTo>
                    <a:pt x="8" y="952"/>
                  </a:lnTo>
                  <a:lnTo>
                    <a:pt x="22" y="992"/>
                  </a:lnTo>
                  <a:lnTo>
                    <a:pt x="59" y="1036"/>
                  </a:lnTo>
                  <a:lnTo>
                    <a:pt x="127" y="1095"/>
                  </a:lnTo>
                  <a:lnTo>
                    <a:pt x="198" y="1135"/>
                  </a:lnTo>
                  <a:lnTo>
                    <a:pt x="273" y="1152"/>
                  </a:lnTo>
                  <a:lnTo>
                    <a:pt x="466" y="108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60" name="Freeform 12"/>
            <p:cNvSpPr>
              <a:spLocks/>
            </p:cNvSpPr>
            <p:nvPr/>
          </p:nvSpPr>
          <p:spPr bwMode="auto">
            <a:xfrm>
              <a:off x="2711" y="3280"/>
              <a:ext cx="368" cy="422"/>
            </a:xfrm>
            <a:custGeom>
              <a:avLst/>
              <a:gdLst>
                <a:gd name="T0" fmla="*/ 367 w 368"/>
                <a:gd name="T1" fmla="*/ 421 h 422"/>
                <a:gd name="T2" fmla="*/ 171 w 368"/>
                <a:gd name="T3" fmla="*/ 340 h 422"/>
                <a:gd name="T4" fmla="*/ 117 w 368"/>
                <a:gd name="T5" fmla="*/ 304 h 422"/>
                <a:gd name="T6" fmla="*/ 73 w 368"/>
                <a:gd name="T7" fmla="*/ 265 h 422"/>
                <a:gd name="T8" fmla="*/ 31 w 368"/>
                <a:gd name="T9" fmla="*/ 219 h 422"/>
                <a:gd name="T10" fmla="*/ 9 w 368"/>
                <a:gd name="T11" fmla="*/ 179 h 422"/>
                <a:gd name="T12" fmla="*/ 0 w 368"/>
                <a:gd name="T13" fmla="*/ 137 h 422"/>
                <a:gd name="T14" fmla="*/ 2 w 368"/>
                <a:gd name="T15" fmla="*/ 95 h 422"/>
                <a:gd name="T16" fmla="*/ 19 w 368"/>
                <a:gd name="T17" fmla="*/ 51 h 422"/>
                <a:gd name="T18" fmla="*/ 44 w 368"/>
                <a:gd name="T19" fmla="*/ 0 h 422"/>
                <a:gd name="T20" fmla="*/ 120 w 368"/>
                <a:gd name="T21" fmla="*/ 52 h 422"/>
                <a:gd name="T22" fmla="*/ 95 w 368"/>
                <a:gd name="T23" fmla="*/ 98 h 422"/>
                <a:gd name="T24" fmla="*/ 95 w 368"/>
                <a:gd name="T25" fmla="*/ 143 h 422"/>
                <a:gd name="T26" fmla="*/ 122 w 368"/>
                <a:gd name="T27" fmla="*/ 191 h 422"/>
                <a:gd name="T28" fmla="*/ 162 w 368"/>
                <a:gd name="T29" fmla="*/ 235 h 422"/>
                <a:gd name="T30" fmla="*/ 223 w 368"/>
                <a:gd name="T31" fmla="*/ 284 h 422"/>
                <a:gd name="T32" fmla="*/ 290 w 368"/>
                <a:gd name="T33" fmla="*/ 317 h 422"/>
                <a:gd name="T34" fmla="*/ 332 w 368"/>
                <a:gd name="T35" fmla="*/ 351 h 422"/>
                <a:gd name="T36" fmla="*/ 351 w 368"/>
                <a:gd name="T37" fmla="*/ 378 h 422"/>
                <a:gd name="T38" fmla="*/ 367 w 368"/>
                <a:gd name="T39"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8" h="422">
                  <a:moveTo>
                    <a:pt x="367" y="421"/>
                  </a:moveTo>
                  <a:lnTo>
                    <a:pt x="171" y="340"/>
                  </a:lnTo>
                  <a:lnTo>
                    <a:pt x="117" y="304"/>
                  </a:lnTo>
                  <a:lnTo>
                    <a:pt x="73" y="265"/>
                  </a:lnTo>
                  <a:lnTo>
                    <a:pt x="31" y="219"/>
                  </a:lnTo>
                  <a:lnTo>
                    <a:pt x="9" y="179"/>
                  </a:lnTo>
                  <a:lnTo>
                    <a:pt x="0" y="137"/>
                  </a:lnTo>
                  <a:lnTo>
                    <a:pt x="2" y="95"/>
                  </a:lnTo>
                  <a:lnTo>
                    <a:pt x="19" y="51"/>
                  </a:lnTo>
                  <a:lnTo>
                    <a:pt x="44" y="0"/>
                  </a:lnTo>
                  <a:lnTo>
                    <a:pt x="120" y="52"/>
                  </a:lnTo>
                  <a:lnTo>
                    <a:pt x="95" y="98"/>
                  </a:lnTo>
                  <a:lnTo>
                    <a:pt x="95" y="143"/>
                  </a:lnTo>
                  <a:lnTo>
                    <a:pt x="122" y="191"/>
                  </a:lnTo>
                  <a:lnTo>
                    <a:pt x="162" y="235"/>
                  </a:lnTo>
                  <a:lnTo>
                    <a:pt x="223" y="284"/>
                  </a:lnTo>
                  <a:lnTo>
                    <a:pt x="290" y="317"/>
                  </a:lnTo>
                  <a:lnTo>
                    <a:pt x="332" y="351"/>
                  </a:lnTo>
                  <a:lnTo>
                    <a:pt x="351" y="378"/>
                  </a:lnTo>
                  <a:lnTo>
                    <a:pt x="367" y="42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61" name="Freeform 13"/>
            <p:cNvSpPr>
              <a:spLocks/>
            </p:cNvSpPr>
            <p:nvPr/>
          </p:nvSpPr>
          <p:spPr bwMode="auto">
            <a:xfrm>
              <a:off x="2432" y="1792"/>
              <a:ext cx="989" cy="1439"/>
            </a:xfrm>
            <a:custGeom>
              <a:avLst/>
              <a:gdLst>
                <a:gd name="T0" fmla="*/ 525 w 989"/>
                <a:gd name="T1" fmla="*/ 1438 h 1439"/>
                <a:gd name="T2" fmla="*/ 582 w 989"/>
                <a:gd name="T3" fmla="*/ 1409 h 1439"/>
                <a:gd name="T4" fmla="*/ 647 w 989"/>
                <a:gd name="T5" fmla="*/ 1355 h 1439"/>
                <a:gd name="T6" fmla="*/ 670 w 989"/>
                <a:gd name="T7" fmla="*/ 1304 h 1439"/>
                <a:gd name="T8" fmla="*/ 686 w 989"/>
                <a:gd name="T9" fmla="*/ 1255 h 1439"/>
                <a:gd name="T10" fmla="*/ 677 w 989"/>
                <a:gd name="T11" fmla="*/ 1198 h 1439"/>
                <a:gd name="T12" fmla="*/ 637 w 989"/>
                <a:gd name="T13" fmla="*/ 1125 h 1439"/>
                <a:gd name="T14" fmla="*/ 609 w 989"/>
                <a:gd name="T15" fmla="*/ 1092 h 1439"/>
                <a:gd name="T16" fmla="*/ 569 w 989"/>
                <a:gd name="T17" fmla="*/ 1063 h 1439"/>
                <a:gd name="T18" fmla="*/ 259 w 989"/>
                <a:gd name="T19" fmla="*/ 905 h 1439"/>
                <a:gd name="T20" fmla="*/ 201 w 989"/>
                <a:gd name="T21" fmla="*/ 863 h 1439"/>
                <a:gd name="T22" fmla="*/ 177 w 989"/>
                <a:gd name="T23" fmla="*/ 843 h 1439"/>
                <a:gd name="T24" fmla="*/ 160 w 989"/>
                <a:gd name="T25" fmla="*/ 800 h 1439"/>
                <a:gd name="T26" fmla="*/ 171 w 989"/>
                <a:gd name="T27" fmla="*/ 766 h 1439"/>
                <a:gd name="T28" fmla="*/ 215 w 989"/>
                <a:gd name="T29" fmla="*/ 738 h 1439"/>
                <a:gd name="T30" fmla="*/ 294 w 989"/>
                <a:gd name="T31" fmla="*/ 709 h 1439"/>
                <a:gd name="T32" fmla="*/ 780 w 989"/>
                <a:gd name="T33" fmla="*/ 521 h 1439"/>
                <a:gd name="T34" fmla="*/ 856 w 989"/>
                <a:gd name="T35" fmla="*/ 471 h 1439"/>
                <a:gd name="T36" fmla="*/ 918 w 989"/>
                <a:gd name="T37" fmla="*/ 417 h 1439"/>
                <a:gd name="T38" fmla="*/ 953 w 989"/>
                <a:gd name="T39" fmla="*/ 379 h 1439"/>
                <a:gd name="T40" fmla="*/ 984 w 989"/>
                <a:gd name="T41" fmla="*/ 334 h 1439"/>
                <a:gd name="T42" fmla="*/ 988 w 989"/>
                <a:gd name="T43" fmla="*/ 274 h 1439"/>
                <a:gd name="T44" fmla="*/ 972 w 989"/>
                <a:gd name="T45" fmla="*/ 214 h 1439"/>
                <a:gd name="T46" fmla="*/ 953 w 989"/>
                <a:gd name="T47" fmla="*/ 167 h 1439"/>
                <a:gd name="T48" fmla="*/ 920 w 989"/>
                <a:gd name="T49" fmla="*/ 126 h 1439"/>
                <a:gd name="T50" fmla="*/ 875 w 989"/>
                <a:gd name="T51" fmla="*/ 85 h 1439"/>
                <a:gd name="T52" fmla="*/ 828 w 989"/>
                <a:gd name="T53" fmla="*/ 50 h 1439"/>
                <a:gd name="T54" fmla="*/ 803 w 989"/>
                <a:gd name="T55" fmla="*/ 29 h 1439"/>
                <a:gd name="T56" fmla="*/ 756 w 989"/>
                <a:gd name="T57" fmla="*/ 0 h 1439"/>
                <a:gd name="T58" fmla="*/ 588 w 989"/>
                <a:gd name="T59" fmla="*/ 61 h 1439"/>
                <a:gd name="T60" fmla="*/ 649 w 989"/>
                <a:gd name="T61" fmla="*/ 104 h 1439"/>
                <a:gd name="T62" fmla="*/ 694 w 989"/>
                <a:gd name="T63" fmla="*/ 145 h 1439"/>
                <a:gd name="T64" fmla="*/ 739 w 989"/>
                <a:gd name="T65" fmla="*/ 182 h 1439"/>
                <a:gd name="T66" fmla="*/ 780 w 989"/>
                <a:gd name="T67" fmla="*/ 223 h 1439"/>
                <a:gd name="T68" fmla="*/ 803 w 989"/>
                <a:gd name="T69" fmla="*/ 272 h 1439"/>
                <a:gd name="T70" fmla="*/ 787 w 989"/>
                <a:gd name="T71" fmla="*/ 323 h 1439"/>
                <a:gd name="T72" fmla="*/ 729 w 989"/>
                <a:gd name="T73" fmla="*/ 369 h 1439"/>
                <a:gd name="T74" fmla="*/ 639 w 989"/>
                <a:gd name="T75" fmla="*/ 413 h 1439"/>
                <a:gd name="T76" fmla="*/ 212 w 989"/>
                <a:gd name="T77" fmla="*/ 589 h 1439"/>
                <a:gd name="T78" fmla="*/ 160 w 989"/>
                <a:gd name="T79" fmla="*/ 608 h 1439"/>
                <a:gd name="T80" fmla="*/ 88 w 989"/>
                <a:gd name="T81" fmla="*/ 653 h 1439"/>
                <a:gd name="T82" fmla="*/ 43 w 989"/>
                <a:gd name="T83" fmla="*/ 698 h 1439"/>
                <a:gd name="T84" fmla="*/ 9 w 989"/>
                <a:gd name="T85" fmla="*/ 755 h 1439"/>
                <a:gd name="T86" fmla="*/ 0 w 989"/>
                <a:gd name="T87" fmla="*/ 820 h 1439"/>
                <a:gd name="T88" fmla="*/ 10 w 989"/>
                <a:gd name="T89" fmla="*/ 872 h 1439"/>
                <a:gd name="T90" fmla="*/ 40 w 989"/>
                <a:gd name="T91" fmla="*/ 914 h 1439"/>
                <a:gd name="T92" fmla="*/ 84 w 989"/>
                <a:gd name="T93" fmla="*/ 949 h 1439"/>
                <a:gd name="T94" fmla="*/ 159 w 989"/>
                <a:gd name="T95" fmla="*/ 999 h 1439"/>
                <a:gd name="T96" fmla="*/ 487 w 989"/>
                <a:gd name="T97" fmla="*/ 1164 h 1439"/>
                <a:gd name="T98" fmla="*/ 530 w 989"/>
                <a:gd name="T99" fmla="*/ 1197 h 1439"/>
                <a:gd name="T100" fmla="*/ 569 w 989"/>
                <a:gd name="T101" fmla="*/ 1236 h 1439"/>
                <a:gd name="T102" fmla="*/ 557 w 989"/>
                <a:gd name="T103" fmla="*/ 1292 h 1439"/>
                <a:gd name="T104" fmla="*/ 502 w 989"/>
                <a:gd name="T105" fmla="*/ 1354 h 1439"/>
                <a:gd name="T106" fmla="*/ 434 w 989"/>
                <a:gd name="T107" fmla="*/ 1394 h 1439"/>
                <a:gd name="T108" fmla="*/ 525 w 989"/>
                <a:gd name="T109" fmla="*/ 1438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9" h="1439">
                  <a:moveTo>
                    <a:pt x="525" y="1438"/>
                  </a:moveTo>
                  <a:lnTo>
                    <a:pt x="582" y="1409"/>
                  </a:lnTo>
                  <a:lnTo>
                    <a:pt x="647" y="1355"/>
                  </a:lnTo>
                  <a:lnTo>
                    <a:pt x="670" y="1304"/>
                  </a:lnTo>
                  <a:lnTo>
                    <a:pt x="686" y="1255"/>
                  </a:lnTo>
                  <a:lnTo>
                    <a:pt x="677" y="1198"/>
                  </a:lnTo>
                  <a:lnTo>
                    <a:pt x="637" y="1125"/>
                  </a:lnTo>
                  <a:lnTo>
                    <a:pt x="609" y="1092"/>
                  </a:lnTo>
                  <a:lnTo>
                    <a:pt x="569" y="1063"/>
                  </a:lnTo>
                  <a:lnTo>
                    <a:pt x="259" y="905"/>
                  </a:lnTo>
                  <a:lnTo>
                    <a:pt x="201" y="863"/>
                  </a:lnTo>
                  <a:lnTo>
                    <a:pt x="177" y="843"/>
                  </a:lnTo>
                  <a:lnTo>
                    <a:pt x="160" y="800"/>
                  </a:lnTo>
                  <a:lnTo>
                    <a:pt x="171" y="766"/>
                  </a:lnTo>
                  <a:lnTo>
                    <a:pt x="215" y="738"/>
                  </a:lnTo>
                  <a:lnTo>
                    <a:pt x="294" y="709"/>
                  </a:lnTo>
                  <a:lnTo>
                    <a:pt x="780" y="521"/>
                  </a:lnTo>
                  <a:lnTo>
                    <a:pt x="856" y="471"/>
                  </a:lnTo>
                  <a:lnTo>
                    <a:pt x="918" y="417"/>
                  </a:lnTo>
                  <a:lnTo>
                    <a:pt x="953" y="379"/>
                  </a:lnTo>
                  <a:lnTo>
                    <a:pt x="984" y="334"/>
                  </a:lnTo>
                  <a:lnTo>
                    <a:pt x="988" y="274"/>
                  </a:lnTo>
                  <a:lnTo>
                    <a:pt x="972" y="214"/>
                  </a:lnTo>
                  <a:lnTo>
                    <a:pt x="953" y="167"/>
                  </a:lnTo>
                  <a:lnTo>
                    <a:pt x="920" y="126"/>
                  </a:lnTo>
                  <a:lnTo>
                    <a:pt x="875" y="85"/>
                  </a:lnTo>
                  <a:lnTo>
                    <a:pt x="828" y="50"/>
                  </a:lnTo>
                  <a:lnTo>
                    <a:pt x="803" y="29"/>
                  </a:lnTo>
                  <a:lnTo>
                    <a:pt x="756" y="0"/>
                  </a:lnTo>
                  <a:lnTo>
                    <a:pt x="588" y="61"/>
                  </a:lnTo>
                  <a:lnTo>
                    <a:pt x="649" y="104"/>
                  </a:lnTo>
                  <a:lnTo>
                    <a:pt x="694" y="145"/>
                  </a:lnTo>
                  <a:lnTo>
                    <a:pt x="739" y="182"/>
                  </a:lnTo>
                  <a:lnTo>
                    <a:pt x="780" y="223"/>
                  </a:lnTo>
                  <a:lnTo>
                    <a:pt x="803" y="272"/>
                  </a:lnTo>
                  <a:lnTo>
                    <a:pt x="787" y="323"/>
                  </a:lnTo>
                  <a:lnTo>
                    <a:pt x="729" y="369"/>
                  </a:lnTo>
                  <a:lnTo>
                    <a:pt x="639" y="413"/>
                  </a:lnTo>
                  <a:lnTo>
                    <a:pt x="212" y="589"/>
                  </a:lnTo>
                  <a:lnTo>
                    <a:pt x="160" y="608"/>
                  </a:lnTo>
                  <a:lnTo>
                    <a:pt x="88" y="653"/>
                  </a:lnTo>
                  <a:lnTo>
                    <a:pt x="43" y="698"/>
                  </a:lnTo>
                  <a:lnTo>
                    <a:pt x="9" y="755"/>
                  </a:lnTo>
                  <a:lnTo>
                    <a:pt x="0" y="820"/>
                  </a:lnTo>
                  <a:lnTo>
                    <a:pt x="10" y="872"/>
                  </a:lnTo>
                  <a:lnTo>
                    <a:pt x="40" y="914"/>
                  </a:lnTo>
                  <a:lnTo>
                    <a:pt x="84" y="949"/>
                  </a:lnTo>
                  <a:lnTo>
                    <a:pt x="159" y="999"/>
                  </a:lnTo>
                  <a:lnTo>
                    <a:pt x="487" y="1164"/>
                  </a:lnTo>
                  <a:lnTo>
                    <a:pt x="530" y="1197"/>
                  </a:lnTo>
                  <a:lnTo>
                    <a:pt x="569" y="1236"/>
                  </a:lnTo>
                  <a:lnTo>
                    <a:pt x="557" y="1292"/>
                  </a:lnTo>
                  <a:lnTo>
                    <a:pt x="502" y="1354"/>
                  </a:lnTo>
                  <a:lnTo>
                    <a:pt x="434" y="1394"/>
                  </a:lnTo>
                  <a:lnTo>
                    <a:pt x="525" y="143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62" name="Freeform 14"/>
            <p:cNvSpPr>
              <a:spLocks/>
            </p:cNvSpPr>
            <p:nvPr/>
          </p:nvSpPr>
          <p:spPr bwMode="auto">
            <a:xfrm>
              <a:off x="2100" y="1162"/>
              <a:ext cx="669" cy="582"/>
            </a:xfrm>
            <a:custGeom>
              <a:avLst/>
              <a:gdLst>
                <a:gd name="T0" fmla="*/ 668 w 669"/>
                <a:gd name="T1" fmla="*/ 553 h 582"/>
                <a:gd name="T2" fmla="*/ 668 w 669"/>
                <a:gd name="T3" fmla="*/ 450 h 582"/>
                <a:gd name="T4" fmla="*/ 562 w 669"/>
                <a:gd name="T5" fmla="*/ 435 h 582"/>
                <a:gd name="T6" fmla="*/ 448 w 669"/>
                <a:gd name="T7" fmla="*/ 420 h 582"/>
                <a:gd name="T8" fmla="*/ 367 w 669"/>
                <a:gd name="T9" fmla="*/ 400 h 582"/>
                <a:gd name="T10" fmla="*/ 314 w 669"/>
                <a:gd name="T11" fmla="*/ 378 h 582"/>
                <a:gd name="T12" fmla="*/ 257 w 669"/>
                <a:gd name="T13" fmla="*/ 349 h 582"/>
                <a:gd name="T14" fmla="*/ 220 w 669"/>
                <a:gd name="T15" fmla="*/ 314 h 582"/>
                <a:gd name="T16" fmla="*/ 193 w 669"/>
                <a:gd name="T17" fmla="*/ 274 h 582"/>
                <a:gd name="T18" fmla="*/ 180 w 669"/>
                <a:gd name="T19" fmla="*/ 231 h 582"/>
                <a:gd name="T20" fmla="*/ 180 w 669"/>
                <a:gd name="T21" fmla="*/ 189 h 582"/>
                <a:gd name="T22" fmla="*/ 193 w 669"/>
                <a:gd name="T23" fmla="*/ 165 h 582"/>
                <a:gd name="T24" fmla="*/ 209 w 669"/>
                <a:gd name="T25" fmla="*/ 143 h 582"/>
                <a:gd name="T26" fmla="*/ 255 w 669"/>
                <a:gd name="T27" fmla="*/ 127 h 582"/>
                <a:gd name="T28" fmla="*/ 297 w 669"/>
                <a:gd name="T29" fmla="*/ 127 h 582"/>
                <a:gd name="T30" fmla="*/ 345 w 669"/>
                <a:gd name="T31" fmla="*/ 141 h 582"/>
                <a:gd name="T32" fmla="*/ 396 w 669"/>
                <a:gd name="T33" fmla="*/ 156 h 582"/>
                <a:gd name="T34" fmla="*/ 448 w 669"/>
                <a:gd name="T35" fmla="*/ 163 h 582"/>
                <a:gd name="T36" fmla="*/ 477 w 669"/>
                <a:gd name="T37" fmla="*/ 125 h 582"/>
                <a:gd name="T38" fmla="*/ 464 w 669"/>
                <a:gd name="T39" fmla="*/ 86 h 582"/>
                <a:gd name="T40" fmla="*/ 415 w 669"/>
                <a:gd name="T41" fmla="*/ 42 h 582"/>
                <a:gd name="T42" fmla="*/ 363 w 669"/>
                <a:gd name="T43" fmla="*/ 18 h 582"/>
                <a:gd name="T44" fmla="*/ 319 w 669"/>
                <a:gd name="T45" fmla="*/ 7 h 582"/>
                <a:gd name="T46" fmla="*/ 273 w 669"/>
                <a:gd name="T47" fmla="*/ 2 h 582"/>
                <a:gd name="T48" fmla="*/ 222 w 669"/>
                <a:gd name="T49" fmla="*/ 0 h 582"/>
                <a:gd name="T50" fmla="*/ 176 w 669"/>
                <a:gd name="T51" fmla="*/ 4 h 582"/>
                <a:gd name="T52" fmla="*/ 136 w 669"/>
                <a:gd name="T53" fmla="*/ 15 h 582"/>
                <a:gd name="T54" fmla="*/ 86 w 669"/>
                <a:gd name="T55" fmla="*/ 33 h 582"/>
                <a:gd name="T56" fmla="*/ 50 w 669"/>
                <a:gd name="T57" fmla="*/ 66 h 582"/>
                <a:gd name="T58" fmla="*/ 22 w 669"/>
                <a:gd name="T59" fmla="*/ 99 h 582"/>
                <a:gd name="T60" fmla="*/ 6 w 669"/>
                <a:gd name="T61" fmla="*/ 145 h 582"/>
                <a:gd name="T62" fmla="*/ 0 w 669"/>
                <a:gd name="T63" fmla="*/ 189 h 582"/>
                <a:gd name="T64" fmla="*/ 9 w 669"/>
                <a:gd name="T65" fmla="*/ 237 h 582"/>
                <a:gd name="T66" fmla="*/ 22 w 669"/>
                <a:gd name="T67" fmla="*/ 285 h 582"/>
                <a:gd name="T68" fmla="*/ 50 w 669"/>
                <a:gd name="T69" fmla="*/ 330 h 582"/>
                <a:gd name="T70" fmla="*/ 81 w 669"/>
                <a:gd name="T71" fmla="*/ 375 h 582"/>
                <a:gd name="T72" fmla="*/ 125 w 669"/>
                <a:gd name="T73" fmla="*/ 419 h 582"/>
                <a:gd name="T74" fmla="*/ 169 w 669"/>
                <a:gd name="T75" fmla="*/ 457 h 582"/>
                <a:gd name="T76" fmla="*/ 217 w 669"/>
                <a:gd name="T77" fmla="*/ 488 h 582"/>
                <a:gd name="T78" fmla="*/ 266 w 669"/>
                <a:gd name="T79" fmla="*/ 514 h 582"/>
                <a:gd name="T80" fmla="*/ 310 w 669"/>
                <a:gd name="T81" fmla="*/ 534 h 582"/>
                <a:gd name="T82" fmla="*/ 369 w 669"/>
                <a:gd name="T83" fmla="*/ 549 h 582"/>
                <a:gd name="T84" fmla="*/ 437 w 669"/>
                <a:gd name="T85" fmla="*/ 568 h 582"/>
                <a:gd name="T86" fmla="*/ 516 w 669"/>
                <a:gd name="T87" fmla="*/ 581 h 582"/>
                <a:gd name="T88" fmla="*/ 595 w 669"/>
                <a:gd name="T89" fmla="*/ 577 h 582"/>
                <a:gd name="T90" fmla="*/ 668 w 669"/>
                <a:gd name="T91" fmla="*/ 5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9" h="582">
                  <a:moveTo>
                    <a:pt x="668" y="553"/>
                  </a:moveTo>
                  <a:lnTo>
                    <a:pt x="668" y="450"/>
                  </a:lnTo>
                  <a:lnTo>
                    <a:pt x="562" y="435"/>
                  </a:lnTo>
                  <a:lnTo>
                    <a:pt x="448" y="420"/>
                  </a:lnTo>
                  <a:lnTo>
                    <a:pt x="367" y="400"/>
                  </a:lnTo>
                  <a:lnTo>
                    <a:pt x="314" y="378"/>
                  </a:lnTo>
                  <a:lnTo>
                    <a:pt x="257" y="349"/>
                  </a:lnTo>
                  <a:lnTo>
                    <a:pt x="220" y="314"/>
                  </a:lnTo>
                  <a:lnTo>
                    <a:pt x="193" y="274"/>
                  </a:lnTo>
                  <a:lnTo>
                    <a:pt x="180" y="231"/>
                  </a:lnTo>
                  <a:lnTo>
                    <a:pt x="180" y="189"/>
                  </a:lnTo>
                  <a:lnTo>
                    <a:pt x="193" y="165"/>
                  </a:lnTo>
                  <a:lnTo>
                    <a:pt x="209" y="143"/>
                  </a:lnTo>
                  <a:lnTo>
                    <a:pt x="255" y="127"/>
                  </a:lnTo>
                  <a:lnTo>
                    <a:pt x="297" y="127"/>
                  </a:lnTo>
                  <a:lnTo>
                    <a:pt x="345" y="141"/>
                  </a:lnTo>
                  <a:lnTo>
                    <a:pt x="396" y="156"/>
                  </a:lnTo>
                  <a:lnTo>
                    <a:pt x="448" y="163"/>
                  </a:lnTo>
                  <a:lnTo>
                    <a:pt x="477" y="125"/>
                  </a:lnTo>
                  <a:lnTo>
                    <a:pt x="464" y="86"/>
                  </a:lnTo>
                  <a:lnTo>
                    <a:pt x="415" y="42"/>
                  </a:lnTo>
                  <a:lnTo>
                    <a:pt x="363" y="18"/>
                  </a:lnTo>
                  <a:lnTo>
                    <a:pt x="319" y="7"/>
                  </a:lnTo>
                  <a:lnTo>
                    <a:pt x="273" y="2"/>
                  </a:lnTo>
                  <a:lnTo>
                    <a:pt x="222" y="0"/>
                  </a:lnTo>
                  <a:lnTo>
                    <a:pt x="176" y="4"/>
                  </a:lnTo>
                  <a:lnTo>
                    <a:pt x="136" y="15"/>
                  </a:lnTo>
                  <a:lnTo>
                    <a:pt x="86" y="33"/>
                  </a:lnTo>
                  <a:lnTo>
                    <a:pt x="50" y="66"/>
                  </a:lnTo>
                  <a:lnTo>
                    <a:pt x="22" y="99"/>
                  </a:lnTo>
                  <a:lnTo>
                    <a:pt x="6" y="145"/>
                  </a:lnTo>
                  <a:lnTo>
                    <a:pt x="0" y="189"/>
                  </a:lnTo>
                  <a:lnTo>
                    <a:pt x="9" y="237"/>
                  </a:lnTo>
                  <a:lnTo>
                    <a:pt x="22" y="285"/>
                  </a:lnTo>
                  <a:lnTo>
                    <a:pt x="50" y="330"/>
                  </a:lnTo>
                  <a:lnTo>
                    <a:pt x="81" y="375"/>
                  </a:lnTo>
                  <a:lnTo>
                    <a:pt x="125" y="419"/>
                  </a:lnTo>
                  <a:lnTo>
                    <a:pt x="169" y="457"/>
                  </a:lnTo>
                  <a:lnTo>
                    <a:pt x="217" y="488"/>
                  </a:lnTo>
                  <a:lnTo>
                    <a:pt x="266" y="514"/>
                  </a:lnTo>
                  <a:lnTo>
                    <a:pt x="310" y="534"/>
                  </a:lnTo>
                  <a:lnTo>
                    <a:pt x="369" y="549"/>
                  </a:lnTo>
                  <a:lnTo>
                    <a:pt x="437" y="568"/>
                  </a:lnTo>
                  <a:lnTo>
                    <a:pt x="516" y="581"/>
                  </a:lnTo>
                  <a:lnTo>
                    <a:pt x="595" y="577"/>
                  </a:lnTo>
                  <a:lnTo>
                    <a:pt x="668" y="55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63" name="Freeform 15"/>
            <p:cNvSpPr>
              <a:spLocks/>
            </p:cNvSpPr>
            <p:nvPr/>
          </p:nvSpPr>
          <p:spPr bwMode="auto">
            <a:xfrm>
              <a:off x="1365" y="583"/>
              <a:ext cx="1413" cy="549"/>
            </a:xfrm>
            <a:custGeom>
              <a:avLst/>
              <a:gdLst>
                <a:gd name="T0" fmla="*/ 1412 w 1413"/>
                <a:gd name="T1" fmla="*/ 548 h 549"/>
                <a:gd name="T2" fmla="*/ 1316 w 1413"/>
                <a:gd name="T3" fmla="*/ 537 h 549"/>
                <a:gd name="T4" fmla="*/ 1237 w 1413"/>
                <a:gd name="T5" fmla="*/ 524 h 549"/>
                <a:gd name="T6" fmla="*/ 1179 w 1413"/>
                <a:gd name="T7" fmla="*/ 511 h 549"/>
                <a:gd name="T8" fmla="*/ 1118 w 1413"/>
                <a:gd name="T9" fmla="*/ 499 h 549"/>
                <a:gd name="T10" fmla="*/ 1060 w 1413"/>
                <a:gd name="T11" fmla="*/ 493 h 549"/>
                <a:gd name="T12" fmla="*/ 1000 w 1413"/>
                <a:gd name="T13" fmla="*/ 495 h 549"/>
                <a:gd name="T14" fmla="*/ 939 w 1413"/>
                <a:gd name="T15" fmla="*/ 499 h 549"/>
                <a:gd name="T16" fmla="*/ 894 w 1413"/>
                <a:gd name="T17" fmla="*/ 482 h 549"/>
                <a:gd name="T18" fmla="*/ 962 w 1413"/>
                <a:gd name="T19" fmla="*/ 440 h 549"/>
                <a:gd name="T20" fmla="*/ 1005 w 1413"/>
                <a:gd name="T21" fmla="*/ 411 h 549"/>
                <a:gd name="T22" fmla="*/ 1043 w 1413"/>
                <a:gd name="T23" fmla="*/ 381 h 549"/>
                <a:gd name="T24" fmla="*/ 1069 w 1413"/>
                <a:gd name="T25" fmla="*/ 348 h 549"/>
                <a:gd name="T26" fmla="*/ 962 w 1413"/>
                <a:gd name="T27" fmla="*/ 383 h 549"/>
                <a:gd name="T28" fmla="*/ 855 w 1413"/>
                <a:gd name="T29" fmla="*/ 418 h 549"/>
                <a:gd name="T30" fmla="*/ 783 w 1413"/>
                <a:gd name="T31" fmla="*/ 436 h 549"/>
                <a:gd name="T32" fmla="*/ 670 w 1413"/>
                <a:gd name="T33" fmla="*/ 449 h 549"/>
                <a:gd name="T34" fmla="*/ 597 w 1413"/>
                <a:gd name="T35" fmla="*/ 449 h 549"/>
                <a:gd name="T36" fmla="*/ 531 w 1413"/>
                <a:gd name="T37" fmla="*/ 444 h 549"/>
                <a:gd name="T38" fmla="*/ 486 w 1413"/>
                <a:gd name="T39" fmla="*/ 427 h 549"/>
                <a:gd name="T40" fmla="*/ 459 w 1413"/>
                <a:gd name="T41" fmla="*/ 407 h 549"/>
                <a:gd name="T42" fmla="*/ 527 w 1413"/>
                <a:gd name="T43" fmla="*/ 389 h 549"/>
                <a:gd name="T44" fmla="*/ 572 w 1413"/>
                <a:gd name="T45" fmla="*/ 365 h 549"/>
                <a:gd name="T46" fmla="*/ 599 w 1413"/>
                <a:gd name="T47" fmla="*/ 339 h 549"/>
                <a:gd name="T48" fmla="*/ 634 w 1413"/>
                <a:gd name="T49" fmla="*/ 308 h 549"/>
                <a:gd name="T50" fmla="*/ 544 w 1413"/>
                <a:gd name="T51" fmla="*/ 334 h 549"/>
                <a:gd name="T52" fmla="*/ 463 w 1413"/>
                <a:gd name="T53" fmla="*/ 348 h 549"/>
                <a:gd name="T54" fmla="*/ 378 w 1413"/>
                <a:gd name="T55" fmla="*/ 356 h 549"/>
                <a:gd name="T56" fmla="*/ 303 w 1413"/>
                <a:gd name="T57" fmla="*/ 352 h 549"/>
                <a:gd name="T58" fmla="*/ 254 w 1413"/>
                <a:gd name="T59" fmla="*/ 334 h 549"/>
                <a:gd name="T60" fmla="*/ 233 w 1413"/>
                <a:gd name="T61" fmla="*/ 312 h 549"/>
                <a:gd name="T62" fmla="*/ 281 w 1413"/>
                <a:gd name="T63" fmla="*/ 291 h 549"/>
                <a:gd name="T64" fmla="*/ 313 w 1413"/>
                <a:gd name="T65" fmla="*/ 269 h 549"/>
                <a:gd name="T66" fmla="*/ 341 w 1413"/>
                <a:gd name="T67" fmla="*/ 244 h 549"/>
                <a:gd name="T68" fmla="*/ 339 w 1413"/>
                <a:gd name="T69" fmla="*/ 229 h 549"/>
                <a:gd name="T70" fmla="*/ 262 w 1413"/>
                <a:gd name="T71" fmla="*/ 246 h 549"/>
                <a:gd name="T72" fmla="*/ 179 w 1413"/>
                <a:gd name="T73" fmla="*/ 255 h 549"/>
                <a:gd name="T74" fmla="*/ 109 w 1413"/>
                <a:gd name="T75" fmla="*/ 254 h 549"/>
                <a:gd name="T76" fmla="*/ 51 w 1413"/>
                <a:gd name="T77" fmla="*/ 244 h 549"/>
                <a:gd name="T78" fmla="*/ 19 w 1413"/>
                <a:gd name="T79" fmla="*/ 229 h 549"/>
                <a:gd name="T80" fmla="*/ 0 w 1413"/>
                <a:gd name="T81" fmla="*/ 205 h 549"/>
                <a:gd name="T82" fmla="*/ 120 w 1413"/>
                <a:gd name="T83" fmla="*/ 187 h 549"/>
                <a:gd name="T84" fmla="*/ 309 w 1413"/>
                <a:gd name="T85" fmla="*/ 156 h 549"/>
                <a:gd name="T86" fmla="*/ 544 w 1413"/>
                <a:gd name="T87" fmla="*/ 119 h 549"/>
                <a:gd name="T88" fmla="*/ 742 w 1413"/>
                <a:gd name="T89" fmla="*/ 71 h 549"/>
                <a:gd name="T90" fmla="*/ 926 w 1413"/>
                <a:gd name="T91" fmla="*/ 26 h 549"/>
                <a:gd name="T92" fmla="*/ 1020 w 1413"/>
                <a:gd name="T93" fmla="*/ 9 h 549"/>
                <a:gd name="T94" fmla="*/ 1098 w 1413"/>
                <a:gd name="T95" fmla="*/ 0 h 549"/>
                <a:gd name="T96" fmla="*/ 1165 w 1413"/>
                <a:gd name="T97" fmla="*/ 2 h 549"/>
                <a:gd name="T98" fmla="*/ 1211 w 1413"/>
                <a:gd name="T99" fmla="*/ 7 h 549"/>
                <a:gd name="T100" fmla="*/ 1254 w 1413"/>
                <a:gd name="T101" fmla="*/ 27 h 549"/>
                <a:gd name="T102" fmla="*/ 1288 w 1413"/>
                <a:gd name="T103" fmla="*/ 71 h 549"/>
                <a:gd name="T104" fmla="*/ 1301 w 1413"/>
                <a:gd name="T105" fmla="*/ 117 h 549"/>
                <a:gd name="T106" fmla="*/ 1316 w 1413"/>
                <a:gd name="T107" fmla="*/ 148 h 549"/>
                <a:gd name="T108" fmla="*/ 1344 w 1413"/>
                <a:gd name="T109" fmla="*/ 159 h 549"/>
                <a:gd name="T110" fmla="*/ 1384 w 1413"/>
                <a:gd name="T111" fmla="*/ 156 h 549"/>
                <a:gd name="T112" fmla="*/ 1412 w 1413"/>
                <a:gd name="T113" fmla="*/ 145 h 549"/>
                <a:gd name="T114" fmla="*/ 1412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1412" y="548"/>
                  </a:moveTo>
                  <a:lnTo>
                    <a:pt x="1316" y="537"/>
                  </a:lnTo>
                  <a:lnTo>
                    <a:pt x="1237" y="524"/>
                  </a:lnTo>
                  <a:lnTo>
                    <a:pt x="1179" y="511"/>
                  </a:lnTo>
                  <a:lnTo>
                    <a:pt x="1118" y="499"/>
                  </a:lnTo>
                  <a:lnTo>
                    <a:pt x="1060" y="493"/>
                  </a:lnTo>
                  <a:lnTo>
                    <a:pt x="1000" y="495"/>
                  </a:lnTo>
                  <a:lnTo>
                    <a:pt x="939" y="499"/>
                  </a:lnTo>
                  <a:lnTo>
                    <a:pt x="894" y="482"/>
                  </a:lnTo>
                  <a:lnTo>
                    <a:pt x="962" y="440"/>
                  </a:lnTo>
                  <a:lnTo>
                    <a:pt x="1005" y="411"/>
                  </a:lnTo>
                  <a:lnTo>
                    <a:pt x="1043" y="381"/>
                  </a:lnTo>
                  <a:lnTo>
                    <a:pt x="1069" y="348"/>
                  </a:lnTo>
                  <a:lnTo>
                    <a:pt x="962" y="383"/>
                  </a:lnTo>
                  <a:lnTo>
                    <a:pt x="855" y="418"/>
                  </a:lnTo>
                  <a:lnTo>
                    <a:pt x="783" y="436"/>
                  </a:lnTo>
                  <a:lnTo>
                    <a:pt x="670" y="449"/>
                  </a:lnTo>
                  <a:lnTo>
                    <a:pt x="597" y="449"/>
                  </a:lnTo>
                  <a:lnTo>
                    <a:pt x="531" y="444"/>
                  </a:lnTo>
                  <a:lnTo>
                    <a:pt x="486" y="427"/>
                  </a:lnTo>
                  <a:lnTo>
                    <a:pt x="459" y="407"/>
                  </a:lnTo>
                  <a:lnTo>
                    <a:pt x="527" y="389"/>
                  </a:lnTo>
                  <a:lnTo>
                    <a:pt x="572" y="365"/>
                  </a:lnTo>
                  <a:lnTo>
                    <a:pt x="599" y="339"/>
                  </a:lnTo>
                  <a:lnTo>
                    <a:pt x="634" y="308"/>
                  </a:lnTo>
                  <a:lnTo>
                    <a:pt x="544" y="334"/>
                  </a:lnTo>
                  <a:lnTo>
                    <a:pt x="463" y="348"/>
                  </a:lnTo>
                  <a:lnTo>
                    <a:pt x="378" y="356"/>
                  </a:lnTo>
                  <a:lnTo>
                    <a:pt x="303" y="352"/>
                  </a:lnTo>
                  <a:lnTo>
                    <a:pt x="254" y="334"/>
                  </a:lnTo>
                  <a:lnTo>
                    <a:pt x="233" y="312"/>
                  </a:lnTo>
                  <a:lnTo>
                    <a:pt x="281" y="291"/>
                  </a:lnTo>
                  <a:lnTo>
                    <a:pt x="313" y="269"/>
                  </a:lnTo>
                  <a:lnTo>
                    <a:pt x="341" y="244"/>
                  </a:lnTo>
                  <a:lnTo>
                    <a:pt x="339" y="229"/>
                  </a:lnTo>
                  <a:lnTo>
                    <a:pt x="262" y="246"/>
                  </a:lnTo>
                  <a:lnTo>
                    <a:pt x="179" y="255"/>
                  </a:lnTo>
                  <a:lnTo>
                    <a:pt x="109" y="254"/>
                  </a:lnTo>
                  <a:lnTo>
                    <a:pt x="51" y="244"/>
                  </a:lnTo>
                  <a:lnTo>
                    <a:pt x="19" y="229"/>
                  </a:lnTo>
                  <a:lnTo>
                    <a:pt x="0" y="205"/>
                  </a:lnTo>
                  <a:lnTo>
                    <a:pt x="120" y="187"/>
                  </a:lnTo>
                  <a:lnTo>
                    <a:pt x="309" y="156"/>
                  </a:lnTo>
                  <a:lnTo>
                    <a:pt x="544" y="119"/>
                  </a:lnTo>
                  <a:lnTo>
                    <a:pt x="742" y="71"/>
                  </a:lnTo>
                  <a:lnTo>
                    <a:pt x="926" y="26"/>
                  </a:lnTo>
                  <a:lnTo>
                    <a:pt x="1020" y="9"/>
                  </a:lnTo>
                  <a:lnTo>
                    <a:pt x="1098" y="0"/>
                  </a:lnTo>
                  <a:lnTo>
                    <a:pt x="1165" y="2"/>
                  </a:lnTo>
                  <a:lnTo>
                    <a:pt x="1211" y="7"/>
                  </a:lnTo>
                  <a:lnTo>
                    <a:pt x="1254" y="27"/>
                  </a:lnTo>
                  <a:lnTo>
                    <a:pt x="1288" y="71"/>
                  </a:lnTo>
                  <a:lnTo>
                    <a:pt x="1301" y="117"/>
                  </a:lnTo>
                  <a:lnTo>
                    <a:pt x="1316" y="148"/>
                  </a:lnTo>
                  <a:lnTo>
                    <a:pt x="1344" y="159"/>
                  </a:lnTo>
                  <a:lnTo>
                    <a:pt x="1384" y="156"/>
                  </a:lnTo>
                  <a:lnTo>
                    <a:pt x="1412" y="145"/>
                  </a:lnTo>
                  <a:lnTo>
                    <a:pt x="1412" y="5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2064" name="Oval 16"/>
            <p:cNvSpPr>
              <a:spLocks noChangeArrowheads="1"/>
            </p:cNvSpPr>
            <p:nvPr/>
          </p:nvSpPr>
          <p:spPr bwMode="auto">
            <a:xfrm>
              <a:off x="2785" y="355"/>
              <a:ext cx="187" cy="198"/>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GB" smtClean="0">
                <a:solidFill>
                  <a:srgbClr val="FFFFFF"/>
                </a:solidFill>
              </a:endParaRPr>
            </a:p>
          </p:txBody>
        </p:sp>
        <p:sp>
          <p:nvSpPr>
            <p:cNvPr id="2065" name="Freeform 17"/>
            <p:cNvSpPr>
              <a:spLocks/>
            </p:cNvSpPr>
            <p:nvPr/>
          </p:nvSpPr>
          <p:spPr bwMode="auto">
            <a:xfrm>
              <a:off x="2976" y="583"/>
              <a:ext cx="1413" cy="549"/>
            </a:xfrm>
            <a:custGeom>
              <a:avLst/>
              <a:gdLst>
                <a:gd name="T0" fmla="*/ 0 w 1413"/>
                <a:gd name="T1" fmla="*/ 548 h 549"/>
                <a:gd name="T2" fmla="*/ 96 w 1413"/>
                <a:gd name="T3" fmla="*/ 537 h 549"/>
                <a:gd name="T4" fmla="*/ 175 w 1413"/>
                <a:gd name="T5" fmla="*/ 524 h 549"/>
                <a:gd name="T6" fmla="*/ 233 w 1413"/>
                <a:gd name="T7" fmla="*/ 511 h 549"/>
                <a:gd name="T8" fmla="*/ 294 w 1413"/>
                <a:gd name="T9" fmla="*/ 499 h 549"/>
                <a:gd name="T10" fmla="*/ 352 w 1413"/>
                <a:gd name="T11" fmla="*/ 493 h 549"/>
                <a:gd name="T12" fmla="*/ 412 w 1413"/>
                <a:gd name="T13" fmla="*/ 495 h 549"/>
                <a:gd name="T14" fmla="*/ 473 w 1413"/>
                <a:gd name="T15" fmla="*/ 499 h 549"/>
                <a:gd name="T16" fmla="*/ 518 w 1413"/>
                <a:gd name="T17" fmla="*/ 482 h 549"/>
                <a:gd name="T18" fmla="*/ 450 w 1413"/>
                <a:gd name="T19" fmla="*/ 440 h 549"/>
                <a:gd name="T20" fmla="*/ 407 w 1413"/>
                <a:gd name="T21" fmla="*/ 411 h 549"/>
                <a:gd name="T22" fmla="*/ 369 w 1413"/>
                <a:gd name="T23" fmla="*/ 381 h 549"/>
                <a:gd name="T24" fmla="*/ 343 w 1413"/>
                <a:gd name="T25" fmla="*/ 348 h 549"/>
                <a:gd name="T26" fmla="*/ 450 w 1413"/>
                <a:gd name="T27" fmla="*/ 383 h 549"/>
                <a:gd name="T28" fmla="*/ 557 w 1413"/>
                <a:gd name="T29" fmla="*/ 418 h 549"/>
                <a:gd name="T30" fmla="*/ 629 w 1413"/>
                <a:gd name="T31" fmla="*/ 436 h 549"/>
                <a:gd name="T32" fmla="*/ 742 w 1413"/>
                <a:gd name="T33" fmla="*/ 449 h 549"/>
                <a:gd name="T34" fmla="*/ 815 w 1413"/>
                <a:gd name="T35" fmla="*/ 449 h 549"/>
                <a:gd name="T36" fmla="*/ 881 w 1413"/>
                <a:gd name="T37" fmla="*/ 444 h 549"/>
                <a:gd name="T38" fmla="*/ 926 w 1413"/>
                <a:gd name="T39" fmla="*/ 427 h 549"/>
                <a:gd name="T40" fmla="*/ 953 w 1413"/>
                <a:gd name="T41" fmla="*/ 407 h 549"/>
                <a:gd name="T42" fmla="*/ 885 w 1413"/>
                <a:gd name="T43" fmla="*/ 389 h 549"/>
                <a:gd name="T44" fmla="*/ 840 w 1413"/>
                <a:gd name="T45" fmla="*/ 365 h 549"/>
                <a:gd name="T46" fmla="*/ 809 w 1413"/>
                <a:gd name="T47" fmla="*/ 339 h 549"/>
                <a:gd name="T48" fmla="*/ 778 w 1413"/>
                <a:gd name="T49" fmla="*/ 308 h 549"/>
                <a:gd name="T50" fmla="*/ 868 w 1413"/>
                <a:gd name="T51" fmla="*/ 334 h 549"/>
                <a:gd name="T52" fmla="*/ 949 w 1413"/>
                <a:gd name="T53" fmla="*/ 348 h 549"/>
                <a:gd name="T54" fmla="*/ 1034 w 1413"/>
                <a:gd name="T55" fmla="*/ 356 h 549"/>
                <a:gd name="T56" fmla="*/ 1109 w 1413"/>
                <a:gd name="T57" fmla="*/ 352 h 549"/>
                <a:gd name="T58" fmla="*/ 1158 w 1413"/>
                <a:gd name="T59" fmla="*/ 334 h 549"/>
                <a:gd name="T60" fmla="*/ 1179 w 1413"/>
                <a:gd name="T61" fmla="*/ 312 h 549"/>
                <a:gd name="T62" fmla="*/ 1131 w 1413"/>
                <a:gd name="T63" fmla="*/ 291 h 549"/>
                <a:gd name="T64" fmla="*/ 1099 w 1413"/>
                <a:gd name="T65" fmla="*/ 269 h 549"/>
                <a:gd name="T66" fmla="*/ 1071 w 1413"/>
                <a:gd name="T67" fmla="*/ 244 h 549"/>
                <a:gd name="T68" fmla="*/ 1073 w 1413"/>
                <a:gd name="T69" fmla="*/ 229 h 549"/>
                <a:gd name="T70" fmla="*/ 1150 w 1413"/>
                <a:gd name="T71" fmla="*/ 246 h 549"/>
                <a:gd name="T72" fmla="*/ 1233 w 1413"/>
                <a:gd name="T73" fmla="*/ 255 h 549"/>
                <a:gd name="T74" fmla="*/ 1311 w 1413"/>
                <a:gd name="T75" fmla="*/ 253 h 549"/>
                <a:gd name="T76" fmla="*/ 1361 w 1413"/>
                <a:gd name="T77" fmla="*/ 244 h 549"/>
                <a:gd name="T78" fmla="*/ 1393 w 1413"/>
                <a:gd name="T79" fmla="*/ 229 h 549"/>
                <a:gd name="T80" fmla="*/ 1412 w 1413"/>
                <a:gd name="T81" fmla="*/ 205 h 549"/>
                <a:gd name="T82" fmla="*/ 1292 w 1413"/>
                <a:gd name="T83" fmla="*/ 187 h 549"/>
                <a:gd name="T84" fmla="*/ 1087 w 1413"/>
                <a:gd name="T85" fmla="*/ 158 h 549"/>
                <a:gd name="T86" fmla="*/ 868 w 1413"/>
                <a:gd name="T87" fmla="*/ 119 h 549"/>
                <a:gd name="T88" fmla="*/ 670 w 1413"/>
                <a:gd name="T89" fmla="*/ 71 h 549"/>
                <a:gd name="T90" fmla="*/ 486 w 1413"/>
                <a:gd name="T91" fmla="*/ 26 h 549"/>
                <a:gd name="T92" fmla="*/ 392 w 1413"/>
                <a:gd name="T93" fmla="*/ 9 h 549"/>
                <a:gd name="T94" fmla="*/ 314 w 1413"/>
                <a:gd name="T95" fmla="*/ 0 h 549"/>
                <a:gd name="T96" fmla="*/ 247 w 1413"/>
                <a:gd name="T97" fmla="*/ 2 h 549"/>
                <a:gd name="T98" fmla="*/ 201 w 1413"/>
                <a:gd name="T99" fmla="*/ 7 h 549"/>
                <a:gd name="T100" fmla="*/ 158 w 1413"/>
                <a:gd name="T101" fmla="*/ 27 h 549"/>
                <a:gd name="T102" fmla="*/ 124 w 1413"/>
                <a:gd name="T103" fmla="*/ 71 h 549"/>
                <a:gd name="T104" fmla="*/ 111 w 1413"/>
                <a:gd name="T105" fmla="*/ 117 h 549"/>
                <a:gd name="T106" fmla="*/ 96 w 1413"/>
                <a:gd name="T107" fmla="*/ 148 h 549"/>
                <a:gd name="T108" fmla="*/ 68 w 1413"/>
                <a:gd name="T109" fmla="*/ 159 h 549"/>
                <a:gd name="T110" fmla="*/ 28 w 1413"/>
                <a:gd name="T111" fmla="*/ 156 h 549"/>
                <a:gd name="T112" fmla="*/ 0 w 1413"/>
                <a:gd name="T113" fmla="*/ 145 h 549"/>
                <a:gd name="T114" fmla="*/ 0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0" y="548"/>
                  </a:moveTo>
                  <a:lnTo>
                    <a:pt x="96" y="537"/>
                  </a:lnTo>
                  <a:lnTo>
                    <a:pt x="175" y="524"/>
                  </a:lnTo>
                  <a:lnTo>
                    <a:pt x="233" y="511"/>
                  </a:lnTo>
                  <a:lnTo>
                    <a:pt x="294" y="499"/>
                  </a:lnTo>
                  <a:lnTo>
                    <a:pt x="352" y="493"/>
                  </a:lnTo>
                  <a:lnTo>
                    <a:pt x="412" y="495"/>
                  </a:lnTo>
                  <a:lnTo>
                    <a:pt x="473" y="499"/>
                  </a:lnTo>
                  <a:lnTo>
                    <a:pt x="518" y="482"/>
                  </a:lnTo>
                  <a:lnTo>
                    <a:pt x="450" y="440"/>
                  </a:lnTo>
                  <a:lnTo>
                    <a:pt x="407" y="411"/>
                  </a:lnTo>
                  <a:lnTo>
                    <a:pt x="369" y="381"/>
                  </a:lnTo>
                  <a:lnTo>
                    <a:pt x="343" y="348"/>
                  </a:lnTo>
                  <a:lnTo>
                    <a:pt x="450" y="383"/>
                  </a:lnTo>
                  <a:lnTo>
                    <a:pt x="557" y="418"/>
                  </a:lnTo>
                  <a:lnTo>
                    <a:pt x="629" y="436"/>
                  </a:lnTo>
                  <a:lnTo>
                    <a:pt x="742" y="449"/>
                  </a:lnTo>
                  <a:lnTo>
                    <a:pt x="815" y="449"/>
                  </a:lnTo>
                  <a:lnTo>
                    <a:pt x="881" y="444"/>
                  </a:lnTo>
                  <a:lnTo>
                    <a:pt x="926" y="427"/>
                  </a:lnTo>
                  <a:lnTo>
                    <a:pt x="953" y="407"/>
                  </a:lnTo>
                  <a:lnTo>
                    <a:pt x="885" y="389"/>
                  </a:lnTo>
                  <a:lnTo>
                    <a:pt x="840" y="365"/>
                  </a:lnTo>
                  <a:lnTo>
                    <a:pt x="809" y="339"/>
                  </a:lnTo>
                  <a:lnTo>
                    <a:pt x="778" y="308"/>
                  </a:lnTo>
                  <a:lnTo>
                    <a:pt x="868" y="334"/>
                  </a:lnTo>
                  <a:lnTo>
                    <a:pt x="949" y="348"/>
                  </a:lnTo>
                  <a:lnTo>
                    <a:pt x="1034" y="356"/>
                  </a:lnTo>
                  <a:lnTo>
                    <a:pt x="1109" y="352"/>
                  </a:lnTo>
                  <a:lnTo>
                    <a:pt x="1158" y="334"/>
                  </a:lnTo>
                  <a:lnTo>
                    <a:pt x="1179" y="312"/>
                  </a:lnTo>
                  <a:lnTo>
                    <a:pt x="1131" y="291"/>
                  </a:lnTo>
                  <a:lnTo>
                    <a:pt x="1099" y="269"/>
                  </a:lnTo>
                  <a:lnTo>
                    <a:pt x="1071" y="244"/>
                  </a:lnTo>
                  <a:lnTo>
                    <a:pt x="1073" y="229"/>
                  </a:lnTo>
                  <a:lnTo>
                    <a:pt x="1150" y="246"/>
                  </a:lnTo>
                  <a:lnTo>
                    <a:pt x="1233" y="255"/>
                  </a:lnTo>
                  <a:lnTo>
                    <a:pt x="1311" y="253"/>
                  </a:lnTo>
                  <a:lnTo>
                    <a:pt x="1361" y="244"/>
                  </a:lnTo>
                  <a:lnTo>
                    <a:pt x="1393" y="229"/>
                  </a:lnTo>
                  <a:lnTo>
                    <a:pt x="1412" y="205"/>
                  </a:lnTo>
                  <a:lnTo>
                    <a:pt x="1292" y="187"/>
                  </a:lnTo>
                  <a:lnTo>
                    <a:pt x="1087" y="158"/>
                  </a:lnTo>
                  <a:lnTo>
                    <a:pt x="868" y="119"/>
                  </a:lnTo>
                  <a:lnTo>
                    <a:pt x="670" y="71"/>
                  </a:lnTo>
                  <a:lnTo>
                    <a:pt x="486" y="26"/>
                  </a:lnTo>
                  <a:lnTo>
                    <a:pt x="392" y="9"/>
                  </a:lnTo>
                  <a:lnTo>
                    <a:pt x="314" y="0"/>
                  </a:lnTo>
                  <a:lnTo>
                    <a:pt x="247" y="2"/>
                  </a:lnTo>
                  <a:lnTo>
                    <a:pt x="201" y="7"/>
                  </a:lnTo>
                  <a:lnTo>
                    <a:pt x="158" y="27"/>
                  </a:lnTo>
                  <a:lnTo>
                    <a:pt x="124" y="71"/>
                  </a:lnTo>
                  <a:lnTo>
                    <a:pt x="111" y="117"/>
                  </a:lnTo>
                  <a:lnTo>
                    <a:pt x="96" y="148"/>
                  </a:lnTo>
                  <a:lnTo>
                    <a:pt x="68" y="159"/>
                  </a:lnTo>
                  <a:lnTo>
                    <a:pt x="28" y="156"/>
                  </a:lnTo>
                  <a:lnTo>
                    <a:pt x="0" y="145"/>
                  </a:lnTo>
                  <a:lnTo>
                    <a:pt x="0" y="5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grpSp>
      <p:sp>
        <p:nvSpPr>
          <p:cNvPr id="2067" name="Rectangle 19"/>
          <p:cNvSpPr>
            <a:spLocks noGrp="1" noChangeArrowheads="1"/>
          </p:cNvSpPr>
          <p:nvPr>
            <p:ph type="ctrTitle" sz="quarter"/>
          </p:nvPr>
        </p:nvSpPr>
        <p:spPr>
          <a:xfrm>
            <a:off x="685800" y="2286000"/>
            <a:ext cx="7772400" cy="1143000"/>
          </a:xfrm>
        </p:spPr>
        <p:txBody>
          <a:bodyPr/>
          <a:lstStyle>
            <a:lvl1pPr>
              <a:defRPr/>
            </a:lvl1pPr>
          </a:lstStyle>
          <a:p>
            <a:pPr lvl="0"/>
            <a:r>
              <a:rPr lang="en-GB" noProof="0" smtClean="0"/>
              <a:t>Click to edit Master title style</a:t>
            </a:r>
          </a:p>
        </p:txBody>
      </p:sp>
      <p:sp>
        <p:nvSpPr>
          <p:cNvPr id="2068" name="Rectangle 20"/>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2069" name="Rectangle 21"/>
          <p:cNvSpPr>
            <a:spLocks noGrp="1" noChangeArrowheads="1"/>
          </p:cNvSpPr>
          <p:nvPr>
            <p:ph type="dt" sz="quarter" idx="2"/>
          </p:nvPr>
        </p:nvSpPr>
        <p:spPr/>
        <p:txBody>
          <a:bodyPr/>
          <a:lstStyle>
            <a:lvl1pPr>
              <a:defRPr/>
            </a:lvl1pPr>
          </a:lstStyle>
          <a:p>
            <a:endParaRPr lang="en-GB">
              <a:solidFill>
                <a:srgbClr val="FFFFFF"/>
              </a:solidFill>
            </a:endParaRPr>
          </a:p>
        </p:txBody>
      </p:sp>
      <p:sp>
        <p:nvSpPr>
          <p:cNvPr id="2070" name="Rectangle 22"/>
          <p:cNvSpPr>
            <a:spLocks noGrp="1" noChangeArrowheads="1"/>
          </p:cNvSpPr>
          <p:nvPr>
            <p:ph type="ftr" sz="quarter" idx="3"/>
          </p:nvPr>
        </p:nvSpPr>
        <p:spPr/>
        <p:txBody>
          <a:bodyPr/>
          <a:lstStyle>
            <a:lvl1pPr>
              <a:defRPr/>
            </a:lvl1pPr>
          </a:lstStyle>
          <a:p>
            <a:endParaRPr lang="en-GB">
              <a:solidFill>
                <a:srgbClr val="FFFFFF"/>
              </a:solidFill>
            </a:endParaRPr>
          </a:p>
        </p:txBody>
      </p:sp>
      <p:sp>
        <p:nvSpPr>
          <p:cNvPr id="2071" name="Rectangle 23"/>
          <p:cNvSpPr>
            <a:spLocks noGrp="1" noChangeArrowheads="1"/>
          </p:cNvSpPr>
          <p:nvPr>
            <p:ph type="sldNum" sz="quarter" idx="4"/>
          </p:nvPr>
        </p:nvSpPr>
        <p:spPr/>
        <p:txBody>
          <a:bodyPr/>
          <a:lstStyle>
            <a:lvl1pPr>
              <a:defRPr/>
            </a:lvl1pPr>
          </a:lstStyle>
          <a:p>
            <a:fld id="{41907B08-DE58-4EB1-A445-0C63E8219D4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006805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67B9ACBD-7D98-4FDE-99B0-479700343D1C}" type="slidenum">
              <a:rPr lang="en-GB">
                <a:solidFill>
                  <a:srgbClr val="FFFFFF"/>
                </a:solidFill>
              </a:rPr>
              <a:pPr/>
              <a:t>‹#›</a:t>
            </a:fld>
            <a:endParaRPr lang="en-GB">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1968728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00050"/>
            <a:ext cx="1943100" cy="5486400"/>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685800" y="400050"/>
            <a:ext cx="5676900" cy="54864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3AB4F5B2-8ACF-4665-BAC9-07738455F5E0}" type="slidenum">
              <a:rPr lang="en-GB">
                <a:solidFill>
                  <a:srgbClr val="FFFFFF"/>
                </a:solidFill>
              </a:rPr>
              <a:pPr/>
              <a:t>‹#›</a:t>
            </a:fld>
            <a:endParaRPr lang="en-GB">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1938853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4629C3B5-6883-44AD-B001-179677537AF3}" type="slidenum">
              <a:rPr lang="en-GB">
                <a:solidFill>
                  <a:srgbClr val="FFFFFF"/>
                </a:solidFill>
              </a:rPr>
              <a:pPr/>
              <a:t>‹#›</a:t>
            </a:fld>
            <a:endParaRPr lang="en-GB">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3830828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1"/>
          </p:nvPr>
        </p:nvSpPr>
        <p:spPr/>
        <p:txBody>
          <a:bodyPr/>
          <a:lstStyle>
            <a:lvl1pPr>
              <a:defRPr/>
            </a:lvl1pPr>
          </a:lstStyle>
          <a:p>
            <a:fld id="{E1CC74E4-D48B-4165-9F57-E79A1B841936}" type="slidenum">
              <a:rPr lang="en-GB">
                <a:solidFill>
                  <a:srgbClr val="FFFFFF"/>
                </a:solidFill>
              </a:rPr>
              <a:pPr/>
              <a:t>‹#›</a:t>
            </a:fld>
            <a:endParaRPr lang="en-GB">
              <a:solidFill>
                <a:srgbClr val="FFFFFF"/>
              </a:solidFill>
            </a:endParaRPr>
          </a:p>
        </p:txBody>
      </p:sp>
      <p:sp>
        <p:nvSpPr>
          <p:cNvPr id="6" name="Footer Placeholder 5"/>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4090199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685800" y="17716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17716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59CADE2A-6B4F-49D8-9665-14DCF6370B1D}" type="slidenum">
              <a:rPr lang="en-GB">
                <a:solidFill>
                  <a:srgbClr val="FFFFFF"/>
                </a:solidFill>
              </a:rPr>
              <a:pPr/>
              <a:t>‹#›</a:t>
            </a:fld>
            <a:endParaRPr lang="en-GB">
              <a:solidFill>
                <a:srgbClr val="FFFFFF"/>
              </a:solidFill>
            </a:endParaRPr>
          </a:p>
        </p:txBody>
      </p:sp>
      <p:sp>
        <p:nvSpPr>
          <p:cNvPr id="7" name="Footer Placeholder 6"/>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1846835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FFFFFF"/>
              </a:solidFill>
            </a:endParaRPr>
          </a:p>
        </p:txBody>
      </p:sp>
      <p:sp>
        <p:nvSpPr>
          <p:cNvPr id="8" name="Slide Number Placeholder 7"/>
          <p:cNvSpPr>
            <a:spLocks noGrp="1"/>
          </p:cNvSpPr>
          <p:nvPr>
            <p:ph type="sldNum" sz="quarter" idx="11"/>
          </p:nvPr>
        </p:nvSpPr>
        <p:spPr/>
        <p:txBody>
          <a:bodyPr/>
          <a:lstStyle>
            <a:lvl1pPr>
              <a:defRPr/>
            </a:lvl1pPr>
          </a:lstStyle>
          <a:p>
            <a:fld id="{3083D4C6-7BAC-48CB-BDFD-CAA762E9C233}" type="slidenum">
              <a:rPr lang="en-GB">
                <a:solidFill>
                  <a:srgbClr val="FFFFFF"/>
                </a:solidFill>
              </a:rPr>
              <a:pPr/>
              <a:t>‹#›</a:t>
            </a:fld>
            <a:endParaRPr lang="en-GB">
              <a:solidFill>
                <a:srgbClr val="FFFFFF"/>
              </a:solidFill>
            </a:endParaRPr>
          </a:p>
        </p:txBody>
      </p:sp>
      <p:sp>
        <p:nvSpPr>
          <p:cNvPr id="9" name="Footer Placeholder 8"/>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421067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FFFFFF"/>
              </a:solidFill>
            </a:endParaRPr>
          </a:p>
        </p:txBody>
      </p:sp>
      <p:sp>
        <p:nvSpPr>
          <p:cNvPr id="4" name="Slide Number Placeholder 3"/>
          <p:cNvSpPr>
            <a:spLocks noGrp="1"/>
          </p:cNvSpPr>
          <p:nvPr>
            <p:ph type="sldNum" sz="quarter" idx="11"/>
          </p:nvPr>
        </p:nvSpPr>
        <p:spPr/>
        <p:txBody>
          <a:bodyPr/>
          <a:lstStyle>
            <a:lvl1pPr>
              <a:defRPr/>
            </a:lvl1pPr>
          </a:lstStyle>
          <a:p>
            <a:fld id="{9EA75280-150B-4462-A4BD-48345749F54C}" type="slidenum">
              <a:rPr lang="en-GB">
                <a:solidFill>
                  <a:srgbClr val="FFFFFF"/>
                </a:solidFill>
              </a:rPr>
              <a:pPr/>
              <a:t>‹#›</a:t>
            </a:fld>
            <a:endParaRPr lang="en-GB">
              <a:solidFill>
                <a:srgbClr val="FFFFFF"/>
              </a:solidFill>
            </a:endParaRPr>
          </a:p>
        </p:txBody>
      </p:sp>
      <p:sp>
        <p:nvSpPr>
          <p:cNvPr id="5" name="Footer Placeholder 4"/>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2559502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FFFFFF"/>
              </a:solidFill>
            </a:endParaRPr>
          </a:p>
        </p:txBody>
      </p:sp>
      <p:sp>
        <p:nvSpPr>
          <p:cNvPr id="3" name="Slide Number Placeholder 2"/>
          <p:cNvSpPr>
            <a:spLocks noGrp="1"/>
          </p:cNvSpPr>
          <p:nvPr>
            <p:ph type="sldNum" sz="quarter" idx="11"/>
          </p:nvPr>
        </p:nvSpPr>
        <p:spPr/>
        <p:txBody>
          <a:bodyPr/>
          <a:lstStyle>
            <a:lvl1pPr>
              <a:defRPr/>
            </a:lvl1pPr>
          </a:lstStyle>
          <a:p>
            <a:fld id="{FF254BDA-3944-493C-AE0B-6F1DEB2BEADA}" type="slidenum">
              <a:rPr lang="en-GB">
                <a:solidFill>
                  <a:srgbClr val="FFFFFF"/>
                </a:solidFill>
              </a:rPr>
              <a:pPr/>
              <a:t>‹#›</a:t>
            </a:fld>
            <a:endParaRPr lang="en-GB">
              <a:solidFill>
                <a:srgbClr val="FFFFFF"/>
              </a:solidFill>
            </a:endParaRPr>
          </a:p>
        </p:txBody>
      </p:sp>
      <p:sp>
        <p:nvSpPr>
          <p:cNvPr id="4" name="Footer Placeholder 3"/>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388252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892A1832-2F8E-4903-9108-C06AC08102C0}" type="slidenum">
              <a:rPr lang="en-GB">
                <a:solidFill>
                  <a:srgbClr val="FFFFFF"/>
                </a:solidFill>
              </a:rPr>
              <a:pPr/>
              <a:t>‹#›</a:t>
            </a:fld>
            <a:endParaRPr lang="en-GB">
              <a:solidFill>
                <a:srgbClr val="FFFFFF"/>
              </a:solidFill>
            </a:endParaRPr>
          </a:p>
        </p:txBody>
      </p:sp>
      <p:sp>
        <p:nvSpPr>
          <p:cNvPr id="7" name="Footer Placeholder 6"/>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4239068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1"/>
          </p:nvPr>
        </p:nvSpPr>
        <p:spPr/>
        <p:txBody>
          <a:bodyPr/>
          <a:lstStyle>
            <a:lvl1pPr>
              <a:defRPr/>
            </a:lvl1pPr>
          </a:lstStyle>
          <a:p>
            <a:fld id="{D332FE2D-A179-4C8C-BAE5-68A833DA10FC}" type="slidenum">
              <a:rPr lang="en-GB">
                <a:solidFill>
                  <a:srgbClr val="FFFFFF"/>
                </a:solidFill>
              </a:rPr>
              <a:pPr/>
              <a:t>‹#›</a:t>
            </a:fld>
            <a:endParaRPr lang="en-GB">
              <a:solidFill>
                <a:srgbClr val="FFFFFF"/>
              </a:solidFill>
            </a:endParaRPr>
          </a:p>
        </p:txBody>
      </p:sp>
      <p:sp>
        <p:nvSpPr>
          <p:cNvPr id="7" name="Footer Placeholder 6"/>
          <p:cNvSpPr>
            <a:spLocks noGrp="1"/>
          </p:cNvSpPr>
          <p:nvPr>
            <p:ph type="ftr" sz="quarter" idx="1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4148122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29804"/>
                <a:invGamma/>
              </a:schemeClr>
            </a:gs>
          </a:gsLst>
          <a:lin ang="5400000" scaled="1"/>
        </a:gradFill>
        <a:effectLst/>
      </p:bgPr>
    </p:bg>
    <p:spTree>
      <p:nvGrpSpPr>
        <p:cNvPr id="1" name=""/>
        <p:cNvGrpSpPr/>
        <p:nvPr/>
      </p:nvGrpSpPr>
      <p:grpSpPr>
        <a:xfrm>
          <a:off x="0" y="0"/>
          <a:ext cx="0" cy="0"/>
          <a:chOff x="0" y="0"/>
          <a:chExt cx="0" cy="0"/>
        </a:xfrm>
      </p:grpSpPr>
      <p:grpSp>
        <p:nvGrpSpPr>
          <p:cNvPr id="1042" name="Group 18"/>
          <p:cNvGrpSpPr>
            <a:grpSpLocks/>
          </p:cNvGrpSpPr>
          <p:nvPr/>
        </p:nvGrpSpPr>
        <p:grpSpPr bwMode="auto">
          <a:xfrm>
            <a:off x="2166938" y="563563"/>
            <a:ext cx="4800600" cy="6151562"/>
            <a:chOff x="1365" y="355"/>
            <a:chExt cx="3024" cy="3875"/>
          </a:xfrm>
        </p:grpSpPr>
        <p:sp>
          <p:nvSpPr>
            <p:cNvPr id="1026" name="Freeform 2"/>
            <p:cNvSpPr>
              <a:spLocks/>
            </p:cNvSpPr>
            <p:nvPr/>
          </p:nvSpPr>
          <p:spPr bwMode="auto">
            <a:xfrm>
              <a:off x="2835" y="586"/>
              <a:ext cx="88" cy="1121"/>
            </a:xfrm>
            <a:custGeom>
              <a:avLst/>
              <a:gdLst>
                <a:gd name="T0" fmla="*/ 0 w 88"/>
                <a:gd name="T1" fmla="*/ 1120 h 1121"/>
                <a:gd name="T2" fmla="*/ 0 w 88"/>
                <a:gd name="T3" fmla="*/ 0 h 1121"/>
                <a:gd name="T4" fmla="*/ 87 w 88"/>
                <a:gd name="T5" fmla="*/ 0 h 1121"/>
                <a:gd name="T6" fmla="*/ 87 w 88"/>
                <a:gd name="T7" fmla="*/ 1085 h 1121"/>
                <a:gd name="T8" fmla="*/ 0 w 88"/>
                <a:gd name="T9" fmla="*/ 1120 h 1121"/>
              </a:gdLst>
              <a:ahLst/>
              <a:cxnLst>
                <a:cxn ang="0">
                  <a:pos x="T0" y="T1"/>
                </a:cxn>
                <a:cxn ang="0">
                  <a:pos x="T2" y="T3"/>
                </a:cxn>
                <a:cxn ang="0">
                  <a:pos x="T4" y="T5"/>
                </a:cxn>
                <a:cxn ang="0">
                  <a:pos x="T6" y="T7"/>
                </a:cxn>
                <a:cxn ang="0">
                  <a:pos x="T8" y="T9"/>
                </a:cxn>
              </a:cxnLst>
              <a:rect l="0" t="0" r="r" b="b"/>
              <a:pathLst>
                <a:path w="88" h="1121">
                  <a:moveTo>
                    <a:pt x="0" y="1120"/>
                  </a:moveTo>
                  <a:lnTo>
                    <a:pt x="0" y="0"/>
                  </a:lnTo>
                  <a:lnTo>
                    <a:pt x="87" y="0"/>
                  </a:lnTo>
                  <a:lnTo>
                    <a:pt x="87" y="1085"/>
                  </a:lnTo>
                  <a:lnTo>
                    <a:pt x="0" y="112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27" name="Freeform 3"/>
            <p:cNvSpPr>
              <a:spLocks/>
            </p:cNvSpPr>
            <p:nvPr/>
          </p:nvSpPr>
          <p:spPr bwMode="auto">
            <a:xfrm>
              <a:off x="2834" y="1900"/>
              <a:ext cx="84" cy="363"/>
            </a:xfrm>
            <a:custGeom>
              <a:avLst/>
              <a:gdLst>
                <a:gd name="T0" fmla="*/ 0 w 84"/>
                <a:gd name="T1" fmla="*/ 29 h 363"/>
                <a:gd name="T2" fmla="*/ 83 w 84"/>
                <a:gd name="T3" fmla="*/ 0 h 363"/>
                <a:gd name="T4" fmla="*/ 74 w 84"/>
                <a:gd name="T5" fmla="*/ 329 h 363"/>
                <a:gd name="T6" fmla="*/ 0 w 84"/>
                <a:gd name="T7" fmla="*/ 362 h 363"/>
                <a:gd name="T8" fmla="*/ 0 w 84"/>
                <a:gd name="T9" fmla="*/ 29 h 363"/>
              </a:gdLst>
              <a:ahLst/>
              <a:cxnLst>
                <a:cxn ang="0">
                  <a:pos x="T0" y="T1"/>
                </a:cxn>
                <a:cxn ang="0">
                  <a:pos x="T2" y="T3"/>
                </a:cxn>
                <a:cxn ang="0">
                  <a:pos x="T4" y="T5"/>
                </a:cxn>
                <a:cxn ang="0">
                  <a:pos x="T6" y="T7"/>
                </a:cxn>
                <a:cxn ang="0">
                  <a:pos x="T8" y="T9"/>
                </a:cxn>
              </a:cxnLst>
              <a:rect l="0" t="0" r="r" b="b"/>
              <a:pathLst>
                <a:path w="84" h="363">
                  <a:moveTo>
                    <a:pt x="0" y="29"/>
                  </a:moveTo>
                  <a:lnTo>
                    <a:pt x="83" y="0"/>
                  </a:lnTo>
                  <a:lnTo>
                    <a:pt x="74" y="329"/>
                  </a:lnTo>
                  <a:lnTo>
                    <a:pt x="0" y="362"/>
                  </a:lnTo>
                  <a:lnTo>
                    <a:pt x="0" y="29"/>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28" name="Freeform 4"/>
            <p:cNvSpPr>
              <a:spLocks/>
            </p:cNvSpPr>
            <p:nvPr/>
          </p:nvSpPr>
          <p:spPr bwMode="auto">
            <a:xfrm>
              <a:off x="2825" y="2493"/>
              <a:ext cx="84" cy="249"/>
            </a:xfrm>
            <a:custGeom>
              <a:avLst/>
              <a:gdLst>
                <a:gd name="T0" fmla="*/ 2 w 84"/>
                <a:gd name="T1" fmla="*/ 213 h 249"/>
                <a:gd name="T2" fmla="*/ 0 w 84"/>
                <a:gd name="T3" fmla="*/ 28 h 249"/>
                <a:gd name="T4" fmla="*/ 83 w 84"/>
                <a:gd name="T5" fmla="*/ 0 h 249"/>
                <a:gd name="T6" fmla="*/ 72 w 84"/>
                <a:gd name="T7" fmla="*/ 248 h 249"/>
                <a:gd name="T8" fmla="*/ 2 w 84"/>
                <a:gd name="T9" fmla="*/ 213 h 249"/>
              </a:gdLst>
              <a:ahLst/>
              <a:cxnLst>
                <a:cxn ang="0">
                  <a:pos x="T0" y="T1"/>
                </a:cxn>
                <a:cxn ang="0">
                  <a:pos x="T2" y="T3"/>
                </a:cxn>
                <a:cxn ang="0">
                  <a:pos x="T4" y="T5"/>
                </a:cxn>
                <a:cxn ang="0">
                  <a:pos x="T6" y="T7"/>
                </a:cxn>
                <a:cxn ang="0">
                  <a:pos x="T8" y="T9"/>
                </a:cxn>
              </a:cxnLst>
              <a:rect l="0" t="0" r="r" b="b"/>
              <a:pathLst>
                <a:path w="84" h="249">
                  <a:moveTo>
                    <a:pt x="2" y="213"/>
                  </a:moveTo>
                  <a:lnTo>
                    <a:pt x="0" y="28"/>
                  </a:lnTo>
                  <a:lnTo>
                    <a:pt x="83" y="0"/>
                  </a:lnTo>
                  <a:lnTo>
                    <a:pt x="72" y="248"/>
                  </a:lnTo>
                  <a:lnTo>
                    <a:pt x="2" y="21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29" name="Freeform 5"/>
            <p:cNvSpPr>
              <a:spLocks/>
            </p:cNvSpPr>
            <p:nvPr/>
          </p:nvSpPr>
          <p:spPr bwMode="auto">
            <a:xfrm>
              <a:off x="2831" y="2965"/>
              <a:ext cx="52" cy="232"/>
            </a:xfrm>
            <a:custGeom>
              <a:avLst/>
              <a:gdLst>
                <a:gd name="T0" fmla="*/ 13 w 52"/>
                <a:gd name="T1" fmla="*/ 204 h 232"/>
                <a:gd name="T2" fmla="*/ 0 w 52"/>
                <a:gd name="T3" fmla="*/ 0 h 232"/>
                <a:gd name="T4" fmla="*/ 51 w 52"/>
                <a:gd name="T5" fmla="*/ 26 h 232"/>
                <a:gd name="T6" fmla="*/ 47 w 52"/>
                <a:gd name="T7" fmla="*/ 231 h 232"/>
                <a:gd name="T8" fmla="*/ 13 w 52"/>
                <a:gd name="T9" fmla="*/ 204 h 232"/>
              </a:gdLst>
              <a:ahLst/>
              <a:cxnLst>
                <a:cxn ang="0">
                  <a:pos x="T0" y="T1"/>
                </a:cxn>
                <a:cxn ang="0">
                  <a:pos x="T2" y="T3"/>
                </a:cxn>
                <a:cxn ang="0">
                  <a:pos x="T4" y="T5"/>
                </a:cxn>
                <a:cxn ang="0">
                  <a:pos x="T6" y="T7"/>
                </a:cxn>
                <a:cxn ang="0">
                  <a:pos x="T8" y="T9"/>
                </a:cxn>
              </a:cxnLst>
              <a:rect l="0" t="0" r="r" b="b"/>
              <a:pathLst>
                <a:path w="52" h="232">
                  <a:moveTo>
                    <a:pt x="13" y="204"/>
                  </a:moveTo>
                  <a:lnTo>
                    <a:pt x="0" y="0"/>
                  </a:lnTo>
                  <a:lnTo>
                    <a:pt x="51" y="26"/>
                  </a:lnTo>
                  <a:lnTo>
                    <a:pt x="47" y="231"/>
                  </a:lnTo>
                  <a:lnTo>
                    <a:pt x="13" y="20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0" name="Freeform 6"/>
            <p:cNvSpPr>
              <a:spLocks/>
            </p:cNvSpPr>
            <p:nvPr/>
          </p:nvSpPr>
          <p:spPr bwMode="auto">
            <a:xfrm>
              <a:off x="2851" y="3354"/>
              <a:ext cx="36" cy="133"/>
            </a:xfrm>
            <a:custGeom>
              <a:avLst/>
              <a:gdLst>
                <a:gd name="T0" fmla="*/ 4 w 36"/>
                <a:gd name="T1" fmla="*/ 101 h 133"/>
                <a:gd name="T2" fmla="*/ 0 w 36"/>
                <a:gd name="T3" fmla="*/ 0 h 133"/>
                <a:gd name="T4" fmla="*/ 35 w 36"/>
                <a:gd name="T5" fmla="*/ 20 h 133"/>
                <a:gd name="T6" fmla="*/ 28 w 36"/>
                <a:gd name="T7" fmla="*/ 132 h 133"/>
                <a:gd name="T8" fmla="*/ 4 w 36"/>
                <a:gd name="T9" fmla="*/ 101 h 133"/>
              </a:gdLst>
              <a:ahLst/>
              <a:cxnLst>
                <a:cxn ang="0">
                  <a:pos x="T0" y="T1"/>
                </a:cxn>
                <a:cxn ang="0">
                  <a:pos x="T2" y="T3"/>
                </a:cxn>
                <a:cxn ang="0">
                  <a:pos x="T4" y="T5"/>
                </a:cxn>
                <a:cxn ang="0">
                  <a:pos x="T6" y="T7"/>
                </a:cxn>
                <a:cxn ang="0">
                  <a:pos x="T8" y="T9"/>
                </a:cxn>
              </a:cxnLst>
              <a:rect l="0" t="0" r="r" b="b"/>
              <a:pathLst>
                <a:path w="36" h="133">
                  <a:moveTo>
                    <a:pt x="4" y="101"/>
                  </a:moveTo>
                  <a:lnTo>
                    <a:pt x="0" y="0"/>
                  </a:lnTo>
                  <a:lnTo>
                    <a:pt x="35" y="20"/>
                  </a:lnTo>
                  <a:lnTo>
                    <a:pt x="28" y="132"/>
                  </a:lnTo>
                  <a:lnTo>
                    <a:pt x="4" y="10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1" name="Freeform 7"/>
            <p:cNvSpPr>
              <a:spLocks/>
            </p:cNvSpPr>
            <p:nvPr/>
          </p:nvSpPr>
          <p:spPr bwMode="auto">
            <a:xfrm>
              <a:off x="2851" y="3640"/>
              <a:ext cx="30" cy="590"/>
            </a:xfrm>
            <a:custGeom>
              <a:avLst/>
              <a:gdLst>
                <a:gd name="T0" fmla="*/ 15 w 30"/>
                <a:gd name="T1" fmla="*/ 589 h 590"/>
                <a:gd name="T2" fmla="*/ 0 w 30"/>
                <a:gd name="T3" fmla="*/ 0 h 590"/>
                <a:gd name="T4" fmla="*/ 29 w 30"/>
                <a:gd name="T5" fmla="*/ 37 h 590"/>
                <a:gd name="T6" fmla="*/ 15 w 30"/>
                <a:gd name="T7" fmla="*/ 589 h 590"/>
              </a:gdLst>
              <a:ahLst/>
              <a:cxnLst>
                <a:cxn ang="0">
                  <a:pos x="T0" y="T1"/>
                </a:cxn>
                <a:cxn ang="0">
                  <a:pos x="T2" y="T3"/>
                </a:cxn>
                <a:cxn ang="0">
                  <a:pos x="T4" y="T5"/>
                </a:cxn>
                <a:cxn ang="0">
                  <a:pos x="T6" y="T7"/>
                </a:cxn>
              </a:cxnLst>
              <a:rect l="0" t="0" r="r" b="b"/>
              <a:pathLst>
                <a:path w="30" h="590">
                  <a:moveTo>
                    <a:pt x="15" y="589"/>
                  </a:moveTo>
                  <a:lnTo>
                    <a:pt x="0" y="0"/>
                  </a:lnTo>
                  <a:lnTo>
                    <a:pt x="29" y="37"/>
                  </a:lnTo>
                  <a:lnTo>
                    <a:pt x="15" y="589"/>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2" name="Freeform 8"/>
            <p:cNvSpPr>
              <a:spLocks/>
            </p:cNvSpPr>
            <p:nvPr/>
          </p:nvSpPr>
          <p:spPr bwMode="auto">
            <a:xfrm>
              <a:off x="2600" y="3595"/>
              <a:ext cx="233" cy="130"/>
            </a:xfrm>
            <a:custGeom>
              <a:avLst/>
              <a:gdLst>
                <a:gd name="T0" fmla="*/ 0 w 233"/>
                <a:gd name="T1" fmla="*/ 117 h 130"/>
                <a:gd name="T2" fmla="*/ 48 w 233"/>
                <a:gd name="T3" fmla="*/ 101 h 130"/>
                <a:gd name="T4" fmla="*/ 93 w 233"/>
                <a:gd name="T5" fmla="*/ 79 h 130"/>
                <a:gd name="T6" fmla="*/ 146 w 233"/>
                <a:gd name="T7" fmla="*/ 39 h 130"/>
                <a:gd name="T8" fmla="*/ 182 w 233"/>
                <a:gd name="T9" fmla="*/ 0 h 130"/>
                <a:gd name="T10" fmla="*/ 232 w 233"/>
                <a:gd name="T11" fmla="*/ 42 h 130"/>
                <a:gd name="T12" fmla="*/ 188 w 233"/>
                <a:gd name="T13" fmla="*/ 74 h 130"/>
                <a:gd name="T14" fmla="*/ 134 w 233"/>
                <a:gd name="T15" fmla="*/ 110 h 130"/>
                <a:gd name="T16" fmla="*/ 61 w 233"/>
                <a:gd name="T17" fmla="*/ 129 h 130"/>
                <a:gd name="T18" fmla="*/ 0 w 233"/>
                <a:gd name="T19" fmla="*/ 11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3" h="130">
                  <a:moveTo>
                    <a:pt x="0" y="117"/>
                  </a:moveTo>
                  <a:lnTo>
                    <a:pt x="48" y="101"/>
                  </a:lnTo>
                  <a:lnTo>
                    <a:pt x="93" y="79"/>
                  </a:lnTo>
                  <a:lnTo>
                    <a:pt x="146" y="39"/>
                  </a:lnTo>
                  <a:lnTo>
                    <a:pt x="182" y="0"/>
                  </a:lnTo>
                  <a:lnTo>
                    <a:pt x="232" y="42"/>
                  </a:lnTo>
                  <a:lnTo>
                    <a:pt x="188" y="74"/>
                  </a:lnTo>
                  <a:lnTo>
                    <a:pt x="134" y="110"/>
                  </a:lnTo>
                  <a:lnTo>
                    <a:pt x="61" y="129"/>
                  </a:lnTo>
                  <a:lnTo>
                    <a:pt x="0" y="117"/>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3" name="Freeform 9"/>
            <p:cNvSpPr>
              <a:spLocks/>
            </p:cNvSpPr>
            <p:nvPr/>
          </p:nvSpPr>
          <p:spPr bwMode="auto">
            <a:xfrm>
              <a:off x="2583" y="2888"/>
              <a:ext cx="465" cy="646"/>
            </a:xfrm>
            <a:custGeom>
              <a:avLst/>
              <a:gdLst>
                <a:gd name="T0" fmla="*/ 359 w 465"/>
                <a:gd name="T1" fmla="*/ 645 h 646"/>
                <a:gd name="T2" fmla="*/ 405 w 465"/>
                <a:gd name="T3" fmla="*/ 616 h 646"/>
                <a:gd name="T4" fmla="*/ 447 w 465"/>
                <a:gd name="T5" fmla="*/ 580 h 646"/>
                <a:gd name="T6" fmla="*/ 460 w 465"/>
                <a:gd name="T7" fmla="*/ 552 h 646"/>
                <a:gd name="T8" fmla="*/ 464 w 465"/>
                <a:gd name="T9" fmla="*/ 515 h 646"/>
                <a:gd name="T10" fmla="*/ 451 w 465"/>
                <a:gd name="T11" fmla="*/ 468 h 646"/>
                <a:gd name="T12" fmla="*/ 424 w 465"/>
                <a:gd name="T13" fmla="*/ 424 h 646"/>
                <a:gd name="T14" fmla="*/ 380 w 465"/>
                <a:gd name="T15" fmla="*/ 385 h 646"/>
                <a:gd name="T16" fmla="*/ 168 w 465"/>
                <a:gd name="T17" fmla="*/ 259 h 646"/>
                <a:gd name="T18" fmla="*/ 133 w 465"/>
                <a:gd name="T19" fmla="*/ 235 h 646"/>
                <a:gd name="T20" fmla="*/ 111 w 465"/>
                <a:gd name="T21" fmla="*/ 208 h 646"/>
                <a:gd name="T22" fmla="*/ 104 w 465"/>
                <a:gd name="T23" fmla="*/ 166 h 646"/>
                <a:gd name="T24" fmla="*/ 117 w 465"/>
                <a:gd name="T25" fmla="*/ 124 h 646"/>
                <a:gd name="T26" fmla="*/ 155 w 465"/>
                <a:gd name="T27" fmla="*/ 95 h 646"/>
                <a:gd name="T28" fmla="*/ 222 w 465"/>
                <a:gd name="T29" fmla="*/ 52 h 646"/>
                <a:gd name="T30" fmla="*/ 124 w 465"/>
                <a:gd name="T31" fmla="*/ 0 h 646"/>
                <a:gd name="T32" fmla="*/ 55 w 465"/>
                <a:gd name="T33" fmla="*/ 41 h 646"/>
                <a:gd name="T34" fmla="*/ 27 w 465"/>
                <a:gd name="T35" fmla="*/ 70 h 646"/>
                <a:gd name="T36" fmla="*/ 2 w 465"/>
                <a:gd name="T37" fmla="*/ 123 h 646"/>
                <a:gd name="T38" fmla="*/ 0 w 465"/>
                <a:gd name="T39" fmla="*/ 189 h 646"/>
                <a:gd name="T40" fmla="*/ 29 w 465"/>
                <a:gd name="T41" fmla="*/ 257 h 646"/>
                <a:gd name="T42" fmla="*/ 78 w 465"/>
                <a:gd name="T43" fmla="*/ 300 h 646"/>
                <a:gd name="T44" fmla="*/ 311 w 465"/>
                <a:gd name="T45" fmla="*/ 442 h 646"/>
                <a:gd name="T46" fmla="*/ 358 w 465"/>
                <a:gd name="T47" fmla="*/ 474 h 646"/>
                <a:gd name="T48" fmla="*/ 375 w 465"/>
                <a:gd name="T49" fmla="*/ 516 h 646"/>
                <a:gd name="T50" fmla="*/ 375 w 465"/>
                <a:gd name="T51" fmla="*/ 550 h 646"/>
                <a:gd name="T52" fmla="*/ 308 w 465"/>
                <a:gd name="T53" fmla="*/ 608 h 646"/>
                <a:gd name="T54" fmla="*/ 359 w 465"/>
                <a:gd name="T55" fmla="*/ 645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5" h="646">
                  <a:moveTo>
                    <a:pt x="359" y="645"/>
                  </a:moveTo>
                  <a:lnTo>
                    <a:pt x="405" y="616"/>
                  </a:lnTo>
                  <a:lnTo>
                    <a:pt x="447" y="580"/>
                  </a:lnTo>
                  <a:lnTo>
                    <a:pt x="460" y="552"/>
                  </a:lnTo>
                  <a:lnTo>
                    <a:pt x="464" y="515"/>
                  </a:lnTo>
                  <a:lnTo>
                    <a:pt x="451" y="468"/>
                  </a:lnTo>
                  <a:lnTo>
                    <a:pt x="424" y="424"/>
                  </a:lnTo>
                  <a:lnTo>
                    <a:pt x="380" y="385"/>
                  </a:lnTo>
                  <a:lnTo>
                    <a:pt x="168" y="259"/>
                  </a:lnTo>
                  <a:lnTo>
                    <a:pt x="133" y="235"/>
                  </a:lnTo>
                  <a:lnTo>
                    <a:pt x="111" y="208"/>
                  </a:lnTo>
                  <a:lnTo>
                    <a:pt x="104" y="166"/>
                  </a:lnTo>
                  <a:lnTo>
                    <a:pt x="117" y="124"/>
                  </a:lnTo>
                  <a:lnTo>
                    <a:pt x="155" y="95"/>
                  </a:lnTo>
                  <a:lnTo>
                    <a:pt x="222" y="52"/>
                  </a:lnTo>
                  <a:lnTo>
                    <a:pt x="124" y="0"/>
                  </a:lnTo>
                  <a:lnTo>
                    <a:pt x="55" y="41"/>
                  </a:lnTo>
                  <a:lnTo>
                    <a:pt x="27" y="70"/>
                  </a:lnTo>
                  <a:lnTo>
                    <a:pt x="2" y="123"/>
                  </a:lnTo>
                  <a:lnTo>
                    <a:pt x="0" y="189"/>
                  </a:lnTo>
                  <a:lnTo>
                    <a:pt x="29" y="257"/>
                  </a:lnTo>
                  <a:lnTo>
                    <a:pt x="78" y="300"/>
                  </a:lnTo>
                  <a:lnTo>
                    <a:pt x="311" y="442"/>
                  </a:lnTo>
                  <a:lnTo>
                    <a:pt x="358" y="474"/>
                  </a:lnTo>
                  <a:lnTo>
                    <a:pt x="375" y="516"/>
                  </a:lnTo>
                  <a:lnTo>
                    <a:pt x="375" y="550"/>
                  </a:lnTo>
                  <a:lnTo>
                    <a:pt x="308" y="608"/>
                  </a:lnTo>
                  <a:lnTo>
                    <a:pt x="359" y="64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4" name="Freeform 10"/>
            <p:cNvSpPr>
              <a:spLocks/>
            </p:cNvSpPr>
            <p:nvPr/>
          </p:nvSpPr>
          <p:spPr bwMode="auto">
            <a:xfrm>
              <a:off x="2966" y="2396"/>
              <a:ext cx="318" cy="422"/>
            </a:xfrm>
            <a:custGeom>
              <a:avLst/>
              <a:gdLst>
                <a:gd name="T0" fmla="*/ 92 w 318"/>
                <a:gd name="T1" fmla="*/ 421 h 422"/>
                <a:gd name="T2" fmla="*/ 163 w 318"/>
                <a:gd name="T3" fmla="*/ 399 h 422"/>
                <a:gd name="T4" fmla="*/ 218 w 318"/>
                <a:gd name="T5" fmla="*/ 357 h 422"/>
                <a:gd name="T6" fmla="*/ 263 w 318"/>
                <a:gd name="T7" fmla="*/ 316 h 422"/>
                <a:gd name="T8" fmla="*/ 300 w 318"/>
                <a:gd name="T9" fmla="*/ 265 h 422"/>
                <a:gd name="T10" fmla="*/ 317 w 318"/>
                <a:gd name="T11" fmla="*/ 203 h 422"/>
                <a:gd name="T12" fmla="*/ 316 w 318"/>
                <a:gd name="T13" fmla="*/ 139 h 422"/>
                <a:gd name="T14" fmla="*/ 299 w 318"/>
                <a:gd name="T15" fmla="*/ 95 h 422"/>
                <a:gd name="T16" fmla="*/ 276 w 318"/>
                <a:gd name="T17" fmla="*/ 64 h 422"/>
                <a:gd name="T18" fmla="*/ 241 w 318"/>
                <a:gd name="T19" fmla="*/ 36 h 422"/>
                <a:gd name="T20" fmla="*/ 218 w 318"/>
                <a:gd name="T21" fmla="*/ 14 h 422"/>
                <a:gd name="T22" fmla="*/ 180 w 318"/>
                <a:gd name="T23" fmla="*/ 0 h 422"/>
                <a:gd name="T24" fmla="*/ 61 w 318"/>
                <a:gd name="T25" fmla="*/ 52 h 422"/>
                <a:gd name="T26" fmla="*/ 106 w 318"/>
                <a:gd name="T27" fmla="*/ 93 h 422"/>
                <a:gd name="T28" fmla="*/ 137 w 318"/>
                <a:gd name="T29" fmla="*/ 130 h 422"/>
                <a:gd name="T30" fmla="*/ 159 w 318"/>
                <a:gd name="T31" fmla="*/ 159 h 422"/>
                <a:gd name="T32" fmla="*/ 176 w 318"/>
                <a:gd name="T33" fmla="*/ 196 h 422"/>
                <a:gd name="T34" fmla="*/ 176 w 318"/>
                <a:gd name="T35" fmla="*/ 246 h 422"/>
                <a:gd name="T36" fmla="*/ 145 w 318"/>
                <a:gd name="T37" fmla="*/ 279 h 422"/>
                <a:gd name="T38" fmla="*/ 105 w 318"/>
                <a:gd name="T39" fmla="*/ 309 h 422"/>
                <a:gd name="T40" fmla="*/ 50 w 318"/>
                <a:gd name="T41" fmla="*/ 342 h 422"/>
                <a:gd name="T42" fmla="*/ 0 w 318"/>
                <a:gd name="T43" fmla="*/ 369 h 422"/>
                <a:gd name="T44" fmla="*/ 92 w 318"/>
                <a:gd name="T45"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8" h="422">
                  <a:moveTo>
                    <a:pt x="92" y="421"/>
                  </a:moveTo>
                  <a:lnTo>
                    <a:pt x="163" y="399"/>
                  </a:lnTo>
                  <a:lnTo>
                    <a:pt x="218" y="357"/>
                  </a:lnTo>
                  <a:lnTo>
                    <a:pt x="263" y="316"/>
                  </a:lnTo>
                  <a:lnTo>
                    <a:pt x="300" y="265"/>
                  </a:lnTo>
                  <a:lnTo>
                    <a:pt x="317" y="203"/>
                  </a:lnTo>
                  <a:lnTo>
                    <a:pt x="316" y="139"/>
                  </a:lnTo>
                  <a:lnTo>
                    <a:pt x="299" y="95"/>
                  </a:lnTo>
                  <a:lnTo>
                    <a:pt x="276" y="64"/>
                  </a:lnTo>
                  <a:lnTo>
                    <a:pt x="241" y="36"/>
                  </a:lnTo>
                  <a:lnTo>
                    <a:pt x="218" y="14"/>
                  </a:lnTo>
                  <a:lnTo>
                    <a:pt x="180" y="0"/>
                  </a:lnTo>
                  <a:lnTo>
                    <a:pt x="61" y="52"/>
                  </a:lnTo>
                  <a:lnTo>
                    <a:pt x="106" y="93"/>
                  </a:lnTo>
                  <a:lnTo>
                    <a:pt x="137" y="130"/>
                  </a:lnTo>
                  <a:lnTo>
                    <a:pt x="159" y="159"/>
                  </a:lnTo>
                  <a:lnTo>
                    <a:pt x="176" y="196"/>
                  </a:lnTo>
                  <a:lnTo>
                    <a:pt x="176" y="246"/>
                  </a:lnTo>
                  <a:lnTo>
                    <a:pt x="145" y="279"/>
                  </a:lnTo>
                  <a:lnTo>
                    <a:pt x="105" y="309"/>
                  </a:lnTo>
                  <a:lnTo>
                    <a:pt x="50" y="342"/>
                  </a:lnTo>
                  <a:lnTo>
                    <a:pt x="0" y="369"/>
                  </a:lnTo>
                  <a:lnTo>
                    <a:pt x="92" y="42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5" name="Freeform 11"/>
            <p:cNvSpPr>
              <a:spLocks/>
            </p:cNvSpPr>
            <p:nvPr/>
          </p:nvSpPr>
          <p:spPr bwMode="auto">
            <a:xfrm>
              <a:off x="2308" y="1190"/>
              <a:ext cx="1404" cy="1153"/>
            </a:xfrm>
            <a:custGeom>
              <a:avLst/>
              <a:gdLst>
                <a:gd name="T0" fmla="*/ 466 w 1404"/>
                <a:gd name="T1" fmla="*/ 1084 h 1153"/>
                <a:gd name="T2" fmla="*/ 370 w 1404"/>
                <a:gd name="T3" fmla="*/ 1066 h 1153"/>
                <a:gd name="T4" fmla="*/ 299 w 1404"/>
                <a:gd name="T5" fmla="*/ 1035 h 1153"/>
                <a:gd name="T6" fmla="*/ 257 w 1404"/>
                <a:gd name="T7" fmla="*/ 1002 h 1153"/>
                <a:gd name="T8" fmla="*/ 220 w 1404"/>
                <a:gd name="T9" fmla="*/ 956 h 1153"/>
                <a:gd name="T10" fmla="*/ 209 w 1404"/>
                <a:gd name="T11" fmla="*/ 914 h 1153"/>
                <a:gd name="T12" fmla="*/ 215 w 1404"/>
                <a:gd name="T13" fmla="*/ 873 h 1153"/>
                <a:gd name="T14" fmla="*/ 231 w 1404"/>
                <a:gd name="T15" fmla="*/ 836 h 1153"/>
                <a:gd name="T16" fmla="*/ 273 w 1404"/>
                <a:gd name="T17" fmla="*/ 798 h 1153"/>
                <a:gd name="T18" fmla="*/ 330 w 1404"/>
                <a:gd name="T19" fmla="*/ 774 h 1153"/>
                <a:gd name="T20" fmla="*/ 400 w 1404"/>
                <a:gd name="T21" fmla="*/ 748 h 1153"/>
                <a:gd name="T22" fmla="*/ 1110 w 1404"/>
                <a:gd name="T23" fmla="*/ 499 h 1153"/>
                <a:gd name="T24" fmla="*/ 1207 w 1404"/>
                <a:gd name="T25" fmla="*/ 451 h 1153"/>
                <a:gd name="T26" fmla="*/ 1289 w 1404"/>
                <a:gd name="T27" fmla="*/ 398 h 1153"/>
                <a:gd name="T28" fmla="*/ 1344 w 1404"/>
                <a:gd name="T29" fmla="*/ 356 h 1153"/>
                <a:gd name="T30" fmla="*/ 1381 w 1404"/>
                <a:gd name="T31" fmla="*/ 310 h 1153"/>
                <a:gd name="T32" fmla="*/ 1403 w 1404"/>
                <a:gd name="T33" fmla="*/ 249 h 1153"/>
                <a:gd name="T34" fmla="*/ 1401 w 1404"/>
                <a:gd name="T35" fmla="*/ 185 h 1153"/>
                <a:gd name="T36" fmla="*/ 1386 w 1404"/>
                <a:gd name="T37" fmla="*/ 136 h 1153"/>
                <a:gd name="T38" fmla="*/ 1370 w 1404"/>
                <a:gd name="T39" fmla="*/ 90 h 1153"/>
                <a:gd name="T40" fmla="*/ 1335 w 1404"/>
                <a:gd name="T41" fmla="*/ 55 h 1153"/>
                <a:gd name="T42" fmla="*/ 1280 w 1404"/>
                <a:gd name="T43" fmla="*/ 18 h 1153"/>
                <a:gd name="T44" fmla="*/ 1214 w 1404"/>
                <a:gd name="T45" fmla="*/ 0 h 1153"/>
                <a:gd name="T46" fmla="*/ 1172 w 1404"/>
                <a:gd name="T47" fmla="*/ 4 h 1153"/>
                <a:gd name="T48" fmla="*/ 1111 w 1404"/>
                <a:gd name="T49" fmla="*/ 7 h 1153"/>
                <a:gd name="T50" fmla="*/ 1053 w 1404"/>
                <a:gd name="T51" fmla="*/ 20 h 1153"/>
                <a:gd name="T52" fmla="*/ 989 w 1404"/>
                <a:gd name="T53" fmla="*/ 46 h 1153"/>
                <a:gd name="T54" fmla="*/ 939 w 1404"/>
                <a:gd name="T55" fmla="*/ 79 h 1153"/>
                <a:gd name="T56" fmla="*/ 899 w 1404"/>
                <a:gd name="T57" fmla="*/ 106 h 1153"/>
                <a:gd name="T58" fmla="*/ 878 w 1404"/>
                <a:gd name="T59" fmla="*/ 149 h 1153"/>
                <a:gd name="T60" fmla="*/ 897 w 1404"/>
                <a:gd name="T61" fmla="*/ 187 h 1153"/>
                <a:gd name="T62" fmla="*/ 939 w 1404"/>
                <a:gd name="T63" fmla="*/ 183 h 1153"/>
                <a:gd name="T64" fmla="*/ 987 w 1404"/>
                <a:gd name="T65" fmla="*/ 171 h 1153"/>
                <a:gd name="T66" fmla="*/ 1033 w 1404"/>
                <a:gd name="T67" fmla="*/ 158 h 1153"/>
                <a:gd name="T68" fmla="*/ 1069 w 1404"/>
                <a:gd name="T69" fmla="*/ 150 h 1153"/>
                <a:gd name="T70" fmla="*/ 1111 w 1404"/>
                <a:gd name="T71" fmla="*/ 150 h 1153"/>
                <a:gd name="T72" fmla="*/ 1154 w 1404"/>
                <a:gd name="T73" fmla="*/ 163 h 1153"/>
                <a:gd name="T74" fmla="*/ 1183 w 1404"/>
                <a:gd name="T75" fmla="*/ 204 h 1153"/>
                <a:gd name="T76" fmla="*/ 1179 w 1404"/>
                <a:gd name="T77" fmla="*/ 248 h 1153"/>
                <a:gd name="T78" fmla="*/ 1157 w 1404"/>
                <a:gd name="T79" fmla="*/ 286 h 1153"/>
                <a:gd name="T80" fmla="*/ 1121 w 1404"/>
                <a:gd name="T81" fmla="*/ 323 h 1153"/>
                <a:gd name="T82" fmla="*/ 1047 w 1404"/>
                <a:gd name="T83" fmla="*/ 361 h 1153"/>
                <a:gd name="T84" fmla="*/ 908 w 1404"/>
                <a:gd name="T85" fmla="*/ 415 h 1153"/>
                <a:gd name="T86" fmla="*/ 194 w 1404"/>
                <a:gd name="T87" fmla="*/ 675 h 1153"/>
                <a:gd name="T88" fmla="*/ 123 w 1404"/>
                <a:gd name="T89" fmla="*/ 715 h 1153"/>
                <a:gd name="T90" fmla="*/ 68 w 1404"/>
                <a:gd name="T91" fmla="*/ 763 h 1153"/>
                <a:gd name="T92" fmla="*/ 29 w 1404"/>
                <a:gd name="T93" fmla="*/ 809 h 1153"/>
                <a:gd name="T94" fmla="*/ 6 w 1404"/>
                <a:gd name="T95" fmla="*/ 858 h 1153"/>
                <a:gd name="T96" fmla="*/ 0 w 1404"/>
                <a:gd name="T97" fmla="*/ 912 h 1153"/>
                <a:gd name="T98" fmla="*/ 8 w 1404"/>
                <a:gd name="T99" fmla="*/ 952 h 1153"/>
                <a:gd name="T100" fmla="*/ 22 w 1404"/>
                <a:gd name="T101" fmla="*/ 992 h 1153"/>
                <a:gd name="T102" fmla="*/ 59 w 1404"/>
                <a:gd name="T103" fmla="*/ 1036 h 1153"/>
                <a:gd name="T104" fmla="*/ 127 w 1404"/>
                <a:gd name="T105" fmla="*/ 1095 h 1153"/>
                <a:gd name="T106" fmla="*/ 198 w 1404"/>
                <a:gd name="T107" fmla="*/ 1135 h 1153"/>
                <a:gd name="T108" fmla="*/ 273 w 1404"/>
                <a:gd name="T109" fmla="*/ 1152 h 1153"/>
                <a:gd name="T110" fmla="*/ 466 w 1404"/>
                <a:gd name="T111" fmla="*/ 1084 h 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04" h="1153">
                  <a:moveTo>
                    <a:pt x="466" y="1084"/>
                  </a:moveTo>
                  <a:lnTo>
                    <a:pt x="370" y="1066"/>
                  </a:lnTo>
                  <a:lnTo>
                    <a:pt x="299" y="1035"/>
                  </a:lnTo>
                  <a:lnTo>
                    <a:pt x="257" y="1002"/>
                  </a:lnTo>
                  <a:lnTo>
                    <a:pt x="220" y="956"/>
                  </a:lnTo>
                  <a:lnTo>
                    <a:pt x="209" y="914"/>
                  </a:lnTo>
                  <a:lnTo>
                    <a:pt x="215" y="873"/>
                  </a:lnTo>
                  <a:lnTo>
                    <a:pt x="231" y="836"/>
                  </a:lnTo>
                  <a:lnTo>
                    <a:pt x="273" y="798"/>
                  </a:lnTo>
                  <a:lnTo>
                    <a:pt x="330" y="774"/>
                  </a:lnTo>
                  <a:lnTo>
                    <a:pt x="400" y="748"/>
                  </a:lnTo>
                  <a:lnTo>
                    <a:pt x="1110" y="499"/>
                  </a:lnTo>
                  <a:lnTo>
                    <a:pt x="1207" y="451"/>
                  </a:lnTo>
                  <a:lnTo>
                    <a:pt x="1289" y="398"/>
                  </a:lnTo>
                  <a:lnTo>
                    <a:pt x="1344" y="356"/>
                  </a:lnTo>
                  <a:lnTo>
                    <a:pt x="1381" y="310"/>
                  </a:lnTo>
                  <a:lnTo>
                    <a:pt x="1403" y="249"/>
                  </a:lnTo>
                  <a:lnTo>
                    <a:pt x="1401" y="185"/>
                  </a:lnTo>
                  <a:lnTo>
                    <a:pt x="1386" y="136"/>
                  </a:lnTo>
                  <a:lnTo>
                    <a:pt x="1370" y="90"/>
                  </a:lnTo>
                  <a:lnTo>
                    <a:pt x="1335" y="55"/>
                  </a:lnTo>
                  <a:lnTo>
                    <a:pt x="1280" y="18"/>
                  </a:lnTo>
                  <a:lnTo>
                    <a:pt x="1214" y="0"/>
                  </a:lnTo>
                  <a:lnTo>
                    <a:pt x="1172" y="4"/>
                  </a:lnTo>
                  <a:lnTo>
                    <a:pt x="1111" y="7"/>
                  </a:lnTo>
                  <a:lnTo>
                    <a:pt x="1053" y="20"/>
                  </a:lnTo>
                  <a:lnTo>
                    <a:pt x="989" y="46"/>
                  </a:lnTo>
                  <a:lnTo>
                    <a:pt x="939" y="79"/>
                  </a:lnTo>
                  <a:lnTo>
                    <a:pt x="899" y="106"/>
                  </a:lnTo>
                  <a:lnTo>
                    <a:pt x="878" y="149"/>
                  </a:lnTo>
                  <a:lnTo>
                    <a:pt x="897" y="187"/>
                  </a:lnTo>
                  <a:lnTo>
                    <a:pt x="939" y="183"/>
                  </a:lnTo>
                  <a:lnTo>
                    <a:pt x="987" y="171"/>
                  </a:lnTo>
                  <a:lnTo>
                    <a:pt x="1033" y="158"/>
                  </a:lnTo>
                  <a:lnTo>
                    <a:pt x="1069" y="150"/>
                  </a:lnTo>
                  <a:lnTo>
                    <a:pt x="1111" y="150"/>
                  </a:lnTo>
                  <a:lnTo>
                    <a:pt x="1154" y="163"/>
                  </a:lnTo>
                  <a:lnTo>
                    <a:pt x="1183" y="204"/>
                  </a:lnTo>
                  <a:lnTo>
                    <a:pt x="1179" y="248"/>
                  </a:lnTo>
                  <a:lnTo>
                    <a:pt x="1157" y="286"/>
                  </a:lnTo>
                  <a:lnTo>
                    <a:pt x="1121" y="323"/>
                  </a:lnTo>
                  <a:lnTo>
                    <a:pt x="1047" y="361"/>
                  </a:lnTo>
                  <a:lnTo>
                    <a:pt x="908" y="415"/>
                  </a:lnTo>
                  <a:lnTo>
                    <a:pt x="194" y="675"/>
                  </a:lnTo>
                  <a:lnTo>
                    <a:pt x="123" y="715"/>
                  </a:lnTo>
                  <a:lnTo>
                    <a:pt x="68" y="763"/>
                  </a:lnTo>
                  <a:lnTo>
                    <a:pt x="29" y="809"/>
                  </a:lnTo>
                  <a:lnTo>
                    <a:pt x="6" y="858"/>
                  </a:lnTo>
                  <a:lnTo>
                    <a:pt x="0" y="912"/>
                  </a:lnTo>
                  <a:lnTo>
                    <a:pt x="8" y="952"/>
                  </a:lnTo>
                  <a:lnTo>
                    <a:pt x="22" y="992"/>
                  </a:lnTo>
                  <a:lnTo>
                    <a:pt x="59" y="1036"/>
                  </a:lnTo>
                  <a:lnTo>
                    <a:pt x="127" y="1095"/>
                  </a:lnTo>
                  <a:lnTo>
                    <a:pt x="198" y="1135"/>
                  </a:lnTo>
                  <a:lnTo>
                    <a:pt x="273" y="1152"/>
                  </a:lnTo>
                  <a:lnTo>
                    <a:pt x="466" y="108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6" name="Freeform 12"/>
            <p:cNvSpPr>
              <a:spLocks/>
            </p:cNvSpPr>
            <p:nvPr/>
          </p:nvSpPr>
          <p:spPr bwMode="auto">
            <a:xfrm>
              <a:off x="2711" y="3280"/>
              <a:ext cx="368" cy="422"/>
            </a:xfrm>
            <a:custGeom>
              <a:avLst/>
              <a:gdLst>
                <a:gd name="T0" fmla="*/ 367 w 368"/>
                <a:gd name="T1" fmla="*/ 421 h 422"/>
                <a:gd name="T2" fmla="*/ 171 w 368"/>
                <a:gd name="T3" fmla="*/ 340 h 422"/>
                <a:gd name="T4" fmla="*/ 117 w 368"/>
                <a:gd name="T5" fmla="*/ 304 h 422"/>
                <a:gd name="T6" fmla="*/ 73 w 368"/>
                <a:gd name="T7" fmla="*/ 265 h 422"/>
                <a:gd name="T8" fmla="*/ 31 w 368"/>
                <a:gd name="T9" fmla="*/ 219 h 422"/>
                <a:gd name="T10" fmla="*/ 9 w 368"/>
                <a:gd name="T11" fmla="*/ 179 h 422"/>
                <a:gd name="T12" fmla="*/ 0 w 368"/>
                <a:gd name="T13" fmla="*/ 137 h 422"/>
                <a:gd name="T14" fmla="*/ 2 w 368"/>
                <a:gd name="T15" fmla="*/ 95 h 422"/>
                <a:gd name="T16" fmla="*/ 19 w 368"/>
                <a:gd name="T17" fmla="*/ 51 h 422"/>
                <a:gd name="T18" fmla="*/ 44 w 368"/>
                <a:gd name="T19" fmla="*/ 0 h 422"/>
                <a:gd name="T20" fmla="*/ 120 w 368"/>
                <a:gd name="T21" fmla="*/ 52 h 422"/>
                <a:gd name="T22" fmla="*/ 95 w 368"/>
                <a:gd name="T23" fmla="*/ 98 h 422"/>
                <a:gd name="T24" fmla="*/ 95 w 368"/>
                <a:gd name="T25" fmla="*/ 143 h 422"/>
                <a:gd name="T26" fmla="*/ 122 w 368"/>
                <a:gd name="T27" fmla="*/ 191 h 422"/>
                <a:gd name="T28" fmla="*/ 162 w 368"/>
                <a:gd name="T29" fmla="*/ 235 h 422"/>
                <a:gd name="T30" fmla="*/ 223 w 368"/>
                <a:gd name="T31" fmla="*/ 284 h 422"/>
                <a:gd name="T32" fmla="*/ 290 w 368"/>
                <a:gd name="T33" fmla="*/ 317 h 422"/>
                <a:gd name="T34" fmla="*/ 332 w 368"/>
                <a:gd name="T35" fmla="*/ 351 h 422"/>
                <a:gd name="T36" fmla="*/ 351 w 368"/>
                <a:gd name="T37" fmla="*/ 378 h 422"/>
                <a:gd name="T38" fmla="*/ 367 w 368"/>
                <a:gd name="T39"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8" h="422">
                  <a:moveTo>
                    <a:pt x="367" y="421"/>
                  </a:moveTo>
                  <a:lnTo>
                    <a:pt x="171" y="340"/>
                  </a:lnTo>
                  <a:lnTo>
                    <a:pt x="117" y="304"/>
                  </a:lnTo>
                  <a:lnTo>
                    <a:pt x="73" y="265"/>
                  </a:lnTo>
                  <a:lnTo>
                    <a:pt x="31" y="219"/>
                  </a:lnTo>
                  <a:lnTo>
                    <a:pt x="9" y="179"/>
                  </a:lnTo>
                  <a:lnTo>
                    <a:pt x="0" y="137"/>
                  </a:lnTo>
                  <a:lnTo>
                    <a:pt x="2" y="95"/>
                  </a:lnTo>
                  <a:lnTo>
                    <a:pt x="19" y="51"/>
                  </a:lnTo>
                  <a:lnTo>
                    <a:pt x="44" y="0"/>
                  </a:lnTo>
                  <a:lnTo>
                    <a:pt x="120" y="52"/>
                  </a:lnTo>
                  <a:lnTo>
                    <a:pt x="95" y="98"/>
                  </a:lnTo>
                  <a:lnTo>
                    <a:pt x="95" y="143"/>
                  </a:lnTo>
                  <a:lnTo>
                    <a:pt x="122" y="191"/>
                  </a:lnTo>
                  <a:lnTo>
                    <a:pt x="162" y="235"/>
                  </a:lnTo>
                  <a:lnTo>
                    <a:pt x="223" y="284"/>
                  </a:lnTo>
                  <a:lnTo>
                    <a:pt x="290" y="317"/>
                  </a:lnTo>
                  <a:lnTo>
                    <a:pt x="332" y="351"/>
                  </a:lnTo>
                  <a:lnTo>
                    <a:pt x="351" y="378"/>
                  </a:lnTo>
                  <a:lnTo>
                    <a:pt x="367" y="42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7" name="Freeform 13"/>
            <p:cNvSpPr>
              <a:spLocks/>
            </p:cNvSpPr>
            <p:nvPr/>
          </p:nvSpPr>
          <p:spPr bwMode="auto">
            <a:xfrm>
              <a:off x="2432" y="1792"/>
              <a:ext cx="989" cy="1439"/>
            </a:xfrm>
            <a:custGeom>
              <a:avLst/>
              <a:gdLst>
                <a:gd name="T0" fmla="*/ 525 w 989"/>
                <a:gd name="T1" fmla="*/ 1438 h 1439"/>
                <a:gd name="T2" fmla="*/ 582 w 989"/>
                <a:gd name="T3" fmla="*/ 1409 h 1439"/>
                <a:gd name="T4" fmla="*/ 647 w 989"/>
                <a:gd name="T5" fmla="*/ 1355 h 1439"/>
                <a:gd name="T6" fmla="*/ 670 w 989"/>
                <a:gd name="T7" fmla="*/ 1304 h 1439"/>
                <a:gd name="T8" fmla="*/ 686 w 989"/>
                <a:gd name="T9" fmla="*/ 1255 h 1439"/>
                <a:gd name="T10" fmla="*/ 677 w 989"/>
                <a:gd name="T11" fmla="*/ 1198 h 1439"/>
                <a:gd name="T12" fmla="*/ 637 w 989"/>
                <a:gd name="T13" fmla="*/ 1125 h 1439"/>
                <a:gd name="T14" fmla="*/ 609 w 989"/>
                <a:gd name="T15" fmla="*/ 1092 h 1439"/>
                <a:gd name="T16" fmla="*/ 569 w 989"/>
                <a:gd name="T17" fmla="*/ 1063 h 1439"/>
                <a:gd name="T18" fmla="*/ 259 w 989"/>
                <a:gd name="T19" fmla="*/ 905 h 1439"/>
                <a:gd name="T20" fmla="*/ 201 w 989"/>
                <a:gd name="T21" fmla="*/ 863 h 1439"/>
                <a:gd name="T22" fmla="*/ 177 w 989"/>
                <a:gd name="T23" fmla="*/ 843 h 1439"/>
                <a:gd name="T24" fmla="*/ 160 w 989"/>
                <a:gd name="T25" fmla="*/ 800 h 1439"/>
                <a:gd name="T26" fmla="*/ 171 w 989"/>
                <a:gd name="T27" fmla="*/ 766 h 1439"/>
                <a:gd name="T28" fmla="*/ 215 w 989"/>
                <a:gd name="T29" fmla="*/ 738 h 1439"/>
                <a:gd name="T30" fmla="*/ 294 w 989"/>
                <a:gd name="T31" fmla="*/ 709 h 1439"/>
                <a:gd name="T32" fmla="*/ 780 w 989"/>
                <a:gd name="T33" fmla="*/ 521 h 1439"/>
                <a:gd name="T34" fmla="*/ 856 w 989"/>
                <a:gd name="T35" fmla="*/ 471 h 1439"/>
                <a:gd name="T36" fmla="*/ 918 w 989"/>
                <a:gd name="T37" fmla="*/ 417 h 1439"/>
                <a:gd name="T38" fmla="*/ 953 w 989"/>
                <a:gd name="T39" fmla="*/ 379 h 1439"/>
                <a:gd name="T40" fmla="*/ 984 w 989"/>
                <a:gd name="T41" fmla="*/ 334 h 1439"/>
                <a:gd name="T42" fmla="*/ 988 w 989"/>
                <a:gd name="T43" fmla="*/ 274 h 1439"/>
                <a:gd name="T44" fmla="*/ 972 w 989"/>
                <a:gd name="T45" fmla="*/ 214 h 1439"/>
                <a:gd name="T46" fmla="*/ 953 w 989"/>
                <a:gd name="T47" fmla="*/ 167 h 1439"/>
                <a:gd name="T48" fmla="*/ 920 w 989"/>
                <a:gd name="T49" fmla="*/ 126 h 1439"/>
                <a:gd name="T50" fmla="*/ 875 w 989"/>
                <a:gd name="T51" fmla="*/ 85 h 1439"/>
                <a:gd name="T52" fmla="*/ 828 w 989"/>
                <a:gd name="T53" fmla="*/ 50 h 1439"/>
                <a:gd name="T54" fmla="*/ 803 w 989"/>
                <a:gd name="T55" fmla="*/ 29 h 1439"/>
                <a:gd name="T56" fmla="*/ 756 w 989"/>
                <a:gd name="T57" fmla="*/ 0 h 1439"/>
                <a:gd name="T58" fmla="*/ 588 w 989"/>
                <a:gd name="T59" fmla="*/ 61 h 1439"/>
                <a:gd name="T60" fmla="*/ 649 w 989"/>
                <a:gd name="T61" fmla="*/ 104 h 1439"/>
                <a:gd name="T62" fmla="*/ 694 w 989"/>
                <a:gd name="T63" fmla="*/ 145 h 1439"/>
                <a:gd name="T64" fmla="*/ 739 w 989"/>
                <a:gd name="T65" fmla="*/ 182 h 1439"/>
                <a:gd name="T66" fmla="*/ 780 w 989"/>
                <a:gd name="T67" fmla="*/ 223 h 1439"/>
                <a:gd name="T68" fmla="*/ 803 w 989"/>
                <a:gd name="T69" fmla="*/ 272 h 1439"/>
                <a:gd name="T70" fmla="*/ 787 w 989"/>
                <a:gd name="T71" fmla="*/ 323 h 1439"/>
                <a:gd name="T72" fmla="*/ 729 w 989"/>
                <a:gd name="T73" fmla="*/ 369 h 1439"/>
                <a:gd name="T74" fmla="*/ 639 w 989"/>
                <a:gd name="T75" fmla="*/ 413 h 1439"/>
                <a:gd name="T76" fmla="*/ 212 w 989"/>
                <a:gd name="T77" fmla="*/ 589 h 1439"/>
                <a:gd name="T78" fmla="*/ 160 w 989"/>
                <a:gd name="T79" fmla="*/ 608 h 1439"/>
                <a:gd name="T80" fmla="*/ 88 w 989"/>
                <a:gd name="T81" fmla="*/ 653 h 1439"/>
                <a:gd name="T82" fmla="*/ 43 w 989"/>
                <a:gd name="T83" fmla="*/ 698 h 1439"/>
                <a:gd name="T84" fmla="*/ 9 w 989"/>
                <a:gd name="T85" fmla="*/ 755 h 1439"/>
                <a:gd name="T86" fmla="*/ 0 w 989"/>
                <a:gd name="T87" fmla="*/ 820 h 1439"/>
                <a:gd name="T88" fmla="*/ 10 w 989"/>
                <a:gd name="T89" fmla="*/ 872 h 1439"/>
                <a:gd name="T90" fmla="*/ 40 w 989"/>
                <a:gd name="T91" fmla="*/ 914 h 1439"/>
                <a:gd name="T92" fmla="*/ 84 w 989"/>
                <a:gd name="T93" fmla="*/ 949 h 1439"/>
                <a:gd name="T94" fmla="*/ 159 w 989"/>
                <a:gd name="T95" fmla="*/ 999 h 1439"/>
                <a:gd name="T96" fmla="*/ 487 w 989"/>
                <a:gd name="T97" fmla="*/ 1164 h 1439"/>
                <a:gd name="T98" fmla="*/ 530 w 989"/>
                <a:gd name="T99" fmla="*/ 1197 h 1439"/>
                <a:gd name="T100" fmla="*/ 569 w 989"/>
                <a:gd name="T101" fmla="*/ 1236 h 1439"/>
                <a:gd name="T102" fmla="*/ 557 w 989"/>
                <a:gd name="T103" fmla="*/ 1292 h 1439"/>
                <a:gd name="T104" fmla="*/ 502 w 989"/>
                <a:gd name="T105" fmla="*/ 1354 h 1439"/>
                <a:gd name="T106" fmla="*/ 434 w 989"/>
                <a:gd name="T107" fmla="*/ 1394 h 1439"/>
                <a:gd name="T108" fmla="*/ 525 w 989"/>
                <a:gd name="T109" fmla="*/ 1438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9" h="1439">
                  <a:moveTo>
                    <a:pt x="525" y="1438"/>
                  </a:moveTo>
                  <a:lnTo>
                    <a:pt x="582" y="1409"/>
                  </a:lnTo>
                  <a:lnTo>
                    <a:pt x="647" y="1355"/>
                  </a:lnTo>
                  <a:lnTo>
                    <a:pt x="670" y="1304"/>
                  </a:lnTo>
                  <a:lnTo>
                    <a:pt x="686" y="1255"/>
                  </a:lnTo>
                  <a:lnTo>
                    <a:pt x="677" y="1198"/>
                  </a:lnTo>
                  <a:lnTo>
                    <a:pt x="637" y="1125"/>
                  </a:lnTo>
                  <a:lnTo>
                    <a:pt x="609" y="1092"/>
                  </a:lnTo>
                  <a:lnTo>
                    <a:pt x="569" y="1063"/>
                  </a:lnTo>
                  <a:lnTo>
                    <a:pt x="259" y="905"/>
                  </a:lnTo>
                  <a:lnTo>
                    <a:pt x="201" y="863"/>
                  </a:lnTo>
                  <a:lnTo>
                    <a:pt x="177" y="843"/>
                  </a:lnTo>
                  <a:lnTo>
                    <a:pt x="160" y="800"/>
                  </a:lnTo>
                  <a:lnTo>
                    <a:pt x="171" y="766"/>
                  </a:lnTo>
                  <a:lnTo>
                    <a:pt x="215" y="738"/>
                  </a:lnTo>
                  <a:lnTo>
                    <a:pt x="294" y="709"/>
                  </a:lnTo>
                  <a:lnTo>
                    <a:pt x="780" y="521"/>
                  </a:lnTo>
                  <a:lnTo>
                    <a:pt x="856" y="471"/>
                  </a:lnTo>
                  <a:lnTo>
                    <a:pt x="918" y="417"/>
                  </a:lnTo>
                  <a:lnTo>
                    <a:pt x="953" y="379"/>
                  </a:lnTo>
                  <a:lnTo>
                    <a:pt x="984" y="334"/>
                  </a:lnTo>
                  <a:lnTo>
                    <a:pt x="988" y="274"/>
                  </a:lnTo>
                  <a:lnTo>
                    <a:pt x="972" y="214"/>
                  </a:lnTo>
                  <a:lnTo>
                    <a:pt x="953" y="167"/>
                  </a:lnTo>
                  <a:lnTo>
                    <a:pt x="920" y="126"/>
                  </a:lnTo>
                  <a:lnTo>
                    <a:pt x="875" y="85"/>
                  </a:lnTo>
                  <a:lnTo>
                    <a:pt x="828" y="50"/>
                  </a:lnTo>
                  <a:lnTo>
                    <a:pt x="803" y="29"/>
                  </a:lnTo>
                  <a:lnTo>
                    <a:pt x="756" y="0"/>
                  </a:lnTo>
                  <a:lnTo>
                    <a:pt x="588" y="61"/>
                  </a:lnTo>
                  <a:lnTo>
                    <a:pt x="649" y="104"/>
                  </a:lnTo>
                  <a:lnTo>
                    <a:pt x="694" y="145"/>
                  </a:lnTo>
                  <a:lnTo>
                    <a:pt x="739" y="182"/>
                  </a:lnTo>
                  <a:lnTo>
                    <a:pt x="780" y="223"/>
                  </a:lnTo>
                  <a:lnTo>
                    <a:pt x="803" y="272"/>
                  </a:lnTo>
                  <a:lnTo>
                    <a:pt x="787" y="323"/>
                  </a:lnTo>
                  <a:lnTo>
                    <a:pt x="729" y="369"/>
                  </a:lnTo>
                  <a:lnTo>
                    <a:pt x="639" y="413"/>
                  </a:lnTo>
                  <a:lnTo>
                    <a:pt x="212" y="589"/>
                  </a:lnTo>
                  <a:lnTo>
                    <a:pt x="160" y="608"/>
                  </a:lnTo>
                  <a:lnTo>
                    <a:pt x="88" y="653"/>
                  </a:lnTo>
                  <a:lnTo>
                    <a:pt x="43" y="698"/>
                  </a:lnTo>
                  <a:lnTo>
                    <a:pt x="9" y="755"/>
                  </a:lnTo>
                  <a:lnTo>
                    <a:pt x="0" y="820"/>
                  </a:lnTo>
                  <a:lnTo>
                    <a:pt x="10" y="872"/>
                  </a:lnTo>
                  <a:lnTo>
                    <a:pt x="40" y="914"/>
                  </a:lnTo>
                  <a:lnTo>
                    <a:pt x="84" y="949"/>
                  </a:lnTo>
                  <a:lnTo>
                    <a:pt x="159" y="999"/>
                  </a:lnTo>
                  <a:lnTo>
                    <a:pt x="487" y="1164"/>
                  </a:lnTo>
                  <a:lnTo>
                    <a:pt x="530" y="1197"/>
                  </a:lnTo>
                  <a:lnTo>
                    <a:pt x="569" y="1236"/>
                  </a:lnTo>
                  <a:lnTo>
                    <a:pt x="557" y="1292"/>
                  </a:lnTo>
                  <a:lnTo>
                    <a:pt x="502" y="1354"/>
                  </a:lnTo>
                  <a:lnTo>
                    <a:pt x="434" y="1394"/>
                  </a:lnTo>
                  <a:lnTo>
                    <a:pt x="525" y="143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8" name="Freeform 14"/>
            <p:cNvSpPr>
              <a:spLocks/>
            </p:cNvSpPr>
            <p:nvPr/>
          </p:nvSpPr>
          <p:spPr bwMode="auto">
            <a:xfrm>
              <a:off x="2100" y="1162"/>
              <a:ext cx="669" cy="582"/>
            </a:xfrm>
            <a:custGeom>
              <a:avLst/>
              <a:gdLst>
                <a:gd name="T0" fmla="*/ 668 w 669"/>
                <a:gd name="T1" fmla="*/ 553 h 582"/>
                <a:gd name="T2" fmla="*/ 668 w 669"/>
                <a:gd name="T3" fmla="*/ 450 h 582"/>
                <a:gd name="T4" fmla="*/ 562 w 669"/>
                <a:gd name="T5" fmla="*/ 435 h 582"/>
                <a:gd name="T6" fmla="*/ 448 w 669"/>
                <a:gd name="T7" fmla="*/ 420 h 582"/>
                <a:gd name="T8" fmla="*/ 367 w 669"/>
                <a:gd name="T9" fmla="*/ 400 h 582"/>
                <a:gd name="T10" fmla="*/ 314 w 669"/>
                <a:gd name="T11" fmla="*/ 378 h 582"/>
                <a:gd name="T12" fmla="*/ 257 w 669"/>
                <a:gd name="T13" fmla="*/ 349 h 582"/>
                <a:gd name="T14" fmla="*/ 220 w 669"/>
                <a:gd name="T15" fmla="*/ 314 h 582"/>
                <a:gd name="T16" fmla="*/ 193 w 669"/>
                <a:gd name="T17" fmla="*/ 274 h 582"/>
                <a:gd name="T18" fmla="*/ 180 w 669"/>
                <a:gd name="T19" fmla="*/ 231 h 582"/>
                <a:gd name="T20" fmla="*/ 180 w 669"/>
                <a:gd name="T21" fmla="*/ 189 h 582"/>
                <a:gd name="T22" fmla="*/ 193 w 669"/>
                <a:gd name="T23" fmla="*/ 165 h 582"/>
                <a:gd name="T24" fmla="*/ 209 w 669"/>
                <a:gd name="T25" fmla="*/ 143 h 582"/>
                <a:gd name="T26" fmla="*/ 255 w 669"/>
                <a:gd name="T27" fmla="*/ 127 h 582"/>
                <a:gd name="T28" fmla="*/ 297 w 669"/>
                <a:gd name="T29" fmla="*/ 127 h 582"/>
                <a:gd name="T30" fmla="*/ 345 w 669"/>
                <a:gd name="T31" fmla="*/ 141 h 582"/>
                <a:gd name="T32" fmla="*/ 396 w 669"/>
                <a:gd name="T33" fmla="*/ 156 h 582"/>
                <a:gd name="T34" fmla="*/ 448 w 669"/>
                <a:gd name="T35" fmla="*/ 163 h 582"/>
                <a:gd name="T36" fmla="*/ 477 w 669"/>
                <a:gd name="T37" fmla="*/ 125 h 582"/>
                <a:gd name="T38" fmla="*/ 464 w 669"/>
                <a:gd name="T39" fmla="*/ 86 h 582"/>
                <a:gd name="T40" fmla="*/ 415 w 669"/>
                <a:gd name="T41" fmla="*/ 42 h 582"/>
                <a:gd name="T42" fmla="*/ 363 w 669"/>
                <a:gd name="T43" fmla="*/ 18 h 582"/>
                <a:gd name="T44" fmla="*/ 319 w 669"/>
                <a:gd name="T45" fmla="*/ 7 h 582"/>
                <a:gd name="T46" fmla="*/ 273 w 669"/>
                <a:gd name="T47" fmla="*/ 2 h 582"/>
                <a:gd name="T48" fmla="*/ 222 w 669"/>
                <a:gd name="T49" fmla="*/ 0 h 582"/>
                <a:gd name="T50" fmla="*/ 176 w 669"/>
                <a:gd name="T51" fmla="*/ 4 h 582"/>
                <a:gd name="T52" fmla="*/ 136 w 669"/>
                <a:gd name="T53" fmla="*/ 15 h 582"/>
                <a:gd name="T54" fmla="*/ 86 w 669"/>
                <a:gd name="T55" fmla="*/ 33 h 582"/>
                <a:gd name="T56" fmla="*/ 50 w 669"/>
                <a:gd name="T57" fmla="*/ 66 h 582"/>
                <a:gd name="T58" fmla="*/ 22 w 669"/>
                <a:gd name="T59" fmla="*/ 99 h 582"/>
                <a:gd name="T60" fmla="*/ 6 w 669"/>
                <a:gd name="T61" fmla="*/ 145 h 582"/>
                <a:gd name="T62" fmla="*/ 0 w 669"/>
                <a:gd name="T63" fmla="*/ 189 h 582"/>
                <a:gd name="T64" fmla="*/ 9 w 669"/>
                <a:gd name="T65" fmla="*/ 237 h 582"/>
                <a:gd name="T66" fmla="*/ 22 w 669"/>
                <a:gd name="T67" fmla="*/ 285 h 582"/>
                <a:gd name="T68" fmla="*/ 50 w 669"/>
                <a:gd name="T69" fmla="*/ 330 h 582"/>
                <a:gd name="T70" fmla="*/ 81 w 669"/>
                <a:gd name="T71" fmla="*/ 375 h 582"/>
                <a:gd name="T72" fmla="*/ 125 w 669"/>
                <a:gd name="T73" fmla="*/ 419 h 582"/>
                <a:gd name="T74" fmla="*/ 169 w 669"/>
                <a:gd name="T75" fmla="*/ 457 h 582"/>
                <a:gd name="T76" fmla="*/ 217 w 669"/>
                <a:gd name="T77" fmla="*/ 488 h 582"/>
                <a:gd name="T78" fmla="*/ 266 w 669"/>
                <a:gd name="T79" fmla="*/ 514 h 582"/>
                <a:gd name="T80" fmla="*/ 310 w 669"/>
                <a:gd name="T81" fmla="*/ 534 h 582"/>
                <a:gd name="T82" fmla="*/ 369 w 669"/>
                <a:gd name="T83" fmla="*/ 549 h 582"/>
                <a:gd name="T84" fmla="*/ 437 w 669"/>
                <a:gd name="T85" fmla="*/ 568 h 582"/>
                <a:gd name="T86" fmla="*/ 516 w 669"/>
                <a:gd name="T87" fmla="*/ 581 h 582"/>
                <a:gd name="T88" fmla="*/ 595 w 669"/>
                <a:gd name="T89" fmla="*/ 577 h 582"/>
                <a:gd name="T90" fmla="*/ 668 w 669"/>
                <a:gd name="T91" fmla="*/ 5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9" h="582">
                  <a:moveTo>
                    <a:pt x="668" y="553"/>
                  </a:moveTo>
                  <a:lnTo>
                    <a:pt x="668" y="450"/>
                  </a:lnTo>
                  <a:lnTo>
                    <a:pt x="562" y="435"/>
                  </a:lnTo>
                  <a:lnTo>
                    <a:pt x="448" y="420"/>
                  </a:lnTo>
                  <a:lnTo>
                    <a:pt x="367" y="400"/>
                  </a:lnTo>
                  <a:lnTo>
                    <a:pt x="314" y="378"/>
                  </a:lnTo>
                  <a:lnTo>
                    <a:pt x="257" y="349"/>
                  </a:lnTo>
                  <a:lnTo>
                    <a:pt x="220" y="314"/>
                  </a:lnTo>
                  <a:lnTo>
                    <a:pt x="193" y="274"/>
                  </a:lnTo>
                  <a:lnTo>
                    <a:pt x="180" y="231"/>
                  </a:lnTo>
                  <a:lnTo>
                    <a:pt x="180" y="189"/>
                  </a:lnTo>
                  <a:lnTo>
                    <a:pt x="193" y="165"/>
                  </a:lnTo>
                  <a:lnTo>
                    <a:pt x="209" y="143"/>
                  </a:lnTo>
                  <a:lnTo>
                    <a:pt x="255" y="127"/>
                  </a:lnTo>
                  <a:lnTo>
                    <a:pt x="297" y="127"/>
                  </a:lnTo>
                  <a:lnTo>
                    <a:pt x="345" y="141"/>
                  </a:lnTo>
                  <a:lnTo>
                    <a:pt x="396" y="156"/>
                  </a:lnTo>
                  <a:lnTo>
                    <a:pt x="448" y="163"/>
                  </a:lnTo>
                  <a:lnTo>
                    <a:pt x="477" y="125"/>
                  </a:lnTo>
                  <a:lnTo>
                    <a:pt x="464" y="86"/>
                  </a:lnTo>
                  <a:lnTo>
                    <a:pt x="415" y="42"/>
                  </a:lnTo>
                  <a:lnTo>
                    <a:pt x="363" y="18"/>
                  </a:lnTo>
                  <a:lnTo>
                    <a:pt x="319" y="7"/>
                  </a:lnTo>
                  <a:lnTo>
                    <a:pt x="273" y="2"/>
                  </a:lnTo>
                  <a:lnTo>
                    <a:pt x="222" y="0"/>
                  </a:lnTo>
                  <a:lnTo>
                    <a:pt x="176" y="4"/>
                  </a:lnTo>
                  <a:lnTo>
                    <a:pt x="136" y="15"/>
                  </a:lnTo>
                  <a:lnTo>
                    <a:pt x="86" y="33"/>
                  </a:lnTo>
                  <a:lnTo>
                    <a:pt x="50" y="66"/>
                  </a:lnTo>
                  <a:lnTo>
                    <a:pt x="22" y="99"/>
                  </a:lnTo>
                  <a:lnTo>
                    <a:pt x="6" y="145"/>
                  </a:lnTo>
                  <a:lnTo>
                    <a:pt x="0" y="189"/>
                  </a:lnTo>
                  <a:lnTo>
                    <a:pt x="9" y="237"/>
                  </a:lnTo>
                  <a:lnTo>
                    <a:pt x="22" y="285"/>
                  </a:lnTo>
                  <a:lnTo>
                    <a:pt x="50" y="330"/>
                  </a:lnTo>
                  <a:lnTo>
                    <a:pt x="81" y="375"/>
                  </a:lnTo>
                  <a:lnTo>
                    <a:pt x="125" y="419"/>
                  </a:lnTo>
                  <a:lnTo>
                    <a:pt x="169" y="457"/>
                  </a:lnTo>
                  <a:lnTo>
                    <a:pt x="217" y="488"/>
                  </a:lnTo>
                  <a:lnTo>
                    <a:pt x="266" y="514"/>
                  </a:lnTo>
                  <a:lnTo>
                    <a:pt x="310" y="534"/>
                  </a:lnTo>
                  <a:lnTo>
                    <a:pt x="369" y="549"/>
                  </a:lnTo>
                  <a:lnTo>
                    <a:pt x="437" y="568"/>
                  </a:lnTo>
                  <a:lnTo>
                    <a:pt x="516" y="581"/>
                  </a:lnTo>
                  <a:lnTo>
                    <a:pt x="595" y="577"/>
                  </a:lnTo>
                  <a:lnTo>
                    <a:pt x="668" y="55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39" name="Freeform 15"/>
            <p:cNvSpPr>
              <a:spLocks/>
            </p:cNvSpPr>
            <p:nvPr/>
          </p:nvSpPr>
          <p:spPr bwMode="auto">
            <a:xfrm>
              <a:off x="1365" y="583"/>
              <a:ext cx="1413" cy="549"/>
            </a:xfrm>
            <a:custGeom>
              <a:avLst/>
              <a:gdLst>
                <a:gd name="T0" fmla="*/ 1412 w 1413"/>
                <a:gd name="T1" fmla="*/ 548 h 549"/>
                <a:gd name="T2" fmla="*/ 1316 w 1413"/>
                <a:gd name="T3" fmla="*/ 537 h 549"/>
                <a:gd name="T4" fmla="*/ 1237 w 1413"/>
                <a:gd name="T5" fmla="*/ 524 h 549"/>
                <a:gd name="T6" fmla="*/ 1179 w 1413"/>
                <a:gd name="T7" fmla="*/ 511 h 549"/>
                <a:gd name="T8" fmla="*/ 1118 w 1413"/>
                <a:gd name="T9" fmla="*/ 499 h 549"/>
                <a:gd name="T10" fmla="*/ 1060 w 1413"/>
                <a:gd name="T11" fmla="*/ 493 h 549"/>
                <a:gd name="T12" fmla="*/ 1000 w 1413"/>
                <a:gd name="T13" fmla="*/ 495 h 549"/>
                <a:gd name="T14" fmla="*/ 939 w 1413"/>
                <a:gd name="T15" fmla="*/ 499 h 549"/>
                <a:gd name="T16" fmla="*/ 894 w 1413"/>
                <a:gd name="T17" fmla="*/ 482 h 549"/>
                <a:gd name="T18" fmla="*/ 962 w 1413"/>
                <a:gd name="T19" fmla="*/ 440 h 549"/>
                <a:gd name="T20" fmla="*/ 1005 w 1413"/>
                <a:gd name="T21" fmla="*/ 411 h 549"/>
                <a:gd name="T22" fmla="*/ 1043 w 1413"/>
                <a:gd name="T23" fmla="*/ 381 h 549"/>
                <a:gd name="T24" fmla="*/ 1069 w 1413"/>
                <a:gd name="T25" fmla="*/ 348 h 549"/>
                <a:gd name="T26" fmla="*/ 962 w 1413"/>
                <a:gd name="T27" fmla="*/ 383 h 549"/>
                <a:gd name="T28" fmla="*/ 855 w 1413"/>
                <a:gd name="T29" fmla="*/ 418 h 549"/>
                <a:gd name="T30" fmla="*/ 783 w 1413"/>
                <a:gd name="T31" fmla="*/ 436 h 549"/>
                <a:gd name="T32" fmla="*/ 670 w 1413"/>
                <a:gd name="T33" fmla="*/ 449 h 549"/>
                <a:gd name="T34" fmla="*/ 597 w 1413"/>
                <a:gd name="T35" fmla="*/ 449 h 549"/>
                <a:gd name="T36" fmla="*/ 531 w 1413"/>
                <a:gd name="T37" fmla="*/ 444 h 549"/>
                <a:gd name="T38" fmla="*/ 486 w 1413"/>
                <a:gd name="T39" fmla="*/ 427 h 549"/>
                <a:gd name="T40" fmla="*/ 459 w 1413"/>
                <a:gd name="T41" fmla="*/ 407 h 549"/>
                <a:gd name="T42" fmla="*/ 527 w 1413"/>
                <a:gd name="T43" fmla="*/ 389 h 549"/>
                <a:gd name="T44" fmla="*/ 572 w 1413"/>
                <a:gd name="T45" fmla="*/ 365 h 549"/>
                <a:gd name="T46" fmla="*/ 599 w 1413"/>
                <a:gd name="T47" fmla="*/ 339 h 549"/>
                <a:gd name="T48" fmla="*/ 634 w 1413"/>
                <a:gd name="T49" fmla="*/ 308 h 549"/>
                <a:gd name="T50" fmla="*/ 544 w 1413"/>
                <a:gd name="T51" fmla="*/ 334 h 549"/>
                <a:gd name="T52" fmla="*/ 463 w 1413"/>
                <a:gd name="T53" fmla="*/ 348 h 549"/>
                <a:gd name="T54" fmla="*/ 378 w 1413"/>
                <a:gd name="T55" fmla="*/ 356 h 549"/>
                <a:gd name="T56" fmla="*/ 303 w 1413"/>
                <a:gd name="T57" fmla="*/ 352 h 549"/>
                <a:gd name="T58" fmla="*/ 254 w 1413"/>
                <a:gd name="T59" fmla="*/ 334 h 549"/>
                <a:gd name="T60" fmla="*/ 233 w 1413"/>
                <a:gd name="T61" fmla="*/ 312 h 549"/>
                <a:gd name="T62" fmla="*/ 281 w 1413"/>
                <a:gd name="T63" fmla="*/ 291 h 549"/>
                <a:gd name="T64" fmla="*/ 313 w 1413"/>
                <a:gd name="T65" fmla="*/ 269 h 549"/>
                <a:gd name="T66" fmla="*/ 341 w 1413"/>
                <a:gd name="T67" fmla="*/ 244 h 549"/>
                <a:gd name="T68" fmla="*/ 339 w 1413"/>
                <a:gd name="T69" fmla="*/ 229 h 549"/>
                <a:gd name="T70" fmla="*/ 262 w 1413"/>
                <a:gd name="T71" fmla="*/ 246 h 549"/>
                <a:gd name="T72" fmla="*/ 179 w 1413"/>
                <a:gd name="T73" fmla="*/ 255 h 549"/>
                <a:gd name="T74" fmla="*/ 109 w 1413"/>
                <a:gd name="T75" fmla="*/ 254 h 549"/>
                <a:gd name="T76" fmla="*/ 51 w 1413"/>
                <a:gd name="T77" fmla="*/ 244 h 549"/>
                <a:gd name="T78" fmla="*/ 19 w 1413"/>
                <a:gd name="T79" fmla="*/ 229 h 549"/>
                <a:gd name="T80" fmla="*/ 0 w 1413"/>
                <a:gd name="T81" fmla="*/ 205 h 549"/>
                <a:gd name="T82" fmla="*/ 120 w 1413"/>
                <a:gd name="T83" fmla="*/ 187 h 549"/>
                <a:gd name="T84" fmla="*/ 309 w 1413"/>
                <a:gd name="T85" fmla="*/ 156 h 549"/>
                <a:gd name="T86" fmla="*/ 544 w 1413"/>
                <a:gd name="T87" fmla="*/ 119 h 549"/>
                <a:gd name="T88" fmla="*/ 742 w 1413"/>
                <a:gd name="T89" fmla="*/ 71 h 549"/>
                <a:gd name="T90" fmla="*/ 926 w 1413"/>
                <a:gd name="T91" fmla="*/ 26 h 549"/>
                <a:gd name="T92" fmla="*/ 1020 w 1413"/>
                <a:gd name="T93" fmla="*/ 9 h 549"/>
                <a:gd name="T94" fmla="*/ 1098 w 1413"/>
                <a:gd name="T95" fmla="*/ 0 h 549"/>
                <a:gd name="T96" fmla="*/ 1165 w 1413"/>
                <a:gd name="T97" fmla="*/ 2 h 549"/>
                <a:gd name="T98" fmla="*/ 1211 w 1413"/>
                <a:gd name="T99" fmla="*/ 7 h 549"/>
                <a:gd name="T100" fmla="*/ 1254 w 1413"/>
                <a:gd name="T101" fmla="*/ 27 h 549"/>
                <a:gd name="T102" fmla="*/ 1288 w 1413"/>
                <a:gd name="T103" fmla="*/ 71 h 549"/>
                <a:gd name="T104" fmla="*/ 1301 w 1413"/>
                <a:gd name="T105" fmla="*/ 117 h 549"/>
                <a:gd name="T106" fmla="*/ 1316 w 1413"/>
                <a:gd name="T107" fmla="*/ 148 h 549"/>
                <a:gd name="T108" fmla="*/ 1344 w 1413"/>
                <a:gd name="T109" fmla="*/ 159 h 549"/>
                <a:gd name="T110" fmla="*/ 1384 w 1413"/>
                <a:gd name="T111" fmla="*/ 156 h 549"/>
                <a:gd name="T112" fmla="*/ 1412 w 1413"/>
                <a:gd name="T113" fmla="*/ 145 h 549"/>
                <a:gd name="T114" fmla="*/ 1412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1412" y="548"/>
                  </a:moveTo>
                  <a:lnTo>
                    <a:pt x="1316" y="537"/>
                  </a:lnTo>
                  <a:lnTo>
                    <a:pt x="1237" y="524"/>
                  </a:lnTo>
                  <a:lnTo>
                    <a:pt x="1179" y="511"/>
                  </a:lnTo>
                  <a:lnTo>
                    <a:pt x="1118" y="499"/>
                  </a:lnTo>
                  <a:lnTo>
                    <a:pt x="1060" y="493"/>
                  </a:lnTo>
                  <a:lnTo>
                    <a:pt x="1000" y="495"/>
                  </a:lnTo>
                  <a:lnTo>
                    <a:pt x="939" y="499"/>
                  </a:lnTo>
                  <a:lnTo>
                    <a:pt x="894" y="482"/>
                  </a:lnTo>
                  <a:lnTo>
                    <a:pt x="962" y="440"/>
                  </a:lnTo>
                  <a:lnTo>
                    <a:pt x="1005" y="411"/>
                  </a:lnTo>
                  <a:lnTo>
                    <a:pt x="1043" y="381"/>
                  </a:lnTo>
                  <a:lnTo>
                    <a:pt x="1069" y="348"/>
                  </a:lnTo>
                  <a:lnTo>
                    <a:pt x="962" y="383"/>
                  </a:lnTo>
                  <a:lnTo>
                    <a:pt x="855" y="418"/>
                  </a:lnTo>
                  <a:lnTo>
                    <a:pt x="783" y="436"/>
                  </a:lnTo>
                  <a:lnTo>
                    <a:pt x="670" y="449"/>
                  </a:lnTo>
                  <a:lnTo>
                    <a:pt x="597" y="449"/>
                  </a:lnTo>
                  <a:lnTo>
                    <a:pt x="531" y="444"/>
                  </a:lnTo>
                  <a:lnTo>
                    <a:pt x="486" y="427"/>
                  </a:lnTo>
                  <a:lnTo>
                    <a:pt x="459" y="407"/>
                  </a:lnTo>
                  <a:lnTo>
                    <a:pt x="527" y="389"/>
                  </a:lnTo>
                  <a:lnTo>
                    <a:pt x="572" y="365"/>
                  </a:lnTo>
                  <a:lnTo>
                    <a:pt x="599" y="339"/>
                  </a:lnTo>
                  <a:lnTo>
                    <a:pt x="634" y="308"/>
                  </a:lnTo>
                  <a:lnTo>
                    <a:pt x="544" y="334"/>
                  </a:lnTo>
                  <a:lnTo>
                    <a:pt x="463" y="348"/>
                  </a:lnTo>
                  <a:lnTo>
                    <a:pt x="378" y="356"/>
                  </a:lnTo>
                  <a:lnTo>
                    <a:pt x="303" y="352"/>
                  </a:lnTo>
                  <a:lnTo>
                    <a:pt x="254" y="334"/>
                  </a:lnTo>
                  <a:lnTo>
                    <a:pt x="233" y="312"/>
                  </a:lnTo>
                  <a:lnTo>
                    <a:pt x="281" y="291"/>
                  </a:lnTo>
                  <a:lnTo>
                    <a:pt x="313" y="269"/>
                  </a:lnTo>
                  <a:lnTo>
                    <a:pt x="341" y="244"/>
                  </a:lnTo>
                  <a:lnTo>
                    <a:pt x="339" y="229"/>
                  </a:lnTo>
                  <a:lnTo>
                    <a:pt x="262" y="246"/>
                  </a:lnTo>
                  <a:lnTo>
                    <a:pt x="179" y="255"/>
                  </a:lnTo>
                  <a:lnTo>
                    <a:pt x="109" y="254"/>
                  </a:lnTo>
                  <a:lnTo>
                    <a:pt x="51" y="244"/>
                  </a:lnTo>
                  <a:lnTo>
                    <a:pt x="19" y="229"/>
                  </a:lnTo>
                  <a:lnTo>
                    <a:pt x="0" y="205"/>
                  </a:lnTo>
                  <a:lnTo>
                    <a:pt x="120" y="187"/>
                  </a:lnTo>
                  <a:lnTo>
                    <a:pt x="309" y="156"/>
                  </a:lnTo>
                  <a:lnTo>
                    <a:pt x="544" y="119"/>
                  </a:lnTo>
                  <a:lnTo>
                    <a:pt x="742" y="71"/>
                  </a:lnTo>
                  <a:lnTo>
                    <a:pt x="926" y="26"/>
                  </a:lnTo>
                  <a:lnTo>
                    <a:pt x="1020" y="9"/>
                  </a:lnTo>
                  <a:lnTo>
                    <a:pt x="1098" y="0"/>
                  </a:lnTo>
                  <a:lnTo>
                    <a:pt x="1165" y="2"/>
                  </a:lnTo>
                  <a:lnTo>
                    <a:pt x="1211" y="7"/>
                  </a:lnTo>
                  <a:lnTo>
                    <a:pt x="1254" y="27"/>
                  </a:lnTo>
                  <a:lnTo>
                    <a:pt x="1288" y="71"/>
                  </a:lnTo>
                  <a:lnTo>
                    <a:pt x="1301" y="117"/>
                  </a:lnTo>
                  <a:lnTo>
                    <a:pt x="1316" y="148"/>
                  </a:lnTo>
                  <a:lnTo>
                    <a:pt x="1344" y="159"/>
                  </a:lnTo>
                  <a:lnTo>
                    <a:pt x="1384" y="156"/>
                  </a:lnTo>
                  <a:lnTo>
                    <a:pt x="1412" y="145"/>
                  </a:lnTo>
                  <a:lnTo>
                    <a:pt x="1412" y="5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sp>
          <p:nvSpPr>
            <p:cNvPr id="1040" name="Oval 16"/>
            <p:cNvSpPr>
              <a:spLocks noChangeArrowheads="1"/>
            </p:cNvSpPr>
            <p:nvPr/>
          </p:nvSpPr>
          <p:spPr bwMode="auto">
            <a:xfrm>
              <a:off x="2785" y="355"/>
              <a:ext cx="187" cy="198"/>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GB" smtClean="0">
                <a:solidFill>
                  <a:srgbClr val="FFFFFF"/>
                </a:solidFill>
              </a:endParaRPr>
            </a:p>
          </p:txBody>
        </p:sp>
        <p:sp>
          <p:nvSpPr>
            <p:cNvPr id="1041" name="Freeform 17"/>
            <p:cNvSpPr>
              <a:spLocks/>
            </p:cNvSpPr>
            <p:nvPr/>
          </p:nvSpPr>
          <p:spPr bwMode="auto">
            <a:xfrm>
              <a:off x="2976" y="583"/>
              <a:ext cx="1413" cy="549"/>
            </a:xfrm>
            <a:custGeom>
              <a:avLst/>
              <a:gdLst>
                <a:gd name="T0" fmla="*/ 0 w 1413"/>
                <a:gd name="T1" fmla="*/ 548 h 549"/>
                <a:gd name="T2" fmla="*/ 96 w 1413"/>
                <a:gd name="T3" fmla="*/ 537 h 549"/>
                <a:gd name="T4" fmla="*/ 175 w 1413"/>
                <a:gd name="T5" fmla="*/ 524 h 549"/>
                <a:gd name="T6" fmla="*/ 233 w 1413"/>
                <a:gd name="T7" fmla="*/ 511 h 549"/>
                <a:gd name="T8" fmla="*/ 294 w 1413"/>
                <a:gd name="T9" fmla="*/ 499 h 549"/>
                <a:gd name="T10" fmla="*/ 352 w 1413"/>
                <a:gd name="T11" fmla="*/ 493 h 549"/>
                <a:gd name="T12" fmla="*/ 412 w 1413"/>
                <a:gd name="T13" fmla="*/ 495 h 549"/>
                <a:gd name="T14" fmla="*/ 473 w 1413"/>
                <a:gd name="T15" fmla="*/ 499 h 549"/>
                <a:gd name="T16" fmla="*/ 518 w 1413"/>
                <a:gd name="T17" fmla="*/ 482 h 549"/>
                <a:gd name="T18" fmla="*/ 450 w 1413"/>
                <a:gd name="T19" fmla="*/ 440 h 549"/>
                <a:gd name="T20" fmla="*/ 407 w 1413"/>
                <a:gd name="T21" fmla="*/ 411 h 549"/>
                <a:gd name="T22" fmla="*/ 369 w 1413"/>
                <a:gd name="T23" fmla="*/ 381 h 549"/>
                <a:gd name="T24" fmla="*/ 343 w 1413"/>
                <a:gd name="T25" fmla="*/ 348 h 549"/>
                <a:gd name="T26" fmla="*/ 450 w 1413"/>
                <a:gd name="T27" fmla="*/ 383 h 549"/>
                <a:gd name="T28" fmla="*/ 557 w 1413"/>
                <a:gd name="T29" fmla="*/ 418 h 549"/>
                <a:gd name="T30" fmla="*/ 629 w 1413"/>
                <a:gd name="T31" fmla="*/ 436 h 549"/>
                <a:gd name="T32" fmla="*/ 742 w 1413"/>
                <a:gd name="T33" fmla="*/ 449 h 549"/>
                <a:gd name="T34" fmla="*/ 815 w 1413"/>
                <a:gd name="T35" fmla="*/ 449 h 549"/>
                <a:gd name="T36" fmla="*/ 881 w 1413"/>
                <a:gd name="T37" fmla="*/ 444 h 549"/>
                <a:gd name="T38" fmla="*/ 926 w 1413"/>
                <a:gd name="T39" fmla="*/ 427 h 549"/>
                <a:gd name="T40" fmla="*/ 953 w 1413"/>
                <a:gd name="T41" fmla="*/ 407 h 549"/>
                <a:gd name="T42" fmla="*/ 885 w 1413"/>
                <a:gd name="T43" fmla="*/ 389 h 549"/>
                <a:gd name="T44" fmla="*/ 840 w 1413"/>
                <a:gd name="T45" fmla="*/ 365 h 549"/>
                <a:gd name="T46" fmla="*/ 809 w 1413"/>
                <a:gd name="T47" fmla="*/ 339 h 549"/>
                <a:gd name="T48" fmla="*/ 778 w 1413"/>
                <a:gd name="T49" fmla="*/ 308 h 549"/>
                <a:gd name="T50" fmla="*/ 868 w 1413"/>
                <a:gd name="T51" fmla="*/ 334 h 549"/>
                <a:gd name="T52" fmla="*/ 949 w 1413"/>
                <a:gd name="T53" fmla="*/ 348 h 549"/>
                <a:gd name="T54" fmla="*/ 1034 w 1413"/>
                <a:gd name="T55" fmla="*/ 356 h 549"/>
                <a:gd name="T56" fmla="*/ 1109 w 1413"/>
                <a:gd name="T57" fmla="*/ 352 h 549"/>
                <a:gd name="T58" fmla="*/ 1158 w 1413"/>
                <a:gd name="T59" fmla="*/ 334 h 549"/>
                <a:gd name="T60" fmla="*/ 1179 w 1413"/>
                <a:gd name="T61" fmla="*/ 312 h 549"/>
                <a:gd name="T62" fmla="*/ 1131 w 1413"/>
                <a:gd name="T63" fmla="*/ 291 h 549"/>
                <a:gd name="T64" fmla="*/ 1099 w 1413"/>
                <a:gd name="T65" fmla="*/ 269 h 549"/>
                <a:gd name="T66" fmla="*/ 1071 w 1413"/>
                <a:gd name="T67" fmla="*/ 244 h 549"/>
                <a:gd name="T68" fmla="*/ 1073 w 1413"/>
                <a:gd name="T69" fmla="*/ 229 h 549"/>
                <a:gd name="T70" fmla="*/ 1150 w 1413"/>
                <a:gd name="T71" fmla="*/ 246 h 549"/>
                <a:gd name="T72" fmla="*/ 1233 w 1413"/>
                <a:gd name="T73" fmla="*/ 255 h 549"/>
                <a:gd name="T74" fmla="*/ 1311 w 1413"/>
                <a:gd name="T75" fmla="*/ 253 h 549"/>
                <a:gd name="T76" fmla="*/ 1361 w 1413"/>
                <a:gd name="T77" fmla="*/ 244 h 549"/>
                <a:gd name="T78" fmla="*/ 1393 w 1413"/>
                <a:gd name="T79" fmla="*/ 229 h 549"/>
                <a:gd name="T80" fmla="*/ 1412 w 1413"/>
                <a:gd name="T81" fmla="*/ 205 h 549"/>
                <a:gd name="T82" fmla="*/ 1292 w 1413"/>
                <a:gd name="T83" fmla="*/ 187 h 549"/>
                <a:gd name="T84" fmla="*/ 1087 w 1413"/>
                <a:gd name="T85" fmla="*/ 158 h 549"/>
                <a:gd name="T86" fmla="*/ 868 w 1413"/>
                <a:gd name="T87" fmla="*/ 119 h 549"/>
                <a:gd name="T88" fmla="*/ 670 w 1413"/>
                <a:gd name="T89" fmla="*/ 71 h 549"/>
                <a:gd name="T90" fmla="*/ 486 w 1413"/>
                <a:gd name="T91" fmla="*/ 26 h 549"/>
                <a:gd name="T92" fmla="*/ 392 w 1413"/>
                <a:gd name="T93" fmla="*/ 9 h 549"/>
                <a:gd name="T94" fmla="*/ 314 w 1413"/>
                <a:gd name="T95" fmla="*/ 0 h 549"/>
                <a:gd name="T96" fmla="*/ 247 w 1413"/>
                <a:gd name="T97" fmla="*/ 2 h 549"/>
                <a:gd name="T98" fmla="*/ 201 w 1413"/>
                <a:gd name="T99" fmla="*/ 7 h 549"/>
                <a:gd name="T100" fmla="*/ 158 w 1413"/>
                <a:gd name="T101" fmla="*/ 27 h 549"/>
                <a:gd name="T102" fmla="*/ 124 w 1413"/>
                <a:gd name="T103" fmla="*/ 71 h 549"/>
                <a:gd name="T104" fmla="*/ 111 w 1413"/>
                <a:gd name="T105" fmla="*/ 117 h 549"/>
                <a:gd name="T106" fmla="*/ 96 w 1413"/>
                <a:gd name="T107" fmla="*/ 148 h 549"/>
                <a:gd name="T108" fmla="*/ 68 w 1413"/>
                <a:gd name="T109" fmla="*/ 159 h 549"/>
                <a:gd name="T110" fmla="*/ 28 w 1413"/>
                <a:gd name="T111" fmla="*/ 156 h 549"/>
                <a:gd name="T112" fmla="*/ 0 w 1413"/>
                <a:gd name="T113" fmla="*/ 145 h 549"/>
                <a:gd name="T114" fmla="*/ 0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0" y="548"/>
                  </a:moveTo>
                  <a:lnTo>
                    <a:pt x="96" y="537"/>
                  </a:lnTo>
                  <a:lnTo>
                    <a:pt x="175" y="524"/>
                  </a:lnTo>
                  <a:lnTo>
                    <a:pt x="233" y="511"/>
                  </a:lnTo>
                  <a:lnTo>
                    <a:pt x="294" y="499"/>
                  </a:lnTo>
                  <a:lnTo>
                    <a:pt x="352" y="493"/>
                  </a:lnTo>
                  <a:lnTo>
                    <a:pt x="412" y="495"/>
                  </a:lnTo>
                  <a:lnTo>
                    <a:pt x="473" y="499"/>
                  </a:lnTo>
                  <a:lnTo>
                    <a:pt x="518" y="482"/>
                  </a:lnTo>
                  <a:lnTo>
                    <a:pt x="450" y="440"/>
                  </a:lnTo>
                  <a:lnTo>
                    <a:pt x="407" y="411"/>
                  </a:lnTo>
                  <a:lnTo>
                    <a:pt x="369" y="381"/>
                  </a:lnTo>
                  <a:lnTo>
                    <a:pt x="343" y="348"/>
                  </a:lnTo>
                  <a:lnTo>
                    <a:pt x="450" y="383"/>
                  </a:lnTo>
                  <a:lnTo>
                    <a:pt x="557" y="418"/>
                  </a:lnTo>
                  <a:lnTo>
                    <a:pt x="629" y="436"/>
                  </a:lnTo>
                  <a:lnTo>
                    <a:pt x="742" y="449"/>
                  </a:lnTo>
                  <a:lnTo>
                    <a:pt x="815" y="449"/>
                  </a:lnTo>
                  <a:lnTo>
                    <a:pt x="881" y="444"/>
                  </a:lnTo>
                  <a:lnTo>
                    <a:pt x="926" y="427"/>
                  </a:lnTo>
                  <a:lnTo>
                    <a:pt x="953" y="407"/>
                  </a:lnTo>
                  <a:lnTo>
                    <a:pt x="885" y="389"/>
                  </a:lnTo>
                  <a:lnTo>
                    <a:pt x="840" y="365"/>
                  </a:lnTo>
                  <a:lnTo>
                    <a:pt x="809" y="339"/>
                  </a:lnTo>
                  <a:lnTo>
                    <a:pt x="778" y="308"/>
                  </a:lnTo>
                  <a:lnTo>
                    <a:pt x="868" y="334"/>
                  </a:lnTo>
                  <a:lnTo>
                    <a:pt x="949" y="348"/>
                  </a:lnTo>
                  <a:lnTo>
                    <a:pt x="1034" y="356"/>
                  </a:lnTo>
                  <a:lnTo>
                    <a:pt x="1109" y="352"/>
                  </a:lnTo>
                  <a:lnTo>
                    <a:pt x="1158" y="334"/>
                  </a:lnTo>
                  <a:lnTo>
                    <a:pt x="1179" y="312"/>
                  </a:lnTo>
                  <a:lnTo>
                    <a:pt x="1131" y="291"/>
                  </a:lnTo>
                  <a:lnTo>
                    <a:pt x="1099" y="269"/>
                  </a:lnTo>
                  <a:lnTo>
                    <a:pt x="1071" y="244"/>
                  </a:lnTo>
                  <a:lnTo>
                    <a:pt x="1073" y="229"/>
                  </a:lnTo>
                  <a:lnTo>
                    <a:pt x="1150" y="246"/>
                  </a:lnTo>
                  <a:lnTo>
                    <a:pt x="1233" y="255"/>
                  </a:lnTo>
                  <a:lnTo>
                    <a:pt x="1311" y="253"/>
                  </a:lnTo>
                  <a:lnTo>
                    <a:pt x="1361" y="244"/>
                  </a:lnTo>
                  <a:lnTo>
                    <a:pt x="1393" y="229"/>
                  </a:lnTo>
                  <a:lnTo>
                    <a:pt x="1412" y="205"/>
                  </a:lnTo>
                  <a:lnTo>
                    <a:pt x="1292" y="187"/>
                  </a:lnTo>
                  <a:lnTo>
                    <a:pt x="1087" y="158"/>
                  </a:lnTo>
                  <a:lnTo>
                    <a:pt x="868" y="119"/>
                  </a:lnTo>
                  <a:lnTo>
                    <a:pt x="670" y="71"/>
                  </a:lnTo>
                  <a:lnTo>
                    <a:pt x="486" y="26"/>
                  </a:lnTo>
                  <a:lnTo>
                    <a:pt x="392" y="9"/>
                  </a:lnTo>
                  <a:lnTo>
                    <a:pt x="314" y="0"/>
                  </a:lnTo>
                  <a:lnTo>
                    <a:pt x="247" y="2"/>
                  </a:lnTo>
                  <a:lnTo>
                    <a:pt x="201" y="7"/>
                  </a:lnTo>
                  <a:lnTo>
                    <a:pt x="158" y="27"/>
                  </a:lnTo>
                  <a:lnTo>
                    <a:pt x="124" y="71"/>
                  </a:lnTo>
                  <a:lnTo>
                    <a:pt x="111" y="117"/>
                  </a:lnTo>
                  <a:lnTo>
                    <a:pt x="96" y="148"/>
                  </a:lnTo>
                  <a:lnTo>
                    <a:pt x="68" y="159"/>
                  </a:lnTo>
                  <a:lnTo>
                    <a:pt x="28" y="156"/>
                  </a:lnTo>
                  <a:lnTo>
                    <a:pt x="0" y="145"/>
                  </a:lnTo>
                  <a:lnTo>
                    <a:pt x="0" y="5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GB" smtClean="0">
                <a:solidFill>
                  <a:srgbClr val="FFFFFF"/>
                </a:solidFill>
              </a:endParaRPr>
            </a:p>
          </p:txBody>
        </p:sp>
      </p:grpSp>
      <p:sp>
        <p:nvSpPr>
          <p:cNvPr id="1043" name="Rectangle 19"/>
          <p:cNvSpPr>
            <a:spLocks noGrp="1" noChangeArrowheads="1"/>
          </p:cNvSpPr>
          <p:nvPr>
            <p:ph type="title"/>
          </p:nvPr>
        </p:nvSpPr>
        <p:spPr bwMode="auto">
          <a:xfrm>
            <a:off x="685800" y="40005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smtClean="0"/>
              <a:t>Click to edit Master title style</a:t>
            </a:r>
          </a:p>
        </p:txBody>
      </p:sp>
      <p:sp>
        <p:nvSpPr>
          <p:cNvPr id="1044" name="Rectangle 20"/>
          <p:cNvSpPr>
            <a:spLocks noGrp="1" noChangeArrowheads="1"/>
          </p:cNvSpPr>
          <p:nvPr>
            <p:ph type="body" idx="1"/>
          </p:nvPr>
        </p:nvSpPr>
        <p:spPr bwMode="auto">
          <a:xfrm>
            <a:off x="685800" y="17716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45" name="Rectangle 21"/>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effectLst>
                  <a:outerShdw blurRad="38100" dist="38100" dir="2700000" algn="tl">
                    <a:srgbClr val="000000"/>
                  </a:outerShdw>
                </a:effectLst>
              </a:defRPr>
            </a:lvl1pPr>
          </a:lstStyle>
          <a:p>
            <a:pPr eaLnBrk="0" fontAlgn="base" hangingPunct="0">
              <a:spcBef>
                <a:spcPct val="0"/>
              </a:spcBef>
              <a:spcAft>
                <a:spcPct val="0"/>
              </a:spcAft>
            </a:pPr>
            <a:endParaRPr lang="en-GB" smtClean="0">
              <a:solidFill>
                <a:srgbClr val="FFFFFF"/>
              </a:solidFill>
            </a:endParaRPr>
          </a:p>
        </p:txBody>
      </p:sp>
      <p:sp>
        <p:nvSpPr>
          <p:cNvPr id="1046" name="Rectangle 22"/>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effectLst>
                  <a:outerShdw blurRad="38100" dist="38100" dir="2700000" algn="tl">
                    <a:srgbClr val="000000"/>
                  </a:outerShdw>
                </a:effectLst>
              </a:defRPr>
            </a:lvl1pPr>
          </a:lstStyle>
          <a:p>
            <a:pPr eaLnBrk="0" fontAlgn="base" hangingPunct="0">
              <a:spcBef>
                <a:spcPct val="0"/>
              </a:spcBef>
              <a:spcAft>
                <a:spcPct val="0"/>
              </a:spcAft>
            </a:pPr>
            <a:fld id="{BE7C1BBB-9379-4727-8260-284834B861D2}" type="slidenum">
              <a:rPr lang="en-GB" smtClean="0">
                <a:solidFill>
                  <a:srgbClr val="FFFFFF"/>
                </a:solidFill>
              </a:rPr>
              <a:pPr eaLnBrk="0" fontAlgn="base" hangingPunct="0">
                <a:spcBef>
                  <a:spcPct val="0"/>
                </a:spcBef>
                <a:spcAft>
                  <a:spcPct val="0"/>
                </a:spcAft>
              </a:pPr>
              <a:t>‹#›</a:t>
            </a:fld>
            <a:endParaRPr lang="en-GB" smtClean="0">
              <a:solidFill>
                <a:srgbClr val="FFFFFF"/>
              </a:solidFill>
            </a:endParaRPr>
          </a:p>
        </p:txBody>
      </p:sp>
      <p:sp>
        <p:nvSpPr>
          <p:cNvPr id="1047" name="Rectangle 2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effectLst>
                  <a:outerShdw blurRad="38100" dist="38100" dir="2700000" algn="tl">
                    <a:srgbClr val="000000"/>
                  </a:outerShdw>
                </a:effectLst>
              </a:defRPr>
            </a:lvl1pPr>
          </a:lstStyle>
          <a:p>
            <a:pPr eaLnBrk="0" fontAlgn="base" hangingPunct="0">
              <a:spcBef>
                <a:spcPct val="0"/>
              </a:spcBef>
              <a:spcAft>
                <a:spcPct val="0"/>
              </a:spcAft>
            </a:pPr>
            <a:endParaRPr lang="en-GB" smtClean="0">
              <a:solidFill>
                <a:srgbClr val="FFFFFF"/>
              </a:solidFill>
            </a:endParaRPr>
          </a:p>
        </p:txBody>
      </p:sp>
    </p:spTree>
    <p:extLst>
      <p:ext uri="{BB962C8B-B14F-4D97-AF65-F5344CB8AC3E}">
        <p14:creationId xmlns:p14="http://schemas.microsoft.com/office/powerpoint/2010/main" val="441792603"/>
      </p:ext>
    </p:extLst>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980728"/>
            <a:ext cx="8062664" cy="2448272"/>
          </a:xfrm>
        </p:spPr>
        <p:txBody>
          <a:bodyPr/>
          <a:lstStyle/>
          <a:p>
            <a:r>
              <a:rPr lang="en-US" dirty="0" smtClean="0"/>
              <a:t>PATHOGENICITY, VIRULENCE, INVASIVENESS AND TOXIGENICITY</a:t>
            </a:r>
            <a:endParaRPr lang="en-GB" b="1" dirty="0"/>
          </a:p>
        </p:txBody>
      </p:sp>
      <p:sp>
        <p:nvSpPr>
          <p:cNvPr id="3" name="Subtitle 2"/>
          <p:cNvSpPr>
            <a:spLocks noGrp="1"/>
          </p:cNvSpPr>
          <p:nvPr>
            <p:ph type="subTitle" idx="1"/>
          </p:nvPr>
        </p:nvSpPr>
        <p:spPr/>
        <p:txBody>
          <a:bodyPr/>
          <a:lstStyle/>
          <a:p>
            <a:r>
              <a:rPr lang="en-GB" dirty="0" smtClean="0"/>
              <a:t>KIMAIGA H.O</a:t>
            </a:r>
          </a:p>
          <a:p>
            <a:r>
              <a:rPr lang="en-GB" dirty="0" smtClean="0"/>
              <a:t>MBChB(University of Nairobi)</a:t>
            </a:r>
            <a:endParaRPr lang="en-GB" dirty="0"/>
          </a:p>
        </p:txBody>
      </p:sp>
    </p:spTree>
    <p:extLst>
      <p:ext uri="{BB962C8B-B14F-4D97-AF65-F5344CB8AC3E}">
        <p14:creationId xmlns:p14="http://schemas.microsoft.com/office/powerpoint/2010/main" val="1526932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Rectangle 3"/>
          <p:cNvSpPr>
            <a:spLocks noGrp="1" noChangeArrowheads="1"/>
          </p:cNvSpPr>
          <p:nvPr>
            <p:ph type="body" idx="4294967295"/>
          </p:nvPr>
        </p:nvSpPr>
        <p:spPr>
          <a:xfrm>
            <a:off x="228600" y="228600"/>
            <a:ext cx="8610600" cy="6324600"/>
          </a:xfrm>
        </p:spPr>
        <p:txBody>
          <a:bodyPr/>
          <a:lstStyle/>
          <a:p>
            <a:pPr eaLnBrk="1" hangingPunct="1">
              <a:defRPr/>
            </a:pPr>
            <a:r>
              <a:rPr lang="en-US" sz="2400" dirty="0" smtClean="0"/>
              <a:t>Endotoxins </a:t>
            </a:r>
            <a:endParaRPr lang="en-US" sz="2400" dirty="0"/>
          </a:p>
          <a:p>
            <a:pPr lvl="1">
              <a:defRPr/>
            </a:pPr>
            <a:r>
              <a:rPr lang="en-US" sz="2400" dirty="0" smtClean="0"/>
              <a:t>Structural </a:t>
            </a:r>
            <a:r>
              <a:rPr lang="en-US" sz="2400" dirty="0" smtClean="0"/>
              <a:t>components of microbes, which are complexes of lipids, polysaccharides and </a:t>
            </a:r>
            <a:r>
              <a:rPr lang="en-US" sz="2400" dirty="0" smtClean="0"/>
              <a:t>proteins.</a:t>
            </a:r>
          </a:p>
          <a:p>
            <a:pPr lvl="1">
              <a:defRPr/>
            </a:pPr>
            <a:r>
              <a:rPr lang="en-US" sz="2400" dirty="0"/>
              <a:t>U</a:t>
            </a:r>
            <a:r>
              <a:rPr lang="en-US" sz="2400" dirty="0" smtClean="0"/>
              <a:t>sually </a:t>
            </a:r>
            <a:r>
              <a:rPr lang="en-US" sz="2400" dirty="0" smtClean="0"/>
              <a:t>part of the cell wall of gram negative bacteria and are usually released after autolysis.  </a:t>
            </a:r>
            <a:endParaRPr lang="en-US" sz="2400" dirty="0" smtClean="0"/>
          </a:p>
          <a:p>
            <a:pPr lvl="1">
              <a:defRPr/>
            </a:pPr>
            <a:r>
              <a:rPr lang="en-US" sz="2400" dirty="0" smtClean="0"/>
              <a:t>The </a:t>
            </a:r>
            <a:r>
              <a:rPr lang="en-US" sz="2400" dirty="0" smtClean="0"/>
              <a:t>protein portion is not essential for toxicity. It is the lipopolysaccharide portion which is highly toxins but less potent than exotoxins. </a:t>
            </a:r>
            <a:endParaRPr lang="en-US" sz="2400" dirty="0" smtClean="0"/>
          </a:p>
          <a:p>
            <a:pPr lvl="1">
              <a:defRPr/>
            </a:pPr>
            <a:r>
              <a:rPr lang="en-US" sz="2400" dirty="0" smtClean="0"/>
              <a:t>All </a:t>
            </a:r>
            <a:r>
              <a:rPr lang="en-US" sz="2400" dirty="0" smtClean="0"/>
              <a:t>endotoxins are emetic and pyrogenic and commonly </a:t>
            </a:r>
            <a:r>
              <a:rPr lang="en-US" sz="2400" dirty="0" err="1" smtClean="0"/>
              <a:t>diarrhoeic</a:t>
            </a:r>
            <a:r>
              <a:rPr lang="en-US" sz="2400" dirty="0" smtClean="0"/>
              <a:t>.</a:t>
            </a:r>
          </a:p>
          <a:p>
            <a:pPr lvl="1">
              <a:defRPr/>
            </a:pPr>
            <a:r>
              <a:rPr lang="en-US" sz="2400" dirty="0" smtClean="0"/>
              <a:t>They </a:t>
            </a:r>
            <a:r>
              <a:rPr lang="en-US" sz="2400" dirty="0" smtClean="0"/>
              <a:t>are </a:t>
            </a:r>
            <a:r>
              <a:rPr lang="en-US" sz="2400" dirty="0" err="1" smtClean="0"/>
              <a:t>thermostable</a:t>
            </a:r>
            <a:r>
              <a:rPr lang="en-US" sz="2400" dirty="0" smtClean="0"/>
              <a:t>, withstanding 100 0C  for an hour unlike the </a:t>
            </a:r>
            <a:r>
              <a:rPr lang="en-US" sz="2400" dirty="0" err="1" smtClean="0"/>
              <a:t>thermolabile</a:t>
            </a:r>
            <a:r>
              <a:rPr lang="en-US" sz="2400" dirty="0" smtClean="0"/>
              <a:t> exotoxins which are destroyed by heating at 60 0C  for 1 - 2 hours.</a:t>
            </a:r>
          </a:p>
        </p:txBody>
      </p:sp>
    </p:spTree>
    <p:extLst>
      <p:ext uri="{BB962C8B-B14F-4D97-AF65-F5344CB8AC3E}">
        <p14:creationId xmlns:p14="http://schemas.microsoft.com/office/powerpoint/2010/main" val="213393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INFECTION, PATHOGENICITY AND VIRULENCE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Terminologies used to refer to certain aspects of interaction between disease causing bacteria and the host, i.e. the </a:t>
            </a:r>
            <a:r>
              <a:rPr lang="en-US" b="1" dirty="0" smtClean="0"/>
              <a:t>host-parasite relationship</a:t>
            </a:r>
            <a:r>
              <a:rPr lang="en-US" dirty="0" smtClean="0"/>
              <a:t>. These are at times used interchangeably </a:t>
            </a:r>
          </a:p>
          <a:p>
            <a:pPr>
              <a:buFont typeface="Wingdings" charset="2"/>
              <a:buChar char="§"/>
            </a:pPr>
            <a:r>
              <a:rPr lang="en-US" sz="3400" dirty="0" smtClean="0"/>
              <a:t>Relationships between host and microbes.</a:t>
            </a:r>
          </a:p>
          <a:p>
            <a:pPr lvl="1"/>
            <a:r>
              <a:rPr lang="en-US" dirty="0" err="1" smtClean="0"/>
              <a:t>Commensal</a:t>
            </a:r>
            <a:r>
              <a:rPr lang="en-US" dirty="0" smtClean="0"/>
              <a:t> - Microbe received benefit, but there is no harm to the host.</a:t>
            </a:r>
          </a:p>
          <a:p>
            <a:pPr lvl="1"/>
            <a:r>
              <a:rPr lang="en-US" dirty="0" smtClean="0"/>
              <a:t>Opportunist - Microbe received benefit, and is able to cause disease if host defenses are </a:t>
            </a:r>
            <a:br>
              <a:rPr lang="en-US" dirty="0" smtClean="0"/>
            </a:br>
            <a:r>
              <a:rPr lang="en-US" dirty="0" smtClean="0"/>
              <a:t>weakened.</a:t>
            </a:r>
          </a:p>
          <a:p>
            <a:pPr lvl="1"/>
            <a:r>
              <a:rPr lang="en-US" dirty="0" err="1" smtClean="0"/>
              <a:t>Pathogenicity</a:t>
            </a:r>
            <a:r>
              <a:rPr lang="en-US" dirty="0" smtClean="0"/>
              <a:t> - The ability of an organism to cause disease.</a:t>
            </a:r>
          </a:p>
        </p:txBody>
      </p:sp>
    </p:spTree>
    <p:extLst>
      <p:ext uri="{BB962C8B-B14F-4D97-AF65-F5344CB8AC3E}">
        <p14:creationId xmlns:p14="http://schemas.microsoft.com/office/powerpoint/2010/main" val="2860484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PATHOGENICITY</a:t>
            </a:r>
            <a:endParaRPr lang="en-US" dirty="0"/>
          </a:p>
        </p:txBody>
      </p:sp>
      <p:sp>
        <p:nvSpPr>
          <p:cNvPr id="3" name="Content Placeholder 2"/>
          <p:cNvSpPr>
            <a:spLocks noGrp="1"/>
          </p:cNvSpPr>
          <p:nvPr>
            <p:ph idx="1"/>
          </p:nvPr>
        </p:nvSpPr>
        <p:spPr/>
        <p:txBody>
          <a:bodyPr>
            <a:normAutofit/>
          </a:bodyPr>
          <a:lstStyle/>
          <a:p>
            <a:r>
              <a:rPr lang="en-US" dirty="0" smtClean="0"/>
              <a:t>Ability or potential of an organism to cause disease and varies from one genus to another. Bacteria are grouped into;</a:t>
            </a:r>
          </a:p>
          <a:p>
            <a:pPr lvl="1"/>
            <a:r>
              <a:rPr lang="en-US" dirty="0" smtClean="0"/>
              <a:t>Pathogenic bacteria</a:t>
            </a:r>
          </a:p>
          <a:p>
            <a:pPr lvl="1"/>
            <a:r>
              <a:rPr lang="en-US" dirty="0" smtClean="0"/>
              <a:t>Non-pathogenic bacteria</a:t>
            </a:r>
          </a:p>
          <a:p>
            <a:pPr lvl="1"/>
            <a:r>
              <a:rPr lang="en-US" dirty="0" smtClean="0"/>
              <a:t>Opportunistic pathogenic</a:t>
            </a:r>
          </a:p>
        </p:txBody>
      </p:sp>
    </p:spTree>
    <p:extLst>
      <p:ext uri="{BB962C8B-B14F-4D97-AF65-F5344CB8AC3E}">
        <p14:creationId xmlns:p14="http://schemas.microsoft.com/office/powerpoint/2010/main" val="3460917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dirty="0" smtClean="0"/>
              <a:t>Transmission: </a:t>
            </a:r>
            <a:r>
              <a:rPr lang="en-US" dirty="0" smtClean="0"/>
              <a:t>Movement from one location to another;</a:t>
            </a:r>
          </a:p>
          <a:p>
            <a:pPr lvl="1"/>
            <a:r>
              <a:rPr lang="en-US" dirty="0" smtClean="0"/>
              <a:t>Enhanced if organism is in large numbers and excreted in large numbers</a:t>
            </a:r>
          </a:p>
          <a:p>
            <a:pPr lvl="1"/>
            <a:r>
              <a:rPr lang="en-US" dirty="0" smtClean="0"/>
              <a:t>Enhanced in availability to survive extreme conditions</a:t>
            </a:r>
          </a:p>
          <a:p>
            <a:r>
              <a:rPr lang="en-US" b="1" dirty="0" smtClean="0"/>
              <a:t>Infectivity: </a:t>
            </a:r>
            <a:r>
              <a:rPr lang="en-US" dirty="0" smtClean="0"/>
              <a:t>Ability to penetrate a healthy host’s 1</a:t>
            </a:r>
            <a:r>
              <a:rPr lang="en-US" baseline="30000" dirty="0" smtClean="0"/>
              <a:t>st</a:t>
            </a:r>
            <a:r>
              <a:rPr lang="en-US" dirty="0" smtClean="0"/>
              <a:t> line of </a:t>
            </a:r>
            <a:r>
              <a:rPr lang="en-US" dirty="0" err="1" smtClean="0"/>
              <a:t>defence</a:t>
            </a:r>
            <a:r>
              <a:rPr lang="en-US" dirty="0" smtClean="0"/>
              <a:t> e.g. intact skin, intact mucous membrane and varies from host to host. If the organism has certain factors e.g. virulence, it enhances infectivity</a:t>
            </a:r>
          </a:p>
        </p:txBody>
      </p:sp>
    </p:spTree>
    <p:extLst>
      <p:ext uri="{BB962C8B-B14F-4D97-AF65-F5344CB8AC3E}">
        <p14:creationId xmlns:p14="http://schemas.microsoft.com/office/powerpoint/2010/main" val="262613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Pathogenesis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Pathogenesis </a:t>
            </a:r>
            <a:r>
              <a:rPr lang="en-US" dirty="0" smtClean="0"/>
              <a:t>is the process </a:t>
            </a:r>
            <a:r>
              <a:rPr lang="en-US" dirty="0"/>
              <a:t>that covers initiation of an infection process, from beginning of signs and symptoms</a:t>
            </a:r>
          </a:p>
          <a:p>
            <a:r>
              <a:rPr lang="en-US" dirty="0" smtClean="0"/>
              <a:t>Pathogenesis can result in;</a:t>
            </a:r>
          </a:p>
          <a:p>
            <a:pPr lvl="1">
              <a:buFont typeface="Wingdings" pitchFamily="2" charset="2"/>
              <a:buChar char="v"/>
            </a:pPr>
            <a:r>
              <a:rPr lang="en-US" dirty="0" smtClean="0"/>
              <a:t>Lack of symptoms and may be referred to as asymptomatic</a:t>
            </a:r>
          </a:p>
          <a:p>
            <a:pPr lvl="1">
              <a:buFont typeface="Wingdings" pitchFamily="2" charset="2"/>
              <a:buChar char="v"/>
            </a:pPr>
            <a:r>
              <a:rPr lang="en-US" dirty="0" smtClean="0"/>
              <a:t>May be unnoticed but detectable in the laboratory</a:t>
            </a:r>
          </a:p>
          <a:p>
            <a:pPr lvl="1">
              <a:buFont typeface="Wingdings" pitchFamily="2" charset="2"/>
              <a:buChar char="v"/>
            </a:pPr>
            <a:r>
              <a:rPr lang="en-US" dirty="0" smtClean="0"/>
              <a:t>Visible symptoms like a swelling at the site of entry i.e. a localized lesion or with pain e.g. sore throat</a:t>
            </a:r>
          </a:p>
        </p:txBody>
      </p:sp>
      <p:sp>
        <p:nvSpPr>
          <p:cNvPr id="4" name="Title 1"/>
          <p:cNvSpPr txBox="1">
            <a:spLocks/>
          </p:cNvSpPr>
          <p:nvPr/>
        </p:nvSpPr>
        <p:spPr>
          <a:xfrm>
            <a:off x="0" y="3200400"/>
            <a:ext cx="9296400" cy="1143000"/>
          </a:xfrm>
          <a:prstGeom prst="rect">
            <a:avLst/>
          </a:prstGeom>
        </p:spPr>
        <p:txBody>
          <a:bodyPr vert="horz" lIns="91440" tIns="45720" rIns="91440" bIns="45720" rtlCol="0" anchor="ctr">
            <a:normAutofit/>
          </a:bodyPr>
          <a:lstStyle/>
          <a:p>
            <a:pPr algn="ctr">
              <a:spcBef>
                <a:spcPct val="0"/>
              </a:spcBef>
            </a:pPr>
            <a:endParaRPr lang="en-US" sz="4400" b="1" dirty="0">
              <a:solidFill>
                <a:prstClr val="black"/>
              </a:solidFill>
            </a:endParaRPr>
          </a:p>
        </p:txBody>
      </p:sp>
    </p:spTree>
    <p:extLst>
      <p:ext uri="{BB962C8B-B14F-4D97-AF65-F5344CB8AC3E}">
        <p14:creationId xmlns:p14="http://schemas.microsoft.com/office/powerpoint/2010/main" val="430095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VIRULENCE</a:t>
            </a:r>
            <a:endParaRPr lang="en-US" dirty="0"/>
          </a:p>
        </p:txBody>
      </p:sp>
      <p:sp>
        <p:nvSpPr>
          <p:cNvPr id="3" name="Content Placeholder 2"/>
          <p:cNvSpPr>
            <a:spLocks noGrp="1"/>
          </p:cNvSpPr>
          <p:nvPr>
            <p:ph idx="1"/>
          </p:nvPr>
        </p:nvSpPr>
        <p:spPr/>
        <p:txBody>
          <a:bodyPr/>
          <a:lstStyle/>
          <a:p>
            <a:pPr lvl="0"/>
            <a:r>
              <a:rPr lang="en-US" dirty="0" smtClean="0"/>
              <a:t>This is the capacity (how much damage) / extent of an organism to cause a disease and varies from organism to another. Can be described as;</a:t>
            </a:r>
          </a:p>
          <a:p>
            <a:pPr lvl="1"/>
            <a:r>
              <a:rPr lang="en-US" dirty="0" err="1" smtClean="0"/>
              <a:t>Avirulent</a:t>
            </a:r>
            <a:r>
              <a:rPr lang="en-US" dirty="0" smtClean="0"/>
              <a:t>; cannot cause harm</a:t>
            </a:r>
          </a:p>
          <a:p>
            <a:pPr lvl="1"/>
            <a:r>
              <a:rPr lang="en-US" dirty="0" smtClean="0"/>
              <a:t>Virulent; causes harm</a:t>
            </a:r>
          </a:p>
          <a:p>
            <a:pPr lvl="1"/>
            <a:r>
              <a:rPr lang="en-US" dirty="0" smtClean="0"/>
              <a:t>Very virulent; extremely dangerous in disease causing</a:t>
            </a:r>
          </a:p>
        </p:txBody>
      </p:sp>
    </p:spTree>
    <p:extLst>
      <p:ext uri="{BB962C8B-B14F-4D97-AF65-F5344CB8AC3E}">
        <p14:creationId xmlns:p14="http://schemas.microsoft.com/office/powerpoint/2010/main" val="622462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related to virulence and the host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Bacterial factors</a:t>
            </a:r>
            <a:endParaRPr lang="en-US" dirty="0" smtClean="0"/>
          </a:p>
          <a:p>
            <a:pPr lvl="1"/>
            <a:r>
              <a:rPr lang="en-US" dirty="0" smtClean="0"/>
              <a:t>Ability to initiate infection</a:t>
            </a:r>
          </a:p>
          <a:p>
            <a:pPr lvl="1"/>
            <a:r>
              <a:rPr lang="en-US" dirty="0" smtClean="0"/>
              <a:t>Presence and production of structures called bacterial ailment structures</a:t>
            </a:r>
          </a:p>
          <a:p>
            <a:r>
              <a:rPr lang="en-US" b="1" dirty="0" smtClean="0"/>
              <a:t>Adherence factors</a:t>
            </a:r>
            <a:endParaRPr lang="en-US" dirty="0" smtClean="0"/>
          </a:p>
          <a:p>
            <a:r>
              <a:rPr lang="en-US" b="1" dirty="0" smtClean="0"/>
              <a:t>Aggressive Factors</a:t>
            </a:r>
            <a:endParaRPr lang="en-US" dirty="0" smtClean="0"/>
          </a:p>
          <a:p>
            <a:pPr lvl="1"/>
            <a:r>
              <a:rPr lang="en-US" dirty="0" smtClean="0"/>
              <a:t>Include capsules, prevents phagocytosis</a:t>
            </a:r>
          </a:p>
          <a:p>
            <a:r>
              <a:rPr lang="en-US" b="1" dirty="0" smtClean="0"/>
              <a:t>Enzyme and enzyme related factors</a:t>
            </a:r>
            <a:endParaRPr lang="en-US" dirty="0" smtClean="0"/>
          </a:p>
          <a:p>
            <a:r>
              <a:rPr lang="en-US" b="1" dirty="0" err="1" smtClean="0"/>
              <a:t>Siderophores</a:t>
            </a:r>
            <a:endParaRPr lang="en-US" dirty="0" smtClean="0"/>
          </a:p>
          <a:p>
            <a:r>
              <a:rPr lang="en-US" b="1" dirty="0" smtClean="0"/>
              <a:t>Plasmids </a:t>
            </a:r>
            <a:endParaRPr lang="en-US" dirty="0" smtClean="0"/>
          </a:p>
          <a:p>
            <a:r>
              <a:rPr lang="en-US" b="1" dirty="0" smtClean="0"/>
              <a:t>Bacterial toxins</a:t>
            </a:r>
            <a:endParaRPr lang="en-US" dirty="0" smtClean="0"/>
          </a:p>
          <a:p>
            <a:endParaRPr lang="en-US" dirty="0"/>
          </a:p>
        </p:txBody>
      </p:sp>
    </p:spTree>
    <p:extLst>
      <p:ext uri="{BB962C8B-B14F-4D97-AF65-F5344CB8AC3E}">
        <p14:creationId xmlns:p14="http://schemas.microsoft.com/office/powerpoint/2010/main" val="4139072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p:txBody>
          <a:bodyPr>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Virulence Factors</a:t>
            </a:r>
          </a:p>
        </p:txBody>
      </p:sp>
      <p:sp>
        <p:nvSpPr>
          <p:cNvPr id="81923" name="Rectangle 3"/>
          <p:cNvSpPr>
            <a:spLocks noGrp="1" noChangeArrowheads="1"/>
          </p:cNvSpPr>
          <p:nvPr>
            <p:ph idx="1"/>
          </p:nvPr>
        </p:nvSpPr>
        <p:spPr>
          <a:xfrm>
            <a:off x="304800" y="1524000"/>
            <a:ext cx="8610600" cy="5105400"/>
          </a:xfrm>
        </p:spPr>
        <p:txBody>
          <a:bodyPr>
            <a:noAutofit/>
          </a:bodyPr>
          <a:lstStyle/>
          <a:p>
            <a:pPr marL="365760" indent="-256032" eaLnBrk="1" fontAlgn="auto" hangingPunct="1">
              <a:spcAft>
                <a:spcPts val="0"/>
              </a:spcAft>
              <a:buFont typeface="Wingdings" pitchFamily="2" charset="2"/>
              <a:buChar char="§"/>
              <a:defRPr/>
            </a:pPr>
            <a:r>
              <a:rPr lang="en-US" sz="2400" dirty="0" smtClean="0"/>
              <a:t>The properties that an organism has to enable it to cause infection.</a:t>
            </a:r>
          </a:p>
          <a:p>
            <a:pPr marL="365760" indent="-256032" eaLnBrk="1" fontAlgn="auto" hangingPunct="1">
              <a:spcAft>
                <a:spcPts val="0"/>
              </a:spcAft>
              <a:buFont typeface="Wingdings" pitchFamily="2" charset="2"/>
              <a:buChar char="§"/>
              <a:defRPr/>
            </a:pPr>
            <a:r>
              <a:rPr lang="en-US" sz="2400" dirty="0" smtClean="0"/>
              <a:t>May enable an organism to evade host defenses.</a:t>
            </a:r>
          </a:p>
          <a:p>
            <a:pPr marL="365760" indent="-256032" eaLnBrk="1" fontAlgn="auto" hangingPunct="1">
              <a:spcAft>
                <a:spcPts val="0"/>
              </a:spcAft>
              <a:buFont typeface="Wingdings" pitchFamily="2" charset="2"/>
              <a:buChar char="§"/>
              <a:defRPr/>
            </a:pPr>
            <a:r>
              <a:rPr lang="en-US" sz="2400" dirty="0" smtClean="0"/>
              <a:t>May improve access to the body's nutrients.</a:t>
            </a:r>
          </a:p>
          <a:p>
            <a:pPr lvl="1">
              <a:buFont typeface="Wingdings" charset="2"/>
              <a:buChar char="§"/>
            </a:pPr>
            <a:r>
              <a:rPr lang="en-US" sz="2400" dirty="0" smtClean="0"/>
              <a:t>Colonization factors, e.g. </a:t>
            </a:r>
            <a:r>
              <a:rPr lang="en-US" sz="2400" dirty="0" err="1" smtClean="0"/>
              <a:t>fimbriae</a:t>
            </a:r>
            <a:endParaRPr lang="en-US" sz="2400" dirty="0" smtClean="0"/>
          </a:p>
          <a:p>
            <a:pPr lvl="2">
              <a:buFont typeface="Wingdings" charset="2"/>
              <a:buChar char="§"/>
            </a:pPr>
            <a:r>
              <a:rPr lang="en-US" dirty="0" smtClean="0"/>
              <a:t>Allow an organism to adhere to cells.</a:t>
            </a:r>
          </a:p>
          <a:p>
            <a:pPr lvl="2">
              <a:buFont typeface="Wingdings" charset="2"/>
              <a:buChar char="§"/>
            </a:pPr>
            <a:r>
              <a:rPr lang="en-US" dirty="0" smtClean="0"/>
              <a:t>Adhesions are proteins that allow organisms to stick to cells.</a:t>
            </a:r>
          </a:p>
          <a:p>
            <a:pPr lvl="1"/>
            <a:r>
              <a:rPr lang="en-US" sz="2400" dirty="0" smtClean="0"/>
              <a:t>Antiphagocytic mechanisms, e.g. capsule</a:t>
            </a:r>
          </a:p>
          <a:p>
            <a:pPr lvl="2">
              <a:buFont typeface="Wingdings" charset="2"/>
              <a:buChar char="§"/>
            </a:pPr>
            <a:r>
              <a:rPr lang="en-US" dirty="0" smtClean="0"/>
              <a:t>Body's immune cells are unable to engulf organisms.</a:t>
            </a:r>
          </a:p>
          <a:p>
            <a:pPr lvl="1" eaLnBrk="1" hangingPunct="1"/>
            <a:r>
              <a:rPr lang="en-US" sz="2400" dirty="0" err="1" smtClean="0"/>
              <a:t>Exotoxins</a:t>
            </a:r>
            <a:r>
              <a:rPr lang="en-US" sz="2400" dirty="0" smtClean="0"/>
              <a:t> (toxins excreted from the bacterial cell).</a:t>
            </a:r>
          </a:p>
          <a:p>
            <a:pPr lvl="2" eaLnBrk="1" hangingPunct="1">
              <a:buFont typeface="Wingdings" charset="2"/>
              <a:buChar char="§"/>
            </a:pPr>
            <a:r>
              <a:rPr lang="en-US" dirty="0" smtClean="0"/>
              <a:t>A wide variety of enzymes and toxic proteins are released.</a:t>
            </a:r>
          </a:p>
        </p:txBody>
      </p:sp>
    </p:spTree>
    <p:extLst>
      <p:ext uri="{BB962C8B-B14F-4D97-AF65-F5344CB8AC3E}">
        <p14:creationId xmlns:p14="http://schemas.microsoft.com/office/powerpoint/2010/main" val="399737282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p:txBody>
          <a:bodyPr/>
          <a:lstStyle/>
          <a:p>
            <a:pPr eaLnBrk="1" hangingPunct="1">
              <a:buFont typeface="Wingdings" charset="2"/>
              <a:buChar char="§"/>
            </a:pPr>
            <a:r>
              <a:rPr lang="en-US" smtClean="0"/>
              <a:t>Substances that help organisms invade</a:t>
            </a:r>
          </a:p>
          <a:p>
            <a:pPr lvl="1" eaLnBrk="1" hangingPunct="1"/>
            <a:r>
              <a:rPr lang="en-US" sz="3000" smtClean="0"/>
              <a:t>Hemolysins - cause lysis of red blood cells, and damage other body cells.</a:t>
            </a:r>
          </a:p>
          <a:p>
            <a:pPr lvl="1" eaLnBrk="1" hangingPunct="1"/>
            <a:r>
              <a:rPr lang="en-US" sz="3000" smtClean="0"/>
              <a:t>Leukocidins - kill white blood cells.</a:t>
            </a:r>
          </a:p>
          <a:p>
            <a:pPr lvl="1" eaLnBrk="1" hangingPunct="1"/>
            <a:r>
              <a:rPr lang="en-US" sz="3000" smtClean="0"/>
              <a:t>Hyaluronidase -  breaks down connective tissue extracellular material allowing spread.</a:t>
            </a:r>
          </a:p>
          <a:p>
            <a:pPr lvl="1" eaLnBrk="1" hangingPunct="1"/>
            <a:r>
              <a:rPr lang="en-US" sz="3000" smtClean="0"/>
              <a:t>Collagenase - breaks down collagen, a structural protein.</a:t>
            </a:r>
          </a:p>
        </p:txBody>
      </p:sp>
    </p:spTree>
    <p:extLst>
      <p:ext uri="{BB962C8B-B14F-4D97-AF65-F5344CB8AC3E}">
        <p14:creationId xmlns:p14="http://schemas.microsoft.com/office/powerpoint/2010/main" val="105041127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p:txBody>
          <a:bodyPr>
            <a:normAutofit fontScale="85000" lnSpcReduction="10000"/>
          </a:bodyPr>
          <a:lstStyle/>
          <a:p>
            <a:pPr eaLnBrk="1" hangingPunct="1">
              <a:buFont typeface="Wingdings" charset="2"/>
              <a:buChar char="§"/>
            </a:pPr>
            <a:r>
              <a:rPr lang="en-US" sz="2800" smtClean="0"/>
              <a:t>Toxins that cause disease</a:t>
            </a:r>
          </a:p>
          <a:p>
            <a:pPr lvl="1" eaLnBrk="1" hangingPunct="1"/>
            <a:r>
              <a:rPr lang="en-US" smtClean="0"/>
              <a:t>Enterotoxins - attack the bowel.</a:t>
            </a:r>
          </a:p>
          <a:p>
            <a:pPr lvl="1" eaLnBrk="1" hangingPunct="1"/>
            <a:r>
              <a:rPr lang="en-US" smtClean="0"/>
              <a:t>Neurotoxins - inhibit normal neurological function.</a:t>
            </a:r>
          </a:p>
          <a:p>
            <a:pPr lvl="1" eaLnBrk="1" hangingPunct="1"/>
            <a:r>
              <a:rPr lang="en-US" smtClean="0"/>
              <a:t>Protein synthesis inhibitors - can kill cells or damage organs, e.g. diphtheria</a:t>
            </a:r>
          </a:p>
          <a:p>
            <a:pPr lvl="1" eaLnBrk="1" hangingPunct="1"/>
            <a:r>
              <a:rPr lang="en-US" smtClean="0"/>
              <a:t>Superantigens - these toxins bind to macrophages and short circuit the mechanism for stimulation of the immune system, causing a massive response and    consequent damage to the body, e.g. Toxic Shock Syndrome, "Flesh    eating disease".</a:t>
            </a:r>
          </a:p>
        </p:txBody>
      </p:sp>
    </p:spTree>
    <p:extLst>
      <p:ext uri="{BB962C8B-B14F-4D97-AF65-F5344CB8AC3E}">
        <p14:creationId xmlns:p14="http://schemas.microsoft.com/office/powerpoint/2010/main" val="67078613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BACTERIA AND DISEASE</a:t>
            </a:r>
            <a:endParaRPr lang="en-US" dirty="0"/>
          </a:p>
        </p:txBody>
      </p:sp>
      <p:sp>
        <p:nvSpPr>
          <p:cNvPr id="144387" name="Rectangle 3"/>
          <p:cNvSpPr>
            <a:spLocks noGrp="1" noChangeArrowheads="1"/>
          </p:cNvSpPr>
          <p:nvPr>
            <p:ph idx="1"/>
          </p:nvPr>
        </p:nvSpPr>
        <p:spPr>
          <a:xfrm>
            <a:off x="228600" y="1447800"/>
            <a:ext cx="8534400" cy="5410199"/>
          </a:xfrm>
        </p:spPr>
        <p:txBody>
          <a:bodyPr>
            <a:normAutofit fontScale="77500" lnSpcReduction="20000"/>
          </a:bodyPr>
          <a:lstStyle/>
          <a:p>
            <a:pPr eaLnBrk="1" hangingPunct="1">
              <a:buFont typeface="Wingdings" pitchFamily="2" charset="2"/>
              <a:buNone/>
              <a:defRPr/>
            </a:pPr>
            <a:r>
              <a:rPr lang="en-US" dirty="0" smtClean="0"/>
              <a:t>(a) </a:t>
            </a:r>
            <a:r>
              <a:rPr lang="en-US" b="1" dirty="0" smtClean="0"/>
              <a:t>Host-Parasite Relationship </a:t>
            </a:r>
            <a:endParaRPr lang="en-US" dirty="0" smtClean="0"/>
          </a:p>
          <a:p>
            <a:pPr eaLnBrk="1" hangingPunct="1">
              <a:defRPr/>
            </a:pPr>
            <a:r>
              <a:rPr lang="en-US" dirty="0" smtClean="0"/>
              <a:t> Microorganisms, in their struggle for existence under natural conditions, must find a suitable host where they can grow or multiply.  The hosts are usually higher plants and animals.  Where the relationship is not mutually beneficial, parasitism results, where the microorganism which usually receives the benefit is the parasite, and the animal/plant is the host.</a:t>
            </a:r>
          </a:p>
          <a:p>
            <a:pPr>
              <a:lnSpc>
                <a:spcPct val="90000"/>
              </a:lnSpc>
              <a:defRPr/>
            </a:pPr>
            <a:r>
              <a:rPr lang="en-US" dirty="0" smtClean="0"/>
              <a:t>Majority of host-parasite relationships involving microorganisms appear relatively harmless to the host, where the microorganisms benefits from the association, the host being unaffected.  This is commensalism.</a:t>
            </a:r>
          </a:p>
          <a:p>
            <a:pPr>
              <a:lnSpc>
                <a:spcPct val="90000"/>
              </a:lnSpc>
              <a:defRPr/>
            </a:pPr>
            <a:r>
              <a:rPr lang="en-US" dirty="0" smtClean="0"/>
              <a:t>In most successful associations, the microbe and host achieve a balance which ensures their survival, growth, and reproduction.  Majority of microbes found at various sites of the body fall in this category, and are referred to as </a:t>
            </a:r>
            <a:r>
              <a:rPr lang="en-US" b="1" dirty="0" smtClean="0"/>
              <a:t>normal body flora</a:t>
            </a:r>
            <a:r>
              <a:rPr lang="en-US" dirty="0" smtClean="0"/>
              <a:t>.</a:t>
            </a:r>
          </a:p>
        </p:txBody>
      </p:sp>
    </p:spTree>
    <p:extLst>
      <p:ext uri="{BB962C8B-B14F-4D97-AF65-F5344CB8AC3E}">
        <p14:creationId xmlns:p14="http://schemas.microsoft.com/office/powerpoint/2010/main" val="6422989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p:txBody>
          <a:bodyPr/>
          <a:lstStyle/>
          <a:p>
            <a:pPr eaLnBrk="1" hangingPunct="1">
              <a:buFont typeface="Wingdings" charset="2"/>
              <a:buChar char="§"/>
            </a:pPr>
            <a:r>
              <a:rPr lang="en-US" smtClean="0"/>
              <a:t>Endotoxin ("Pyrogen")</a:t>
            </a:r>
          </a:p>
          <a:p>
            <a:pPr lvl="1" eaLnBrk="1" hangingPunct="1"/>
            <a:r>
              <a:rPr lang="en-US" smtClean="0"/>
              <a:t>Found in the outer membrane of gram negative organisms.</a:t>
            </a:r>
          </a:p>
          <a:p>
            <a:pPr lvl="1" eaLnBrk="1" hangingPunct="1"/>
            <a:r>
              <a:rPr lang="en-US" smtClean="0"/>
              <a:t>Causes fever, drop in blood pressure (shock).</a:t>
            </a:r>
          </a:p>
          <a:p>
            <a:pPr lvl="1" eaLnBrk="1" hangingPunct="1"/>
            <a:r>
              <a:rPr lang="en-US" smtClean="0"/>
              <a:t>Acts by binding macrophages and causing release of active substances (cytokines).</a:t>
            </a:r>
          </a:p>
        </p:txBody>
      </p:sp>
    </p:spTree>
    <p:extLst>
      <p:ext uri="{BB962C8B-B14F-4D97-AF65-F5344CB8AC3E}">
        <p14:creationId xmlns:p14="http://schemas.microsoft.com/office/powerpoint/2010/main" val="201302467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INFECTION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This basically means disease. Involves the process by which organisms enter a relationship with a host then multiplies to harmful levels inside the host causing illness. </a:t>
            </a:r>
          </a:p>
          <a:p>
            <a:r>
              <a:rPr lang="en-US" b="1" dirty="0" smtClean="0"/>
              <a:t>Reservoirs: </a:t>
            </a:r>
            <a:r>
              <a:rPr lang="en-US" dirty="0" smtClean="0"/>
              <a:t>These are sources to organisms e.g. human host, animal etc</a:t>
            </a:r>
          </a:p>
          <a:p>
            <a:r>
              <a:rPr lang="en-US" dirty="0" smtClean="0"/>
              <a:t>Human infection can be;</a:t>
            </a:r>
          </a:p>
          <a:p>
            <a:pPr lvl="1"/>
            <a:r>
              <a:rPr lang="en-US" b="1" dirty="0" smtClean="0"/>
              <a:t>Exogenous: </a:t>
            </a:r>
            <a:r>
              <a:rPr lang="en-US" dirty="0" smtClean="0"/>
              <a:t>Source outside from the host e.g. patient, animals, environment etc</a:t>
            </a:r>
          </a:p>
          <a:p>
            <a:pPr lvl="1"/>
            <a:r>
              <a:rPr lang="en-US" b="1" dirty="0" smtClean="0"/>
              <a:t>Endogenous:</a:t>
            </a:r>
            <a:r>
              <a:rPr lang="en-US" dirty="0" smtClean="0"/>
              <a:t> Arise from within the individual hence the organism gives rise to sign and symptoms and the person can be a carrier.</a:t>
            </a:r>
          </a:p>
          <a:p>
            <a:endParaRPr lang="en-US" dirty="0"/>
          </a:p>
        </p:txBody>
      </p:sp>
    </p:spTree>
    <p:extLst>
      <p:ext uri="{BB962C8B-B14F-4D97-AF65-F5344CB8AC3E}">
        <p14:creationId xmlns:p14="http://schemas.microsoft.com/office/powerpoint/2010/main" val="1439950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Modes of Transmission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a.) Respiratory Tract Organisms</a:t>
            </a:r>
            <a:endParaRPr lang="en-US" dirty="0" smtClean="0"/>
          </a:p>
          <a:p>
            <a:pPr lvl="1"/>
            <a:r>
              <a:rPr lang="en-US" dirty="0" smtClean="0"/>
              <a:t>Include sneezing, coughing and talking</a:t>
            </a:r>
          </a:p>
          <a:p>
            <a:pPr lvl="1"/>
            <a:r>
              <a:rPr lang="en-US" dirty="0" smtClean="0"/>
              <a:t>The droplets of infected secretions are released into the atmosphere causing contamination</a:t>
            </a:r>
          </a:p>
          <a:p>
            <a:pPr>
              <a:buNone/>
            </a:pPr>
            <a:r>
              <a:rPr lang="en-US" b="1" dirty="0" smtClean="0"/>
              <a:t>b.) Skin and wound infection</a:t>
            </a:r>
            <a:endParaRPr lang="en-US" dirty="0" smtClean="0"/>
          </a:p>
          <a:p>
            <a:pPr lvl="1"/>
            <a:r>
              <a:rPr lang="en-US" dirty="0" smtClean="0"/>
              <a:t>Coming into contact with infected site/material causing contamination</a:t>
            </a:r>
          </a:p>
          <a:p>
            <a:pPr>
              <a:buNone/>
            </a:pPr>
            <a:r>
              <a:rPr lang="en-US" b="1" dirty="0" smtClean="0"/>
              <a:t>c.) Sexually Transmitted Bacteria</a:t>
            </a:r>
            <a:endParaRPr lang="en-US" dirty="0" smtClean="0"/>
          </a:p>
          <a:p>
            <a:pPr lvl="1"/>
            <a:r>
              <a:rPr lang="en-US" dirty="0" smtClean="0"/>
              <a:t>Present in secretions and mucosal membranes of genitalia</a:t>
            </a:r>
          </a:p>
          <a:p>
            <a:endParaRPr lang="en-US" dirty="0"/>
          </a:p>
        </p:txBody>
      </p:sp>
    </p:spTree>
    <p:extLst>
      <p:ext uri="{BB962C8B-B14F-4D97-AF65-F5344CB8AC3E}">
        <p14:creationId xmlns:p14="http://schemas.microsoft.com/office/powerpoint/2010/main" val="2791201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Transmission of Infection</a:t>
            </a:r>
          </a:p>
        </p:txBody>
      </p:sp>
      <p:sp>
        <p:nvSpPr>
          <p:cNvPr id="54275" name="Rectangle 3"/>
          <p:cNvSpPr>
            <a:spLocks noGrp="1" noChangeArrowheads="1"/>
          </p:cNvSpPr>
          <p:nvPr>
            <p:ph idx="1"/>
          </p:nvPr>
        </p:nvSpPr>
        <p:spPr/>
        <p:txBody>
          <a:bodyPr>
            <a:normAutofit fontScale="77500" lnSpcReduction="20000"/>
          </a:bodyPr>
          <a:lstStyle/>
          <a:p>
            <a:pPr eaLnBrk="1" hangingPunct="1">
              <a:buFont typeface="Wingdings" charset="2"/>
              <a:buChar char="§"/>
            </a:pPr>
            <a:r>
              <a:rPr lang="en-US" dirty="0" smtClean="0"/>
              <a:t>Sources may be	 </a:t>
            </a:r>
          </a:p>
          <a:p>
            <a:pPr lvl="1" eaLnBrk="1" hangingPunct="1"/>
            <a:r>
              <a:rPr lang="en-US" dirty="0" smtClean="0"/>
              <a:t>from the normal flora</a:t>
            </a:r>
          </a:p>
          <a:p>
            <a:pPr lvl="1" eaLnBrk="1" hangingPunct="1"/>
            <a:r>
              <a:rPr lang="en-US" dirty="0" smtClean="0"/>
              <a:t>from other sources</a:t>
            </a:r>
          </a:p>
          <a:p>
            <a:pPr eaLnBrk="1" hangingPunct="1">
              <a:buFont typeface="Wingdings" charset="2"/>
              <a:buChar char="§"/>
            </a:pPr>
            <a:r>
              <a:rPr lang="en-US" dirty="0" smtClean="0"/>
              <a:t>Other sources:</a:t>
            </a:r>
          </a:p>
          <a:p>
            <a:pPr lvl="1" eaLnBrk="1" hangingPunct="1"/>
            <a:r>
              <a:rPr lang="en-US" dirty="0" smtClean="0"/>
              <a:t>people</a:t>
            </a:r>
          </a:p>
          <a:p>
            <a:pPr lvl="1" eaLnBrk="1" hangingPunct="1"/>
            <a:r>
              <a:rPr lang="en-US" dirty="0" smtClean="0"/>
              <a:t>animals (direct or via food)</a:t>
            </a:r>
          </a:p>
          <a:p>
            <a:pPr lvl="1" eaLnBrk="1" hangingPunct="1"/>
            <a:r>
              <a:rPr lang="en-US" dirty="0" smtClean="0"/>
              <a:t>environment</a:t>
            </a:r>
          </a:p>
          <a:p>
            <a:pPr lvl="1" eaLnBrk="1" hangingPunct="1"/>
            <a:r>
              <a:rPr lang="en-US" dirty="0" smtClean="0"/>
              <a:t>vectors and </a:t>
            </a:r>
            <a:r>
              <a:rPr lang="en-US" dirty="0" err="1" smtClean="0"/>
              <a:t>fomites</a:t>
            </a:r>
            <a:endParaRPr lang="en-US" dirty="0" smtClean="0"/>
          </a:p>
          <a:p>
            <a:pPr lvl="2" eaLnBrk="1" hangingPunct="1">
              <a:buFont typeface="Wingdings" charset="2"/>
              <a:buChar char="§"/>
            </a:pPr>
            <a:r>
              <a:rPr lang="en-US" dirty="0" smtClean="0"/>
              <a:t>Vectors: a small organism (e.g. insect) that transmits an infectious agent.</a:t>
            </a:r>
          </a:p>
          <a:p>
            <a:pPr lvl="2" eaLnBrk="1" hangingPunct="1">
              <a:buFont typeface="Wingdings" charset="2"/>
              <a:buChar char="§"/>
            </a:pPr>
            <a:r>
              <a:rPr lang="en-US" dirty="0" err="1" smtClean="0"/>
              <a:t>Fomite</a:t>
            </a:r>
            <a:r>
              <a:rPr lang="en-US" dirty="0" smtClean="0"/>
              <a:t>: an inanimate object that transmits infection when contaminated. e.g. doorknob.</a:t>
            </a:r>
          </a:p>
        </p:txBody>
      </p:sp>
    </p:spTree>
    <p:extLst>
      <p:ext uri="{BB962C8B-B14F-4D97-AF65-F5344CB8AC3E}">
        <p14:creationId xmlns:p14="http://schemas.microsoft.com/office/powerpoint/2010/main" val="377891416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ChangeArrowheads="1"/>
          </p:cNvSpPr>
          <p:nvPr>
            <p:ph type="body" idx="4294967295"/>
          </p:nvPr>
        </p:nvSpPr>
        <p:spPr>
          <a:xfrm>
            <a:off x="533400" y="609600"/>
            <a:ext cx="8229600" cy="4625975"/>
          </a:xfrm>
        </p:spPr>
        <p:txBody>
          <a:bodyPr/>
          <a:lstStyle/>
          <a:p>
            <a:pPr eaLnBrk="1" hangingPunct="1">
              <a:defRPr/>
            </a:pPr>
            <a:r>
              <a:rPr lang="en-US" dirty="0" smtClean="0"/>
              <a:t>Microbe-host interaction sometimes elicits a violent defense reaction, with three possible outcomes.</a:t>
            </a:r>
          </a:p>
          <a:p>
            <a:pPr eaLnBrk="1" hangingPunct="1">
              <a:defRPr/>
            </a:pPr>
            <a:r>
              <a:rPr lang="en-US" dirty="0" err="1" smtClean="0"/>
              <a:t>i</a:t>
            </a:r>
            <a:r>
              <a:rPr lang="en-US" dirty="0" smtClean="0"/>
              <a:t>) the parasite is killed  or expelled</a:t>
            </a:r>
          </a:p>
          <a:p>
            <a:pPr eaLnBrk="1" hangingPunct="1">
              <a:defRPr/>
            </a:pPr>
            <a:r>
              <a:rPr lang="en-US" dirty="0" smtClean="0"/>
              <a:t>ii) the host may be killed.</a:t>
            </a:r>
          </a:p>
          <a:p>
            <a:pPr eaLnBrk="1" hangingPunct="1">
              <a:defRPr/>
            </a:pPr>
            <a:r>
              <a:rPr lang="en-US" dirty="0" smtClean="0"/>
              <a:t>iii) the microbe and host reach a sort of equilibrium and live together </a:t>
            </a:r>
          </a:p>
        </p:txBody>
      </p:sp>
    </p:spTree>
    <p:extLst>
      <p:ext uri="{BB962C8B-B14F-4D97-AF65-F5344CB8AC3E}">
        <p14:creationId xmlns:p14="http://schemas.microsoft.com/office/powerpoint/2010/main" val="2874872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F:\Bachelor of Medicine And Bachelor of Surgery\MBChB  Year  2\MEDICAL MICROBIOLOGY\Others\Bacterial_infections_and_involved_species.png"/>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4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9454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type="body" idx="4294967295"/>
          </p:nvPr>
        </p:nvSpPr>
        <p:spPr>
          <a:xfrm>
            <a:off x="228600" y="152400"/>
            <a:ext cx="8610600" cy="6324600"/>
          </a:xfrm>
        </p:spPr>
        <p:txBody>
          <a:bodyPr>
            <a:normAutofit/>
          </a:bodyPr>
          <a:lstStyle/>
          <a:p>
            <a:pPr eaLnBrk="1" hangingPunct="1">
              <a:buFont typeface="Wingdings" pitchFamily="2" charset="2"/>
              <a:buNone/>
              <a:defRPr/>
            </a:pPr>
            <a:r>
              <a:rPr lang="en-US" dirty="0" smtClean="0"/>
              <a:t>(b)</a:t>
            </a:r>
            <a:r>
              <a:rPr lang="en-US" b="1" dirty="0" smtClean="0"/>
              <a:t>  Infection and Disease</a:t>
            </a:r>
            <a:endParaRPr lang="en-US" dirty="0" smtClean="0"/>
          </a:p>
          <a:p>
            <a:pPr eaLnBrk="1" hangingPunct="1">
              <a:defRPr/>
            </a:pPr>
            <a:r>
              <a:rPr lang="en-US" dirty="0" smtClean="0"/>
              <a:t>Infection is the invasion of the host by a microbe and establishment of the latter upon or within the former.  The results of infection may or may not be apparent.  When the result of infection is apparent and the host is injured, disease is said to occur.</a:t>
            </a:r>
          </a:p>
          <a:p>
            <a:pPr eaLnBrk="1" hangingPunct="1">
              <a:defRPr/>
            </a:pPr>
            <a:endParaRPr lang="en-US" dirty="0" smtClean="0"/>
          </a:p>
        </p:txBody>
      </p:sp>
    </p:spTree>
    <p:extLst>
      <p:ext uri="{BB962C8B-B14F-4D97-AF65-F5344CB8AC3E}">
        <p14:creationId xmlns:p14="http://schemas.microsoft.com/office/powerpoint/2010/main" val="1199329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Pathogenicity, Virulence, Invasiveness and </a:t>
            </a:r>
            <a:r>
              <a:rPr lang="en-US" sz="4000" dirty="0" err="1" smtClean="0"/>
              <a:t>Toxigenicity</a:t>
            </a:r>
            <a:endParaRPr lang="en-GB" sz="4000" dirty="0"/>
          </a:p>
        </p:txBody>
      </p:sp>
      <p:sp>
        <p:nvSpPr>
          <p:cNvPr id="3" name="Content Placeholder 2"/>
          <p:cNvSpPr>
            <a:spLocks noGrp="1"/>
          </p:cNvSpPr>
          <p:nvPr>
            <p:ph idx="1"/>
          </p:nvPr>
        </p:nvSpPr>
        <p:spPr/>
        <p:txBody>
          <a:bodyPr/>
          <a:lstStyle/>
          <a:p>
            <a:pPr>
              <a:defRPr/>
            </a:pPr>
            <a:r>
              <a:rPr lang="en-US" dirty="0" smtClean="0"/>
              <a:t>All </a:t>
            </a:r>
            <a:r>
              <a:rPr lang="en-US" dirty="0"/>
              <a:t>along the path from the portal of entry to the final site of lodgment, there is a struggle for supremacy between the parasite and the host.  The attributes of the parasite which may enable it to attack and injure the host include its pathogenicity, virulence, invasiveness and </a:t>
            </a:r>
            <a:r>
              <a:rPr lang="en-US" dirty="0" err="1"/>
              <a:t>toxigenicity</a:t>
            </a:r>
            <a:r>
              <a:rPr lang="en-US" dirty="0"/>
              <a:t>.</a:t>
            </a:r>
          </a:p>
          <a:p>
            <a:endParaRPr lang="en-GB" dirty="0"/>
          </a:p>
        </p:txBody>
      </p:sp>
    </p:spTree>
    <p:extLst>
      <p:ext uri="{BB962C8B-B14F-4D97-AF65-F5344CB8AC3E}">
        <p14:creationId xmlns:p14="http://schemas.microsoft.com/office/powerpoint/2010/main" val="3267589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3"/>
          <p:cNvSpPr>
            <a:spLocks noGrp="1" noChangeArrowheads="1"/>
          </p:cNvSpPr>
          <p:nvPr>
            <p:ph type="body" idx="4294967295"/>
          </p:nvPr>
        </p:nvSpPr>
        <p:spPr>
          <a:xfrm>
            <a:off x="304800" y="457200"/>
            <a:ext cx="8382000" cy="6096000"/>
          </a:xfrm>
        </p:spPr>
        <p:txBody>
          <a:bodyPr>
            <a:normAutofit fontScale="92500" lnSpcReduction="20000"/>
          </a:bodyPr>
          <a:lstStyle/>
          <a:p>
            <a:pPr eaLnBrk="1" hangingPunct="1">
              <a:defRPr/>
            </a:pPr>
            <a:r>
              <a:rPr lang="en-US" dirty="0" err="1" smtClean="0"/>
              <a:t>Pathogenicity</a:t>
            </a:r>
            <a:r>
              <a:rPr lang="en-US" dirty="0" smtClean="0"/>
              <a:t> denotes the ability of a microorganism to cause disease, while virulence is the degree of </a:t>
            </a:r>
            <a:r>
              <a:rPr lang="en-US" dirty="0" err="1" smtClean="0"/>
              <a:t>pathogenicity</a:t>
            </a:r>
            <a:r>
              <a:rPr lang="en-US" dirty="0" smtClean="0"/>
              <a:t>.  A microorganism is either pathogenic or non- pathogenic.  Some strains/species of a microorganism are more virulent than others. However, non - pathogenic strains/species are also said to be </a:t>
            </a:r>
            <a:r>
              <a:rPr lang="en-US" dirty="0" err="1" smtClean="0"/>
              <a:t>avirulent</a:t>
            </a:r>
            <a:r>
              <a:rPr lang="en-US" dirty="0" smtClean="0"/>
              <a:t> </a:t>
            </a:r>
          </a:p>
          <a:p>
            <a:pPr>
              <a:defRPr/>
            </a:pPr>
            <a:r>
              <a:rPr lang="en-US" dirty="0" smtClean="0"/>
              <a:t>Virulence is measured in terms of the number of microorganisms or micrograms of toxin necessary to kill a given host when administered by a certain route.  It is usually expressed as LD50 (lethal dose - 50) i.e. the number of microorganisms or amount of toxin which must kill 50% of the test host organisms.</a:t>
            </a:r>
          </a:p>
        </p:txBody>
      </p:sp>
    </p:spTree>
    <p:extLst>
      <p:ext uri="{BB962C8B-B14F-4D97-AF65-F5344CB8AC3E}">
        <p14:creationId xmlns:p14="http://schemas.microsoft.com/office/powerpoint/2010/main" val="1322095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Invasiveness</a:t>
            </a:r>
            <a:endParaRPr lang="en-GB" dirty="0"/>
          </a:p>
        </p:txBody>
      </p:sp>
      <p:sp>
        <p:nvSpPr>
          <p:cNvPr id="3" name="Content Placeholder 2"/>
          <p:cNvSpPr>
            <a:spLocks noGrp="1"/>
          </p:cNvSpPr>
          <p:nvPr>
            <p:ph idx="1"/>
          </p:nvPr>
        </p:nvSpPr>
        <p:spPr/>
        <p:txBody>
          <a:bodyPr/>
          <a:lstStyle/>
          <a:p>
            <a:pPr>
              <a:defRPr/>
            </a:pPr>
            <a:r>
              <a:rPr lang="en-US" dirty="0" smtClean="0"/>
              <a:t>Commonly </a:t>
            </a:r>
            <a:r>
              <a:rPr lang="en-US" dirty="0"/>
              <a:t>bacteria cause disease by invading tissues, multiplying within them and spreading from the primary side of lodgment.  This </a:t>
            </a:r>
            <a:r>
              <a:rPr lang="en-US" dirty="0" err="1"/>
              <a:t>behaviour</a:t>
            </a:r>
            <a:r>
              <a:rPr lang="en-US" dirty="0"/>
              <a:t> is called </a:t>
            </a:r>
            <a:r>
              <a:rPr lang="en-US" b="1" dirty="0"/>
              <a:t>invasiveness</a:t>
            </a:r>
            <a:r>
              <a:rPr lang="en-US" dirty="0"/>
              <a:t>.</a:t>
            </a:r>
          </a:p>
          <a:p>
            <a:endParaRPr lang="en-GB" dirty="0"/>
          </a:p>
        </p:txBody>
      </p:sp>
    </p:spTree>
    <p:extLst>
      <p:ext uri="{BB962C8B-B14F-4D97-AF65-F5344CB8AC3E}">
        <p14:creationId xmlns:p14="http://schemas.microsoft.com/office/powerpoint/2010/main" val="1047178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7704856" cy="792088"/>
          </a:xfrm>
        </p:spPr>
        <p:txBody>
          <a:bodyPr/>
          <a:lstStyle/>
          <a:p>
            <a:r>
              <a:rPr lang="en-US" dirty="0" err="1" smtClean="0"/>
              <a:t>Toxigenicity</a:t>
            </a:r>
            <a:endParaRPr lang="en-GB" dirty="0"/>
          </a:p>
        </p:txBody>
      </p:sp>
      <p:sp>
        <p:nvSpPr>
          <p:cNvPr id="3" name="Content Placeholder 2"/>
          <p:cNvSpPr>
            <a:spLocks noGrp="1"/>
          </p:cNvSpPr>
          <p:nvPr>
            <p:ph idx="1"/>
          </p:nvPr>
        </p:nvSpPr>
        <p:spPr>
          <a:xfrm>
            <a:off x="251520" y="1124744"/>
            <a:ext cx="8712968" cy="5544616"/>
          </a:xfrm>
        </p:spPr>
        <p:txBody>
          <a:bodyPr>
            <a:normAutofit fontScale="92500" lnSpcReduction="10000"/>
          </a:bodyPr>
          <a:lstStyle/>
          <a:p>
            <a:pPr>
              <a:lnSpc>
                <a:spcPct val="90000"/>
              </a:lnSpc>
              <a:defRPr/>
            </a:pPr>
            <a:r>
              <a:rPr lang="en-US" dirty="0" smtClean="0"/>
              <a:t>Toxins </a:t>
            </a:r>
            <a:r>
              <a:rPr lang="en-US" dirty="0"/>
              <a:t>are normal cellular components or metabolic products (secondary metabolites) of bacteria that damage or interfere with tissue cells of the host.  One mechanism of pathogenicity  and virulence is the harmful effects of the toxins. Bacteria producing toxins are said to be toxigenic and the ability to produce toxins is called </a:t>
            </a:r>
            <a:r>
              <a:rPr lang="en-US" dirty="0" err="1"/>
              <a:t>toxigenicity</a:t>
            </a:r>
            <a:r>
              <a:rPr lang="en-US" dirty="0"/>
              <a:t>.</a:t>
            </a:r>
          </a:p>
          <a:p>
            <a:pPr>
              <a:lnSpc>
                <a:spcPct val="90000"/>
              </a:lnSpc>
              <a:defRPr/>
            </a:pPr>
            <a:r>
              <a:rPr lang="en-US" dirty="0"/>
              <a:t>Bacteria  produce endotoxins and exotoxins.</a:t>
            </a:r>
          </a:p>
          <a:p>
            <a:pPr lvl="1">
              <a:lnSpc>
                <a:spcPct val="90000"/>
              </a:lnSpc>
              <a:defRPr/>
            </a:pPr>
            <a:r>
              <a:rPr lang="en-US" dirty="0"/>
              <a:t>Exotoxins </a:t>
            </a:r>
          </a:p>
          <a:p>
            <a:pPr lvl="2">
              <a:lnSpc>
                <a:spcPct val="90000"/>
              </a:lnSpc>
              <a:defRPr/>
            </a:pPr>
            <a:r>
              <a:rPr lang="en-US" dirty="0"/>
              <a:t>Soluble proteins secreted or released into the surrounding of the bacterium. </a:t>
            </a:r>
          </a:p>
          <a:p>
            <a:pPr lvl="2">
              <a:lnSpc>
                <a:spcPct val="90000"/>
              </a:lnSpc>
              <a:defRPr/>
            </a:pPr>
            <a:r>
              <a:rPr lang="en-US" dirty="0"/>
              <a:t>They are usually potent and extremely fatal in small doses, and may be disseminated throughout the body and cause generalized symptoms and lesions of various types.</a:t>
            </a:r>
          </a:p>
          <a:p>
            <a:pPr>
              <a:defRPr/>
            </a:pPr>
            <a:endParaRPr lang="en-US" dirty="0"/>
          </a:p>
          <a:p>
            <a:endParaRPr lang="en-GB" dirty="0"/>
          </a:p>
        </p:txBody>
      </p:sp>
    </p:spTree>
    <p:extLst>
      <p:ext uri="{BB962C8B-B14F-4D97-AF65-F5344CB8AC3E}">
        <p14:creationId xmlns:p14="http://schemas.microsoft.com/office/powerpoint/2010/main" val="1355020944"/>
      </p:ext>
    </p:extLst>
  </p:cSld>
  <p:clrMapOvr>
    <a:masterClrMapping/>
  </p:clrMapOvr>
</p:sld>
</file>

<file path=ppt/theme/theme1.xml><?xml version="1.0" encoding="utf-8"?>
<a:theme xmlns:a="http://schemas.openxmlformats.org/drawingml/2006/main" name="1_TS001069040">
  <a:themeElements>
    <a:clrScheme name="Office Theme 1">
      <a:dk1>
        <a:srgbClr val="000000"/>
      </a:dk1>
      <a:lt1>
        <a:srgbClr val="FFFFFF"/>
      </a:lt1>
      <a:dk2>
        <a:srgbClr val="7F00FF"/>
      </a:dk2>
      <a:lt2>
        <a:srgbClr val="FAFD00"/>
      </a:lt2>
      <a:accent1>
        <a:srgbClr val="B50069"/>
      </a:accent1>
      <a:accent2>
        <a:srgbClr val="FF7F00"/>
      </a:accent2>
      <a:accent3>
        <a:srgbClr val="C0AAFF"/>
      </a:accent3>
      <a:accent4>
        <a:srgbClr val="DADADA"/>
      </a:accent4>
      <a:accent5>
        <a:srgbClr val="D7AAB9"/>
      </a:accent5>
      <a:accent6>
        <a:srgbClr val="E77200"/>
      </a:accent6>
      <a:hlink>
        <a:srgbClr val="FF00FF"/>
      </a:hlink>
      <a:folHlink>
        <a:srgbClr val="B760F9"/>
      </a:folHlink>
    </a:clrScheme>
    <a:fontScheme name="Office Theme">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Office Theme 1">
        <a:dk1>
          <a:srgbClr val="000000"/>
        </a:dk1>
        <a:lt1>
          <a:srgbClr val="FFFFFF"/>
        </a:lt1>
        <a:dk2>
          <a:srgbClr val="7F00FF"/>
        </a:dk2>
        <a:lt2>
          <a:srgbClr val="FAFD00"/>
        </a:lt2>
        <a:accent1>
          <a:srgbClr val="B50069"/>
        </a:accent1>
        <a:accent2>
          <a:srgbClr val="FF7F00"/>
        </a:accent2>
        <a:accent3>
          <a:srgbClr val="C0AAFF"/>
        </a:accent3>
        <a:accent4>
          <a:srgbClr val="DADADA"/>
        </a:accent4>
        <a:accent5>
          <a:srgbClr val="D7AAB9"/>
        </a:accent5>
        <a:accent6>
          <a:srgbClr val="E77200"/>
        </a:accent6>
        <a:hlink>
          <a:srgbClr val="FF00FF"/>
        </a:hlink>
        <a:folHlink>
          <a:srgbClr val="B760F9"/>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B760F9"/>
        </a:lt1>
        <a:dk2>
          <a:srgbClr val="7B00E4"/>
        </a:dk2>
        <a:lt2>
          <a:srgbClr val="280049"/>
        </a:lt2>
        <a:accent1>
          <a:srgbClr val="FFFFFF"/>
        </a:accent1>
        <a:accent2>
          <a:srgbClr val="FFFF00"/>
        </a:accent2>
        <a:accent3>
          <a:srgbClr val="D8B6FB"/>
        </a:accent3>
        <a:accent4>
          <a:srgbClr val="000000"/>
        </a:accent4>
        <a:accent5>
          <a:srgbClr val="FFFFFF"/>
        </a:accent5>
        <a:accent6>
          <a:srgbClr val="E7E700"/>
        </a:accent6>
        <a:hlink>
          <a:srgbClr val="FF00FF"/>
        </a:hlink>
        <a:folHlink>
          <a:srgbClr val="DFB6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DADADA"/>
        </a:lt2>
        <a:accent1>
          <a:srgbClr val="F2F2F2"/>
        </a:accent1>
        <a:accent2>
          <a:srgbClr val="919191"/>
        </a:accent2>
        <a:accent3>
          <a:srgbClr val="FFFFFF"/>
        </a:accent3>
        <a:accent4>
          <a:srgbClr val="000000"/>
        </a:accent4>
        <a:accent5>
          <a:srgbClr val="F7F7F7"/>
        </a:accent5>
        <a:accent6>
          <a:srgbClr val="838383"/>
        </a:accent6>
        <a:hlink>
          <a:srgbClr val="DADADA"/>
        </a:hlink>
        <a:folHlink>
          <a:srgbClr val="676767"/>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783</TotalTime>
  <Words>1376</Words>
  <Application>Microsoft Office PowerPoint</Application>
  <PresentationFormat>On-screen Show (4:3)</PresentationFormat>
  <Paragraphs>119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1_TS001069040</vt:lpstr>
      <vt:lpstr>PATHOGENICITY, VIRULENCE, INVASIVENESS AND TOXIGENICITY</vt:lpstr>
      <vt:lpstr> BACTERIA AND DISEASE</vt:lpstr>
      <vt:lpstr>PowerPoint Presentation</vt:lpstr>
      <vt:lpstr>PowerPoint Presentation</vt:lpstr>
      <vt:lpstr>PowerPoint Presentation</vt:lpstr>
      <vt:lpstr>Pathogenicity, Virulence, Invasiveness and Toxigenicity</vt:lpstr>
      <vt:lpstr>PowerPoint Presentation</vt:lpstr>
      <vt:lpstr>Invasiveness</vt:lpstr>
      <vt:lpstr>Toxigenicity</vt:lpstr>
      <vt:lpstr>PowerPoint Presentation</vt:lpstr>
      <vt:lpstr>INFECTION, PATHOGENICITY AND VIRULENCE</vt:lpstr>
      <vt:lpstr>PATHOGENICITY</vt:lpstr>
      <vt:lpstr>PowerPoint Presentation</vt:lpstr>
      <vt:lpstr>Pathogenesis </vt:lpstr>
      <vt:lpstr>VIRULENCE</vt:lpstr>
      <vt:lpstr>Factors related to virulence and the host</vt:lpstr>
      <vt:lpstr>Virulence Factors</vt:lpstr>
      <vt:lpstr>PowerPoint Presentation</vt:lpstr>
      <vt:lpstr>PowerPoint Presentation</vt:lpstr>
      <vt:lpstr>PowerPoint Presentation</vt:lpstr>
      <vt:lpstr>INFECTION</vt:lpstr>
      <vt:lpstr>Modes of Transmission</vt:lpstr>
      <vt:lpstr>Transmission of Infection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BACTERIA AND DISEASE</dc:title>
  <dc:creator>Dr. Kimaiga H.O. MBChB (UoN)</dc:creator>
  <cp:lastModifiedBy>Dr. Kimaiga H.O. MBChB (UoN)</cp:lastModifiedBy>
  <cp:revision>10</cp:revision>
  <dcterms:created xsi:type="dcterms:W3CDTF">2013-05-14T07:56:31Z</dcterms:created>
  <dcterms:modified xsi:type="dcterms:W3CDTF">2013-08-29T15:38:16Z</dcterms:modified>
</cp:coreProperties>
</file>