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6" r:id="rId2"/>
    <p:sldId id="277" r:id="rId3"/>
    <p:sldId id="278" r:id="rId4"/>
    <p:sldId id="279" r:id="rId5"/>
    <p:sldId id="280" r:id="rId6"/>
    <p:sldId id="297" r:id="rId7"/>
    <p:sldId id="281" r:id="rId8"/>
    <p:sldId id="298" r:id="rId9"/>
    <p:sldId id="299"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3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2166938" y="563563"/>
            <a:ext cx="4800600" cy="6151562"/>
            <a:chOff x="1365" y="355"/>
            <a:chExt cx="3024" cy="3875"/>
          </a:xfrm>
        </p:grpSpPr>
        <p:sp>
          <p:nvSpPr>
            <p:cNvPr id="2050"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1"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2"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3"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4"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5"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6"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7"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8"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9"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0"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1"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2"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3"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4"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2065"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2067" name="Rectangle 19"/>
          <p:cNvSpPr>
            <a:spLocks noGrp="1" noChangeArrowheads="1"/>
          </p:cNvSpPr>
          <p:nvPr>
            <p:ph type="ctrTitle" sz="quarter"/>
          </p:nvPr>
        </p:nvSpPr>
        <p:spPr>
          <a:xfrm>
            <a:off x="685800" y="2286000"/>
            <a:ext cx="7772400" cy="1143000"/>
          </a:xfrm>
        </p:spPr>
        <p:txBody>
          <a:bodyPr/>
          <a:lstStyle>
            <a:lvl1pPr>
              <a:defRPr/>
            </a:lvl1pPr>
          </a:lstStyle>
          <a:p>
            <a:pPr lvl="0"/>
            <a:r>
              <a:rPr lang="en-GB" noProof="0" smtClean="0"/>
              <a:t>Click to edit Master title style</a:t>
            </a:r>
          </a:p>
        </p:txBody>
      </p:sp>
      <p:sp>
        <p:nvSpPr>
          <p:cNvPr id="2068" name="Rectangle 20"/>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GB"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endParaRPr lang="en-GB">
              <a:solidFill>
                <a:srgbClr val="FFFFFF"/>
              </a:solidFill>
            </a:endParaRPr>
          </a:p>
        </p:txBody>
      </p:sp>
      <p:sp>
        <p:nvSpPr>
          <p:cNvPr id="2070" name="Rectangle 22"/>
          <p:cNvSpPr>
            <a:spLocks noGrp="1" noChangeArrowheads="1"/>
          </p:cNvSpPr>
          <p:nvPr>
            <p:ph type="ftr" sz="quarter" idx="3"/>
          </p:nvPr>
        </p:nvSpPr>
        <p:spPr/>
        <p:txBody>
          <a:bodyPr/>
          <a:lstStyle>
            <a:lvl1pPr>
              <a:defRPr/>
            </a:lvl1pPr>
          </a:lstStyle>
          <a:p>
            <a:endParaRPr lang="en-GB">
              <a:solidFill>
                <a:srgbClr val="FFFFFF"/>
              </a:solidFill>
            </a:endParaRPr>
          </a:p>
        </p:txBody>
      </p:sp>
      <p:sp>
        <p:nvSpPr>
          <p:cNvPr id="2071" name="Rectangle 23"/>
          <p:cNvSpPr>
            <a:spLocks noGrp="1" noChangeArrowheads="1"/>
          </p:cNvSpPr>
          <p:nvPr>
            <p:ph type="sldNum" sz="quarter" idx="4"/>
          </p:nvPr>
        </p:nvSpPr>
        <p:spPr/>
        <p:txBody>
          <a:bodyPr/>
          <a:lstStyle>
            <a:lvl1pPr>
              <a:defRPr/>
            </a:lvl1pPr>
          </a:lstStyle>
          <a:p>
            <a:fld id="{41907B08-DE58-4EB1-A445-0C63E8219D4F}"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100680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67B9ACBD-7D98-4FDE-99B0-479700343D1C}"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196872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00050"/>
            <a:ext cx="1943100" cy="54864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685800" y="400050"/>
            <a:ext cx="5676900" cy="5486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3AB4F5B2-8ACF-4665-BAC9-07738455F5E0}"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193885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4629C3B5-6883-44AD-B001-179677537AF3}"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83082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E1CC74E4-D48B-4165-9F57-E79A1B841936}"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090199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6858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59CADE2A-6B4F-49D8-9665-14DCF6370B1D}"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184683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solidFill>
                <a:srgbClr val="FFFFFF"/>
              </a:solidFill>
            </a:endParaRPr>
          </a:p>
        </p:txBody>
      </p:sp>
      <p:sp>
        <p:nvSpPr>
          <p:cNvPr id="8" name="Slide Number Placeholder 7"/>
          <p:cNvSpPr>
            <a:spLocks noGrp="1"/>
          </p:cNvSpPr>
          <p:nvPr>
            <p:ph type="sldNum" sz="quarter" idx="11"/>
          </p:nvPr>
        </p:nvSpPr>
        <p:spPr/>
        <p:txBody>
          <a:bodyPr/>
          <a:lstStyle>
            <a:lvl1pPr>
              <a:defRPr/>
            </a:lvl1pPr>
          </a:lstStyle>
          <a:p>
            <a:fld id="{3083D4C6-7BAC-48CB-BDFD-CAA762E9C233}" type="slidenum">
              <a:rPr lang="en-GB">
                <a:solidFill>
                  <a:srgbClr val="FFFFFF"/>
                </a:solidFill>
              </a:rPr>
              <a:pPr/>
              <a:t>‹#›</a:t>
            </a:fld>
            <a:endParaRPr lang="en-GB">
              <a:solidFill>
                <a:srgbClr val="FFFFFF"/>
              </a:solidFill>
            </a:endParaRPr>
          </a:p>
        </p:txBody>
      </p:sp>
      <p:sp>
        <p:nvSpPr>
          <p:cNvPr id="9" name="Footer Placeholder 8"/>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21067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solidFill>
                <a:srgbClr val="FFFFFF"/>
              </a:solidFill>
            </a:endParaRPr>
          </a:p>
        </p:txBody>
      </p:sp>
      <p:sp>
        <p:nvSpPr>
          <p:cNvPr id="4" name="Slide Number Placeholder 3"/>
          <p:cNvSpPr>
            <a:spLocks noGrp="1"/>
          </p:cNvSpPr>
          <p:nvPr>
            <p:ph type="sldNum" sz="quarter" idx="11"/>
          </p:nvPr>
        </p:nvSpPr>
        <p:spPr/>
        <p:txBody>
          <a:bodyPr/>
          <a:lstStyle>
            <a:lvl1pPr>
              <a:defRPr/>
            </a:lvl1pPr>
          </a:lstStyle>
          <a:p>
            <a:fld id="{9EA75280-150B-4462-A4BD-48345749F54C}" type="slidenum">
              <a:rPr lang="en-GB">
                <a:solidFill>
                  <a:srgbClr val="FFFFFF"/>
                </a:solidFill>
              </a:rPr>
              <a:pPr/>
              <a:t>‹#›</a:t>
            </a:fld>
            <a:endParaRPr lang="en-GB">
              <a:solidFill>
                <a:srgbClr val="FFFFFF"/>
              </a:solidFill>
            </a:endParaRPr>
          </a:p>
        </p:txBody>
      </p:sp>
      <p:sp>
        <p:nvSpPr>
          <p:cNvPr id="5" name="Footer Placeholder 4"/>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55950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solidFill>
                <a:srgbClr val="FFFFFF"/>
              </a:solidFill>
            </a:endParaRPr>
          </a:p>
        </p:txBody>
      </p:sp>
      <p:sp>
        <p:nvSpPr>
          <p:cNvPr id="3" name="Slide Number Placeholder 2"/>
          <p:cNvSpPr>
            <a:spLocks noGrp="1"/>
          </p:cNvSpPr>
          <p:nvPr>
            <p:ph type="sldNum" sz="quarter" idx="11"/>
          </p:nvPr>
        </p:nvSpPr>
        <p:spPr/>
        <p:txBody>
          <a:bodyPr/>
          <a:lstStyle>
            <a:lvl1pPr>
              <a:defRPr/>
            </a:lvl1pPr>
          </a:lstStyle>
          <a:p>
            <a:fld id="{FF254BDA-3944-493C-AE0B-6F1DEB2BEADA}" type="slidenum">
              <a:rPr lang="en-GB">
                <a:solidFill>
                  <a:srgbClr val="FFFFFF"/>
                </a:solidFill>
              </a:rPr>
              <a:pPr/>
              <a:t>‹#›</a:t>
            </a:fld>
            <a:endParaRPr lang="en-GB">
              <a:solidFill>
                <a:srgbClr val="FFFFFF"/>
              </a:solidFill>
            </a:endParaRPr>
          </a:p>
        </p:txBody>
      </p:sp>
      <p:sp>
        <p:nvSpPr>
          <p:cNvPr id="4" name="Footer Placeholder 3"/>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88252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892A1832-2F8E-4903-9108-C06AC08102C0}"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23906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D332FE2D-A179-4C8C-BAE5-68A833DA10FC}"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148122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29804"/>
                <a:invGamma/>
              </a:schemeClr>
            </a:gs>
          </a:gsLst>
          <a:lin ang="5400000" scaled="1"/>
        </a:gra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2166938" y="563563"/>
            <a:ext cx="4800600" cy="6151562"/>
            <a:chOff x="1365" y="355"/>
            <a:chExt cx="3024" cy="3875"/>
          </a:xfrm>
        </p:grpSpPr>
        <p:sp>
          <p:nvSpPr>
            <p:cNvPr id="1026"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7"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8"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9"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0"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1"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2"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3"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4"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5"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6"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7"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8"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9"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40"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1041"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1043" name="Rectangle 19"/>
          <p:cNvSpPr>
            <a:spLocks noGrp="1" noChangeArrowheads="1"/>
          </p:cNvSpPr>
          <p:nvPr>
            <p:ph type="title"/>
          </p:nvPr>
        </p:nvSpPr>
        <p:spPr bwMode="auto">
          <a:xfrm>
            <a:off x="685800" y="4000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44" name="Rectangle 20"/>
          <p:cNvSpPr>
            <a:spLocks noGrp="1" noChangeArrowheads="1"/>
          </p:cNvSpPr>
          <p:nvPr>
            <p:ph type="body" idx="1"/>
          </p:nvPr>
        </p:nvSpPr>
        <p:spPr bwMode="auto">
          <a:xfrm>
            <a:off x="685800" y="17716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5" name="Rectangle 21"/>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
        <p:nvSpPr>
          <p:cNvPr id="1046" name="Rectangle 22"/>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outerShdw blurRad="38100" dist="38100" dir="2700000" algn="tl">
                    <a:srgbClr val="000000"/>
                  </a:outerShdw>
                </a:effectLst>
              </a:defRPr>
            </a:lvl1pPr>
          </a:lstStyle>
          <a:p>
            <a:pPr eaLnBrk="0" fontAlgn="base" hangingPunct="0">
              <a:spcBef>
                <a:spcPct val="0"/>
              </a:spcBef>
              <a:spcAft>
                <a:spcPct val="0"/>
              </a:spcAft>
            </a:pPr>
            <a:fld id="{BE7C1BBB-9379-4727-8260-284834B861D2}" type="slidenum">
              <a:rPr lang="en-GB" smtClean="0">
                <a:solidFill>
                  <a:srgbClr val="FFFFFF"/>
                </a:solidFill>
              </a:rPr>
              <a:pPr eaLnBrk="0" fontAlgn="base" hangingPunct="0">
                <a:spcBef>
                  <a:spcPct val="0"/>
                </a:spcBef>
                <a:spcAft>
                  <a:spcPct val="0"/>
                </a:spcAft>
              </a:pPr>
              <a:t>‹#›</a:t>
            </a:fld>
            <a:endParaRPr lang="en-GB" smtClean="0">
              <a:solidFill>
                <a:srgbClr val="FFFFFF"/>
              </a:solidFill>
            </a:endParaRPr>
          </a:p>
        </p:txBody>
      </p:sp>
      <p:sp>
        <p:nvSpPr>
          <p:cNvPr id="1047" name="Rectangle 2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Tree>
    <p:extLst>
      <p:ext uri="{BB962C8B-B14F-4D97-AF65-F5344CB8AC3E}">
        <p14:creationId xmlns:p14="http://schemas.microsoft.com/office/powerpoint/2010/main" val="441792603"/>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980728"/>
            <a:ext cx="8062664" cy="2448272"/>
          </a:xfrm>
        </p:spPr>
        <p:txBody>
          <a:bodyPr/>
          <a:lstStyle/>
          <a:p>
            <a:r>
              <a:rPr lang="en-US" dirty="0" smtClean="0"/>
              <a:t>PATHOGENICITY, VIRULENCE, INVASIVENESS AND TOXIGENICITY</a:t>
            </a:r>
            <a:endParaRPr lang="en-GB" b="1" dirty="0"/>
          </a:p>
        </p:txBody>
      </p:sp>
      <p:sp>
        <p:nvSpPr>
          <p:cNvPr id="3" name="Subtitle 2"/>
          <p:cNvSpPr>
            <a:spLocks noGrp="1"/>
          </p:cNvSpPr>
          <p:nvPr>
            <p:ph type="subTitle" idx="1"/>
          </p:nvPr>
        </p:nvSpPr>
        <p:spPr/>
        <p:txBody>
          <a:bodyPr/>
          <a:lstStyle/>
          <a:p>
            <a:r>
              <a:rPr lang="en-GB" dirty="0" smtClean="0"/>
              <a:t>KIMAIGA H.O</a:t>
            </a:r>
          </a:p>
          <a:p>
            <a:r>
              <a:rPr lang="en-GB" dirty="0" smtClean="0"/>
              <a:t>MBChB(University of Nairobi)</a:t>
            </a:r>
            <a:endParaRPr lang="en-GB" dirty="0"/>
          </a:p>
        </p:txBody>
      </p:sp>
    </p:spTree>
    <p:extLst>
      <p:ext uri="{BB962C8B-B14F-4D97-AF65-F5344CB8AC3E}">
        <p14:creationId xmlns:p14="http://schemas.microsoft.com/office/powerpoint/2010/main" val="152693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ChangeArrowheads="1"/>
          </p:cNvSpPr>
          <p:nvPr>
            <p:ph type="body" idx="4294967295"/>
          </p:nvPr>
        </p:nvSpPr>
        <p:spPr>
          <a:xfrm>
            <a:off x="228600" y="228600"/>
            <a:ext cx="8610600" cy="6324600"/>
          </a:xfrm>
        </p:spPr>
        <p:txBody>
          <a:bodyPr/>
          <a:lstStyle/>
          <a:p>
            <a:pPr eaLnBrk="1" hangingPunct="1">
              <a:defRPr/>
            </a:pPr>
            <a:r>
              <a:rPr lang="en-US" sz="2400" dirty="0" smtClean="0"/>
              <a:t>Endotoxins </a:t>
            </a:r>
            <a:endParaRPr lang="en-US" sz="2400" dirty="0"/>
          </a:p>
          <a:p>
            <a:pPr lvl="1">
              <a:defRPr/>
            </a:pPr>
            <a:r>
              <a:rPr lang="en-US" sz="2400" dirty="0" smtClean="0"/>
              <a:t>Structural </a:t>
            </a:r>
            <a:r>
              <a:rPr lang="en-US" sz="2400" dirty="0" smtClean="0"/>
              <a:t>components of microbes, which are complexes of lipids, polysaccharides and </a:t>
            </a:r>
            <a:r>
              <a:rPr lang="en-US" sz="2400" dirty="0" smtClean="0"/>
              <a:t>proteins.</a:t>
            </a:r>
          </a:p>
          <a:p>
            <a:pPr lvl="1">
              <a:defRPr/>
            </a:pPr>
            <a:r>
              <a:rPr lang="en-US" sz="2400" dirty="0"/>
              <a:t>U</a:t>
            </a:r>
            <a:r>
              <a:rPr lang="en-US" sz="2400" dirty="0" smtClean="0"/>
              <a:t>sually </a:t>
            </a:r>
            <a:r>
              <a:rPr lang="en-US" sz="2400" dirty="0" smtClean="0"/>
              <a:t>part of the cell wall of gram negative bacteria and are usually released after autolysis.  </a:t>
            </a:r>
            <a:endParaRPr lang="en-US" sz="2400" dirty="0" smtClean="0"/>
          </a:p>
          <a:p>
            <a:pPr lvl="1">
              <a:defRPr/>
            </a:pPr>
            <a:r>
              <a:rPr lang="en-US" sz="2400" dirty="0" smtClean="0"/>
              <a:t>The </a:t>
            </a:r>
            <a:r>
              <a:rPr lang="en-US" sz="2400" dirty="0" smtClean="0"/>
              <a:t>protein portion is not essential for toxicity. It is the lipopolysaccharide portion which is highly toxins but less potent than exotoxins. </a:t>
            </a:r>
            <a:endParaRPr lang="en-US" sz="2400" dirty="0" smtClean="0"/>
          </a:p>
          <a:p>
            <a:pPr lvl="1">
              <a:defRPr/>
            </a:pPr>
            <a:r>
              <a:rPr lang="en-US" sz="2400" dirty="0" smtClean="0"/>
              <a:t>All </a:t>
            </a:r>
            <a:r>
              <a:rPr lang="en-US" sz="2400" dirty="0" smtClean="0"/>
              <a:t>endotoxins are emetic and pyrogenic and commonly </a:t>
            </a:r>
            <a:r>
              <a:rPr lang="en-US" sz="2400" dirty="0" err="1" smtClean="0"/>
              <a:t>diarrhoeic</a:t>
            </a:r>
            <a:r>
              <a:rPr lang="en-US" sz="2400" dirty="0" smtClean="0"/>
              <a:t>.</a:t>
            </a:r>
          </a:p>
          <a:p>
            <a:pPr lvl="1">
              <a:defRPr/>
            </a:pPr>
            <a:r>
              <a:rPr lang="en-US" sz="2400" dirty="0" smtClean="0"/>
              <a:t>They </a:t>
            </a:r>
            <a:r>
              <a:rPr lang="en-US" sz="2400" dirty="0" smtClean="0"/>
              <a:t>are </a:t>
            </a:r>
            <a:r>
              <a:rPr lang="en-US" sz="2400" dirty="0" err="1" smtClean="0"/>
              <a:t>thermostable</a:t>
            </a:r>
            <a:r>
              <a:rPr lang="en-US" sz="2400" dirty="0" smtClean="0"/>
              <a:t>, withstanding 100 0C  for an hour unlike the </a:t>
            </a:r>
            <a:r>
              <a:rPr lang="en-US" sz="2400" dirty="0" err="1" smtClean="0"/>
              <a:t>thermolabile</a:t>
            </a:r>
            <a:r>
              <a:rPr lang="en-US" sz="2400" dirty="0" smtClean="0"/>
              <a:t> exotoxins which are destroyed by heating at 60 0C  for 1 - 2 hours.</a:t>
            </a:r>
          </a:p>
        </p:txBody>
      </p:sp>
    </p:spTree>
    <p:extLst>
      <p:ext uri="{BB962C8B-B14F-4D97-AF65-F5344CB8AC3E}">
        <p14:creationId xmlns:p14="http://schemas.microsoft.com/office/powerpoint/2010/main" val="213393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INFECTION, PATHOGENICITY AND VIRULENCE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Terminologies used to refer to certain aspects of interaction between disease causing bacteria and the host, i.e. the </a:t>
            </a:r>
            <a:r>
              <a:rPr lang="en-US" b="1" dirty="0" smtClean="0"/>
              <a:t>host-parasite relationship</a:t>
            </a:r>
            <a:r>
              <a:rPr lang="en-US" dirty="0" smtClean="0"/>
              <a:t>. These are at times used interchangeably </a:t>
            </a:r>
          </a:p>
          <a:p>
            <a:pPr>
              <a:buFont typeface="Wingdings" charset="2"/>
              <a:buChar char="§"/>
            </a:pPr>
            <a:r>
              <a:rPr lang="en-US" sz="3400" dirty="0" smtClean="0"/>
              <a:t>Relationships between host and microbes.</a:t>
            </a:r>
          </a:p>
          <a:p>
            <a:pPr lvl="1"/>
            <a:r>
              <a:rPr lang="en-US" dirty="0" err="1" smtClean="0"/>
              <a:t>Commensal</a:t>
            </a:r>
            <a:r>
              <a:rPr lang="en-US" dirty="0" smtClean="0"/>
              <a:t> - Microbe received benefit, but there is no harm to the host.</a:t>
            </a:r>
          </a:p>
          <a:p>
            <a:pPr lvl="1"/>
            <a:r>
              <a:rPr lang="en-US" dirty="0" smtClean="0"/>
              <a:t>Opportunist - Microbe received benefit, and is able to cause disease if host defenses are </a:t>
            </a:r>
            <a:br>
              <a:rPr lang="en-US" dirty="0" smtClean="0"/>
            </a:br>
            <a:r>
              <a:rPr lang="en-US" dirty="0" smtClean="0"/>
              <a:t>weakened.</a:t>
            </a:r>
          </a:p>
          <a:p>
            <a:pPr lvl="1"/>
            <a:r>
              <a:rPr lang="en-US" dirty="0" err="1" smtClean="0"/>
              <a:t>Pathogenicity</a:t>
            </a:r>
            <a:r>
              <a:rPr lang="en-US" dirty="0" smtClean="0"/>
              <a:t> - The ability of an organism to cause disease.</a:t>
            </a:r>
          </a:p>
        </p:txBody>
      </p:sp>
    </p:spTree>
    <p:extLst>
      <p:ext uri="{BB962C8B-B14F-4D97-AF65-F5344CB8AC3E}">
        <p14:creationId xmlns:p14="http://schemas.microsoft.com/office/powerpoint/2010/main" val="2860484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PATHOGENICITY</a:t>
            </a:r>
            <a:endParaRPr lang="en-US" dirty="0"/>
          </a:p>
        </p:txBody>
      </p:sp>
      <p:sp>
        <p:nvSpPr>
          <p:cNvPr id="3" name="Content Placeholder 2"/>
          <p:cNvSpPr>
            <a:spLocks noGrp="1"/>
          </p:cNvSpPr>
          <p:nvPr>
            <p:ph idx="1"/>
          </p:nvPr>
        </p:nvSpPr>
        <p:spPr/>
        <p:txBody>
          <a:bodyPr>
            <a:normAutofit/>
          </a:bodyPr>
          <a:lstStyle/>
          <a:p>
            <a:r>
              <a:rPr lang="en-US" dirty="0" smtClean="0"/>
              <a:t>Ability or potential of an organism to cause disease and varies from one genus to another. Bacteria are grouped into;</a:t>
            </a:r>
          </a:p>
          <a:p>
            <a:pPr lvl="1"/>
            <a:r>
              <a:rPr lang="en-US" dirty="0" smtClean="0"/>
              <a:t>Pathogenic bacteria</a:t>
            </a:r>
          </a:p>
          <a:p>
            <a:pPr lvl="1"/>
            <a:r>
              <a:rPr lang="en-US" dirty="0" smtClean="0"/>
              <a:t>Non-pathogenic bacteria</a:t>
            </a:r>
          </a:p>
          <a:p>
            <a:pPr lvl="1"/>
            <a:r>
              <a:rPr lang="en-US" dirty="0" smtClean="0"/>
              <a:t>Opportunistic pathogenic</a:t>
            </a:r>
          </a:p>
        </p:txBody>
      </p:sp>
    </p:spTree>
    <p:extLst>
      <p:ext uri="{BB962C8B-B14F-4D97-AF65-F5344CB8AC3E}">
        <p14:creationId xmlns:p14="http://schemas.microsoft.com/office/powerpoint/2010/main" val="346091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t>Transmission: </a:t>
            </a:r>
            <a:r>
              <a:rPr lang="en-US" dirty="0" smtClean="0"/>
              <a:t>Movement from one location to another;</a:t>
            </a:r>
          </a:p>
          <a:p>
            <a:pPr lvl="1"/>
            <a:r>
              <a:rPr lang="en-US" dirty="0" smtClean="0"/>
              <a:t>Enhanced if organism is in large numbers and excreted in large numbers</a:t>
            </a:r>
          </a:p>
          <a:p>
            <a:pPr lvl="1"/>
            <a:r>
              <a:rPr lang="en-US" dirty="0" smtClean="0"/>
              <a:t>Enhanced in availability to survive extreme conditions</a:t>
            </a:r>
          </a:p>
          <a:p>
            <a:r>
              <a:rPr lang="en-US" b="1" dirty="0" smtClean="0"/>
              <a:t>Infectivity: </a:t>
            </a:r>
            <a:r>
              <a:rPr lang="en-US" dirty="0" smtClean="0"/>
              <a:t>Ability to penetrate a healthy host’s 1</a:t>
            </a:r>
            <a:r>
              <a:rPr lang="en-US" baseline="30000" dirty="0" smtClean="0"/>
              <a:t>st</a:t>
            </a:r>
            <a:r>
              <a:rPr lang="en-US" dirty="0" smtClean="0"/>
              <a:t> line of </a:t>
            </a:r>
            <a:r>
              <a:rPr lang="en-US" dirty="0" err="1" smtClean="0"/>
              <a:t>defence</a:t>
            </a:r>
            <a:r>
              <a:rPr lang="en-US" dirty="0" smtClean="0"/>
              <a:t> e.g. intact skin, intact mucous membrane and varies from host to host. If the organism has certain factors e.g. virulence, it enhances infectivity</a:t>
            </a:r>
          </a:p>
        </p:txBody>
      </p:sp>
    </p:spTree>
    <p:extLst>
      <p:ext uri="{BB962C8B-B14F-4D97-AF65-F5344CB8AC3E}">
        <p14:creationId xmlns:p14="http://schemas.microsoft.com/office/powerpoint/2010/main" val="262613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Pathogenesis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Pathogenesis </a:t>
            </a:r>
            <a:r>
              <a:rPr lang="en-US" dirty="0" smtClean="0"/>
              <a:t>is the process </a:t>
            </a:r>
            <a:r>
              <a:rPr lang="en-US" dirty="0"/>
              <a:t>that covers initiation of an infection process, from beginning of signs and symptoms</a:t>
            </a:r>
          </a:p>
          <a:p>
            <a:r>
              <a:rPr lang="en-US" dirty="0" smtClean="0"/>
              <a:t>Pathogenesis can result in;</a:t>
            </a:r>
          </a:p>
          <a:p>
            <a:pPr lvl="1">
              <a:buFont typeface="Wingdings" pitchFamily="2" charset="2"/>
              <a:buChar char="v"/>
            </a:pPr>
            <a:r>
              <a:rPr lang="en-US" dirty="0" smtClean="0"/>
              <a:t>Lack of symptoms and may be referred to as asymptomatic</a:t>
            </a:r>
          </a:p>
          <a:p>
            <a:pPr lvl="1">
              <a:buFont typeface="Wingdings" pitchFamily="2" charset="2"/>
              <a:buChar char="v"/>
            </a:pPr>
            <a:r>
              <a:rPr lang="en-US" dirty="0" smtClean="0"/>
              <a:t>May be unnoticed but detectable in the laboratory</a:t>
            </a:r>
          </a:p>
          <a:p>
            <a:pPr lvl="1">
              <a:buFont typeface="Wingdings" pitchFamily="2" charset="2"/>
              <a:buChar char="v"/>
            </a:pPr>
            <a:r>
              <a:rPr lang="en-US" dirty="0" smtClean="0"/>
              <a:t>Visible symptoms like a swelling at the site of entry i.e. a localized lesion or with pain e.g. sore throat</a:t>
            </a:r>
          </a:p>
        </p:txBody>
      </p:sp>
      <p:sp>
        <p:nvSpPr>
          <p:cNvPr id="4" name="Title 1"/>
          <p:cNvSpPr txBox="1">
            <a:spLocks/>
          </p:cNvSpPr>
          <p:nvPr/>
        </p:nvSpPr>
        <p:spPr>
          <a:xfrm>
            <a:off x="0" y="3200400"/>
            <a:ext cx="9296400" cy="1143000"/>
          </a:xfrm>
          <a:prstGeom prst="rect">
            <a:avLst/>
          </a:prstGeom>
        </p:spPr>
        <p:txBody>
          <a:bodyPr vert="horz" lIns="91440" tIns="45720" rIns="91440" bIns="45720" rtlCol="0" anchor="ctr">
            <a:normAutofit/>
          </a:bodyPr>
          <a:lstStyle/>
          <a:p>
            <a:pPr algn="ctr">
              <a:spcBef>
                <a:spcPct val="0"/>
              </a:spcBef>
            </a:pPr>
            <a:endParaRPr lang="en-US" sz="4400" b="1" dirty="0">
              <a:solidFill>
                <a:prstClr val="black"/>
              </a:solidFill>
            </a:endParaRPr>
          </a:p>
        </p:txBody>
      </p:sp>
    </p:spTree>
    <p:extLst>
      <p:ext uri="{BB962C8B-B14F-4D97-AF65-F5344CB8AC3E}">
        <p14:creationId xmlns:p14="http://schemas.microsoft.com/office/powerpoint/2010/main" val="430095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VIRULENCE</a:t>
            </a:r>
            <a:endParaRPr lang="en-US" dirty="0"/>
          </a:p>
        </p:txBody>
      </p:sp>
      <p:sp>
        <p:nvSpPr>
          <p:cNvPr id="3" name="Content Placeholder 2"/>
          <p:cNvSpPr>
            <a:spLocks noGrp="1"/>
          </p:cNvSpPr>
          <p:nvPr>
            <p:ph idx="1"/>
          </p:nvPr>
        </p:nvSpPr>
        <p:spPr/>
        <p:txBody>
          <a:bodyPr/>
          <a:lstStyle/>
          <a:p>
            <a:pPr lvl="0"/>
            <a:r>
              <a:rPr lang="en-US" dirty="0" smtClean="0"/>
              <a:t>This is the capacity (how much damage) / extent of an organism to cause a disease and varies from organism to another. Can be described as;</a:t>
            </a:r>
          </a:p>
          <a:p>
            <a:pPr lvl="1"/>
            <a:r>
              <a:rPr lang="en-US" dirty="0" err="1" smtClean="0"/>
              <a:t>Avirulent</a:t>
            </a:r>
            <a:r>
              <a:rPr lang="en-US" dirty="0" smtClean="0"/>
              <a:t>; cannot cause harm</a:t>
            </a:r>
          </a:p>
          <a:p>
            <a:pPr lvl="1"/>
            <a:r>
              <a:rPr lang="en-US" dirty="0" smtClean="0"/>
              <a:t>Virulent; causes harm</a:t>
            </a:r>
          </a:p>
          <a:p>
            <a:pPr lvl="1"/>
            <a:r>
              <a:rPr lang="en-US" dirty="0" smtClean="0"/>
              <a:t>Very virulent; extremely dangerous in disease causing</a:t>
            </a:r>
          </a:p>
        </p:txBody>
      </p:sp>
    </p:spTree>
    <p:extLst>
      <p:ext uri="{BB962C8B-B14F-4D97-AF65-F5344CB8AC3E}">
        <p14:creationId xmlns:p14="http://schemas.microsoft.com/office/powerpoint/2010/main" val="622462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related to virulence and the host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Bacterial factors</a:t>
            </a:r>
            <a:endParaRPr lang="en-US" dirty="0" smtClean="0"/>
          </a:p>
          <a:p>
            <a:pPr lvl="1"/>
            <a:r>
              <a:rPr lang="en-US" dirty="0" smtClean="0"/>
              <a:t>Ability to initiate infection</a:t>
            </a:r>
          </a:p>
          <a:p>
            <a:pPr lvl="1"/>
            <a:r>
              <a:rPr lang="en-US" dirty="0" smtClean="0"/>
              <a:t>Presence and production of structures called bacterial ailment structures</a:t>
            </a:r>
          </a:p>
          <a:p>
            <a:r>
              <a:rPr lang="en-US" b="1" dirty="0" smtClean="0"/>
              <a:t>Adherence factors</a:t>
            </a:r>
            <a:endParaRPr lang="en-US" dirty="0" smtClean="0"/>
          </a:p>
          <a:p>
            <a:r>
              <a:rPr lang="en-US" b="1" dirty="0" smtClean="0"/>
              <a:t>Aggressive Factors</a:t>
            </a:r>
            <a:endParaRPr lang="en-US" dirty="0" smtClean="0"/>
          </a:p>
          <a:p>
            <a:pPr lvl="1"/>
            <a:r>
              <a:rPr lang="en-US" dirty="0" smtClean="0"/>
              <a:t>Include capsules, prevents phagocytosis</a:t>
            </a:r>
          </a:p>
          <a:p>
            <a:r>
              <a:rPr lang="en-US" b="1" dirty="0" smtClean="0"/>
              <a:t>Enzyme and enzyme related factors</a:t>
            </a:r>
            <a:endParaRPr lang="en-US" dirty="0" smtClean="0"/>
          </a:p>
          <a:p>
            <a:r>
              <a:rPr lang="en-US" b="1" dirty="0" err="1" smtClean="0"/>
              <a:t>Siderophores</a:t>
            </a:r>
            <a:endParaRPr lang="en-US" dirty="0" smtClean="0"/>
          </a:p>
          <a:p>
            <a:r>
              <a:rPr lang="en-US" b="1" dirty="0" smtClean="0"/>
              <a:t>Plasmids </a:t>
            </a:r>
            <a:endParaRPr lang="en-US" dirty="0" smtClean="0"/>
          </a:p>
          <a:p>
            <a:r>
              <a:rPr lang="en-US" b="1" dirty="0" smtClean="0"/>
              <a:t>Bacterial toxins</a:t>
            </a:r>
            <a:endParaRPr lang="en-US" dirty="0" smtClean="0"/>
          </a:p>
          <a:p>
            <a:endParaRPr lang="en-US" dirty="0"/>
          </a:p>
        </p:txBody>
      </p:sp>
    </p:spTree>
    <p:extLst>
      <p:ext uri="{BB962C8B-B14F-4D97-AF65-F5344CB8AC3E}">
        <p14:creationId xmlns:p14="http://schemas.microsoft.com/office/powerpoint/2010/main" val="4139072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Virulence Factors</a:t>
            </a:r>
          </a:p>
        </p:txBody>
      </p:sp>
      <p:sp>
        <p:nvSpPr>
          <p:cNvPr id="81923" name="Rectangle 3"/>
          <p:cNvSpPr>
            <a:spLocks noGrp="1" noChangeArrowheads="1"/>
          </p:cNvSpPr>
          <p:nvPr>
            <p:ph idx="1"/>
          </p:nvPr>
        </p:nvSpPr>
        <p:spPr>
          <a:xfrm>
            <a:off x="304800" y="1524000"/>
            <a:ext cx="8610600" cy="5105400"/>
          </a:xfrm>
        </p:spPr>
        <p:txBody>
          <a:bodyPr>
            <a:noAutofit/>
          </a:bodyPr>
          <a:lstStyle/>
          <a:p>
            <a:pPr marL="365760" indent="-256032" eaLnBrk="1" fontAlgn="auto" hangingPunct="1">
              <a:spcAft>
                <a:spcPts val="0"/>
              </a:spcAft>
              <a:buFont typeface="Wingdings" pitchFamily="2" charset="2"/>
              <a:buChar char="§"/>
              <a:defRPr/>
            </a:pPr>
            <a:r>
              <a:rPr lang="en-US" sz="2400" dirty="0" smtClean="0"/>
              <a:t>The properties that an organism has to enable it to cause infection.</a:t>
            </a:r>
          </a:p>
          <a:p>
            <a:pPr marL="365760" indent="-256032" eaLnBrk="1" fontAlgn="auto" hangingPunct="1">
              <a:spcAft>
                <a:spcPts val="0"/>
              </a:spcAft>
              <a:buFont typeface="Wingdings" pitchFamily="2" charset="2"/>
              <a:buChar char="§"/>
              <a:defRPr/>
            </a:pPr>
            <a:r>
              <a:rPr lang="en-US" sz="2400" dirty="0" smtClean="0"/>
              <a:t>May enable an organism to evade host defenses.</a:t>
            </a:r>
          </a:p>
          <a:p>
            <a:pPr marL="365760" indent="-256032" eaLnBrk="1" fontAlgn="auto" hangingPunct="1">
              <a:spcAft>
                <a:spcPts val="0"/>
              </a:spcAft>
              <a:buFont typeface="Wingdings" pitchFamily="2" charset="2"/>
              <a:buChar char="§"/>
              <a:defRPr/>
            </a:pPr>
            <a:r>
              <a:rPr lang="en-US" sz="2400" dirty="0" smtClean="0"/>
              <a:t>May improve access to the body's nutrients.</a:t>
            </a:r>
          </a:p>
          <a:p>
            <a:pPr lvl="1">
              <a:buFont typeface="Wingdings" charset="2"/>
              <a:buChar char="§"/>
            </a:pPr>
            <a:r>
              <a:rPr lang="en-US" sz="2400" dirty="0" smtClean="0"/>
              <a:t>Colonization factors, e.g. </a:t>
            </a:r>
            <a:r>
              <a:rPr lang="en-US" sz="2400" dirty="0" err="1" smtClean="0"/>
              <a:t>fimbriae</a:t>
            </a:r>
            <a:endParaRPr lang="en-US" sz="2400" dirty="0" smtClean="0"/>
          </a:p>
          <a:p>
            <a:pPr lvl="2">
              <a:buFont typeface="Wingdings" charset="2"/>
              <a:buChar char="§"/>
            </a:pPr>
            <a:r>
              <a:rPr lang="en-US" dirty="0" smtClean="0"/>
              <a:t>Allow an organism to adhere to cells.</a:t>
            </a:r>
          </a:p>
          <a:p>
            <a:pPr lvl="2">
              <a:buFont typeface="Wingdings" charset="2"/>
              <a:buChar char="§"/>
            </a:pPr>
            <a:r>
              <a:rPr lang="en-US" dirty="0" smtClean="0"/>
              <a:t>Adhesions are proteins that allow organisms to stick to cells.</a:t>
            </a:r>
          </a:p>
          <a:p>
            <a:pPr lvl="1"/>
            <a:r>
              <a:rPr lang="en-US" sz="2400" dirty="0" smtClean="0"/>
              <a:t>Antiphagocytic mechanisms, e.g. capsule</a:t>
            </a:r>
          </a:p>
          <a:p>
            <a:pPr lvl="2">
              <a:buFont typeface="Wingdings" charset="2"/>
              <a:buChar char="§"/>
            </a:pPr>
            <a:r>
              <a:rPr lang="en-US" dirty="0" smtClean="0"/>
              <a:t>Body's immune cells are unable to engulf organisms.</a:t>
            </a:r>
          </a:p>
          <a:p>
            <a:pPr lvl="1" eaLnBrk="1" hangingPunct="1"/>
            <a:r>
              <a:rPr lang="en-US" sz="2400" dirty="0" err="1" smtClean="0"/>
              <a:t>Exotoxins</a:t>
            </a:r>
            <a:r>
              <a:rPr lang="en-US" sz="2400" dirty="0" smtClean="0"/>
              <a:t> (toxins excreted from the bacterial cell).</a:t>
            </a:r>
          </a:p>
          <a:p>
            <a:pPr lvl="2" eaLnBrk="1" hangingPunct="1">
              <a:buFont typeface="Wingdings" charset="2"/>
              <a:buChar char="§"/>
            </a:pPr>
            <a:r>
              <a:rPr lang="en-US" dirty="0" smtClean="0"/>
              <a:t>A wide variety of enzymes and toxic proteins are released.</a:t>
            </a:r>
          </a:p>
        </p:txBody>
      </p:sp>
    </p:spTree>
    <p:extLst>
      <p:ext uri="{BB962C8B-B14F-4D97-AF65-F5344CB8AC3E}">
        <p14:creationId xmlns:p14="http://schemas.microsoft.com/office/powerpoint/2010/main" val="399737282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pPr eaLnBrk="1" hangingPunct="1">
              <a:buFont typeface="Wingdings" charset="2"/>
              <a:buChar char="§"/>
            </a:pPr>
            <a:r>
              <a:rPr lang="en-US" smtClean="0"/>
              <a:t>Substances that help organisms invade</a:t>
            </a:r>
          </a:p>
          <a:p>
            <a:pPr lvl="1" eaLnBrk="1" hangingPunct="1"/>
            <a:r>
              <a:rPr lang="en-US" sz="3000" smtClean="0"/>
              <a:t>Hemolysins - cause lysis of red blood cells, and damage other body cells.</a:t>
            </a:r>
          </a:p>
          <a:p>
            <a:pPr lvl="1" eaLnBrk="1" hangingPunct="1"/>
            <a:r>
              <a:rPr lang="en-US" sz="3000" smtClean="0"/>
              <a:t>Leukocidins - kill white blood cells.</a:t>
            </a:r>
          </a:p>
          <a:p>
            <a:pPr lvl="1" eaLnBrk="1" hangingPunct="1"/>
            <a:r>
              <a:rPr lang="en-US" sz="3000" smtClean="0"/>
              <a:t>Hyaluronidase -  breaks down connective tissue extracellular material allowing spread.</a:t>
            </a:r>
          </a:p>
          <a:p>
            <a:pPr lvl="1" eaLnBrk="1" hangingPunct="1"/>
            <a:r>
              <a:rPr lang="en-US" sz="3000" smtClean="0"/>
              <a:t>Collagenase - breaks down collagen, a structural protein.</a:t>
            </a:r>
          </a:p>
        </p:txBody>
      </p:sp>
    </p:spTree>
    <p:extLst>
      <p:ext uri="{BB962C8B-B14F-4D97-AF65-F5344CB8AC3E}">
        <p14:creationId xmlns:p14="http://schemas.microsoft.com/office/powerpoint/2010/main" val="105041127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p:txBody>
          <a:bodyPr>
            <a:normAutofit fontScale="85000" lnSpcReduction="10000"/>
          </a:bodyPr>
          <a:lstStyle/>
          <a:p>
            <a:pPr eaLnBrk="1" hangingPunct="1">
              <a:buFont typeface="Wingdings" charset="2"/>
              <a:buChar char="§"/>
            </a:pPr>
            <a:r>
              <a:rPr lang="en-US" sz="2800" smtClean="0"/>
              <a:t>Toxins that cause disease</a:t>
            </a:r>
          </a:p>
          <a:p>
            <a:pPr lvl="1" eaLnBrk="1" hangingPunct="1"/>
            <a:r>
              <a:rPr lang="en-US" smtClean="0"/>
              <a:t>Enterotoxins - attack the bowel.</a:t>
            </a:r>
          </a:p>
          <a:p>
            <a:pPr lvl="1" eaLnBrk="1" hangingPunct="1"/>
            <a:r>
              <a:rPr lang="en-US" smtClean="0"/>
              <a:t>Neurotoxins - inhibit normal neurological function.</a:t>
            </a:r>
          </a:p>
          <a:p>
            <a:pPr lvl="1" eaLnBrk="1" hangingPunct="1"/>
            <a:r>
              <a:rPr lang="en-US" smtClean="0"/>
              <a:t>Protein synthesis inhibitors - can kill cells or damage organs, e.g. diphtheria</a:t>
            </a:r>
          </a:p>
          <a:p>
            <a:pPr lvl="1" eaLnBrk="1" hangingPunct="1"/>
            <a:r>
              <a:rPr lang="en-US" smtClean="0"/>
              <a:t>Superantigens - these toxins bind to macrophages and short circuit the mechanism for stimulation of the immune system, causing a massive response and    consequent damage to the body, e.g. Toxic Shock Syndrome, "Flesh    eating disease".</a:t>
            </a:r>
          </a:p>
        </p:txBody>
      </p:sp>
    </p:spTree>
    <p:extLst>
      <p:ext uri="{BB962C8B-B14F-4D97-AF65-F5344CB8AC3E}">
        <p14:creationId xmlns:p14="http://schemas.microsoft.com/office/powerpoint/2010/main" val="67078613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BACTERIA AND DISEASE</a:t>
            </a:r>
            <a:endParaRPr lang="en-US" dirty="0"/>
          </a:p>
        </p:txBody>
      </p:sp>
      <p:sp>
        <p:nvSpPr>
          <p:cNvPr id="144387" name="Rectangle 3"/>
          <p:cNvSpPr>
            <a:spLocks noGrp="1" noChangeArrowheads="1"/>
          </p:cNvSpPr>
          <p:nvPr>
            <p:ph idx="1"/>
          </p:nvPr>
        </p:nvSpPr>
        <p:spPr>
          <a:xfrm>
            <a:off x="228600" y="1447800"/>
            <a:ext cx="8534400" cy="5410199"/>
          </a:xfrm>
        </p:spPr>
        <p:txBody>
          <a:bodyPr>
            <a:normAutofit fontScale="77500" lnSpcReduction="20000"/>
          </a:bodyPr>
          <a:lstStyle/>
          <a:p>
            <a:pPr eaLnBrk="1" hangingPunct="1">
              <a:buFont typeface="Wingdings" pitchFamily="2" charset="2"/>
              <a:buNone/>
              <a:defRPr/>
            </a:pPr>
            <a:r>
              <a:rPr lang="en-US" dirty="0" smtClean="0"/>
              <a:t>(a) </a:t>
            </a:r>
            <a:r>
              <a:rPr lang="en-US" b="1" dirty="0" smtClean="0"/>
              <a:t>Host-Parasite Relationship </a:t>
            </a:r>
            <a:endParaRPr lang="en-US" dirty="0" smtClean="0"/>
          </a:p>
          <a:p>
            <a:pPr eaLnBrk="1" hangingPunct="1">
              <a:defRPr/>
            </a:pPr>
            <a:r>
              <a:rPr lang="en-US" dirty="0" smtClean="0"/>
              <a:t> Microorganisms, in their struggle for existence under natural conditions, must find a suitable host where they can grow or multiply.  The hosts are usually higher plants and animals.  Where the relationship is not mutually beneficial, parasitism results, where the microorganism which usually receives the benefit is the parasite, and the animal/plant is the host.</a:t>
            </a:r>
          </a:p>
          <a:p>
            <a:pPr>
              <a:lnSpc>
                <a:spcPct val="90000"/>
              </a:lnSpc>
              <a:defRPr/>
            </a:pPr>
            <a:r>
              <a:rPr lang="en-US" dirty="0" smtClean="0"/>
              <a:t>Majority of host-parasite relationships involving microorganisms appear relatively harmless to the host, where the microorganisms benefits from the association, the host being unaffected.  This is commensalism.</a:t>
            </a:r>
          </a:p>
          <a:p>
            <a:pPr>
              <a:lnSpc>
                <a:spcPct val="90000"/>
              </a:lnSpc>
              <a:defRPr/>
            </a:pPr>
            <a:r>
              <a:rPr lang="en-US" dirty="0" smtClean="0"/>
              <a:t>In most successful associations, the microbe and host achieve a balance which ensures their survival, growth, and reproduction.  Majority of microbes found at various sites of the body fall in this category, and are referred to as </a:t>
            </a:r>
            <a:r>
              <a:rPr lang="en-US" b="1" dirty="0" smtClean="0"/>
              <a:t>normal body flora</a:t>
            </a:r>
            <a:r>
              <a:rPr lang="en-US" dirty="0" smtClean="0"/>
              <a:t>.</a:t>
            </a:r>
          </a:p>
        </p:txBody>
      </p:sp>
    </p:spTree>
    <p:extLst>
      <p:ext uri="{BB962C8B-B14F-4D97-AF65-F5344CB8AC3E}">
        <p14:creationId xmlns:p14="http://schemas.microsoft.com/office/powerpoint/2010/main" val="642298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p:txBody>
          <a:bodyPr/>
          <a:lstStyle/>
          <a:p>
            <a:pPr eaLnBrk="1" hangingPunct="1">
              <a:buFont typeface="Wingdings" charset="2"/>
              <a:buChar char="§"/>
            </a:pPr>
            <a:r>
              <a:rPr lang="en-US" smtClean="0"/>
              <a:t>Endotoxin ("Pyrogen")</a:t>
            </a:r>
          </a:p>
          <a:p>
            <a:pPr lvl="1" eaLnBrk="1" hangingPunct="1"/>
            <a:r>
              <a:rPr lang="en-US" smtClean="0"/>
              <a:t>Found in the outer membrane of gram negative organisms.</a:t>
            </a:r>
          </a:p>
          <a:p>
            <a:pPr lvl="1" eaLnBrk="1" hangingPunct="1"/>
            <a:r>
              <a:rPr lang="en-US" smtClean="0"/>
              <a:t>Causes fever, drop in blood pressure (shock).</a:t>
            </a:r>
          </a:p>
          <a:p>
            <a:pPr lvl="1" eaLnBrk="1" hangingPunct="1"/>
            <a:r>
              <a:rPr lang="en-US" smtClean="0"/>
              <a:t>Acts by binding macrophages and causing release of active substances (cytokines).</a:t>
            </a:r>
          </a:p>
        </p:txBody>
      </p:sp>
    </p:spTree>
    <p:extLst>
      <p:ext uri="{BB962C8B-B14F-4D97-AF65-F5344CB8AC3E}">
        <p14:creationId xmlns:p14="http://schemas.microsoft.com/office/powerpoint/2010/main" val="201302467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INFECTION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basically means disease. Involves the process by which organisms enter a relationship with a host then multiplies to harmful levels inside the host causing illness. </a:t>
            </a:r>
          </a:p>
          <a:p>
            <a:r>
              <a:rPr lang="en-US" b="1" dirty="0" smtClean="0"/>
              <a:t>Reservoirs: </a:t>
            </a:r>
            <a:r>
              <a:rPr lang="en-US" dirty="0" smtClean="0"/>
              <a:t>These are sources to organisms e.g. human host, animal etc</a:t>
            </a:r>
          </a:p>
          <a:p>
            <a:r>
              <a:rPr lang="en-US" dirty="0" smtClean="0"/>
              <a:t>Human infection can be;</a:t>
            </a:r>
          </a:p>
          <a:p>
            <a:pPr lvl="1"/>
            <a:r>
              <a:rPr lang="en-US" b="1" dirty="0" smtClean="0"/>
              <a:t>Exogenous: </a:t>
            </a:r>
            <a:r>
              <a:rPr lang="en-US" dirty="0" smtClean="0"/>
              <a:t>Source outside from the host e.g. patient, animals, environment etc</a:t>
            </a:r>
          </a:p>
          <a:p>
            <a:pPr lvl="1"/>
            <a:r>
              <a:rPr lang="en-US" b="1" dirty="0" smtClean="0"/>
              <a:t>Endogenous:</a:t>
            </a:r>
            <a:r>
              <a:rPr lang="en-US" dirty="0" smtClean="0"/>
              <a:t> Arise from within the individual hence the organism gives rise to sign and symptoms and the person can be a carrier.</a:t>
            </a:r>
          </a:p>
          <a:p>
            <a:endParaRPr lang="en-US" dirty="0"/>
          </a:p>
        </p:txBody>
      </p:sp>
    </p:spTree>
    <p:extLst>
      <p:ext uri="{BB962C8B-B14F-4D97-AF65-F5344CB8AC3E}">
        <p14:creationId xmlns:p14="http://schemas.microsoft.com/office/powerpoint/2010/main" val="1439950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Modes of Transmission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a.) Respiratory Tract Organisms</a:t>
            </a:r>
            <a:endParaRPr lang="en-US" dirty="0" smtClean="0"/>
          </a:p>
          <a:p>
            <a:pPr lvl="1"/>
            <a:r>
              <a:rPr lang="en-US" dirty="0" smtClean="0"/>
              <a:t>Include sneezing, coughing and talking</a:t>
            </a:r>
          </a:p>
          <a:p>
            <a:pPr lvl="1"/>
            <a:r>
              <a:rPr lang="en-US" dirty="0" smtClean="0"/>
              <a:t>The droplets of infected secretions are released into the atmosphere causing contamination</a:t>
            </a:r>
          </a:p>
          <a:p>
            <a:pPr>
              <a:buNone/>
            </a:pPr>
            <a:r>
              <a:rPr lang="en-US" b="1" dirty="0" smtClean="0"/>
              <a:t>b.) Skin and wound infection</a:t>
            </a:r>
            <a:endParaRPr lang="en-US" dirty="0" smtClean="0"/>
          </a:p>
          <a:p>
            <a:pPr lvl="1"/>
            <a:r>
              <a:rPr lang="en-US" dirty="0" smtClean="0"/>
              <a:t>Coming into contact with infected site/material causing contamination</a:t>
            </a:r>
          </a:p>
          <a:p>
            <a:pPr>
              <a:buNone/>
            </a:pPr>
            <a:r>
              <a:rPr lang="en-US" b="1" dirty="0" smtClean="0"/>
              <a:t>c.) Sexually Transmitted Bacteria</a:t>
            </a:r>
            <a:endParaRPr lang="en-US" dirty="0" smtClean="0"/>
          </a:p>
          <a:p>
            <a:pPr lvl="1"/>
            <a:r>
              <a:rPr lang="en-US" dirty="0" smtClean="0"/>
              <a:t>Present in secretions and mucosal membranes of genitalia</a:t>
            </a:r>
          </a:p>
          <a:p>
            <a:endParaRPr lang="en-US" dirty="0"/>
          </a:p>
        </p:txBody>
      </p:sp>
    </p:spTree>
    <p:extLst>
      <p:ext uri="{BB962C8B-B14F-4D97-AF65-F5344CB8AC3E}">
        <p14:creationId xmlns:p14="http://schemas.microsoft.com/office/powerpoint/2010/main" val="2791201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Transmission of Infection</a:t>
            </a:r>
          </a:p>
        </p:txBody>
      </p:sp>
      <p:sp>
        <p:nvSpPr>
          <p:cNvPr id="54275" name="Rectangle 3"/>
          <p:cNvSpPr>
            <a:spLocks noGrp="1" noChangeArrowheads="1"/>
          </p:cNvSpPr>
          <p:nvPr>
            <p:ph idx="1"/>
          </p:nvPr>
        </p:nvSpPr>
        <p:spPr/>
        <p:txBody>
          <a:bodyPr>
            <a:normAutofit fontScale="77500" lnSpcReduction="20000"/>
          </a:bodyPr>
          <a:lstStyle/>
          <a:p>
            <a:pPr eaLnBrk="1" hangingPunct="1">
              <a:buFont typeface="Wingdings" charset="2"/>
              <a:buChar char="§"/>
            </a:pPr>
            <a:r>
              <a:rPr lang="en-US" dirty="0" smtClean="0"/>
              <a:t>Sources may be	 </a:t>
            </a:r>
          </a:p>
          <a:p>
            <a:pPr lvl="1" eaLnBrk="1" hangingPunct="1"/>
            <a:r>
              <a:rPr lang="en-US" dirty="0" smtClean="0"/>
              <a:t>from the normal flora</a:t>
            </a:r>
          </a:p>
          <a:p>
            <a:pPr lvl="1" eaLnBrk="1" hangingPunct="1"/>
            <a:r>
              <a:rPr lang="en-US" dirty="0" smtClean="0"/>
              <a:t>from other sources</a:t>
            </a:r>
          </a:p>
          <a:p>
            <a:pPr eaLnBrk="1" hangingPunct="1">
              <a:buFont typeface="Wingdings" charset="2"/>
              <a:buChar char="§"/>
            </a:pPr>
            <a:r>
              <a:rPr lang="en-US" dirty="0" smtClean="0"/>
              <a:t>Other sources:</a:t>
            </a:r>
          </a:p>
          <a:p>
            <a:pPr lvl="1" eaLnBrk="1" hangingPunct="1"/>
            <a:r>
              <a:rPr lang="en-US" dirty="0" smtClean="0"/>
              <a:t>people</a:t>
            </a:r>
          </a:p>
          <a:p>
            <a:pPr lvl="1" eaLnBrk="1" hangingPunct="1"/>
            <a:r>
              <a:rPr lang="en-US" dirty="0" smtClean="0"/>
              <a:t>animals (direct or via food)</a:t>
            </a:r>
          </a:p>
          <a:p>
            <a:pPr lvl="1" eaLnBrk="1" hangingPunct="1"/>
            <a:r>
              <a:rPr lang="en-US" dirty="0" smtClean="0"/>
              <a:t>environment</a:t>
            </a:r>
          </a:p>
          <a:p>
            <a:pPr lvl="1" eaLnBrk="1" hangingPunct="1"/>
            <a:r>
              <a:rPr lang="en-US" dirty="0" smtClean="0"/>
              <a:t>vectors and </a:t>
            </a:r>
            <a:r>
              <a:rPr lang="en-US" dirty="0" err="1" smtClean="0"/>
              <a:t>fomites</a:t>
            </a:r>
            <a:endParaRPr lang="en-US" dirty="0" smtClean="0"/>
          </a:p>
          <a:p>
            <a:pPr lvl="2" eaLnBrk="1" hangingPunct="1">
              <a:buFont typeface="Wingdings" charset="2"/>
              <a:buChar char="§"/>
            </a:pPr>
            <a:r>
              <a:rPr lang="en-US" dirty="0" smtClean="0"/>
              <a:t>Vectors: a small organism (e.g. insect) that transmits an infectious agent.</a:t>
            </a:r>
          </a:p>
          <a:p>
            <a:pPr lvl="2" eaLnBrk="1" hangingPunct="1">
              <a:buFont typeface="Wingdings" charset="2"/>
              <a:buChar char="§"/>
            </a:pPr>
            <a:r>
              <a:rPr lang="en-US" dirty="0" err="1" smtClean="0"/>
              <a:t>Fomite</a:t>
            </a:r>
            <a:r>
              <a:rPr lang="en-US" dirty="0" smtClean="0"/>
              <a:t>: an inanimate object that transmits infection when contaminated. e.g. doorknob.</a:t>
            </a:r>
          </a:p>
        </p:txBody>
      </p:sp>
    </p:spTree>
    <p:extLst>
      <p:ext uri="{BB962C8B-B14F-4D97-AF65-F5344CB8AC3E}">
        <p14:creationId xmlns:p14="http://schemas.microsoft.com/office/powerpoint/2010/main" val="377891416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4294967295"/>
          </p:nvPr>
        </p:nvSpPr>
        <p:spPr>
          <a:xfrm>
            <a:off x="533400" y="609600"/>
            <a:ext cx="8229600" cy="4625975"/>
          </a:xfrm>
        </p:spPr>
        <p:txBody>
          <a:bodyPr/>
          <a:lstStyle/>
          <a:p>
            <a:pPr eaLnBrk="1" hangingPunct="1">
              <a:defRPr/>
            </a:pPr>
            <a:r>
              <a:rPr lang="en-US" dirty="0" smtClean="0"/>
              <a:t>Microbe-host interaction sometimes elicits a violent defense reaction, with three possible outcomes.</a:t>
            </a:r>
          </a:p>
          <a:p>
            <a:pPr eaLnBrk="1" hangingPunct="1">
              <a:defRPr/>
            </a:pPr>
            <a:r>
              <a:rPr lang="en-US" dirty="0" err="1" smtClean="0"/>
              <a:t>i</a:t>
            </a:r>
            <a:r>
              <a:rPr lang="en-US" dirty="0" smtClean="0"/>
              <a:t>) the parasite is killed  or expelled</a:t>
            </a:r>
          </a:p>
          <a:p>
            <a:pPr eaLnBrk="1" hangingPunct="1">
              <a:defRPr/>
            </a:pPr>
            <a:r>
              <a:rPr lang="en-US" dirty="0" smtClean="0"/>
              <a:t>ii) the host may be killed.</a:t>
            </a:r>
          </a:p>
          <a:p>
            <a:pPr eaLnBrk="1" hangingPunct="1">
              <a:defRPr/>
            </a:pPr>
            <a:r>
              <a:rPr lang="en-US" dirty="0" smtClean="0"/>
              <a:t>iii) the microbe and host reach a sort of equilibrium and live together </a:t>
            </a:r>
          </a:p>
        </p:txBody>
      </p:sp>
    </p:spTree>
    <p:extLst>
      <p:ext uri="{BB962C8B-B14F-4D97-AF65-F5344CB8AC3E}">
        <p14:creationId xmlns:p14="http://schemas.microsoft.com/office/powerpoint/2010/main" val="2874872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Bachelor of Medicine And Bachelor of Surgery\MBChB  Year  2\MEDICAL MICROBIOLOGY\Others\Bacterial_infections_and_involved_species.png"/>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4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945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4294967295"/>
          </p:nvPr>
        </p:nvSpPr>
        <p:spPr>
          <a:xfrm>
            <a:off x="228600" y="152400"/>
            <a:ext cx="8610600" cy="6324600"/>
          </a:xfrm>
        </p:spPr>
        <p:txBody>
          <a:bodyPr>
            <a:normAutofit/>
          </a:bodyPr>
          <a:lstStyle/>
          <a:p>
            <a:pPr eaLnBrk="1" hangingPunct="1">
              <a:buFont typeface="Wingdings" pitchFamily="2" charset="2"/>
              <a:buNone/>
              <a:defRPr/>
            </a:pPr>
            <a:r>
              <a:rPr lang="en-US" dirty="0" smtClean="0"/>
              <a:t>(b)</a:t>
            </a:r>
            <a:r>
              <a:rPr lang="en-US" b="1" dirty="0" smtClean="0"/>
              <a:t>  Infection and Disease</a:t>
            </a:r>
            <a:endParaRPr lang="en-US" dirty="0" smtClean="0"/>
          </a:p>
          <a:p>
            <a:pPr eaLnBrk="1" hangingPunct="1">
              <a:defRPr/>
            </a:pPr>
            <a:r>
              <a:rPr lang="en-US" dirty="0" smtClean="0"/>
              <a:t>Infection is the invasion of the host by a microbe and establishment of the latter upon or within the former.  The results of infection may or may not be apparent.  When the result of infection is apparent and the host is injured, disease is said to occur.</a:t>
            </a:r>
          </a:p>
          <a:p>
            <a:pPr eaLnBrk="1" hangingPunct="1">
              <a:defRPr/>
            </a:pPr>
            <a:endParaRPr lang="en-US" dirty="0" smtClean="0"/>
          </a:p>
        </p:txBody>
      </p:sp>
    </p:spTree>
    <p:extLst>
      <p:ext uri="{BB962C8B-B14F-4D97-AF65-F5344CB8AC3E}">
        <p14:creationId xmlns:p14="http://schemas.microsoft.com/office/powerpoint/2010/main" val="1199329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Pathogenicity, Virulence, Invasiveness and </a:t>
            </a:r>
            <a:r>
              <a:rPr lang="en-US" sz="4000" dirty="0" err="1" smtClean="0"/>
              <a:t>Toxigenicity</a:t>
            </a:r>
            <a:endParaRPr lang="en-GB" sz="4000" dirty="0"/>
          </a:p>
        </p:txBody>
      </p:sp>
      <p:sp>
        <p:nvSpPr>
          <p:cNvPr id="3" name="Content Placeholder 2"/>
          <p:cNvSpPr>
            <a:spLocks noGrp="1"/>
          </p:cNvSpPr>
          <p:nvPr>
            <p:ph idx="1"/>
          </p:nvPr>
        </p:nvSpPr>
        <p:spPr/>
        <p:txBody>
          <a:bodyPr/>
          <a:lstStyle/>
          <a:p>
            <a:pPr>
              <a:defRPr/>
            </a:pPr>
            <a:r>
              <a:rPr lang="en-US" dirty="0" smtClean="0"/>
              <a:t>All </a:t>
            </a:r>
            <a:r>
              <a:rPr lang="en-US" dirty="0"/>
              <a:t>along the path from the portal of entry to the final site of lodgment, there is a struggle for supremacy between the parasite and the host.  The attributes of the parasite which may enable it to attack and injure the host include its pathogenicity, virulence, invasiveness and </a:t>
            </a:r>
            <a:r>
              <a:rPr lang="en-US" dirty="0" err="1"/>
              <a:t>toxigenicity</a:t>
            </a:r>
            <a:r>
              <a:rPr lang="en-US" dirty="0"/>
              <a:t>.</a:t>
            </a:r>
          </a:p>
          <a:p>
            <a:endParaRPr lang="en-GB" dirty="0"/>
          </a:p>
        </p:txBody>
      </p:sp>
    </p:spTree>
    <p:extLst>
      <p:ext uri="{BB962C8B-B14F-4D97-AF65-F5344CB8AC3E}">
        <p14:creationId xmlns:p14="http://schemas.microsoft.com/office/powerpoint/2010/main" val="326758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4294967295"/>
          </p:nvPr>
        </p:nvSpPr>
        <p:spPr>
          <a:xfrm>
            <a:off x="304800" y="457200"/>
            <a:ext cx="8382000" cy="6096000"/>
          </a:xfrm>
        </p:spPr>
        <p:txBody>
          <a:bodyPr>
            <a:normAutofit fontScale="92500" lnSpcReduction="20000"/>
          </a:bodyPr>
          <a:lstStyle/>
          <a:p>
            <a:pPr eaLnBrk="1" hangingPunct="1">
              <a:defRPr/>
            </a:pPr>
            <a:r>
              <a:rPr lang="en-US" dirty="0" err="1" smtClean="0"/>
              <a:t>Pathogenicity</a:t>
            </a:r>
            <a:r>
              <a:rPr lang="en-US" dirty="0" smtClean="0"/>
              <a:t> denotes the ability of a microorganism to cause disease, while virulence is the degree of </a:t>
            </a:r>
            <a:r>
              <a:rPr lang="en-US" dirty="0" err="1" smtClean="0"/>
              <a:t>pathogenicity</a:t>
            </a:r>
            <a:r>
              <a:rPr lang="en-US" dirty="0" smtClean="0"/>
              <a:t>.  A microorganism is either pathogenic or non- pathogenic.  Some strains/species of a microorganism are more virulent than others. However, non - pathogenic strains/species are also said to be </a:t>
            </a:r>
            <a:r>
              <a:rPr lang="en-US" dirty="0" err="1" smtClean="0"/>
              <a:t>avirulent</a:t>
            </a:r>
            <a:r>
              <a:rPr lang="en-US" dirty="0" smtClean="0"/>
              <a:t> </a:t>
            </a:r>
          </a:p>
          <a:p>
            <a:pPr>
              <a:defRPr/>
            </a:pPr>
            <a:r>
              <a:rPr lang="en-US" dirty="0" smtClean="0"/>
              <a:t>Virulence is measured in terms of the number of microorganisms or micrograms of toxin necessary to kill a given host when administered by a certain route.  It is usually expressed as LD50 (lethal dose - 50) i.e. the number of microorganisms or amount of toxin which must kill 50% of the test host organisms.</a:t>
            </a:r>
          </a:p>
        </p:txBody>
      </p:sp>
    </p:spTree>
    <p:extLst>
      <p:ext uri="{BB962C8B-B14F-4D97-AF65-F5344CB8AC3E}">
        <p14:creationId xmlns:p14="http://schemas.microsoft.com/office/powerpoint/2010/main" val="1322095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Invasiveness</a:t>
            </a:r>
            <a:endParaRPr lang="en-GB" dirty="0"/>
          </a:p>
        </p:txBody>
      </p:sp>
      <p:sp>
        <p:nvSpPr>
          <p:cNvPr id="3" name="Content Placeholder 2"/>
          <p:cNvSpPr>
            <a:spLocks noGrp="1"/>
          </p:cNvSpPr>
          <p:nvPr>
            <p:ph idx="1"/>
          </p:nvPr>
        </p:nvSpPr>
        <p:spPr/>
        <p:txBody>
          <a:bodyPr/>
          <a:lstStyle/>
          <a:p>
            <a:pPr>
              <a:defRPr/>
            </a:pPr>
            <a:r>
              <a:rPr lang="en-US" dirty="0" smtClean="0"/>
              <a:t>Commonly </a:t>
            </a:r>
            <a:r>
              <a:rPr lang="en-US" dirty="0"/>
              <a:t>bacteria cause disease by invading tissues, multiplying within them and spreading from the primary side of lodgment.  This </a:t>
            </a:r>
            <a:r>
              <a:rPr lang="en-US" dirty="0" err="1"/>
              <a:t>behaviour</a:t>
            </a:r>
            <a:r>
              <a:rPr lang="en-US" dirty="0"/>
              <a:t> is called </a:t>
            </a:r>
            <a:r>
              <a:rPr lang="en-US" b="1" dirty="0"/>
              <a:t>invasiveness</a:t>
            </a:r>
            <a:r>
              <a:rPr lang="en-US" dirty="0"/>
              <a:t>.</a:t>
            </a:r>
          </a:p>
          <a:p>
            <a:endParaRPr lang="en-GB" dirty="0"/>
          </a:p>
        </p:txBody>
      </p:sp>
    </p:spTree>
    <p:extLst>
      <p:ext uri="{BB962C8B-B14F-4D97-AF65-F5344CB8AC3E}">
        <p14:creationId xmlns:p14="http://schemas.microsoft.com/office/powerpoint/2010/main" val="1047178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704856" cy="792088"/>
          </a:xfrm>
        </p:spPr>
        <p:txBody>
          <a:bodyPr/>
          <a:lstStyle/>
          <a:p>
            <a:r>
              <a:rPr lang="en-US" dirty="0" err="1" smtClean="0"/>
              <a:t>Toxigenicity</a:t>
            </a:r>
            <a:endParaRPr lang="en-GB" dirty="0"/>
          </a:p>
        </p:txBody>
      </p:sp>
      <p:sp>
        <p:nvSpPr>
          <p:cNvPr id="3" name="Content Placeholder 2"/>
          <p:cNvSpPr>
            <a:spLocks noGrp="1"/>
          </p:cNvSpPr>
          <p:nvPr>
            <p:ph idx="1"/>
          </p:nvPr>
        </p:nvSpPr>
        <p:spPr>
          <a:xfrm>
            <a:off x="251520" y="1124744"/>
            <a:ext cx="8712968" cy="5544616"/>
          </a:xfrm>
        </p:spPr>
        <p:txBody>
          <a:bodyPr>
            <a:normAutofit fontScale="92500" lnSpcReduction="10000"/>
          </a:bodyPr>
          <a:lstStyle/>
          <a:p>
            <a:pPr>
              <a:lnSpc>
                <a:spcPct val="90000"/>
              </a:lnSpc>
              <a:defRPr/>
            </a:pPr>
            <a:r>
              <a:rPr lang="en-US" dirty="0" smtClean="0"/>
              <a:t>Toxins </a:t>
            </a:r>
            <a:r>
              <a:rPr lang="en-US" dirty="0"/>
              <a:t>are normal cellular components or metabolic products (secondary metabolites) of bacteria that damage or interfere with tissue cells of the host.  One mechanism of pathogenicity  and virulence is the harmful effects of the toxins. Bacteria producing toxins are said to be toxigenic and the ability to produce toxins is called </a:t>
            </a:r>
            <a:r>
              <a:rPr lang="en-US" dirty="0" err="1"/>
              <a:t>toxigenicity</a:t>
            </a:r>
            <a:r>
              <a:rPr lang="en-US" dirty="0"/>
              <a:t>.</a:t>
            </a:r>
          </a:p>
          <a:p>
            <a:pPr>
              <a:lnSpc>
                <a:spcPct val="90000"/>
              </a:lnSpc>
              <a:defRPr/>
            </a:pPr>
            <a:r>
              <a:rPr lang="en-US" dirty="0"/>
              <a:t>Bacteria  produce endotoxins and exotoxins.</a:t>
            </a:r>
          </a:p>
          <a:p>
            <a:pPr lvl="1">
              <a:lnSpc>
                <a:spcPct val="90000"/>
              </a:lnSpc>
              <a:defRPr/>
            </a:pPr>
            <a:r>
              <a:rPr lang="en-US" dirty="0"/>
              <a:t>Exotoxins </a:t>
            </a:r>
          </a:p>
          <a:p>
            <a:pPr lvl="2">
              <a:lnSpc>
                <a:spcPct val="90000"/>
              </a:lnSpc>
              <a:defRPr/>
            </a:pPr>
            <a:r>
              <a:rPr lang="en-US" dirty="0"/>
              <a:t>Soluble proteins secreted or released into the surrounding of the bacterium. </a:t>
            </a:r>
          </a:p>
          <a:p>
            <a:pPr lvl="2">
              <a:lnSpc>
                <a:spcPct val="90000"/>
              </a:lnSpc>
              <a:defRPr/>
            </a:pPr>
            <a:r>
              <a:rPr lang="en-US" dirty="0"/>
              <a:t>They are usually potent and extremely fatal in small doses, and may be disseminated throughout the body and cause generalized symptoms and lesions of various types.</a:t>
            </a:r>
          </a:p>
          <a:p>
            <a:pPr>
              <a:defRPr/>
            </a:pPr>
            <a:endParaRPr lang="en-US" dirty="0"/>
          </a:p>
          <a:p>
            <a:endParaRPr lang="en-GB" dirty="0"/>
          </a:p>
        </p:txBody>
      </p:sp>
    </p:spTree>
    <p:extLst>
      <p:ext uri="{BB962C8B-B14F-4D97-AF65-F5344CB8AC3E}">
        <p14:creationId xmlns:p14="http://schemas.microsoft.com/office/powerpoint/2010/main" val="1355020944"/>
      </p:ext>
    </p:extLst>
  </p:cSld>
  <p:clrMapOvr>
    <a:masterClrMapping/>
  </p:clrMapOvr>
</p:sld>
</file>

<file path=ppt/theme/theme1.xml><?xml version="1.0" encoding="utf-8"?>
<a:theme xmlns:a="http://schemas.openxmlformats.org/drawingml/2006/main" name="1_TS001069040">
  <a:themeElements>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fontScheme name="Office Them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B760F9"/>
        </a:lt1>
        <a:dk2>
          <a:srgbClr val="7B00E4"/>
        </a:dk2>
        <a:lt2>
          <a:srgbClr val="280049"/>
        </a:lt2>
        <a:accent1>
          <a:srgbClr val="FFFFFF"/>
        </a:accent1>
        <a:accent2>
          <a:srgbClr val="FFFF00"/>
        </a:accent2>
        <a:accent3>
          <a:srgbClr val="D8B6FB"/>
        </a:accent3>
        <a:accent4>
          <a:srgbClr val="000000"/>
        </a:accent4>
        <a:accent5>
          <a:srgbClr val="FFFFFF"/>
        </a:accent5>
        <a:accent6>
          <a:srgbClr val="E7E700"/>
        </a:accent6>
        <a:hlink>
          <a:srgbClr val="FF00FF"/>
        </a:hlink>
        <a:folHlink>
          <a:srgbClr val="DFB6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DADADA"/>
        </a:lt2>
        <a:accent1>
          <a:srgbClr val="F2F2F2"/>
        </a:accent1>
        <a:accent2>
          <a:srgbClr val="919191"/>
        </a:accent2>
        <a:accent3>
          <a:srgbClr val="FFFFFF"/>
        </a:accent3>
        <a:accent4>
          <a:srgbClr val="000000"/>
        </a:accent4>
        <a:accent5>
          <a:srgbClr val="F7F7F7"/>
        </a:accent5>
        <a:accent6>
          <a:srgbClr val="838383"/>
        </a:accent6>
        <a:hlink>
          <a:srgbClr val="DADADA"/>
        </a:hlink>
        <a:folHlink>
          <a:srgbClr val="67676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783</TotalTime>
  <Words>1376</Words>
  <Application>Microsoft Office PowerPoint</Application>
  <PresentationFormat>On-screen Show (4:3)</PresentationFormat>
  <Paragraphs>119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1_TS001069040</vt:lpstr>
      <vt:lpstr>PATHOGENICITY, VIRULENCE, INVASIVENESS AND TOXIGENICITY</vt:lpstr>
      <vt:lpstr> BACTERIA AND DISEASE</vt:lpstr>
      <vt:lpstr>PowerPoint Presentation</vt:lpstr>
      <vt:lpstr>PowerPoint Presentation</vt:lpstr>
      <vt:lpstr>PowerPoint Presentation</vt:lpstr>
      <vt:lpstr>Pathogenicity, Virulence, Invasiveness and Toxigenicity</vt:lpstr>
      <vt:lpstr>PowerPoint Presentation</vt:lpstr>
      <vt:lpstr>Invasiveness</vt:lpstr>
      <vt:lpstr>Toxigenicity</vt:lpstr>
      <vt:lpstr>PowerPoint Presentation</vt:lpstr>
      <vt:lpstr>INFECTION, PATHOGENICITY AND VIRULENCE</vt:lpstr>
      <vt:lpstr>PATHOGENICITY</vt:lpstr>
      <vt:lpstr>PowerPoint Presentation</vt:lpstr>
      <vt:lpstr>Pathogenesis </vt:lpstr>
      <vt:lpstr>VIRULENCE</vt:lpstr>
      <vt:lpstr>Factors related to virulence and the host</vt:lpstr>
      <vt:lpstr>Virulence Factors</vt:lpstr>
      <vt:lpstr>PowerPoint Presentation</vt:lpstr>
      <vt:lpstr>PowerPoint Presentation</vt:lpstr>
      <vt:lpstr>PowerPoint Presentation</vt:lpstr>
      <vt:lpstr>INFECTION</vt:lpstr>
      <vt:lpstr>Modes of Transmission</vt:lpstr>
      <vt:lpstr>Transmission of Infection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BACTERIA AND DISEASE</dc:title>
  <dc:creator>Dr. Kimaiga H.O. MBChB (UoN)</dc:creator>
  <cp:lastModifiedBy>Dr. Kimaiga H.O. MBChB (UoN)</cp:lastModifiedBy>
  <cp:revision>10</cp:revision>
  <dcterms:created xsi:type="dcterms:W3CDTF">2013-05-14T07:56:31Z</dcterms:created>
  <dcterms:modified xsi:type="dcterms:W3CDTF">2013-08-29T15:38:16Z</dcterms:modified>
</cp:coreProperties>
</file>