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75" r:id="rId2"/>
    <p:sldId id="276" r:id="rId3"/>
    <p:sldId id="277" r:id="rId4"/>
    <p:sldId id="292" r:id="rId5"/>
    <p:sldId id="293" r:id="rId6"/>
    <p:sldId id="294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6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2050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3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4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6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7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8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9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0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067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1907B08-DE58-4EB1-A445-0C63E8219D4F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7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B9ACBD-7D98-4FDE-99B0-479700343D1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79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00050"/>
            <a:ext cx="1943100" cy="54864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00050"/>
            <a:ext cx="5676900" cy="5486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B4F5B2-8ACF-4665-BAC9-07738455F5E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52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29C3B5-6883-44AD-B001-179677537AF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97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CC74E4-D48B-4165-9F57-E79A1B841936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112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CADE2A-6B4F-49D8-9665-14DCF6370B1D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03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83D4C6-7BAC-48CB-BDFD-CAA762E9C23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52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A75280-150B-4462-A4BD-48345749F54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92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254BDA-3944-493C-AE0B-6F1DEB2BEADA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58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2A1832-2F8E-4903-9108-C06AC08102C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95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32FE2D-A179-4C8C-BAE5-68A833DA10F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622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2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2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1026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28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04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000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716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FFFFFF"/>
              </a:solidFill>
            </a:endParaRP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BE7C1BBB-9379-4727-8260-284834B861D2}" type="slidenum">
              <a:rPr lang="en-GB" smtClean="0">
                <a:solidFill>
                  <a:srgbClr val="FFFF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mtClean="0">
              <a:solidFill>
                <a:srgbClr val="FFFFFF"/>
              </a:solidFill>
            </a:endParaRP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79783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8077200" cy="1673352"/>
          </a:xfrm>
        </p:spPr>
        <p:txBody>
          <a:bodyPr/>
          <a:lstStyle/>
          <a:p>
            <a:r>
              <a:rPr lang="en-US" dirty="0"/>
              <a:t>BACTERIAL NORMAL FLORA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3356992"/>
            <a:ext cx="8077200" cy="1499616"/>
          </a:xfrm>
        </p:spPr>
        <p:txBody>
          <a:bodyPr/>
          <a:lstStyle/>
          <a:p>
            <a:pPr algn="ctr"/>
            <a:r>
              <a:rPr lang="en-US" b="1" dirty="0"/>
              <a:t>KIMAIGA H.O</a:t>
            </a:r>
          </a:p>
          <a:p>
            <a:pPr algn="ctr"/>
            <a:r>
              <a:rPr lang="en-US" b="1" dirty="0"/>
              <a:t>MBChB (University of Nairobi)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5008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 rtlCol="0">
            <a:normAutofit fontScale="55000" lnSpcReduction="20000"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3300" b="1" dirty="0" smtClean="0">
                <a:solidFill>
                  <a:schemeClr val="tx1"/>
                </a:solidFill>
              </a:rPr>
              <a:t>Staphylococcus </a:t>
            </a:r>
            <a:r>
              <a:rPr lang="en-GB" sz="3300" b="1" dirty="0" err="1" smtClean="0">
                <a:solidFill>
                  <a:schemeClr val="tx1"/>
                </a:solidFill>
              </a:rPr>
              <a:t>epidermidis</a:t>
            </a:r>
            <a:endParaRPr lang="en-GB" sz="3300" dirty="0" smtClean="0">
              <a:solidFill>
                <a:schemeClr val="tx1"/>
              </a:solidFill>
            </a:endParaRPr>
          </a:p>
          <a:p>
            <a:pPr lvl="1"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3300" dirty="0"/>
              <a:t>I</a:t>
            </a:r>
            <a:r>
              <a:rPr lang="en-GB" sz="3300" dirty="0" smtClean="0">
                <a:solidFill>
                  <a:schemeClr val="tx1"/>
                </a:solidFill>
              </a:rPr>
              <a:t>s the predominant organism  but can cause diseases at certain sites such as artificial heart valves and prosthetic joints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3300" b="1" dirty="0" smtClean="0">
                <a:solidFill>
                  <a:schemeClr val="tx1"/>
                </a:solidFill>
              </a:rPr>
              <a:t>Staphylococcus </a:t>
            </a:r>
            <a:r>
              <a:rPr lang="en-GB" sz="3300" b="1" dirty="0" err="1" smtClean="0">
                <a:solidFill>
                  <a:schemeClr val="tx1"/>
                </a:solidFill>
              </a:rPr>
              <a:t>aureus</a:t>
            </a:r>
            <a:endParaRPr lang="en-GB" sz="3300" dirty="0" smtClean="0">
              <a:solidFill>
                <a:schemeClr val="tx1"/>
              </a:solidFill>
            </a:endParaRPr>
          </a:p>
          <a:p>
            <a:pPr lvl="1"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3300" i="1" dirty="0" smtClean="0">
                <a:solidFill>
                  <a:schemeClr val="tx1"/>
                </a:solidFill>
              </a:rPr>
              <a:t>Staphylococcus </a:t>
            </a:r>
            <a:r>
              <a:rPr lang="en-GB" sz="3300" i="1" dirty="0" err="1" smtClean="0">
                <a:solidFill>
                  <a:schemeClr val="tx1"/>
                </a:solidFill>
              </a:rPr>
              <a:t>aureus</a:t>
            </a:r>
            <a:r>
              <a:rPr lang="en-GB" sz="3300" dirty="0" smtClean="0">
                <a:solidFill>
                  <a:schemeClr val="tx1"/>
                </a:solidFill>
              </a:rPr>
              <a:t> is found on the face and hands, particularly in individuals who are nasal carriers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3300" b="1" dirty="0" err="1" smtClean="0">
                <a:solidFill>
                  <a:schemeClr val="tx1"/>
                </a:solidFill>
              </a:rPr>
              <a:t>Micrococci</a:t>
            </a:r>
            <a:endParaRPr lang="en-GB" sz="3300" dirty="0" smtClean="0">
              <a:solidFill>
                <a:schemeClr val="tx1"/>
              </a:solidFill>
            </a:endParaRPr>
          </a:p>
          <a:p>
            <a:pPr lvl="1"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3300" dirty="0"/>
              <a:t>N</a:t>
            </a:r>
            <a:r>
              <a:rPr lang="en-GB" sz="3300" dirty="0" smtClean="0">
                <a:solidFill>
                  <a:schemeClr val="tx1"/>
                </a:solidFill>
              </a:rPr>
              <a:t>ot common; however, they are frequently present on normal skin. </a:t>
            </a:r>
            <a:r>
              <a:rPr lang="en-GB" sz="3300" i="1" dirty="0" smtClean="0">
                <a:solidFill>
                  <a:schemeClr val="tx1"/>
                </a:solidFill>
              </a:rPr>
              <a:t>Micrococcus </a:t>
            </a:r>
            <a:r>
              <a:rPr lang="en-GB" sz="3300" i="1" dirty="0" err="1" smtClean="0">
                <a:solidFill>
                  <a:schemeClr val="tx1"/>
                </a:solidFill>
              </a:rPr>
              <a:t>luteus</a:t>
            </a:r>
            <a:r>
              <a:rPr lang="en-GB" sz="3300" i="1" dirty="0" smtClean="0">
                <a:solidFill>
                  <a:schemeClr val="tx1"/>
                </a:solidFill>
              </a:rPr>
              <a:t>-</a:t>
            </a:r>
            <a:r>
              <a:rPr lang="en-GB" sz="3300" dirty="0" smtClean="0">
                <a:solidFill>
                  <a:schemeClr val="tx1"/>
                </a:solidFill>
              </a:rPr>
              <a:t> predominant species, 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3300" b="1" dirty="0" smtClean="0">
                <a:solidFill>
                  <a:schemeClr val="tx1"/>
                </a:solidFill>
              </a:rPr>
              <a:t>Streptococci</a:t>
            </a:r>
            <a:endParaRPr lang="en-GB" sz="3300" dirty="0" smtClean="0">
              <a:solidFill>
                <a:schemeClr val="tx1"/>
              </a:solidFill>
            </a:endParaRPr>
          </a:p>
          <a:p>
            <a:pPr lvl="1"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3300" dirty="0" smtClean="0">
                <a:solidFill>
                  <a:schemeClr val="tx1"/>
                </a:solidFill>
              </a:rPr>
              <a:t>Streptococci, especially β-</a:t>
            </a:r>
            <a:r>
              <a:rPr lang="en-GB" sz="3300" dirty="0" err="1" smtClean="0">
                <a:solidFill>
                  <a:schemeClr val="tx1"/>
                </a:solidFill>
              </a:rPr>
              <a:t>hemolytic</a:t>
            </a:r>
            <a:r>
              <a:rPr lang="en-GB" sz="3300" dirty="0" smtClean="0">
                <a:solidFill>
                  <a:schemeClr val="tx1"/>
                </a:solidFill>
              </a:rPr>
              <a:t> streptococci, are rarely seen on normal skin. 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3300" dirty="0" smtClean="0">
                <a:solidFill>
                  <a:schemeClr val="tx1"/>
                </a:solidFill>
              </a:rPr>
              <a:t>Propionibacterium and Peptococcus are situated in the deeper follicles because they require low oxygen. 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3300" i="1" dirty="0" smtClean="0">
                <a:solidFill>
                  <a:schemeClr val="tx1"/>
                </a:solidFill>
              </a:rPr>
              <a:t>Candida </a:t>
            </a:r>
            <a:r>
              <a:rPr lang="en-GB" sz="3300" i="1" dirty="0" err="1" smtClean="0">
                <a:solidFill>
                  <a:schemeClr val="tx1"/>
                </a:solidFill>
              </a:rPr>
              <a:t>albicans</a:t>
            </a:r>
            <a:r>
              <a:rPr lang="en-GB" sz="3300" i="1" dirty="0" smtClean="0">
                <a:solidFill>
                  <a:schemeClr val="tx1"/>
                </a:solidFill>
              </a:rPr>
              <a:t> </a:t>
            </a:r>
            <a:r>
              <a:rPr lang="en-GB" sz="3300" dirty="0" smtClean="0">
                <a:solidFill>
                  <a:schemeClr val="tx1"/>
                </a:solidFill>
              </a:rPr>
              <a:t>is also  normal flora of the skin  </a:t>
            </a:r>
            <a:r>
              <a:rPr lang="en-GB" sz="3300" dirty="0" err="1" smtClean="0">
                <a:solidFill>
                  <a:schemeClr val="tx1"/>
                </a:solidFill>
              </a:rPr>
              <a:t>tho</a:t>
            </a:r>
            <a:r>
              <a:rPr lang="en-GB" sz="3300" dirty="0" smtClean="0">
                <a:solidFill>
                  <a:schemeClr val="tx1"/>
                </a:solidFill>
              </a:rPr>
              <a:t> may enter the body through needle pricks  and cause systemic infections  especially in </a:t>
            </a:r>
            <a:r>
              <a:rPr lang="en-GB" sz="3300" dirty="0" err="1" smtClean="0">
                <a:solidFill>
                  <a:schemeClr val="tx1"/>
                </a:solidFill>
              </a:rPr>
              <a:t>immunocompromised</a:t>
            </a:r>
            <a:r>
              <a:rPr lang="en-GB" sz="3300" dirty="0" smtClean="0">
                <a:solidFill>
                  <a:schemeClr val="tx1"/>
                </a:solidFill>
              </a:rPr>
              <a:t> individuals.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3300" b="1" dirty="0" smtClean="0">
                <a:solidFill>
                  <a:schemeClr val="tx1"/>
                </a:solidFill>
              </a:rPr>
              <a:t>Gram-Negative Bacilli</a:t>
            </a:r>
            <a:endParaRPr lang="en-GB" sz="3300" dirty="0" smtClean="0">
              <a:solidFill>
                <a:schemeClr val="tx1"/>
              </a:solidFill>
            </a:endParaRPr>
          </a:p>
          <a:p>
            <a:pPr lvl="1"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3300" i="1" dirty="0" err="1" smtClean="0">
                <a:solidFill>
                  <a:schemeClr val="tx1"/>
                </a:solidFill>
              </a:rPr>
              <a:t>Enterobacter</a:t>
            </a:r>
            <a:r>
              <a:rPr lang="en-GB" sz="3300" dirty="0" smtClean="0">
                <a:solidFill>
                  <a:schemeClr val="tx1"/>
                </a:solidFill>
              </a:rPr>
              <a:t>, </a:t>
            </a:r>
            <a:r>
              <a:rPr lang="en-GB" sz="3300" i="1" dirty="0" err="1" smtClean="0">
                <a:solidFill>
                  <a:schemeClr val="tx1"/>
                </a:solidFill>
              </a:rPr>
              <a:t>Klebsiella</a:t>
            </a:r>
            <a:r>
              <a:rPr lang="en-GB" sz="3300" dirty="0" smtClean="0">
                <a:solidFill>
                  <a:schemeClr val="tx1"/>
                </a:solidFill>
              </a:rPr>
              <a:t>, </a:t>
            </a:r>
            <a:r>
              <a:rPr lang="en-GB" sz="3300" i="1" dirty="0" smtClean="0">
                <a:solidFill>
                  <a:schemeClr val="tx1"/>
                </a:solidFill>
              </a:rPr>
              <a:t>Escherichia coli</a:t>
            </a:r>
            <a:r>
              <a:rPr lang="en-GB" sz="3300" dirty="0" smtClean="0">
                <a:solidFill>
                  <a:schemeClr val="tx1"/>
                </a:solidFill>
              </a:rPr>
              <a:t>, and </a:t>
            </a:r>
            <a:r>
              <a:rPr lang="en-GB" sz="3300" i="1" dirty="0" smtClean="0">
                <a:solidFill>
                  <a:schemeClr val="tx1"/>
                </a:solidFill>
              </a:rPr>
              <a:t>Proteus</a:t>
            </a:r>
            <a:r>
              <a:rPr lang="en-GB" sz="3300" dirty="0" smtClean="0">
                <a:solidFill>
                  <a:schemeClr val="tx1"/>
                </a:solidFill>
              </a:rPr>
              <a:t> spp. are the predominant Gram-negative organisms found on the skin. </a:t>
            </a:r>
          </a:p>
          <a:p>
            <a:pPr lvl="1"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3300" i="1" dirty="0" err="1" smtClean="0">
                <a:solidFill>
                  <a:schemeClr val="tx1"/>
                </a:solidFill>
              </a:rPr>
              <a:t>Acinetobacter</a:t>
            </a:r>
            <a:r>
              <a:rPr lang="en-GB" sz="3300" dirty="0" smtClean="0">
                <a:solidFill>
                  <a:schemeClr val="tx1"/>
                </a:solidFill>
              </a:rPr>
              <a:t> </a:t>
            </a:r>
            <a:r>
              <a:rPr lang="en-GB" sz="3300" dirty="0" err="1" smtClean="0">
                <a:solidFill>
                  <a:schemeClr val="tx1"/>
                </a:solidFill>
              </a:rPr>
              <a:t>spp</a:t>
            </a:r>
            <a:r>
              <a:rPr lang="en-GB" sz="3300" dirty="0" smtClean="0">
                <a:solidFill>
                  <a:schemeClr val="tx1"/>
                </a:solidFill>
              </a:rPr>
              <a:t> also occurs on the skin of normal individuals; is more common in the moist areas.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3300" b="1" dirty="0" smtClean="0">
                <a:solidFill>
                  <a:schemeClr val="tx1"/>
                </a:solidFill>
              </a:rPr>
              <a:t>Nail Flora</a:t>
            </a:r>
            <a:endParaRPr lang="en-GB" sz="3300" dirty="0" smtClean="0">
              <a:solidFill>
                <a:schemeClr val="tx1"/>
              </a:solidFill>
            </a:endParaRPr>
          </a:p>
          <a:p>
            <a:pPr lvl="1"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3300" i="1" dirty="0" err="1" smtClean="0">
                <a:solidFill>
                  <a:schemeClr val="tx1"/>
                </a:solidFill>
              </a:rPr>
              <a:t>Aspergillus</a:t>
            </a:r>
            <a:r>
              <a:rPr lang="en-GB" sz="3300" dirty="0" smtClean="0">
                <a:solidFill>
                  <a:schemeClr val="tx1"/>
                </a:solidFill>
              </a:rPr>
              <a:t>, </a:t>
            </a:r>
            <a:r>
              <a:rPr lang="en-GB" sz="3300" i="1" dirty="0" err="1" smtClean="0">
                <a:solidFill>
                  <a:schemeClr val="tx1"/>
                </a:solidFill>
              </a:rPr>
              <a:t>Penicillium</a:t>
            </a:r>
            <a:r>
              <a:rPr lang="en-GB" sz="3300" dirty="0" smtClean="0">
                <a:solidFill>
                  <a:schemeClr val="tx1"/>
                </a:solidFill>
              </a:rPr>
              <a:t>, </a:t>
            </a:r>
            <a:r>
              <a:rPr lang="en-GB" sz="3300" i="1" dirty="0" err="1" smtClean="0">
                <a:solidFill>
                  <a:schemeClr val="tx1"/>
                </a:solidFill>
              </a:rPr>
              <a:t>Cladosporium</a:t>
            </a:r>
            <a:r>
              <a:rPr lang="en-GB" sz="3300" dirty="0" smtClean="0">
                <a:solidFill>
                  <a:schemeClr val="tx1"/>
                </a:solidFill>
              </a:rPr>
              <a:t>, and </a:t>
            </a:r>
            <a:r>
              <a:rPr lang="en-GB" sz="3300" i="1" dirty="0" err="1" smtClean="0">
                <a:solidFill>
                  <a:schemeClr val="tx1"/>
                </a:solidFill>
              </a:rPr>
              <a:t>Mucor</a:t>
            </a:r>
            <a:r>
              <a:rPr lang="en-GB" sz="3300" dirty="0" smtClean="0">
                <a:solidFill>
                  <a:schemeClr val="tx1"/>
                </a:solidFill>
              </a:rPr>
              <a:t> are the major types of fungi found under the nails.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37740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FF0000"/>
                </a:solidFill>
              </a:rPr>
              <a:t>Respiratory Tract Flora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dirty="0" smtClean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95536" y="1124744"/>
            <a:ext cx="8496944" cy="5472608"/>
          </a:xfrm>
        </p:spPr>
        <p:txBody>
          <a:bodyPr rtlCol="0">
            <a:normAutofit fontScale="77500" lnSpcReduction="20000"/>
          </a:bodyPr>
          <a:lstStyle/>
          <a:p>
            <a:pPr lvl="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Some people have gram +</a:t>
            </a:r>
            <a:r>
              <a:rPr lang="en-US" dirty="0" err="1"/>
              <a:t>ve</a:t>
            </a:r>
            <a:r>
              <a:rPr lang="en-US" dirty="0"/>
              <a:t> bacteria in their noses</a:t>
            </a:r>
          </a:p>
          <a:p>
            <a:pPr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The nostrils </a:t>
            </a:r>
            <a:r>
              <a:rPr lang="en-GB" dirty="0" smtClean="0">
                <a:solidFill>
                  <a:schemeClr val="tx1"/>
                </a:solidFill>
              </a:rPr>
              <a:t>are </a:t>
            </a:r>
            <a:r>
              <a:rPr lang="en-GB" dirty="0" smtClean="0"/>
              <a:t>predominantly </a:t>
            </a:r>
            <a:r>
              <a:rPr lang="en-GB" dirty="0"/>
              <a:t>colonized</a:t>
            </a:r>
            <a:r>
              <a:rPr lang="en-GB" dirty="0" smtClean="0">
                <a:solidFill>
                  <a:schemeClr val="tx1"/>
                </a:solidFill>
              </a:rPr>
              <a:t>, </a:t>
            </a:r>
            <a:r>
              <a:rPr lang="en-GB" dirty="0" smtClean="0">
                <a:solidFill>
                  <a:schemeClr val="tx1"/>
                </a:solidFill>
              </a:rPr>
              <a:t>with </a:t>
            </a:r>
            <a:r>
              <a:rPr lang="en-GB" i="1" dirty="0" smtClean="0">
                <a:solidFill>
                  <a:schemeClr val="tx1"/>
                </a:solidFill>
              </a:rPr>
              <a:t>Staphylococcus </a:t>
            </a:r>
            <a:r>
              <a:rPr lang="en-GB" i="1" dirty="0" err="1" smtClean="0">
                <a:solidFill>
                  <a:schemeClr val="tx1"/>
                </a:solidFill>
              </a:rPr>
              <a:t>epidermidis</a:t>
            </a:r>
            <a:r>
              <a:rPr lang="en-GB" dirty="0"/>
              <a:t>,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corynebacteria</a:t>
            </a:r>
            <a:r>
              <a:rPr lang="en-GB" dirty="0" smtClean="0">
                <a:solidFill>
                  <a:schemeClr val="tx1"/>
                </a:solidFill>
              </a:rPr>
              <a:t>, and </a:t>
            </a:r>
            <a:r>
              <a:rPr lang="en-GB" dirty="0" smtClean="0">
                <a:solidFill>
                  <a:schemeClr val="tx1"/>
                </a:solidFill>
              </a:rPr>
              <a:t>often </a:t>
            </a:r>
            <a:r>
              <a:rPr lang="en-GB" i="1" dirty="0" smtClean="0">
                <a:solidFill>
                  <a:schemeClr val="tx1"/>
                </a:solidFill>
              </a:rPr>
              <a:t>Staphylococcus </a:t>
            </a:r>
            <a:r>
              <a:rPr lang="en-GB" i="1" dirty="0" err="1" smtClean="0">
                <a:solidFill>
                  <a:schemeClr val="tx1"/>
                </a:solidFill>
              </a:rPr>
              <a:t>aureus</a:t>
            </a:r>
            <a:r>
              <a:rPr lang="en-GB" dirty="0" smtClean="0">
                <a:solidFill>
                  <a:schemeClr val="tx1"/>
                </a:solidFill>
              </a:rPr>
              <a:t>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Pharynx is colonized predominantly-streptococci and </a:t>
            </a:r>
            <a:r>
              <a:rPr lang="en-GB" i="1" dirty="0" err="1" smtClean="0">
                <a:solidFill>
                  <a:schemeClr val="tx1"/>
                </a:solidFill>
              </a:rPr>
              <a:t>Neisseria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spp</a:t>
            </a:r>
            <a:r>
              <a:rPr lang="en-GB" dirty="0" smtClean="0">
                <a:solidFill>
                  <a:schemeClr val="tx1"/>
                </a:solidFill>
              </a:rPr>
              <a:t> and sometimes pathogens </a:t>
            </a:r>
            <a:r>
              <a:rPr lang="en-GB" dirty="0" err="1" smtClean="0">
                <a:solidFill>
                  <a:schemeClr val="tx1"/>
                </a:solidFill>
              </a:rPr>
              <a:t>e.g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i="1" dirty="0" smtClean="0">
                <a:solidFill>
                  <a:schemeClr val="tx1"/>
                </a:solidFill>
              </a:rPr>
              <a:t>Streptococcus </a:t>
            </a:r>
            <a:r>
              <a:rPr lang="en-GB" i="1" dirty="0" err="1" smtClean="0">
                <a:solidFill>
                  <a:schemeClr val="tx1"/>
                </a:solidFill>
              </a:rPr>
              <a:t>pneumoniae</a:t>
            </a:r>
            <a:r>
              <a:rPr lang="en-GB" dirty="0" smtClean="0">
                <a:solidFill>
                  <a:schemeClr val="tx1"/>
                </a:solidFill>
              </a:rPr>
              <a:t>, </a:t>
            </a:r>
            <a:r>
              <a:rPr lang="en-GB" i="1" dirty="0" err="1" smtClean="0">
                <a:solidFill>
                  <a:schemeClr val="tx1"/>
                </a:solidFill>
              </a:rPr>
              <a:t>Haemophilus</a:t>
            </a:r>
            <a:r>
              <a:rPr lang="en-GB" i="1" dirty="0" smtClean="0">
                <a:solidFill>
                  <a:schemeClr val="tx1"/>
                </a:solidFill>
              </a:rPr>
              <a:t> </a:t>
            </a:r>
            <a:r>
              <a:rPr lang="en-GB" i="1" dirty="0" err="1" smtClean="0">
                <a:solidFill>
                  <a:schemeClr val="tx1"/>
                </a:solidFill>
              </a:rPr>
              <a:t>influenzae</a:t>
            </a:r>
            <a:r>
              <a:rPr lang="en-GB" dirty="0" smtClean="0">
                <a:solidFill>
                  <a:schemeClr val="tx1"/>
                </a:solidFill>
              </a:rPr>
              <a:t>, </a:t>
            </a:r>
            <a:r>
              <a:rPr lang="en-GB" dirty="0" err="1" smtClean="0">
                <a:solidFill>
                  <a:schemeClr val="tx1"/>
                </a:solidFill>
              </a:rPr>
              <a:t>diphtheroids</a:t>
            </a:r>
            <a:r>
              <a:rPr lang="en-GB" dirty="0" smtClean="0">
                <a:solidFill>
                  <a:schemeClr val="tx1"/>
                </a:solidFill>
              </a:rPr>
              <a:t>, </a:t>
            </a:r>
            <a:r>
              <a:rPr lang="en-GB" dirty="0" err="1" smtClean="0">
                <a:solidFill>
                  <a:schemeClr val="tx1"/>
                </a:solidFill>
              </a:rPr>
              <a:t>mycoplasmas</a:t>
            </a:r>
            <a:r>
              <a:rPr lang="en-GB" dirty="0" smtClean="0">
                <a:solidFill>
                  <a:schemeClr val="tx1"/>
                </a:solidFill>
              </a:rPr>
              <a:t> and </a:t>
            </a:r>
            <a:r>
              <a:rPr lang="en-GB" i="1" dirty="0" err="1" smtClean="0">
                <a:solidFill>
                  <a:schemeClr val="tx1"/>
                </a:solidFill>
              </a:rPr>
              <a:t>Neisseria</a:t>
            </a:r>
            <a:r>
              <a:rPr lang="en-GB" i="1" dirty="0" smtClean="0">
                <a:solidFill>
                  <a:schemeClr val="tx1"/>
                </a:solidFill>
              </a:rPr>
              <a:t> </a:t>
            </a:r>
            <a:r>
              <a:rPr lang="en-GB" i="1" dirty="0" err="1" smtClean="0">
                <a:solidFill>
                  <a:schemeClr val="tx1"/>
                </a:solidFill>
              </a:rPr>
              <a:t>meningitidis</a:t>
            </a:r>
            <a:r>
              <a:rPr lang="en-GB" dirty="0" smtClean="0">
                <a:solidFill>
                  <a:schemeClr val="tx1"/>
                </a:solidFill>
              </a:rPr>
              <a:t>. 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The lower respiratory tract (trachea, bronchi, and pulmonary tissues) is free of microorganisms due to cleansing action of the ciliated epithelium which lines the tract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dirty="0" smtClean="0"/>
              <a:t>Damage of </a:t>
            </a:r>
            <a:r>
              <a:rPr lang="en-GB" dirty="0" smtClean="0">
                <a:solidFill>
                  <a:schemeClr val="tx1"/>
                </a:solidFill>
              </a:rPr>
              <a:t>the respiratory tract </a:t>
            </a:r>
            <a:r>
              <a:rPr lang="en-GB" dirty="0" smtClean="0">
                <a:solidFill>
                  <a:schemeClr val="tx1"/>
                </a:solidFill>
              </a:rPr>
              <a:t>epithelium </a:t>
            </a:r>
            <a:r>
              <a:rPr lang="en-GB" dirty="0" smtClean="0"/>
              <a:t>increases </a:t>
            </a:r>
            <a:r>
              <a:rPr lang="en-GB" dirty="0" smtClean="0">
                <a:solidFill>
                  <a:schemeClr val="tx1"/>
                </a:solidFill>
              </a:rPr>
              <a:t>susceptibility </a:t>
            </a:r>
            <a:r>
              <a:rPr lang="en-GB" dirty="0" smtClean="0">
                <a:solidFill>
                  <a:schemeClr val="tx1"/>
                </a:solidFill>
              </a:rPr>
              <a:t>to infection by pathogens such as </a:t>
            </a:r>
            <a:r>
              <a:rPr lang="en-GB" i="1" dirty="0" smtClean="0">
                <a:solidFill>
                  <a:schemeClr val="tx1"/>
                </a:solidFill>
              </a:rPr>
              <a:t>H. </a:t>
            </a:r>
            <a:r>
              <a:rPr lang="en-GB" i="1" dirty="0" err="1" smtClean="0">
                <a:solidFill>
                  <a:schemeClr val="tx1"/>
                </a:solidFill>
              </a:rPr>
              <a:t>influenzae</a:t>
            </a:r>
            <a:r>
              <a:rPr lang="en-GB" i="1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or </a:t>
            </a:r>
            <a:r>
              <a:rPr lang="en-GB" i="1" dirty="0" smtClean="0">
                <a:solidFill>
                  <a:schemeClr val="tx1"/>
                </a:solidFill>
              </a:rPr>
              <a:t>S. </a:t>
            </a:r>
            <a:r>
              <a:rPr lang="en-GB" i="1" dirty="0" err="1" smtClean="0">
                <a:solidFill>
                  <a:schemeClr val="tx1"/>
                </a:solidFill>
              </a:rPr>
              <a:t>pneumoniae</a:t>
            </a:r>
            <a:r>
              <a:rPr lang="en-GB" dirty="0" smtClean="0">
                <a:solidFill>
                  <a:schemeClr val="tx1"/>
                </a:solidFill>
              </a:rPr>
              <a:t> descending from the </a:t>
            </a:r>
            <a:r>
              <a:rPr lang="en-GB" dirty="0" err="1" smtClean="0">
                <a:solidFill>
                  <a:schemeClr val="tx1"/>
                </a:solidFill>
              </a:rPr>
              <a:t>nasopharynx</a:t>
            </a:r>
            <a:r>
              <a:rPr lang="en-GB" dirty="0" smtClean="0">
                <a:solidFill>
                  <a:schemeClr val="tx1"/>
                </a:solidFill>
              </a:rPr>
              <a:t>.  </a:t>
            </a:r>
          </a:p>
        </p:txBody>
      </p:sp>
    </p:spTree>
    <p:extLst>
      <p:ext uri="{BB962C8B-B14F-4D97-AF65-F5344CB8AC3E}">
        <p14:creationId xmlns:p14="http://schemas.microsoft.com/office/powerpoint/2010/main" val="3642308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FF0000"/>
                </a:solidFill>
              </a:rPr>
              <a:t>Normal Flora of the Oral Cavity</a:t>
            </a:r>
            <a:r>
              <a:rPr lang="en-GB" b="1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95536" y="1196752"/>
            <a:ext cx="8424936" cy="5400600"/>
          </a:xfrm>
        </p:spPr>
        <p:txBody>
          <a:bodyPr rtlCol="0">
            <a:normAutofit fontScale="62500" lnSpcReduction="20000"/>
          </a:bodyPr>
          <a:lstStyle/>
          <a:p>
            <a:pPr algn="l">
              <a:buFont typeface="Wingdings" pitchFamily="2" charset="2"/>
              <a:buChar char="Ø"/>
              <a:defRPr/>
            </a:pPr>
            <a:r>
              <a:rPr lang="en-GB" dirty="0"/>
              <a:t>N</a:t>
            </a:r>
            <a:r>
              <a:rPr lang="en-GB" dirty="0" smtClean="0">
                <a:solidFill>
                  <a:schemeClr val="tx1"/>
                </a:solidFill>
              </a:rPr>
              <a:t>utrients</a:t>
            </a:r>
            <a:r>
              <a:rPr lang="en-GB" dirty="0" smtClean="0">
                <a:solidFill>
                  <a:schemeClr val="tx1"/>
                </a:solidFill>
              </a:rPr>
              <a:t>, epithelial debris, and secretions makes the mouth a </a:t>
            </a:r>
            <a:r>
              <a:rPr lang="en-GB" dirty="0" err="1" smtClean="0">
                <a:solidFill>
                  <a:schemeClr val="tx1"/>
                </a:solidFill>
              </a:rPr>
              <a:t>favorable</a:t>
            </a:r>
            <a:r>
              <a:rPr lang="en-GB" dirty="0" smtClean="0">
                <a:solidFill>
                  <a:schemeClr val="tx1"/>
                </a:solidFill>
              </a:rPr>
              <a:t> for a great variety of bacteria. </a:t>
            </a:r>
          </a:p>
          <a:p>
            <a:pPr lvl="0"/>
            <a:r>
              <a:rPr lang="en-US" dirty="0"/>
              <a:t>Has gram +</a:t>
            </a:r>
            <a:r>
              <a:rPr lang="en-US" dirty="0" err="1"/>
              <a:t>ve</a:t>
            </a:r>
            <a:r>
              <a:rPr lang="en-US" dirty="0"/>
              <a:t> bacilli </a:t>
            </a:r>
          </a:p>
          <a:p>
            <a:pPr lvl="0"/>
            <a:r>
              <a:rPr lang="en-US" dirty="0"/>
              <a:t>Anaerobic bacteria are in plenty and at times even presence of yeast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Oral bacteria include streptococci, lactobacilli, staphylococci and </a:t>
            </a:r>
            <a:r>
              <a:rPr lang="en-GB" dirty="0" err="1" smtClean="0">
                <a:solidFill>
                  <a:schemeClr val="tx1"/>
                </a:solidFill>
              </a:rPr>
              <a:t>corynebacteria</a:t>
            </a:r>
            <a:r>
              <a:rPr lang="en-GB" dirty="0" smtClean="0">
                <a:solidFill>
                  <a:schemeClr val="tx1"/>
                </a:solidFill>
              </a:rPr>
              <a:t>, with a great number of anaerobes, especially </a:t>
            </a:r>
            <a:r>
              <a:rPr lang="en-GB" dirty="0" err="1" smtClean="0">
                <a:solidFill>
                  <a:schemeClr val="tx1"/>
                </a:solidFill>
              </a:rPr>
              <a:t>bacteroides</a:t>
            </a:r>
            <a:r>
              <a:rPr lang="en-GB" dirty="0" smtClean="0">
                <a:solidFill>
                  <a:schemeClr val="tx1"/>
                </a:solidFill>
              </a:rPr>
              <a:t>.  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At birth the oral cavity is sterile but becomes colonized in the first feeding. 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i="1" dirty="0" smtClean="0">
                <a:solidFill>
                  <a:schemeClr val="tx1"/>
                </a:solidFill>
              </a:rPr>
              <a:t>Streptococcus </a:t>
            </a:r>
            <a:r>
              <a:rPr lang="en-GB" i="1" dirty="0" err="1" smtClean="0">
                <a:solidFill>
                  <a:schemeClr val="tx1"/>
                </a:solidFill>
              </a:rPr>
              <a:t>salivarius</a:t>
            </a:r>
            <a:r>
              <a:rPr lang="en-GB" i="1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is dominant and may make up 98% of the total oral flora until the appearance of the teeth (6 - 9 months in humans). 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The eruption of the teeth during the first year leads to colonization by </a:t>
            </a:r>
            <a:r>
              <a:rPr lang="en-GB" i="1" dirty="0" smtClean="0">
                <a:solidFill>
                  <a:schemeClr val="tx1"/>
                </a:solidFill>
              </a:rPr>
              <a:t>S. </a:t>
            </a:r>
            <a:r>
              <a:rPr lang="en-GB" i="1" dirty="0" err="1" smtClean="0">
                <a:solidFill>
                  <a:schemeClr val="tx1"/>
                </a:solidFill>
              </a:rPr>
              <a:t>mutans</a:t>
            </a:r>
            <a:r>
              <a:rPr lang="en-GB" dirty="0" smtClean="0">
                <a:solidFill>
                  <a:schemeClr val="tx1"/>
                </a:solidFill>
              </a:rPr>
              <a:t> and </a:t>
            </a:r>
            <a:r>
              <a:rPr lang="en-GB" i="1" dirty="0" smtClean="0">
                <a:solidFill>
                  <a:schemeClr val="tx1"/>
                </a:solidFill>
              </a:rPr>
              <a:t>S. </a:t>
            </a:r>
            <a:r>
              <a:rPr lang="en-GB" i="1" dirty="0" err="1" smtClean="0">
                <a:solidFill>
                  <a:schemeClr val="tx1"/>
                </a:solidFill>
              </a:rPr>
              <a:t>Sanguis</a:t>
            </a:r>
            <a:r>
              <a:rPr lang="en-GB" dirty="0" smtClean="0">
                <a:solidFill>
                  <a:schemeClr val="tx1"/>
                </a:solidFill>
              </a:rPr>
              <a:t> persist as long as teeth remain. 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dirty="0" err="1"/>
              <a:t>B</a:t>
            </a:r>
            <a:r>
              <a:rPr lang="en-GB" dirty="0" err="1" smtClean="0">
                <a:solidFill>
                  <a:schemeClr val="tx1"/>
                </a:solidFill>
              </a:rPr>
              <a:t>acteroides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and spirochetes colonize around puberty. 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Other strains of streptococci adhere to the gums and cheeks but teeth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670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336704"/>
          </a:xfrm>
        </p:spPr>
        <p:txBody>
          <a:bodyPr>
            <a:normAutofit lnSpcReduction="10000"/>
          </a:bodyPr>
          <a:lstStyle/>
          <a:p>
            <a:pPr algn="l">
              <a:buFont typeface="Wingdings" pitchFamily="2" charset="2"/>
              <a:buChar char="Ø"/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The normal bacterial flora of the oral cavity benefit from host nutrients and habitat. 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The normal flora occupy available colonization sites which makes it more difficult for other microorganisms to become established. 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Also, the oral flora contribute to host nutrition through the synthesis of vitamins and they contribute to immunity 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sz="2000" dirty="0"/>
              <a:t>O</a:t>
            </a:r>
            <a:r>
              <a:rPr lang="en-GB" sz="2000" dirty="0" smtClean="0">
                <a:solidFill>
                  <a:schemeClr val="tx1"/>
                </a:solidFill>
              </a:rPr>
              <a:t>ral </a:t>
            </a:r>
            <a:r>
              <a:rPr lang="en-GB" sz="2000" dirty="0" smtClean="0">
                <a:solidFill>
                  <a:schemeClr val="tx1"/>
                </a:solidFill>
              </a:rPr>
              <a:t>bacteria produce inhibitory substances such as fatty acids, peroxides and </a:t>
            </a:r>
            <a:r>
              <a:rPr lang="en-GB" sz="2000" dirty="0" err="1" smtClean="0">
                <a:solidFill>
                  <a:schemeClr val="tx1"/>
                </a:solidFill>
              </a:rPr>
              <a:t>bacteriocins</a:t>
            </a:r>
            <a:r>
              <a:rPr lang="en-GB" sz="2000" dirty="0" smtClean="0">
                <a:solidFill>
                  <a:schemeClr val="tx1"/>
                </a:solidFill>
              </a:rPr>
              <a:t>.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On the other hand, the oral flora are the usual cause of oral diseases -abscesses, dental caries, gingivitis, and  periodontal disease. 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May gain entry into deeper tissues and cause abscesses of alveolar bone, lung, brain, or the extremities </a:t>
            </a:r>
            <a:r>
              <a:rPr lang="en-GB" sz="2000" dirty="0" err="1" smtClean="0">
                <a:solidFill>
                  <a:schemeClr val="tx1"/>
                </a:solidFill>
              </a:rPr>
              <a:t>e.g</a:t>
            </a:r>
            <a:r>
              <a:rPr lang="en-GB" sz="2000" dirty="0" smtClean="0">
                <a:solidFill>
                  <a:schemeClr val="tx1"/>
                </a:solidFill>
              </a:rPr>
              <a:t> oral streptococci introduced into wounds during  dental surgery may adhere to heart valves - bacterial </a:t>
            </a:r>
            <a:r>
              <a:rPr lang="en-GB" sz="2000" dirty="0" err="1" smtClean="0">
                <a:solidFill>
                  <a:schemeClr val="tx1"/>
                </a:solidFill>
              </a:rPr>
              <a:t>endocarditis</a:t>
            </a:r>
            <a:r>
              <a:rPr lang="en-GB" sz="2000" dirty="0" smtClean="0">
                <a:solidFill>
                  <a:schemeClr val="tx1"/>
                </a:solidFill>
              </a:rPr>
              <a:t>.</a:t>
            </a:r>
            <a:r>
              <a:rPr lang="en-GB" sz="2000" i="1" dirty="0" smtClean="0">
                <a:solidFill>
                  <a:schemeClr val="tx1"/>
                </a:solidFill>
              </a:rPr>
              <a:t> 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sz="2000" i="1" dirty="0" err="1" smtClean="0">
                <a:solidFill>
                  <a:schemeClr val="tx1"/>
                </a:solidFill>
              </a:rPr>
              <a:t>Eikenella</a:t>
            </a:r>
            <a:r>
              <a:rPr lang="en-GB" sz="2000" i="1" dirty="0" smtClean="0">
                <a:solidFill>
                  <a:schemeClr val="tx1"/>
                </a:solidFill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</a:rPr>
              <a:t>corrodens</a:t>
            </a:r>
            <a:r>
              <a:rPr lang="en-GB" sz="2000" i="1" dirty="0" smtClean="0">
                <a:solidFill>
                  <a:schemeClr val="tx1"/>
                </a:solidFill>
              </a:rPr>
              <a:t> </a:t>
            </a:r>
            <a:r>
              <a:rPr lang="en-GB" sz="2000" dirty="0" smtClean="0">
                <a:solidFill>
                  <a:schemeClr val="tx1"/>
                </a:solidFill>
              </a:rPr>
              <a:t>also a member of the oral flora and may cause skin and soft tissue  infections 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Anaerobic bacteria such as </a:t>
            </a:r>
            <a:r>
              <a:rPr lang="en-GB" sz="2000" dirty="0" err="1" smtClean="0">
                <a:solidFill>
                  <a:schemeClr val="tx1"/>
                </a:solidFill>
              </a:rPr>
              <a:t>bacteroides</a:t>
            </a:r>
            <a:r>
              <a:rPr lang="en-GB" sz="2000" dirty="0" smtClean="0">
                <a:solidFill>
                  <a:schemeClr val="tx1"/>
                </a:solidFill>
              </a:rPr>
              <a:t>, </a:t>
            </a:r>
            <a:r>
              <a:rPr lang="en-GB" sz="2000" dirty="0" err="1" smtClean="0">
                <a:solidFill>
                  <a:schemeClr val="tx1"/>
                </a:solidFill>
              </a:rPr>
              <a:t>fusobacteritum</a:t>
            </a:r>
            <a:r>
              <a:rPr lang="en-GB" sz="2000" dirty="0" smtClean="0">
                <a:solidFill>
                  <a:schemeClr val="tx1"/>
                </a:solidFill>
              </a:rPr>
              <a:t>, clostridium, </a:t>
            </a:r>
            <a:r>
              <a:rPr lang="en-GB" sz="2000" dirty="0" err="1" smtClean="0">
                <a:solidFill>
                  <a:schemeClr val="tx1"/>
                </a:solidFill>
              </a:rPr>
              <a:t>peptostreptococcus</a:t>
            </a:r>
            <a:r>
              <a:rPr lang="en-GB" sz="2000" dirty="0" smtClean="0">
                <a:solidFill>
                  <a:schemeClr val="tx1"/>
                </a:solidFill>
              </a:rPr>
              <a:t> , </a:t>
            </a:r>
            <a:r>
              <a:rPr lang="en-GB" sz="2000" i="1" dirty="0" err="1" smtClean="0">
                <a:solidFill>
                  <a:schemeClr val="tx1"/>
                </a:solidFill>
              </a:rPr>
              <a:t>Actinomyces</a:t>
            </a:r>
            <a:r>
              <a:rPr lang="en-GB" sz="2000" i="1" dirty="0" smtClean="0">
                <a:solidFill>
                  <a:schemeClr val="tx1"/>
                </a:solidFill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</a:rPr>
              <a:t>odontolyticus</a:t>
            </a:r>
            <a:r>
              <a:rPr lang="en-GB" sz="2000" dirty="0" smtClean="0">
                <a:solidFill>
                  <a:schemeClr val="tx1"/>
                </a:solidFill>
              </a:rPr>
              <a:t>, anaerobic spirochetes and </a:t>
            </a:r>
            <a:r>
              <a:rPr lang="en-GB" sz="2000" i="1" dirty="0" err="1" smtClean="0">
                <a:solidFill>
                  <a:schemeClr val="tx1"/>
                </a:solidFill>
              </a:rPr>
              <a:t>Actinomycetes</a:t>
            </a:r>
            <a:r>
              <a:rPr lang="en-GB" sz="2000" i="1" dirty="0" smtClean="0">
                <a:solidFill>
                  <a:schemeClr val="tx1"/>
                </a:solidFill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</a:rPr>
              <a:t>israelli</a:t>
            </a:r>
            <a:r>
              <a:rPr lang="en-GB" sz="2000" i="1" dirty="0" smtClean="0">
                <a:solidFill>
                  <a:schemeClr val="tx1"/>
                </a:solidFill>
              </a:rPr>
              <a:t> </a:t>
            </a:r>
            <a:r>
              <a:rPr lang="en-GB" sz="2000" dirty="0" smtClean="0">
                <a:solidFill>
                  <a:schemeClr val="tx1"/>
                </a:solidFill>
              </a:rPr>
              <a:t>are found in gingival crevices where oxygen level is low. These organisms can cause lung abscess in debilitated patients with poor dental hygiene</a:t>
            </a:r>
            <a:r>
              <a:rPr lang="en-GB" sz="2000" b="1" dirty="0" smtClean="0">
                <a:solidFill>
                  <a:schemeClr val="tx1"/>
                </a:solidFill>
              </a:rPr>
              <a:t>. </a:t>
            </a:r>
            <a:endParaRPr lang="en-GB" sz="2000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en-GB" sz="2000" dirty="0" smtClean="0"/>
          </a:p>
          <a:p>
            <a:pPr>
              <a:defRPr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24173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FF0000"/>
                </a:solidFill>
              </a:rPr>
              <a:t>Gastrointestinal Tract Flora</a:t>
            </a:r>
            <a:r>
              <a:rPr lang="en-GB" b="1" smtClean="0"/>
              <a:t/>
            </a:r>
            <a:br>
              <a:rPr lang="en-GB" b="1" smtClean="0"/>
            </a:br>
            <a:endParaRPr lang="en-GB" smtClean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5472608"/>
          </a:xfrm>
        </p:spPr>
        <p:txBody>
          <a:bodyPr rtlCol="0">
            <a:normAutofit fontScale="62500" lnSpcReduction="20000"/>
          </a:bodyPr>
          <a:lstStyle/>
          <a:p>
            <a:pPr algn="l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At birth the entire intestinal tract is sterile, bacteria enter with the first feed. 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In breast-fed infants, </a:t>
            </a:r>
            <a:r>
              <a:rPr lang="en-GB" dirty="0" err="1" smtClean="0">
                <a:solidFill>
                  <a:schemeClr val="tx1"/>
                </a:solidFill>
              </a:rPr>
              <a:t>bifidobacteria</a:t>
            </a:r>
            <a:r>
              <a:rPr lang="en-GB" dirty="0" smtClean="0">
                <a:solidFill>
                  <a:schemeClr val="tx1"/>
                </a:solidFill>
              </a:rPr>
              <a:t> account for more than 90% of the total intestinal bacteria. </a:t>
            </a:r>
            <a:r>
              <a:rPr lang="en-GB" i="1" dirty="0" err="1" smtClean="0">
                <a:solidFill>
                  <a:schemeClr val="tx1"/>
                </a:solidFill>
              </a:rPr>
              <a:t>Enterobacteriaceae</a:t>
            </a:r>
            <a:r>
              <a:rPr lang="en-GB" i="1" dirty="0" smtClean="0">
                <a:solidFill>
                  <a:schemeClr val="tx1"/>
                </a:solidFill>
              </a:rPr>
              <a:t>,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enterococci</a:t>
            </a:r>
            <a:r>
              <a:rPr lang="en-GB" dirty="0" smtClean="0">
                <a:solidFill>
                  <a:schemeClr val="tx1"/>
                </a:solidFill>
              </a:rPr>
              <a:t>,  </a:t>
            </a:r>
            <a:r>
              <a:rPr lang="en-GB" dirty="0" err="1" smtClean="0">
                <a:solidFill>
                  <a:schemeClr val="tx1"/>
                </a:solidFill>
              </a:rPr>
              <a:t>bacteroides</a:t>
            </a:r>
            <a:r>
              <a:rPr lang="en-GB" dirty="0" smtClean="0">
                <a:solidFill>
                  <a:schemeClr val="tx1"/>
                </a:solidFill>
              </a:rPr>
              <a:t>, staphylococci, lactobacilli and clostridia-low proportions. 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In bottle-fed infants, </a:t>
            </a:r>
            <a:r>
              <a:rPr lang="en-GB" dirty="0" err="1" smtClean="0">
                <a:solidFill>
                  <a:schemeClr val="tx1"/>
                </a:solidFill>
              </a:rPr>
              <a:t>bifidobacteria</a:t>
            </a:r>
            <a:r>
              <a:rPr lang="en-GB" dirty="0" smtClean="0">
                <a:solidFill>
                  <a:schemeClr val="tx1"/>
                </a:solidFill>
              </a:rPr>
              <a:t> are not predominant.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When </a:t>
            </a:r>
            <a:r>
              <a:rPr lang="en-GB" dirty="0" smtClean="0">
                <a:solidFill>
                  <a:schemeClr val="tx1"/>
                </a:solidFill>
              </a:rPr>
              <a:t>breast-fed infants are switched to a diet of cow's milk or solid food, </a:t>
            </a:r>
            <a:r>
              <a:rPr lang="en-GB" dirty="0" err="1" smtClean="0">
                <a:solidFill>
                  <a:schemeClr val="tx1"/>
                </a:solidFill>
              </a:rPr>
              <a:t>bifidobacteria</a:t>
            </a:r>
            <a:r>
              <a:rPr lang="en-GB" dirty="0" smtClean="0">
                <a:solidFill>
                  <a:schemeClr val="tx1"/>
                </a:solidFill>
              </a:rPr>
              <a:t> are progressively joined by </a:t>
            </a:r>
            <a:r>
              <a:rPr lang="en-GB" dirty="0" err="1" smtClean="0">
                <a:solidFill>
                  <a:schemeClr val="tx1"/>
                </a:solidFill>
              </a:rPr>
              <a:t>enterics</a:t>
            </a:r>
            <a:r>
              <a:rPr lang="en-GB" dirty="0" smtClean="0">
                <a:solidFill>
                  <a:schemeClr val="tx1"/>
                </a:solidFill>
              </a:rPr>
              <a:t>, </a:t>
            </a:r>
            <a:r>
              <a:rPr lang="en-GB" dirty="0" err="1" smtClean="0">
                <a:solidFill>
                  <a:schemeClr val="tx1"/>
                </a:solidFill>
              </a:rPr>
              <a:t>bacteroides</a:t>
            </a:r>
            <a:r>
              <a:rPr lang="en-GB" dirty="0" smtClean="0">
                <a:solidFill>
                  <a:schemeClr val="tx1"/>
                </a:solidFill>
              </a:rPr>
              <a:t>, enterococci lactobacilli and clostridia.  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dirty="0"/>
              <a:t>H</a:t>
            </a:r>
            <a:r>
              <a:rPr lang="en-GB" dirty="0" smtClean="0">
                <a:solidFill>
                  <a:schemeClr val="tx1"/>
                </a:solidFill>
              </a:rPr>
              <a:t>uman </a:t>
            </a:r>
            <a:r>
              <a:rPr lang="en-GB" dirty="0" smtClean="0">
                <a:solidFill>
                  <a:schemeClr val="tx1"/>
                </a:solidFill>
              </a:rPr>
              <a:t>milk contains a growth factor that enriches for growth of </a:t>
            </a:r>
            <a:r>
              <a:rPr lang="en-GB" dirty="0" err="1" smtClean="0">
                <a:solidFill>
                  <a:schemeClr val="tx1"/>
                </a:solidFill>
              </a:rPr>
              <a:t>bifidobacteria</a:t>
            </a:r>
            <a:r>
              <a:rPr lang="en-GB" dirty="0" smtClean="0">
                <a:solidFill>
                  <a:schemeClr val="tx1"/>
                </a:solidFill>
              </a:rPr>
              <a:t>, -play a role in preventing pathogens from colonization of the infant intestinal tract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Bacteria in the human GI tract produce vitamins -contribute to nutrition and digestion. 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Also protect their host from establishment and infection by pathogens and ability stimulate immune system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Alterations in the GI flora- poor nutrition or antibiotics  can lead to gastrointestinal </a:t>
            </a:r>
            <a:r>
              <a:rPr lang="en-GB" dirty="0" err="1" smtClean="0">
                <a:solidFill>
                  <a:schemeClr val="tx1"/>
                </a:solidFill>
              </a:rPr>
              <a:t>disease.e.g</a:t>
            </a:r>
            <a:r>
              <a:rPr lang="en-GB" dirty="0" smtClean="0">
                <a:solidFill>
                  <a:schemeClr val="tx1"/>
                </a:solidFill>
              </a:rPr>
              <a:t> Treatment with antibiotics may allow certain anaerobic species to become predominant and cause disease. For example, </a:t>
            </a:r>
            <a:r>
              <a:rPr lang="en-GB" i="1" dirty="0" smtClean="0">
                <a:solidFill>
                  <a:schemeClr val="tx1"/>
                </a:solidFill>
              </a:rPr>
              <a:t>Clostridium </a:t>
            </a:r>
            <a:r>
              <a:rPr lang="en-GB" i="1" dirty="0" err="1" smtClean="0">
                <a:solidFill>
                  <a:schemeClr val="tx1"/>
                </a:solidFill>
              </a:rPr>
              <a:t>difficile</a:t>
            </a:r>
            <a:r>
              <a:rPr lang="en-GB" dirty="0" smtClean="0">
                <a:solidFill>
                  <a:schemeClr val="tx1"/>
                </a:solidFill>
              </a:rPr>
              <a:t> -</a:t>
            </a:r>
            <a:r>
              <a:rPr lang="en-GB" dirty="0" err="1" smtClean="0">
                <a:solidFill>
                  <a:schemeClr val="tx1"/>
                </a:solidFill>
              </a:rPr>
              <a:t>pseudomembranous</a:t>
            </a:r>
            <a:r>
              <a:rPr lang="en-GB" dirty="0" smtClean="0">
                <a:solidFill>
                  <a:schemeClr val="tx1"/>
                </a:solidFill>
              </a:rPr>
              <a:t> colitis.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9499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ubtitle 2"/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633670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sz="2000" b="1" dirty="0" smtClean="0"/>
              <a:t>Sm</a:t>
            </a:r>
            <a:r>
              <a:rPr lang="en-GB" sz="2000" b="1" dirty="0" smtClean="0">
                <a:solidFill>
                  <a:schemeClr val="tx1"/>
                </a:solidFill>
              </a:rPr>
              <a:t>all </a:t>
            </a:r>
            <a:r>
              <a:rPr lang="en-GB" sz="2000" b="1" dirty="0" smtClean="0">
                <a:solidFill>
                  <a:schemeClr val="tx1"/>
                </a:solidFill>
              </a:rPr>
              <a:t>intestine </a:t>
            </a:r>
            <a:endParaRPr lang="en-GB" sz="2000" dirty="0" smtClean="0">
              <a:solidFill>
                <a:schemeClr val="tx1"/>
              </a:solidFill>
            </a:endParaRPr>
          </a:p>
          <a:p>
            <a:pPr lvl="1" algn="l">
              <a:buFont typeface="Wingdings" pitchFamily="2" charset="2"/>
              <a:buChar char="Ø"/>
            </a:pPr>
            <a:r>
              <a:rPr lang="en-GB" sz="2000" dirty="0"/>
              <a:t>S</a:t>
            </a:r>
            <a:r>
              <a:rPr lang="en-GB" sz="2000" dirty="0" smtClean="0">
                <a:solidFill>
                  <a:schemeClr val="tx1"/>
                </a:solidFill>
              </a:rPr>
              <a:t>mall </a:t>
            </a:r>
            <a:r>
              <a:rPr lang="en-GB" sz="2000" dirty="0" smtClean="0">
                <a:solidFill>
                  <a:schemeClr val="tx1"/>
                </a:solidFill>
              </a:rPr>
              <a:t>number of flora </a:t>
            </a:r>
            <a:r>
              <a:rPr lang="en-GB" sz="2000" dirty="0" err="1" smtClean="0">
                <a:solidFill>
                  <a:schemeClr val="tx1"/>
                </a:solidFill>
              </a:rPr>
              <a:t>e.g</a:t>
            </a:r>
            <a:r>
              <a:rPr lang="en-GB" sz="2000" dirty="0" smtClean="0">
                <a:solidFill>
                  <a:schemeClr val="tx1"/>
                </a:solidFill>
              </a:rPr>
              <a:t> streptococci, lactobacilli, </a:t>
            </a:r>
            <a:r>
              <a:rPr lang="en-GB" sz="2000" i="1" dirty="0" smtClean="0">
                <a:solidFill>
                  <a:schemeClr val="tx1"/>
                </a:solidFill>
              </a:rPr>
              <a:t>Enterococcus </a:t>
            </a:r>
            <a:r>
              <a:rPr lang="en-GB" sz="2000" i="1" dirty="0" err="1" smtClean="0">
                <a:solidFill>
                  <a:schemeClr val="tx1"/>
                </a:solidFill>
              </a:rPr>
              <a:t>faecalis</a:t>
            </a:r>
            <a:r>
              <a:rPr lang="en-GB" sz="2000" i="1" dirty="0" smtClean="0">
                <a:solidFill>
                  <a:schemeClr val="tx1"/>
                </a:solidFill>
              </a:rPr>
              <a:t>, candida </a:t>
            </a:r>
            <a:r>
              <a:rPr lang="en-GB" sz="2000" i="1" dirty="0" err="1" smtClean="0">
                <a:solidFill>
                  <a:schemeClr val="tx1"/>
                </a:solidFill>
              </a:rPr>
              <a:t>albicans</a:t>
            </a:r>
            <a:r>
              <a:rPr lang="en-GB" sz="2000" i="1" dirty="0" smtClean="0">
                <a:solidFill>
                  <a:schemeClr val="tx1"/>
                </a:solidFill>
              </a:rPr>
              <a:t>, </a:t>
            </a:r>
            <a:r>
              <a:rPr lang="en-GB" sz="2000" dirty="0" smtClean="0">
                <a:solidFill>
                  <a:schemeClr val="tx1"/>
                </a:solidFill>
              </a:rPr>
              <a:t>occasionally coliforms (</a:t>
            </a:r>
            <a:r>
              <a:rPr lang="en-GB" sz="2000" dirty="0" err="1" smtClean="0">
                <a:solidFill>
                  <a:schemeClr val="tx1"/>
                </a:solidFill>
              </a:rPr>
              <a:t>e.g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i="1" dirty="0" smtClean="0">
                <a:solidFill>
                  <a:schemeClr val="tx1"/>
                </a:solidFill>
              </a:rPr>
              <a:t>E. coli</a:t>
            </a:r>
            <a:r>
              <a:rPr lang="en-GB" sz="2000" dirty="0" smtClean="0">
                <a:solidFill>
                  <a:schemeClr val="tx1"/>
                </a:solidFill>
              </a:rPr>
              <a:t>) and </a:t>
            </a:r>
            <a:r>
              <a:rPr lang="en-GB" sz="2000" i="1" dirty="0" err="1" smtClean="0">
                <a:solidFill>
                  <a:schemeClr val="tx1"/>
                </a:solidFill>
              </a:rPr>
              <a:t>Bacteroides</a:t>
            </a:r>
            <a:r>
              <a:rPr lang="en-GB" sz="2000" i="1" dirty="0" smtClean="0">
                <a:solidFill>
                  <a:schemeClr val="tx1"/>
                </a:solidFill>
              </a:rPr>
              <a:t>.</a:t>
            </a:r>
          </a:p>
          <a:p>
            <a:pPr lvl="1" algn="l"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Some </a:t>
            </a:r>
            <a:r>
              <a:rPr lang="en-GB" sz="2000" i="1" dirty="0" smtClean="0">
                <a:solidFill>
                  <a:schemeClr val="tx1"/>
                </a:solidFill>
              </a:rPr>
              <a:t>Helicobacter</a:t>
            </a:r>
            <a:r>
              <a:rPr lang="en-GB" sz="2000" dirty="0" smtClean="0">
                <a:solidFill>
                  <a:schemeClr val="tx1"/>
                </a:solidFill>
              </a:rPr>
              <a:t> species can colonize the stomach and are associated with gastritis and peptic ulcer disease.</a:t>
            </a:r>
          </a:p>
          <a:p>
            <a:pPr lvl="1" algn="l"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Small count due to; Acidity lowers, Rapid peristalsis and the presence of bile</a:t>
            </a:r>
          </a:p>
          <a:p>
            <a:pPr algn="l"/>
            <a:endParaRPr lang="en-GB" sz="2000" b="1" dirty="0" smtClean="0">
              <a:solidFill>
                <a:schemeClr val="tx1"/>
              </a:solidFill>
            </a:endParaRPr>
          </a:p>
          <a:p>
            <a:pPr algn="l"/>
            <a:r>
              <a:rPr lang="en-GB" sz="2000" b="1" dirty="0" smtClean="0"/>
              <a:t>L</a:t>
            </a:r>
            <a:r>
              <a:rPr lang="en-GB" sz="2000" b="1" dirty="0" smtClean="0">
                <a:solidFill>
                  <a:schemeClr val="tx1"/>
                </a:solidFill>
              </a:rPr>
              <a:t>arge </a:t>
            </a:r>
            <a:r>
              <a:rPr lang="en-GB" sz="2000" b="1" dirty="0" smtClean="0">
                <a:solidFill>
                  <a:schemeClr val="tx1"/>
                </a:solidFill>
              </a:rPr>
              <a:t>intestine </a:t>
            </a:r>
          </a:p>
          <a:p>
            <a:pPr lvl="1" algn="l">
              <a:buFont typeface="Wingdings" pitchFamily="2" charset="2"/>
              <a:buChar char="Ø"/>
            </a:pPr>
            <a:r>
              <a:rPr lang="en-GB" sz="2000" dirty="0"/>
              <a:t>F</a:t>
            </a:r>
            <a:r>
              <a:rPr lang="en-GB" sz="2000" dirty="0" smtClean="0">
                <a:solidFill>
                  <a:schemeClr val="tx1"/>
                </a:solidFill>
              </a:rPr>
              <a:t>lora</a:t>
            </a:r>
            <a:r>
              <a:rPr lang="en-GB" sz="2000" dirty="0" smtClean="0">
                <a:solidFill>
                  <a:schemeClr val="tx1"/>
                </a:solidFill>
              </a:rPr>
              <a:t>, qualitatively similar to that found in </a:t>
            </a:r>
            <a:r>
              <a:rPr lang="en-GB" sz="2000" dirty="0" err="1" smtClean="0">
                <a:solidFill>
                  <a:schemeClr val="tx1"/>
                </a:solidFill>
              </a:rPr>
              <a:t>feces</a:t>
            </a:r>
            <a:r>
              <a:rPr lang="en-GB" sz="2000" dirty="0" smtClean="0">
                <a:solidFill>
                  <a:schemeClr val="tx1"/>
                </a:solidFill>
              </a:rPr>
              <a:t> (10</a:t>
            </a:r>
            <a:r>
              <a:rPr lang="en-GB" sz="2000" baseline="30000" dirty="0" smtClean="0">
                <a:solidFill>
                  <a:schemeClr val="tx1"/>
                </a:solidFill>
              </a:rPr>
              <a:t>11</a:t>
            </a:r>
            <a:r>
              <a:rPr lang="en-GB" sz="2000" dirty="0" smtClean="0">
                <a:solidFill>
                  <a:schemeClr val="tx1"/>
                </a:solidFill>
              </a:rPr>
              <a:t>/g </a:t>
            </a:r>
            <a:r>
              <a:rPr lang="en-GB" sz="2000" dirty="0" err="1" smtClean="0">
                <a:solidFill>
                  <a:schemeClr val="tx1"/>
                </a:solidFill>
              </a:rPr>
              <a:t>feces</a:t>
            </a:r>
            <a:r>
              <a:rPr lang="en-GB" sz="2000" dirty="0" smtClean="0">
                <a:solidFill>
                  <a:schemeClr val="tx1"/>
                </a:solidFill>
              </a:rPr>
              <a:t>) . </a:t>
            </a:r>
          </a:p>
          <a:p>
            <a:pPr lvl="1" algn="l">
              <a:buFont typeface="Wingdings" pitchFamily="2" charset="2"/>
              <a:buChar char="Ø"/>
            </a:pPr>
            <a:r>
              <a:rPr lang="en-GB" sz="2000" dirty="0"/>
              <a:t>W</a:t>
            </a:r>
            <a:r>
              <a:rPr lang="en-GB" sz="2000" dirty="0" smtClean="0">
                <a:solidFill>
                  <a:schemeClr val="tx1"/>
                </a:solidFill>
              </a:rPr>
              <a:t>here </a:t>
            </a:r>
            <a:r>
              <a:rPr lang="en-GB" sz="2000" dirty="0" smtClean="0">
                <a:solidFill>
                  <a:schemeClr val="tx1"/>
                </a:solidFill>
              </a:rPr>
              <a:t>&gt;90% are anaerobes. </a:t>
            </a:r>
          </a:p>
          <a:p>
            <a:pPr lvl="1" algn="l"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Coliforms, enterococci, clostridia and lactobacilli can be regularly found</a:t>
            </a:r>
          </a:p>
          <a:p>
            <a:pPr lvl="1" algn="l">
              <a:buFont typeface="Wingdings" pitchFamily="2" charset="2"/>
              <a:buChar char="Ø"/>
            </a:pPr>
            <a:r>
              <a:rPr lang="en-GB" sz="2000" dirty="0"/>
              <a:t>P</a:t>
            </a:r>
            <a:r>
              <a:rPr lang="en-GB" sz="2000" dirty="0" smtClean="0">
                <a:solidFill>
                  <a:schemeClr val="tx1"/>
                </a:solidFill>
              </a:rPr>
              <a:t>redominant </a:t>
            </a:r>
            <a:r>
              <a:rPr lang="en-GB" sz="2000" dirty="0" smtClean="0">
                <a:solidFill>
                  <a:schemeClr val="tx1"/>
                </a:solidFill>
              </a:rPr>
              <a:t>species are anaerobic </a:t>
            </a:r>
            <a:r>
              <a:rPr lang="en-GB" sz="2000" i="1" dirty="0" err="1" smtClean="0">
                <a:solidFill>
                  <a:schemeClr val="tx1"/>
                </a:solidFill>
              </a:rPr>
              <a:t>Bacteroides</a:t>
            </a:r>
            <a:r>
              <a:rPr lang="en-GB" sz="2000" dirty="0" smtClean="0">
                <a:solidFill>
                  <a:schemeClr val="tx1"/>
                </a:solidFill>
              </a:rPr>
              <a:t> and anaerobic </a:t>
            </a:r>
            <a:r>
              <a:rPr lang="en-GB" sz="2000" i="1" dirty="0" err="1" smtClean="0">
                <a:solidFill>
                  <a:schemeClr val="tx1"/>
                </a:solidFill>
              </a:rPr>
              <a:t>Bifidobacterium</a:t>
            </a:r>
            <a:r>
              <a:rPr lang="en-GB" sz="2000" dirty="0" smtClean="0">
                <a:solidFill>
                  <a:schemeClr val="tx1"/>
                </a:solidFill>
              </a:rPr>
              <a:t> (</a:t>
            </a:r>
            <a:r>
              <a:rPr lang="en-GB" sz="2000" i="1" dirty="0" err="1" smtClean="0">
                <a:solidFill>
                  <a:schemeClr val="tx1"/>
                </a:solidFill>
              </a:rPr>
              <a:t>Bifidobacterium</a:t>
            </a:r>
            <a:r>
              <a:rPr lang="en-GB" sz="2000" i="1" dirty="0" smtClean="0">
                <a:solidFill>
                  <a:schemeClr val="tx1"/>
                </a:solidFill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</a:rPr>
              <a:t>bifidum</a:t>
            </a:r>
            <a:r>
              <a:rPr lang="en-GB" sz="2000" dirty="0" smtClean="0">
                <a:solidFill>
                  <a:schemeClr val="tx1"/>
                </a:solidFill>
              </a:rPr>
              <a:t>), </a:t>
            </a:r>
            <a:r>
              <a:rPr lang="en-GB" sz="2000" i="1" dirty="0" err="1" smtClean="0">
                <a:solidFill>
                  <a:schemeClr val="tx1"/>
                </a:solidFill>
              </a:rPr>
              <a:t>Eubacterium</a:t>
            </a:r>
            <a:r>
              <a:rPr lang="en-GB" sz="2000" dirty="0" smtClean="0">
                <a:solidFill>
                  <a:schemeClr val="tx1"/>
                </a:solidFill>
              </a:rPr>
              <a:t>, and </a:t>
            </a:r>
            <a:r>
              <a:rPr lang="en-GB" sz="2000" i="1" dirty="0" err="1" smtClean="0">
                <a:solidFill>
                  <a:schemeClr val="tx1"/>
                </a:solidFill>
              </a:rPr>
              <a:t>Peptostreptococcus</a:t>
            </a:r>
            <a:r>
              <a:rPr lang="en-GB" sz="2000" dirty="0" smtClean="0">
                <a:solidFill>
                  <a:schemeClr val="tx1"/>
                </a:solidFill>
              </a:rPr>
              <a:t>, </a:t>
            </a:r>
            <a:r>
              <a:rPr lang="en-GB" sz="2000" i="1" dirty="0" smtClean="0">
                <a:solidFill>
                  <a:schemeClr val="tx1"/>
                </a:solidFill>
              </a:rPr>
              <a:t>Clostridium</a:t>
            </a:r>
            <a:r>
              <a:rPr lang="en-GB" sz="2000" dirty="0" smtClean="0">
                <a:solidFill>
                  <a:schemeClr val="tx1"/>
                </a:solidFill>
              </a:rPr>
              <a:t> and</a:t>
            </a:r>
            <a:r>
              <a:rPr lang="en-GB" sz="2000" i="1" dirty="0" smtClean="0">
                <a:solidFill>
                  <a:schemeClr val="tx1"/>
                </a:solidFill>
              </a:rPr>
              <a:t> Candida </a:t>
            </a:r>
          </a:p>
          <a:p>
            <a:pPr lvl="1">
              <a:buFont typeface="Wingdings" pitchFamily="2" charset="2"/>
              <a:buChar char="Ø"/>
            </a:pPr>
            <a:r>
              <a:rPr lang="en-GB" sz="2000" dirty="0"/>
              <a:t>The colon flora is important due to;</a:t>
            </a:r>
          </a:p>
          <a:p>
            <a:pPr lvl="1">
              <a:buFont typeface="Wingdings" pitchFamily="2" charset="2"/>
              <a:buChar char="Ø"/>
            </a:pPr>
            <a:r>
              <a:rPr lang="en-GB" sz="2000" dirty="0"/>
              <a:t>Causing infection to adjacent tissues during trauma</a:t>
            </a:r>
          </a:p>
          <a:p>
            <a:pPr lvl="1">
              <a:buFont typeface="Wingdings" pitchFamily="2" charset="2"/>
              <a:buChar char="Ø"/>
            </a:pPr>
            <a:r>
              <a:rPr lang="en-GB" sz="2000" dirty="0"/>
              <a:t>Movement to another site is prone hence need of a mechanism to prevent </a:t>
            </a:r>
            <a:r>
              <a:rPr lang="en-GB" sz="2000" dirty="0" smtClean="0"/>
              <a:t>this</a:t>
            </a:r>
            <a:endParaRPr lang="en-GB" sz="2000" dirty="0" smtClean="0">
              <a:solidFill>
                <a:schemeClr val="tx1"/>
              </a:solidFill>
            </a:endParaRPr>
          </a:p>
          <a:p>
            <a:pPr lvl="1" algn="l"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The strict anaerobic conditions and bacterial waste products inhibit the growth of other bacteria</a:t>
            </a:r>
          </a:p>
        </p:txBody>
      </p:sp>
    </p:spTree>
    <p:extLst>
      <p:ext uri="{BB962C8B-B14F-4D97-AF65-F5344CB8AC3E}">
        <p14:creationId xmlns:p14="http://schemas.microsoft.com/office/powerpoint/2010/main" val="291464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 </a:t>
            </a:r>
            <a:r>
              <a:rPr lang="en-GB" b="1" smtClean="0">
                <a:solidFill>
                  <a:srgbClr val="FF0000"/>
                </a:solidFill>
              </a:rPr>
              <a:t>Urogenital Tract </a:t>
            </a:r>
            <a:endParaRPr lang="en-GB" smtClean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algn="l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Urine is normally sterile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The flora of the anterior urethra, is inhabited by S</a:t>
            </a:r>
            <a:r>
              <a:rPr lang="en-GB" i="1" dirty="0" smtClean="0">
                <a:solidFill>
                  <a:schemeClr val="tx1"/>
                </a:solidFill>
              </a:rPr>
              <a:t>taphylococcus </a:t>
            </a:r>
            <a:r>
              <a:rPr lang="en-GB" i="1" dirty="0" err="1" smtClean="0">
                <a:solidFill>
                  <a:schemeClr val="tx1"/>
                </a:solidFill>
              </a:rPr>
              <a:t>epidermidis</a:t>
            </a:r>
            <a:r>
              <a:rPr lang="en-GB" i="1" dirty="0" smtClean="0">
                <a:solidFill>
                  <a:schemeClr val="tx1"/>
                </a:solidFill>
              </a:rPr>
              <a:t>, </a:t>
            </a:r>
            <a:r>
              <a:rPr lang="en-GB" i="1" dirty="0" err="1" smtClean="0">
                <a:solidFill>
                  <a:schemeClr val="tx1"/>
                </a:solidFill>
              </a:rPr>
              <a:t>Enterococcus</a:t>
            </a:r>
            <a:r>
              <a:rPr lang="en-GB" i="1" dirty="0" smtClean="0">
                <a:solidFill>
                  <a:schemeClr val="tx1"/>
                </a:solidFill>
              </a:rPr>
              <a:t> </a:t>
            </a:r>
            <a:r>
              <a:rPr lang="en-GB" i="1" dirty="0" err="1" smtClean="0">
                <a:solidFill>
                  <a:schemeClr val="tx1"/>
                </a:solidFill>
              </a:rPr>
              <a:t>faecalis</a:t>
            </a:r>
            <a:r>
              <a:rPr lang="en-GB" i="1" dirty="0" smtClean="0">
                <a:solidFill>
                  <a:schemeClr val="tx1"/>
                </a:solidFill>
              </a:rPr>
              <a:t>,</a:t>
            </a:r>
            <a:r>
              <a:rPr lang="en-GB" dirty="0" smtClean="0">
                <a:solidFill>
                  <a:schemeClr val="tx1"/>
                </a:solidFill>
              </a:rPr>
              <a:t> some alpha-</a:t>
            </a:r>
            <a:r>
              <a:rPr lang="en-GB" dirty="0" err="1" smtClean="0">
                <a:solidFill>
                  <a:schemeClr val="tx1"/>
                </a:solidFill>
              </a:rPr>
              <a:t>hemolytic</a:t>
            </a:r>
            <a:r>
              <a:rPr lang="en-GB" dirty="0" smtClean="0">
                <a:solidFill>
                  <a:schemeClr val="tx1"/>
                </a:solidFill>
              </a:rPr>
              <a:t> streptococci and </a:t>
            </a:r>
            <a:r>
              <a:rPr lang="en-GB" dirty="0" err="1" smtClean="0">
                <a:solidFill>
                  <a:schemeClr val="tx1"/>
                </a:solidFill>
              </a:rPr>
              <a:t>diphtheroids</a:t>
            </a:r>
            <a:r>
              <a:rPr lang="en-GB" dirty="0" smtClean="0">
                <a:solidFill>
                  <a:schemeClr val="tx1"/>
                </a:solidFill>
              </a:rPr>
              <a:t>. 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Occasionally </a:t>
            </a:r>
            <a:r>
              <a:rPr lang="en-GB" i="1" dirty="0" smtClean="0">
                <a:solidFill>
                  <a:schemeClr val="tx1"/>
                </a:solidFill>
              </a:rPr>
              <a:t>E. coli, Proteus, </a:t>
            </a:r>
            <a:r>
              <a:rPr lang="en-GB" i="1" dirty="0" err="1" smtClean="0">
                <a:solidFill>
                  <a:schemeClr val="tx1"/>
                </a:solidFill>
              </a:rPr>
              <a:t>Neisseria</a:t>
            </a:r>
            <a:r>
              <a:rPr lang="en-GB" dirty="0" smtClean="0">
                <a:solidFill>
                  <a:schemeClr val="tx1"/>
                </a:solidFill>
              </a:rPr>
              <a:t> (</a:t>
            </a:r>
            <a:r>
              <a:rPr lang="en-GB" dirty="0" err="1" smtClean="0">
                <a:solidFill>
                  <a:schemeClr val="tx1"/>
                </a:solidFill>
              </a:rPr>
              <a:t>nonpathogenic</a:t>
            </a:r>
            <a:r>
              <a:rPr lang="en-GB" dirty="0" smtClean="0">
                <a:solidFill>
                  <a:schemeClr val="tx1"/>
                </a:solidFill>
              </a:rPr>
              <a:t> species)  and </a:t>
            </a:r>
            <a:r>
              <a:rPr lang="en-GB" dirty="0" err="1" smtClean="0">
                <a:solidFill>
                  <a:schemeClr val="tx1"/>
                </a:solidFill>
              </a:rPr>
              <a:t>corynebacteria</a:t>
            </a:r>
            <a:r>
              <a:rPr lang="en-GB" dirty="0" smtClean="0">
                <a:solidFill>
                  <a:schemeClr val="tx1"/>
                </a:solidFill>
              </a:rPr>
              <a:t>, which are probably contaminants from the skin, vulva or rectum.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The area around the urethra of women and </a:t>
            </a:r>
            <a:r>
              <a:rPr lang="en-GB" dirty="0" err="1" smtClean="0">
                <a:solidFill>
                  <a:schemeClr val="tx1"/>
                </a:solidFill>
              </a:rPr>
              <a:t>uncicumsised</a:t>
            </a:r>
            <a:r>
              <a:rPr lang="en-GB" dirty="0" smtClean="0">
                <a:solidFill>
                  <a:schemeClr val="tx1"/>
                </a:solidFill>
              </a:rPr>
              <a:t> men contains secretions that carry </a:t>
            </a:r>
            <a:r>
              <a:rPr lang="en-GB" i="1" dirty="0" smtClean="0">
                <a:solidFill>
                  <a:schemeClr val="tx1"/>
                </a:solidFill>
              </a:rPr>
              <a:t>Mycobacterium </a:t>
            </a:r>
            <a:r>
              <a:rPr lang="en-GB" i="1" dirty="0" err="1" smtClean="0">
                <a:solidFill>
                  <a:schemeClr val="tx1"/>
                </a:solidFill>
              </a:rPr>
              <a:t>smegmatis</a:t>
            </a:r>
            <a:r>
              <a:rPr lang="en-GB" i="1" dirty="0" smtClean="0">
                <a:solidFill>
                  <a:schemeClr val="tx1"/>
                </a:solidFill>
              </a:rPr>
              <a:t>.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The skin surrounding the genitourinary tract contains S</a:t>
            </a:r>
            <a:r>
              <a:rPr lang="en-GB" i="1" dirty="0" smtClean="0">
                <a:solidFill>
                  <a:schemeClr val="tx1"/>
                </a:solidFill>
              </a:rPr>
              <a:t>taphylococcus </a:t>
            </a:r>
            <a:r>
              <a:rPr lang="en-GB" i="1" dirty="0" err="1" smtClean="0">
                <a:solidFill>
                  <a:schemeClr val="tx1"/>
                </a:solidFill>
              </a:rPr>
              <a:t>saprophyticus</a:t>
            </a:r>
            <a:r>
              <a:rPr lang="en-GB" i="1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major cause of UTI in women.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47953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336704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  <a:defRPr/>
            </a:pPr>
            <a:r>
              <a:rPr lang="en-GB" b="1" dirty="0" smtClean="0">
                <a:solidFill>
                  <a:schemeClr val="tx1"/>
                </a:solidFill>
              </a:rPr>
              <a:t>Vagina </a:t>
            </a:r>
          </a:p>
          <a:p>
            <a:pPr lvl="1" algn="l">
              <a:buFont typeface="Wingdings" pitchFamily="2" charset="2"/>
              <a:buChar char="Ø"/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Bacterial flora in the vagina depends on the age, pH, and hormonal levels of the host. </a:t>
            </a:r>
            <a:r>
              <a:rPr lang="en-GB" sz="2000" i="1" dirty="0" smtClean="0">
                <a:solidFill>
                  <a:schemeClr val="tx1"/>
                </a:solidFill>
              </a:rPr>
              <a:t>Lactobacillus</a:t>
            </a:r>
            <a:r>
              <a:rPr lang="en-GB" sz="2000" dirty="0" smtClean="0">
                <a:solidFill>
                  <a:schemeClr val="tx1"/>
                </a:solidFill>
              </a:rPr>
              <a:t> spp. predominate in female infants (vaginal pH, approximately 5) during the first month of life. </a:t>
            </a:r>
          </a:p>
          <a:p>
            <a:pPr lvl="1" algn="l">
              <a:buFont typeface="Wingdings" pitchFamily="2" charset="2"/>
              <a:buChar char="Ø"/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Glycogen secretion seems to cease from about I month of age to puberty. During this time, </a:t>
            </a:r>
            <a:r>
              <a:rPr lang="en-GB" sz="2000" dirty="0" err="1" smtClean="0">
                <a:solidFill>
                  <a:schemeClr val="tx1"/>
                </a:solidFill>
              </a:rPr>
              <a:t>diphtheroids</a:t>
            </a:r>
            <a:r>
              <a:rPr lang="en-GB" sz="2000" dirty="0" smtClean="0">
                <a:solidFill>
                  <a:schemeClr val="tx1"/>
                </a:solidFill>
              </a:rPr>
              <a:t>, </a:t>
            </a:r>
            <a:r>
              <a:rPr lang="en-GB" sz="2000" i="1" dirty="0" smtClean="0">
                <a:solidFill>
                  <a:schemeClr val="tx1"/>
                </a:solidFill>
              </a:rPr>
              <a:t>S. </a:t>
            </a:r>
            <a:r>
              <a:rPr lang="en-GB" sz="2000" i="1" dirty="0" err="1" smtClean="0">
                <a:solidFill>
                  <a:schemeClr val="tx1"/>
                </a:solidFill>
              </a:rPr>
              <a:t>epidermidis</a:t>
            </a:r>
            <a:r>
              <a:rPr lang="en-GB" sz="2000" dirty="0" smtClean="0">
                <a:solidFill>
                  <a:schemeClr val="tx1"/>
                </a:solidFill>
              </a:rPr>
              <a:t>, streptococci, and </a:t>
            </a:r>
            <a:r>
              <a:rPr lang="en-GB" sz="2000" i="1" dirty="0" smtClean="0">
                <a:solidFill>
                  <a:schemeClr val="tx1"/>
                </a:solidFill>
              </a:rPr>
              <a:t>E. coli</a:t>
            </a:r>
            <a:r>
              <a:rPr lang="en-GB" sz="2000" dirty="0" smtClean="0">
                <a:solidFill>
                  <a:schemeClr val="tx1"/>
                </a:solidFill>
              </a:rPr>
              <a:t> predominate at a higher pH (approximately pH 7). </a:t>
            </a:r>
          </a:p>
          <a:p>
            <a:pPr lvl="1" algn="l">
              <a:buFont typeface="Wingdings" pitchFamily="2" charset="2"/>
              <a:buChar char="Ø"/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At puberty, glycogen secretion resumes, the pH drops, and women acquire an adult flora- </a:t>
            </a:r>
            <a:r>
              <a:rPr lang="en-GB" sz="2000" i="1" dirty="0" smtClean="0">
                <a:solidFill>
                  <a:schemeClr val="tx1"/>
                </a:solidFill>
              </a:rPr>
              <a:t>L. acidophilus,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corynebacteria</a:t>
            </a:r>
            <a:r>
              <a:rPr lang="en-GB" sz="2000" dirty="0" smtClean="0">
                <a:solidFill>
                  <a:schemeClr val="tx1"/>
                </a:solidFill>
              </a:rPr>
              <a:t>, </a:t>
            </a:r>
            <a:r>
              <a:rPr lang="en-GB" sz="2000" dirty="0" err="1" smtClean="0">
                <a:solidFill>
                  <a:schemeClr val="tx1"/>
                </a:solidFill>
              </a:rPr>
              <a:t>peptostreptococci</a:t>
            </a:r>
            <a:r>
              <a:rPr lang="en-GB" sz="2000" dirty="0" smtClean="0">
                <a:solidFill>
                  <a:schemeClr val="tx1"/>
                </a:solidFill>
              </a:rPr>
              <a:t>, staphylococci, streptococci, and </a:t>
            </a:r>
            <a:r>
              <a:rPr lang="en-GB" sz="2000" dirty="0" err="1" smtClean="0">
                <a:solidFill>
                  <a:schemeClr val="tx1"/>
                </a:solidFill>
              </a:rPr>
              <a:t>Bacteroides</a:t>
            </a:r>
            <a:r>
              <a:rPr lang="en-GB" sz="2000" dirty="0" smtClean="0">
                <a:solidFill>
                  <a:schemeClr val="tx1"/>
                </a:solidFill>
              </a:rPr>
              <a:t> predominant. </a:t>
            </a:r>
          </a:p>
          <a:p>
            <a:pPr lvl="1" algn="l">
              <a:buFont typeface="Wingdings" pitchFamily="2" charset="2"/>
              <a:buChar char="Ø"/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After menopause, pH again rises, less glycogen is secreted, and the flora returns to that found before puberty</a:t>
            </a:r>
          </a:p>
          <a:p>
            <a:pPr lvl="1" algn="l">
              <a:buFont typeface="Wingdings" pitchFamily="2" charset="2"/>
              <a:buChar char="Ø"/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Low pH of the vagina prevents establishment by bacteria and potentially-pathogenic yeast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000" dirty="0"/>
              <a:t>The vaginal flora is important because it can cause infection during childbirth and can reach the urinary tract causing infection (UTI)</a:t>
            </a:r>
          </a:p>
          <a:p>
            <a:pPr lvl="1" algn="l">
              <a:buFont typeface="Wingdings" pitchFamily="2" charset="2"/>
              <a:buChar char="Ø"/>
              <a:defRPr/>
            </a:pPr>
            <a:endParaRPr lang="en-GB" sz="2000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703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FF0000"/>
                </a:solidFill>
              </a:rPr>
              <a:t>Conjunctival Flora</a:t>
            </a:r>
            <a:r>
              <a:rPr lang="en-GB" b="1" smtClean="0"/>
              <a:t/>
            </a:r>
            <a:br>
              <a:rPr lang="en-GB" b="1" smtClean="0"/>
            </a:br>
            <a:endParaRPr lang="en-GB" smtClean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39552" y="1124744"/>
            <a:ext cx="8352928" cy="5472608"/>
          </a:xfrm>
        </p:spPr>
        <p:txBody>
          <a:bodyPr rtlCol="0">
            <a:normAutofit fontScale="85000" lnSpcReduction="20000"/>
          </a:bodyPr>
          <a:lstStyle/>
          <a:p>
            <a:pPr algn="l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The </a:t>
            </a:r>
            <a:r>
              <a:rPr lang="en-GB" dirty="0" err="1" smtClean="0">
                <a:solidFill>
                  <a:schemeClr val="tx1"/>
                </a:solidFill>
              </a:rPr>
              <a:t>conjunctival</a:t>
            </a:r>
            <a:r>
              <a:rPr lang="en-GB" dirty="0" smtClean="0">
                <a:solidFill>
                  <a:schemeClr val="tx1"/>
                </a:solidFill>
              </a:rPr>
              <a:t> flora is sparse. 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dirty="0" err="1" smtClean="0">
                <a:solidFill>
                  <a:schemeClr val="tx1"/>
                </a:solidFill>
              </a:rPr>
              <a:t>Lysozyme</a:t>
            </a:r>
            <a:r>
              <a:rPr lang="en-GB" dirty="0" smtClean="0">
                <a:solidFill>
                  <a:schemeClr val="tx1"/>
                </a:solidFill>
              </a:rPr>
              <a:t>, secreted in tears, play a role in controlling the bacteria by interfering with their cell wall formation. 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Blinking wipes the conjunctiva by mechanically washing away foreign objects 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i="1" dirty="0" smtClean="0">
                <a:solidFill>
                  <a:schemeClr val="tx1"/>
                </a:solidFill>
              </a:rPr>
              <a:t>Staphylococcus </a:t>
            </a:r>
            <a:r>
              <a:rPr lang="en-GB" i="1" dirty="0" err="1" smtClean="0">
                <a:solidFill>
                  <a:schemeClr val="tx1"/>
                </a:solidFill>
              </a:rPr>
              <a:t>epidermidis</a:t>
            </a:r>
            <a:r>
              <a:rPr lang="en-GB" dirty="0" smtClean="0">
                <a:solidFill>
                  <a:schemeClr val="tx1"/>
                </a:solidFill>
              </a:rPr>
              <a:t> and </a:t>
            </a:r>
            <a:r>
              <a:rPr lang="en-GB" i="1" dirty="0" smtClean="0">
                <a:solidFill>
                  <a:schemeClr val="tx1"/>
                </a:solidFill>
              </a:rPr>
              <a:t>Propionibacterium acnes</a:t>
            </a:r>
            <a:r>
              <a:rPr lang="en-GB" dirty="0" smtClean="0">
                <a:solidFill>
                  <a:schemeClr val="tx1"/>
                </a:solidFill>
              </a:rPr>
              <a:t> are dominant. </a:t>
            </a:r>
          </a:p>
          <a:p>
            <a:pPr algn="l">
              <a:buFont typeface="Wingdings" pitchFamily="2" charset="2"/>
              <a:buChar char="Ø"/>
              <a:defRPr/>
            </a:pPr>
            <a:r>
              <a:rPr lang="en-GB" i="1" dirty="0" smtClean="0">
                <a:solidFill>
                  <a:schemeClr val="tx1"/>
                </a:solidFill>
              </a:rPr>
              <a:t>Staphylococcus </a:t>
            </a:r>
            <a:r>
              <a:rPr lang="en-GB" i="1" dirty="0" err="1" smtClean="0">
                <a:solidFill>
                  <a:schemeClr val="tx1"/>
                </a:solidFill>
              </a:rPr>
              <a:t>aureus</a:t>
            </a:r>
            <a:r>
              <a:rPr lang="en-GB" i="1" dirty="0" smtClean="0">
                <a:solidFill>
                  <a:schemeClr val="tx1"/>
                </a:solidFill>
              </a:rPr>
              <a:t>, some</a:t>
            </a:r>
            <a:r>
              <a:rPr lang="en-GB" dirty="0" smtClean="0">
                <a:solidFill>
                  <a:schemeClr val="tx1"/>
                </a:solidFill>
              </a:rPr>
              <a:t> streptococci, </a:t>
            </a:r>
            <a:r>
              <a:rPr lang="en-GB" dirty="0" err="1" smtClean="0">
                <a:solidFill>
                  <a:schemeClr val="tx1"/>
                </a:solidFill>
              </a:rPr>
              <a:t>corynebacteria</a:t>
            </a:r>
            <a:r>
              <a:rPr lang="en-GB" i="1" dirty="0" smtClean="0">
                <a:solidFill>
                  <a:schemeClr val="tx1"/>
                </a:solidFill>
              </a:rPr>
              <a:t>, </a:t>
            </a:r>
            <a:r>
              <a:rPr lang="en-GB" i="1" dirty="0" err="1" smtClean="0">
                <a:solidFill>
                  <a:schemeClr val="tx1"/>
                </a:solidFill>
              </a:rPr>
              <a:t>Haemophilus</a:t>
            </a:r>
            <a:r>
              <a:rPr lang="en-GB" i="1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sp. and </a:t>
            </a:r>
            <a:r>
              <a:rPr lang="en-GB" i="1" dirty="0" err="1" smtClean="0">
                <a:solidFill>
                  <a:schemeClr val="tx1"/>
                </a:solidFill>
              </a:rPr>
              <a:t>Neisseria</a:t>
            </a:r>
            <a:r>
              <a:rPr lang="en-GB" dirty="0" smtClean="0">
                <a:solidFill>
                  <a:schemeClr val="tx1"/>
                </a:solidFill>
              </a:rPr>
              <a:t> sp. are occasionally found. 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/>
                </a:solidFill>
              </a:rPr>
              <a:t>Pathogens which infect the conjunctiva (e.g. </a:t>
            </a:r>
            <a:r>
              <a:rPr lang="en-GB" i="1" dirty="0" err="1" smtClean="0">
                <a:solidFill>
                  <a:schemeClr val="tx1"/>
                </a:solidFill>
              </a:rPr>
              <a:t>Neisseria</a:t>
            </a:r>
            <a:r>
              <a:rPr lang="en-GB" i="1" dirty="0" smtClean="0">
                <a:solidFill>
                  <a:schemeClr val="tx1"/>
                </a:solidFill>
              </a:rPr>
              <a:t> </a:t>
            </a:r>
            <a:r>
              <a:rPr lang="en-GB" i="1" dirty="0" err="1" smtClean="0">
                <a:solidFill>
                  <a:schemeClr val="tx1"/>
                </a:solidFill>
              </a:rPr>
              <a:t>gonorrhoeae</a:t>
            </a:r>
            <a:r>
              <a:rPr lang="en-GB" dirty="0" smtClean="0">
                <a:solidFill>
                  <a:schemeClr val="tx1"/>
                </a:solidFill>
              </a:rPr>
              <a:t> and </a:t>
            </a:r>
            <a:r>
              <a:rPr lang="en-GB" i="1" dirty="0" smtClean="0">
                <a:solidFill>
                  <a:schemeClr val="tx1"/>
                </a:solidFill>
              </a:rPr>
              <a:t>Chlamydia </a:t>
            </a:r>
            <a:r>
              <a:rPr lang="en-GB" i="1" dirty="0" err="1" smtClean="0">
                <a:solidFill>
                  <a:schemeClr val="tx1"/>
                </a:solidFill>
              </a:rPr>
              <a:t>trachomatis</a:t>
            </a:r>
            <a:r>
              <a:rPr lang="en-GB" dirty="0" smtClean="0">
                <a:solidFill>
                  <a:schemeClr val="tx1"/>
                </a:solidFill>
              </a:rPr>
              <a:t>) are able to specifically attach to the </a:t>
            </a:r>
            <a:r>
              <a:rPr lang="en-GB" dirty="0" err="1" smtClean="0">
                <a:solidFill>
                  <a:schemeClr val="tx1"/>
                </a:solidFill>
              </a:rPr>
              <a:t>conjunctival</a:t>
            </a:r>
            <a:r>
              <a:rPr lang="en-GB" dirty="0" smtClean="0">
                <a:solidFill>
                  <a:schemeClr val="tx1"/>
                </a:solidFill>
              </a:rPr>
              <a:t> epithelium</a:t>
            </a:r>
          </a:p>
        </p:txBody>
      </p:sp>
    </p:spTree>
    <p:extLst>
      <p:ext uri="{BB962C8B-B14F-4D97-AF65-F5344CB8AC3E}">
        <p14:creationId xmlns:p14="http://schemas.microsoft.com/office/powerpoint/2010/main" val="89486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</a:p>
        </p:txBody>
      </p:sp>
      <p:sp>
        <p:nvSpPr>
          <p:cNvPr id="3075" name="Subtitle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/>
              <a:t>Normal bacteria flora describes bacteria and fungi that are permanent residents of certain body sites without causing a disease.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/>
              <a:t>Viruses and parasites are never considered members of the normal flora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/>
              <a:t>H</a:t>
            </a:r>
            <a:r>
              <a:rPr lang="en-GB" dirty="0" smtClean="0"/>
              <a:t>uman first becomes colonized by normal flora at birth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/>
              <a:t>They vary in number and kind from one site to another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/>
              <a:t>The internal organs and the blood are usually sterile and presence of bacteria on these sites is an indication of  disease.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/>
              <a:t>Produce </a:t>
            </a:r>
            <a:r>
              <a:rPr lang="en-GB" b="1" dirty="0"/>
              <a:t>endogenous diseases- </a:t>
            </a:r>
            <a:r>
              <a:rPr lang="en-GB" dirty="0"/>
              <a:t>Mostly </a:t>
            </a:r>
            <a:r>
              <a:rPr lang="en-GB" b="1" dirty="0"/>
              <a:t>opportunistic </a:t>
            </a:r>
            <a:r>
              <a:rPr lang="en-GB" b="1" dirty="0" smtClean="0"/>
              <a:t>infections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48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>
              <a:defRPr/>
            </a:pPr>
            <a:r>
              <a:rPr lang="en-GB" sz="2800" dirty="0" smtClean="0">
                <a:solidFill>
                  <a:schemeClr val="tx1"/>
                </a:solidFill>
              </a:rPr>
              <a:t>Fall in two categories: </a:t>
            </a:r>
          </a:p>
          <a:p>
            <a:pPr marL="342900" indent="-342900" algn="l">
              <a:buFont typeface="+mj-lt"/>
              <a:buAutoNum type="arabicPeriod"/>
              <a:defRPr/>
            </a:pPr>
            <a:r>
              <a:rPr lang="en-GB" sz="2800" b="1" dirty="0" smtClean="0">
                <a:solidFill>
                  <a:schemeClr val="tx1"/>
                </a:solidFill>
              </a:rPr>
              <a:t>Transient Flora</a:t>
            </a:r>
          </a:p>
          <a:p>
            <a:pPr lvl="1"/>
            <a:r>
              <a:rPr lang="en-US" dirty="0"/>
              <a:t>Inhabit the skin and mucous membrane for a short period then disappear</a:t>
            </a:r>
          </a:p>
          <a:p>
            <a:pPr lvl="1"/>
            <a:r>
              <a:rPr lang="en-US" dirty="0"/>
              <a:t>Are derived from the environment</a:t>
            </a:r>
          </a:p>
          <a:p>
            <a:pPr lvl="1"/>
            <a:r>
              <a:rPr lang="en-US" dirty="0"/>
              <a:t>Cannot produce disease unless when in large numbers</a:t>
            </a:r>
          </a:p>
          <a:p>
            <a:pPr marL="457200" lvl="1" indent="0" algn="l">
              <a:buNone/>
              <a:defRPr/>
            </a:pPr>
            <a:endParaRPr lang="en-GB" b="1" dirty="0" smtClean="0">
              <a:solidFill>
                <a:schemeClr val="tx1"/>
              </a:solidFill>
            </a:endParaRPr>
          </a:p>
          <a:p>
            <a:pPr marL="228600" indent="-228600" algn="l">
              <a:buFont typeface="+mj-lt"/>
              <a:buAutoNum type="arabicPeriod"/>
              <a:defRPr/>
            </a:pPr>
            <a:r>
              <a:rPr lang="en-GB" sz="2800" b="1" dirty="0" smtClean="0">
                <a:solidFill>
                  <a:schemeClr val="tx1"/>
                </a:solidFill>
              </a:rPr>
              <a:t>Resident Flora</a:t>
            </a:r>
            <a:endParaRPr lang="en-GB" sz="2800" dirty="0" smtClean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GB" sz="2400" dirty="0" smtClean="0">
                <a:solidFill>
                  <a:schemeClr val="tx1"/>
                </a:solidFill>
              </a:rPr>
              <a:t>Are fixed and found in certain parts of the host</a:t>
            </a:r>
          </a:p>
          <a:p>
            <a:pPr lvl="1">
              <a:defRPr/>
            </a:pPr>
            <a:r>
              <a:rPr lang="en-GB" sz="2400" dirty="0" smtClean="0">
                <a:solidFill>
                  <a:schemeClr val="tx1"/>
                </a:solidFill>
              </a:rPr>
              <a:t>Re-establish themselves if they are disturbed</a:t>
            </a:r>
          </a:p>
        </p:txBody>
      </p:sp>
    </p:spTree>
    <p:extLst>
      <p:ext uri="{BB962C8B-B14F-4D97-AF65-F5344CB8AC3E}">
        <p14:creationId xmlns:p14="http://schemas.microsoft.com/office/powerpoint/2010/main" val="850325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8568952" cy="6120680"/>
          </a:xfrm>
        </p:spPr>
        <p:txBody>
          <a:bodyPr/>
          <a:lstStyle/>
          <a:p>
            <a:pPr lvl="0"/>
            <a:r>
              <a:rPr lang="en-US" dirty="0"/>
              <a:t>Distribution of normal flora is influenced by</a:t>
            </a:r>
            <a:r>
              <a:rPr lang="en-US" dirty="0" smtClean="0"/>
              <a:t>;</a:t>
            </a:r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these may be reduced by antimicrobial agents and hormonal activity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576036"/>
              </p:ext>
            </p:extLst>
          </p:nvPr>
        </p:nvGraphicFramePr>
        <p:xfrm>
          <a:off x="878559" y="1700808"/>
          <a:ext cx="8229600" cy="2926080"/>
        </p:xfrm>
        <a:graphic>
          <a:graphicData uri="http://schemas.openxmlformats.org/drawingml/2006/table">
            <a:tbl>
              <a:tblPr firstRow="1" bandRow="1"/>
              <a:tblGrid>
                <a:gridCol w="3497580"/>
                <a:gridCol w="4732020"/>
              </a:tblGrid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400" dirty="0" smtClean="0"/>
                        <a:t>Temperature 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400" dirty="0" smtClean="0"/>
                        <a:t>Environment 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400" dirty="0" smtClean="0"/>
                        <a:t>pH of the secretions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400" dirty="0" smtClean="0"/>
                        <a:t>Diet</a:t>
                      </a:r>
                      <a:endParaRPr lang="en-US" sz="2400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400" dirty="0" smtClean="0"/>
                        <a:t>Availability of oxygen</a:t>
                      </a:r>
                      <a:endParaRPr lang="en-US" sz="2400" baseline="0" dirty="0" smtClean="0"/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    </a:t>
                      </a:r>
                      <a:r>
                        <a:rPr lang="en-US" sz="2400" dirty="0" smtClean="0"/>
                        <a:t>and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moisture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400" dirty="0" smtClean="0"/>
                        <a:t>Anatomic parts; e.g. vaginal flora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is more susceptible to infection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400" dirty="0" smtClean="0"/>
                        <a:t>Gender and hormonal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     </a:t>
                      </a:r>
                      <a:r>
                        <a:rPr lang="en-US" sz="2400" dirty="0" smtClean="0"/>
                        <a:t>activity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400" dirty="0" smtClean="0"/>
                        <a:t>General  health of the person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400" dirty="0" smtClean="0"/>
                        <a:t>Age of the individual 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418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1447800"/>
            <a:ext cx="8763000" cy="46259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parts in the body that lack flora include;</a:t>
            </a:r>
          </a:p>
          <a:p>
            <a:pPr lvl="1"/>
            <a:r>
              <a:rPr lang="en-US" dirty="0" smtClean="0"/>
              <a:t>Trachea, bronchi, bronchioles, alveoli: They have ciliated epithelium and have </a:t>
            </a:r>
            <a:r>
              <a:rPr lang="en-US" dirty="0" err="1" smtClean="0"/>
              <a:t>phagocytotic</a:t>
            </a:r>
            <a:r>
              <a:rPr lang="en-US" dirty="0" smtClean="0"/>
              <a:t> cells</a:t>
            </a:r>
          </a:p>
          <a:p>
            <a:pPr lvl="1"/>
            <a:r>
              <a:rPr lang="en-US" dirty="0" smtClean="0"/>
              <a:t>GIT: Esophagus-may have a few transient flora, Stomach, its low pH protects it from harm, upper part of ileum</a:t>
            </a:r>
          </a:p>
          <a:p>
            <a:pPr lvl="1"/>
            <a:r>
              <a:rPr lang="en-US" dirty="0" smtClean="0"/>
              <a:t>Muscle tissue</a:t>
            </a:r>
          </a:p>
          <a:p>
            <a:pPr lvl="1"/>
            <a:r>
              <a:rPr lang="en-US" dirty="0" smtClean="0"/>
              <a:t>Pericardium</a:t>
            </a:r>
          </a:p>
          <a:p>
            <a:pPr lvl="1"/>
            <a:r>
              <a:rPr lang="en-US" dirty="0" smtClean="0"/>
              <a:t>Kidneys, </a:t>
            </a:r>
            <a:r>
              <a:rPr lang="en-US" dirty="0" err="1" smtClean="0"/>
              <a:t>ureters</a:t>
            </a:r>
            <a:r>
              <a:rPr lang="en-US" dirty="0" smtClean="0"/>
              <a:t>, upper part of urethra, bladder</a:t>
            </a:r>
          </a:p>
          <a:p>
            <a:pPr lvl="1"/>
            <a:r>
              <a:rPr lang="en-US" dirty="0" smtClean="0"/>
              <a:t>Circulatory system-Blood</a:t>
            </a:r>
          </a:p>
          <a:p>
            <a:pPr lvl="1"/>
            <a:r>
              <a:rPr lang="en-US" dirty="0" smtClean="0"/>
              <a:t>Central nervous system, cerebrospinal fluid</a:t>
            </a:r>
          </a:p>
        </p:txBody>
      </p:sp>
    </p:spTree>
    <p:extLst>
      <p:ext uri="{BB962C8B-B14F-4D97-AF65-F5344CB8AC3E}">
        <p14:creationId xmlns:p14="http://schemas.microsoft.com/office/powerpoint/2010/main" val="2202429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1676400"/>
            <a:ext cx="8763000" cy="4572000"/>
          </a:xfrm>
        </p:spPr>
        <p:txBody>
          <a:bodyPr/>
          <a:lstStyle/>
          <a:p>
            <a:r>
              <a:rPr lang="en-US" dirty="0" smtClean="0"/>
              <a:t>Parts of the body with abundant flora include;</a:t>
            </a:r>
          </a:p>
          <a:p>
            <a:pPr lvl="1"/>
            <a:r>
              <a:rPr lang="en-US" dirty="0" smtClean="0"/>
              <a:t>Skin </a:t>
            </a:r>
          </a:p>
          <a:p>
            <a:pPr lvl="1"/>
            <a:r>
              <a:rPr lang="en-US" dirty="0" smtClean="0"/>
              <a:t>Mouth </a:t>
            </a:r>
          </a:p>
          <a:p>
            <a:pPr lvl="1"/>
            <a:r>
              <a:rPr lang="en-US" dirty="0" smtClean="0"/>
              <a:t>Colon</a:t>
            </a:r>
          </a:p>
          <a:p>
            <a:pPr lvl="1"/>
            <a:r>
              <a:rPr lang="en-US" dirty="0" smtClean="0"/>
              <a:t>Lower female genital tract(vagina)</a:t>
            </a:r>
          </a:p>
          <a:p>
            <a:pPr lvl="1"/>
            <a:r>
              <a:rPr lang="en-US" dirty="0" smtClean="0"/>
              <a:t>Lower part of male urethra</a:t>
            </a:r>
          </a:p>
          <a:p>
            <a:pPr lvl="1"/>
            <a:r>
              <a:rPr lang="en-US" dirty="0" smtClean="0"/>
              <a:t>Upper respiratory tract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937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7724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Importance of Resident Flora</a:t>
            </a: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5256584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100" b="1" dirty="0"/>
              <a:t>S</a:t>
            </a:r>
            <a:r>
              <a:rPr lang="en-US" sz="3100" b="1" dirty="0" smtClean="0"/>
              <a:t>erve a nutritional function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3100" b="1" dirty="0" smtClean="0"/>
              <a:t>synthesizes and excretes vitamins</a:t>
            </a:r>
            <a:r>
              <a:rPr lang="en-US" sz="3100" dirty="0" smtClean="0"/>
              <a:t> in excess of their own needs, which can be absorbed as nutrients by their host </a:t>
            </a:r>
            <a:r>
              <a:rPr lang="en-US" sz="3100" dirty="0" err="1" smtClean="0"/>
              <a:t>e.g</a:t>
            </a:r>
            <a:r>
              <a:rPr lang="en-US" sz="3100" dirty="0" smtClean="0"/>
              <a:t>  enteric bacteria secrete Vitamin K and Vitamin B12, and lactic acid bacteria produce certain B-vitamins.</a:t>
            </a:r>
            <a:endParaRPr lang="en-GB" sz="31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100" b="1" dirty="0" smtClean="0"/>
              <a:t>Constitute protective host defense mechanism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3100" b="1" dirty="0"/>
              <a:t>P</a:t>
            </a:r>
            <a:r>
              <a:rPr lang="en-US" sz="3100" b="1" dirty="0" smtClean="0"/>
              <a:t>revent colonization by pathogens</a:t>
            </a:r>
            <a:r>
              <a:rPr lang="en-US" sz="3100" dirty="0" smtClean="0"/>
              <a:t> by competing for attachment sites or for essential nutrients. </a:t>
            </a:r>
            <a:endParaRPr lang="en-US" sz="3100" b="1" dirty="0" smtClean="0"/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3100" b="1" dirty="0"/>
              <a:t>P</a:t>
            </a:r>
            <a:r>
              <a:rPr lang="en-US" sz="3100" b="1" dirty="0" smtClean="0"/>
              <a:t>roduce substances which inhibit or kill  pathogenic bacteria</a:t>
            </a:r>
            <a:r>
              <a:rPr lang="en-US" sz="3100" dirty="0" smtClean="0"/>
              <a:t>. </a:t>
            </a:r>
            <a:r>
              <a:rPr lang="en-US" sz="3100" dirty="0" err="1" smtClean="0"/>
              <a:t>E.g</a:t>
            </a:r>
            <a:r>
              <a:rPr lang="en-US" sz="3100" dirty="0" smtClean="0"/>
              <a:t> intestinal bacteria produce a variety of substances ranging from fatty acids and peroxides to highly specific </a:t>
            </a:r>
            <a:r>
              <a:rPr lang="en-US" sz="3100" dirty="0" err="1" smtClean="0"/>
              <a:t>bacteriocins</a:t>
            </a:r>
            <a:r>
              <a:rPr lang="en-US" sz="3100" dirty="0" smtClean="0"/>
              <a:t>, which inhibit or kill other bacteria. 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3100" b="1" dirty="0" smtClean="0"/>
              <a:t>They stimulate the production of natural antibodies.</a:t>
            </a:r>
            <a:r>
              <a:rPr lang="en-US" sz="3100" dirty="0" smtClean="0"/>
              <a:t> Since the normal flora behaves as antigens in an animal, they induce an immunological response there by prevent infection or invasion.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/>
              <a:t>Carry out metabolic protective mechanisms e.g. in vaginal flora, they maintain the pH of </a:t>
            </a:r>
            <a:r>
              <a:rPr lang="en-US" dirty="0" smtClean="0"/>
              <a:t>secretions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199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772400" cy="1143000"/>
          </a:xfrm>
        </p:spPr>
        <p:txBody>
          <a:bodyPr/>
          <a:lstStyle/>
          <a:p>
            <a:r>
              <a:rPr lang="en-US" dirty="0"/>
              <a:t>Disadvantages of Resident Flora</a:t>
            </a: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 rtlCol="0">
            <a:normAutofit fontScale="70000" lnSpcReduction="20000"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/>
              <a:t>A</a:t>
            </a:r>
            <a:r>
              <a:rPr lang="en-US" sz="3000" b="1" dirty="0" smtClean="0">
                <a:solidFill>
                  <a:schemeClr val="tx1"/>
                </a:solidFill>
              </a:rPr>
              <a:t>gents of disease -</a:t>
            </a:r>
            <a:r>
              <a:rPr lang="en-US" sz="3000" dirty="0" smtClean="0">
                <a:solidFill>
                  <a:schemeClr val="tx1"/>
                </a:solidFill>
              </a:rPr>
              <a:t>cause </a:t>
            </a:r>
            <a:r>
              <a:rPr lang="en-US" sz="3000" b="1" dirty="0" smtClean="0">
                <a:solidFill>
                  <a:schemeClr val="tx1"/>
                </a:solidFill>
              </a:rPr>
              <a:t>endogenous disease</a:t>
            </a:r>
            <a:r>
              <a:rPr lang="en-US" sz="3000" dirty="0" smtClean="0">
                <a:solidFill>
                  <a:schemeClr val="tx1"/>
                </a:solidFill>
              </a:rPr>
              <a:t> if they reach a site or tissue where they cannot be restricted or tolerated by the host defenses especially in </a:t>
            </a:r>
            <a:r>
              <a:rPr lang="en-US" sz="3000" dirty="0" err="1" smtClean="0">
                <a:solidFill>
                  <a:schemeClr val="tx1"/>
                </a:solidFill>
              </a:rPr>
              <a:t>inmminocompromised</a:t>
            </a:r>
            <a:r>
              <a:rPr lang="en-US" sz="3000" dirty="0" smtClean="0">
                <a:solidFill>
                  <a:schemeClr val="tx1"/>
                </a:solidFill>
              </a:rPr>
              <a:t> individuals.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sz="3000" dirty="0"/>
              <a:t>If large numbers of them are introduced into the bloodstream (e.g. following tooth extraction or tonsillectomy), they may settle on deformed or prosthetic heart valves and produce infective endocarditis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000" b="1" dirty="0" smtClean="0"/>
              <a:t>M</a:t>
            </a:r>
            <a:r>
              <a:rPr lang="en-US" sz="3000" b="1" dirty="0" smtClean="0">
                <a:solidFill>
                  <a:schemeClr val="tx1"/>
                </a:solidFill>
              </a:rPr>
              <a:t>ay help the pathogen to grow 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</a:p>
          <a:p>
            <a:pPr lvl="1"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3000" dirty="0" smtClean="0">
                <a:solidFill>
                  <a:schemeClr val="tx1"/>
                </a:solidFill>
              </a:rPr>
              <a:t>Examples a member of the normal flora supplying a vitamin or some other growth factor to a pathogen in order to grow. </a:t>
            </a:r>
          </a:p>
          <a:p>
            <a:pPr lvl="1"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3000" dirty="0" smtClean="0">
                <a:solidFill>
                  <a:schemeClr val="tx1"/>
                </a:solidFill>
              </a:rPr>
              <a:t>Another example occurs during treatment of </a:t>
            </a:r>
            <a:r>
              <a:rPr lang="en-US" sz="3000" b="1" dirty="0" smtClean="0">
                <a:solidFill>
                  <a:schemeClr val="tx1"/>
                </a:solidFill>
              </a:rPr>
              <a:t>staphylococcal infections </a:t>
            </a:r>
            <a:r>
              <a:rPr lang="en-US" sz="3000" dirty="0" smtClean="0">
                <a:solidFill>
                  <a:schemeClr val="tx1"/>
                </a:solidFill>
              </a:rPr>
              <a:t>when a penicillin-resistant staphylococcus that is a component of the normal flora shares its drug resistance with pathogens that are otherwise susceptible to the drug.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000" b="1" dirty="0" smtClean="0">
                <a:solidFill>
                  <a:schemeClr val="tx1"/>
                </a:solidFill>
              </a:rPr>
              <a:t>Competition for nutrients </a:t>
            </a:r>
            <a:r>
              <a:rPr lang="en-US" sz="3000" dirty="0" smtClean="0">
                <a:solidFill>
                  <a:schemeClr val="tx1"/>
                </a:solidFill>
              </a:rPr>
              <a:t>Bacteria in the gastrointestinal tract absorb some of the host's nutrients for their own needs.</a:t>
            </a:r>
            <a:endParaRPr lang="en-GB" sz="3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612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86871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FF0000"/>
                </a:solidFill>
              </a:rPr>
              <a:t>Normal flora of the skin</a:t>
            </a:r>
          </a:p>
        </p:txBody>
      </p:sp>
      <p:sp>
        <p:nvSpPr>
          <p:cNvPr id="9219" name="Subtitle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328592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About 10</a:t>
            </a:r>
            <a:r>
              <a:rPr lang="en-GB" baseline="30000" dirty="0" smtClean="0">
                <a:solidFill>
                  <a:schemeClr val="tx1"/>
                </a:solidFill>
              </a:rPr>
              <a:t>3 </a:t>
            </a:r>
            <a:r>
              <a:rPr lang="en-GB" dirty="0" smtClean="0">
                <a:solidFill>
                  <a:schemeClr val="tx1"/>
                </a:solidFill>
              </a:rPr>
              <a:t>-10</a:t>
            </a:r>
            <a:r>
              <a:rPr lang="en-GB" baseline="30000" dirty="0" smtClean="0">
                <a:solidFill>
                  <a:schemeClr val="tx1"/>
                </a:solidFill>
              </a:rPr>
              <a:t>4  </a:t>
            </a:r>
            <a:r>
              <a:rPr lang="en-GB" dirty="0" smtClean="0">
                <a:solidFill>
                  <a:schemeClr val="tx1"/>
                </a:solidFill>
              </a:rPr>
              <a:t>organism/ cm</a:t>
            </a:r>
            <a:r>
              <a:rPr lang="en-GB" baseline="30000" dirty="0" smtClean="0">
                <a:solidFill>
                  <a:schemeClr val="tx1"/>
                </a:solidFill>
              </a:rPr>
              <a:t>2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Varies with density and composition. </a:t>
            </a:r>
          </a:p>
          <a:p>
            <a:r>
              <a:rPr lang="en-US" dirty="0"/>
              <a:t>Has a transient flora e.g. Gram +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cocci</a:t>
            </a:r>
            <a:r>
              <a:rPr lang="en-US" dirty="0"/>
              <a:t>/bacilli and yeast</a:t>
            </a:r>
          </a:p>
          <a:p>
            <a:r>
              <a:rPr lang="en-US" dirty="0"/>
              <a:t>Has secretions of low pH e.g. sebaceous secretions with low pH, enzymes and other factors like lysosomes, sweating and washing though this just reduces normal flora, it does not eliminate.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skin flora is important because some procedures involving going through the skin need hygiene and care to avoid penetration of infection through the opening.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The majority of skin microorganisms are found in the most superficial layers of the epidermis and the upper parts of the hair follicles.</a:t>
            </a:r>
          </a:p>
        </p:txBody>
      </p:sp>
    </p:spTree>
    <p:extLst>
      <p:ext uri="{BB962C8B-B14F-4D97-AF65-F5344CB8AC3E}">
        <p14:creationId xmlns:p14="http://schemas.microsoft.com/office/powerpoint/2010/main" val="3968549764"/>
      </p:ext>
    </p:extLst>
  </p:cSld>
  <p:clrMapOvr>
    <a:masterClrMapping/>
  </p:clrMapOvr>
</p:sld>
</file>

<file path=ppt/theme/theme1.xml><?xml version="1.0" encoding="utf-8"?>
<a:theme xmlns:a="http://schemas.openxmlformats.org/drawingml/2006/main" name="1_TS001069040">
  <a:themeElements>
    <a:clrScheme name="Office Theme 1">
      <a:dk1>
        <a:srgbClr val="000000"/>
      </a:dk1>
      <a:lt1>
        <a:srgbClr val="FFFFFF"/>
      </a:lt1>
      <a:dk2>
        <a:srgbClr val="7F00FF"/>
      </a:dk2>
      <a:lt2>
        <a:srgbClr val="FAFD00"/>
      </a:lt2>
      <a:accent1>
        <a:srgbClr val="B50069"/>
      </a:accent1>
      <a:accent2>
        <a:srgbClr val="FF7F00"/>
      </a:accent2>
      <a:accent3>
        <a:srgbClr val="C0AAFF"/>
      </a:accent3>
      <a:accent4>
        <a:srgbClr val="DADADA"/>
      </a:accent4>
      <a:accent5>
        <a:srgbClr val="D7AAB9"/>
      </a:accent5>
      <a:accent6>
        <a:srgbClr val="E77200"/>
      </a:accent6>
      <a:hlink>
        <a:srgbClr val="FF00FF"/>
      </a:hlink>
      <a:folHlink>
        <a:srgbClr val="B760F9"/>
      </a:folHlink>
    </a:clrScheme>
    <a:fontScheme name="Office Theme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7F00FF"/>
        </a:dk2>
        <a:lt2>
          <a:srgbClr val="FAFD00"/>
        </a:lt2>
        <a:accent1>
          <a:srgbClr val="B50069"/>
        </a:accent1>
        <a:accent2>
          <a:srgbClr val="FF7F00"/>
        </a:accent2>
        <a:accent3>
          <a:srgbClr val="C0AAFF"/>
        </a:accent3>
        <a:accent4>
          <a:srgbClr val="DADADA"/>
        </a:accent4>
        <a:accent5>
          <a:srgbClr val="D7AAB9"/>
        </a:accent5>
        <a:accent6>
          <a:srgbClr val="E77200"/>
        </a:accent6>
        <a:hlink>
          <a:srgbClr val="FF00FF"/>
        </a:hlink>
        <a:folHlink>
          <a:srgbClr val="B760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B760F9"/>
        </a:lt1>
        <a:dk2>
          <a:srgbClr val="7B00E4"/>
        </a:dk2>
        <a:lt2>
          <a:srgbClr val="280049"/>
        </a:lt2>
        <a:accent1>
          <a:srgbClr val="FFFFFF"/>
        </a:accent1>
        <a:accent2>
          <a:srgbClr val="FFFF00"/>
        </a:accent2>
        <a:accent3>
          <a:srgbClr val="D8B6FB"/>
        </a:accent3>
        <a:accent4>
          <a:srgbClr val="000000"/>
        </a:accent4>
        <a:accent5>
          <a:srgbClr val="FFFFFF"/>
        </a:accent5>
        <a:accent6>
          <a:srgbClr val="E7E700"/>
        </a:accent6>
        <a:hlink>
          <a:srgbClr val="FF00FF"/>
        </a:hlink>
        <a:folHlink>
          <a:srgbClr val="DFB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DADADA"/>
        </a:lt2>
        <a:accent1>
          <a:srgbClr val="F2F2F2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F7F7F7"/>
        </a:accent5>
        <a:accent6>
          <a:srgbClr val="838383"/>
        </a:accent6>
        <a:hlink>
          <a:srgbClr val="DADADA"/>
        </a:hlink>
        <a:folHlink>
          <a:srgbClr val="67676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1745</Words>
  <Application>Microsoft Office PowerPoint</Application>
  <PresentationFormat>On-screen Show (4:3)</PresentationFormat>
  <Paragraphs>157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1_TS001069040</vt:lpstr>
      <vt:lpstr>BACTERIAL NORMAL FLORA</vt:lpstr>
      <vt:lpstr>INTRODUCTION</vt:lpstr>
      <vt:lpstr>PowerPoint Presentation</vt:lpstr>
      <vt:lpstr>PowerPoint Presentation</vt:lpstr>
      <vt:lpstr>PowerPoint Presentation</vt:lpstr>
      <vt:lpstr>PowerPoint Presentation</vt:lpstr>
      <vt:lpstr>Importance of Resident Flora</vt:lpstr>
      <vt:lpstr>Disadvantages of Resident Flora</vt:lpstr>
      <vt:lpstr>Normal flora of the skin</vt:lpstr>
      <vt:lpstr>PowerPoint Presentation</vt:lpstr>
      <vt:lpstr>Respiratory Tract Flora </vt:lpstr>
      <vt:lpstr>Normal Flora of the Oral Cavity  </vt:lpstr>
      <vt:lpstr>PowerPoint Presentation</vt:lpstr>
      <vt:lpstr>Gastrointestinal Tract Flora </vt:lpstr>
      <vt:lpstr>PowerPoint Presentation</vt:lpstr>
      <vt:lpstr> Urogenital Tract </vt:lpstr>
      <vt:lpstr>PowerPoint Presentation</vt:lpstr>
      <vt:lpstr>Conjunctival Flora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BACTERIAL NORMAL FLORA</dc:title>
  <dc:creator>Dr. Kimaiga H.O. MBChB (UoN)</dc:creator>
  <cp:lastModifiedBy>Dr. Kimaiga H.O. MBChB (UoN)</cp:lastModifiedBy>
  <cp:revision>8</cp:revision>
  <dcterms:created xsi:type="dcterms:W3CDTF">2013-07-01T14:31:13Z</dcterms:created>
  <dcterms:modified xsi:type="dcterms:W3CDTF">2013-09-16T04:42:34Z</dcterms:modified>
</cp:coreProperties>
</file>