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sldIdLst>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876EBC-4C5A-4ADD-BBFD-E5B516E53DC3}" type="datetimeFigureOut">
              <a:rPr lang="en-GB" smtClean="0"/>
              <a:t>20/11/2014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410600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876EBC-4C5A-4ADD-BBFD-E5B516E53DC3}" type="datetimeFigureOut">
              <a:rPr lang="en-GB" smtClean="0"/>
              <a:t>20/11/2014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217040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876EBC-4C5A-4ADD-BBFD-E5B516E53DC3}" type="datetimeFigureOut">
              <a:rPr lang="en-GB" smtClean="0"/>
              <a:t>20/11/2014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214994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66" name="Group 18"/>
          <p:cNvGrpSpPr>
            <a:grpSpLocks/>
          </p:cNvGrpSpPr>
          <p:nvPr/>
        </p:nvGrpSpPr>
        <p:grpSpPr bwMode="auto">
          <a:xfrm>
            <a:off x="2166938" y="563563"/>
            <a:ext cx="4800600" cy="6151562"/>
            <a:chOff x="1365" y="355"/>
            <a:chExt cx="3024" cy="3875"/>
          </a:xfrm>
        </p:grpSpPr>
        <p:sp>
          <p:nvSpPr>
            <p:cNvPr id="2050"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1"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2"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3"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4"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5"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6"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7"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8"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59"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0"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1"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2"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3"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2064"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2065"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2067" name="Rectangle 19"/>
          <p:cNvSpPr>
            <a:spLocks noGrp="1" noChangeArrowheads="1"/>
          </p:cNvSpPr>
          <p:nvPr>
            <p:ph type="ctrTitle" sz="quarter"/>
          </p:nvPr>
        </p:nvSpPr>
        <p:spPr>
          <a:xfrm>
            <a:off x="685800" y="2286000"/>
            <a:ext cx="7772400" cy="1143000"/>
          </a:xfrm>
        </p:spPr>
        <p:txBody>
          <a:bodyPr/>
          <a:lstStyle>
            <a:lvl1pPr>
              <a:defRPr/>
            </a:lvl1pPr>
          </a:lstStyle>
          <a:p>
            <a:pPr lvl="0"/>
            <a:r>
              <a:rPr lang="en-GB" noProof="0" smtClean="0"/>
              <a:t>Click to edit Master title style</a:t>
            </a:r>
          </a:p>
        </p:txBody>
      </p:sp>
      <p:sp>
        <p:nvSpPr>
          <p:cNvPr id="2068" name="Rectangle 20"/>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GB" noProof="0" smtClean="0"/>
              <a:t>Click to edit Master subtitle style</a:t>
            </a:r>
          </a:p>
        </p:txBody>
      </p:sp>
      <p:sp>
        <p:nvSpPr>
          <p:cNvPr id="2069" name="Rectangle 21"/>
          <p:cNvSpPr>
            <a:spLocks noGrp="1" noChangeArrowheads="1"/>
          </p:cNvSpPr>
          <p:nvPr>
            <p:ph type="dt" sz="quarter" idx="2"/>
          </p:nvPr>
        </p:nvSpPr>
        <p:spPr/>
        <p:txBody>
          <a:bodyPr/>
          <a:lstStyle>
            <a:lvl1pPr>
              <a:defRPr/>
            </a:lvl1pPr>
          </a:lstStyle>
          <a:p>
            <a:endParaRPr lang="en-GB">
              <a:solidFill>
                <a:srgbClr val="FFFFFF"/>
              </a:solidFill>
            </a:endParaRPr>
          </a:p>
        </p:txBody>
      </p:sp>
      <p:sp>
        <p:nvSpPr>
          <p:cNvPr id="2070" name="Rectangle 22"/>
          <p:cNvSpPr>
            <a:spLocks noGrp="1" noChangeArrowheads="1"/>
          </p:cNvSpPr>
          <p:nvPr>
            <p:ph type="ftr" sz="quarter" idx="3"/>
          </p:nvPr>
        </p:nvSpPr>
        <p:spPr/>
        <p:txBody>
          <a:bodyPr/>
          <a:lstStyle>
            <a:lvl1pPr>
              <a:defRPr/>
            </a:lvl1pPr>
          </a:lstStyle>
          <a:p>
            <a:endParaRPr lang="en-GB">
              <a:solidFill>
                <a:srgbClr val="FFFFFF"/>
              </a:solidFill>
            </a:endParaRPr>
          </a:p>
        </p:txBody>
      </p:sp>
      <p:sp>
        <p:nvSpPr>
          <p:cNvPr id="2071" name="Rectangle 23"/>
          <p:cNvSpPr>
            <a:spLocks noGrp="1" noChangeArrowheads="1"/>
          </p:cNvSpPr>
          <p:nvPr>
            <p:ph type="sldNum" sz="quarter" idx="4"/>
          </p:nvPr>
        </p:nvSpPr>
        <p:spPr/>
        <p:txBody>
          <a:bodyPr/>
          <a:lstStyle>
            <a:lvl1pPr>
              <a:defRPr/>
            </a:lvl1pPr>
          </a:lstStyle>
          <a:p>
            <a:fld id="{41907B08-DE58-4EB1-A445-0C63E8219D4F}" type="slidenum">
              <a:rPr lang="en-GB">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1275938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4629C3B5-6883-44AD-B001-179677537AF3}"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05597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E1CC74E4-D48B-4165-9F57-E79A1B841936}"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109454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Content Placeholder 2"/>
          <p:cNvSpPr>
            <a:spLocks noGrp="1"/>
          </p:cNvSpPr>
          <p:nvPr>
            <p:ph sz="half" idx="1"/>
          </p:nvPr>
        </p:nvSpPr>
        <p:spPr>
          <a:xfrm>
            <a:off x="6858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Content Placeholder 3"/>
          <p:cNvSpPr>
            <a:spLocks noGrp="1"/>
          </p:cNvSpPr>
          <p:nvPr>
            <p:ph sz="half" idx="2"/>
          </p:nvPr>
        </p:nvSpPr>
        <p:spPr>
          <a:xfrm>
            <a:off x="4648200" y="17716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59CADE2A-6B4F-49D8-9665-14DCF6370B1D}"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768271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solidFill>
                <a:srgbClr val="FFFFFF"/>
              </a:solidFill>
            </a:endParaRPr>
          </a:p>
        </p:txBody>
      </p:sp>
      <p:sp>
        <p:nvSpPr>
          <p:cNvPr id="8" name="Slide Number Placeholder 7"/>
          <p:cNvSpPr>
            <a:spLocks noGrp="1"/>
          </p:cNvSpPr>
          <p:nvPr>
            <p:ph type="sldNum" sz="quarter" idx="11"/>
          </p:nvPr>
        </p:nvSpPr>
        <p:spPr/>
        <p:txBody>
          <a:bodyPr/>
          <a:lstStyle>
            <a:lvl1pPr>
              <a:defRPr/>
            </a:lvl1pPr>
          </a:lstStyle>
          <a:p>
            <a:fld id="{3083D4C6-7BAC-48CB-BDFD-CAA762E9C233}" type="slidenum">
              <a:rPr lang="en-GB">
                <a:solidFill>
                  <a:srgbClr val="FFFFFF"/>
                </a:solidFill>
              </a:rPr>
              <a:pPr/>
              <a:t>‹#›</a:t>
            </a:fld>
            <a:endParaRPr lang="en-GB">
              <a:solidFill>
                <a:srgbClr val="FFFFFF"/>
              </a:solidFill>
            </a:endParaRPr>
          </a:p>
        </p:txBody>
      </p:sp>
      <p:sp>
        <p:nvSpPr>
          <p:cNvPr id="9" name="Footer Placeholder 8"/>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773878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solidFill>
                <a:srgbClr val="FFFFFF"/>
              </a:solidFill>
            </a:endParaRPr>
          </a:p>
        </p:txBody>
      </p:sp>
      <p:sp>
        <p:nvSpPr>
          <p:cNvPr id="4" name="Slide Number Placeholder 3"/>
          <p:cNvSpPr>
            <a:spLocks noGrp="1"/>
          </p:cNvSpPr>
          <p:nvPr>
            <p:ph type="sldNum" sz="quarter" idx="11"/>
          </p:nvPr>
        </p:nvSpPr>
        <p:spPr/>
        <p:txBody>
          <a:bodyPr/>
          <a:lstStyle>
            <a:lvl1pPr>
              <a:defRPr/>
            </a:lvl1pPr>
          </a:lstStyle>
          <a:p>
            <a:fld id="{9EA75280-150B-4462-A4BD-48345749F54C}" type="slidenum">
              <a:rPr lang="en-GB">
                <a:solidFill>
                  <a:srgbClr val="FFFFFF"/>
                </a:solidFill>
              </a:rPr>
              <a:pPr/>
              <a:t>‹#›</a:t>
            </a:fld>
            <a:endParaRPr lang="en-GB">
              <a:solidFill>
                <a:srgbClr val="FFFFFF"/>
              </a:solidFill>
            </a:endParaRPr>
          </a:p>
        </p:txBody>
      </p:sp>
      <p:sp>
        <p:nvSpPr>
          <p:cNvPr id="5" name="Footer Placeholder 4"/>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812640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solidFill>
                <a:srgbClr val="FFFFFF"/>
              </a:solidFill>
            </a:endParaRPr>
          </a:p>
        </p:txBody>
      </p:sp>
      <p:sp>
        <p:nvSpPr>
          <p:cNvPr id="3" name="Slide Number Placeholder 2"/>
          <p:cNvSpPr>
            <a:spLocks noGrp="1"/>
          </p:cNvSpPr>
          <p:nvPr>
            <p:ph type="sldNum" sz="quarter" idx="11"/>
          </p:nvPr>
        </p:nvSpPr>
        <p:spPr/>
        <p:txBody>
          <a:bodyPr/>
          <a:lstStyle>
            <a:lvl1pPr>
              <a:defRPr/>
            </a:lvl1pPr>
          </a:lstStyle>
          <a:p>
            <a:fld id="{FF254BDA-3944-493C-AE0B-6F1DEB2BEADA}" type="slidenum">
              <a:rPr lang="en-GB">
                <a:solidFill>
                  <a:srgbClr val="FFFFFF"/>
                </a:solidFill>
              </a:rPr>
              <a:pPr/>
              <a:t>‹#›</a:t>
            </a:fld>
            <a:endParaRPr lang="en-GB">
              <a:solidFill>
                <a:srgbClr val="FFFFFF"/>
              </a:solidFill>
            </a:endParaRPr>
          </a:p>
        </p:txBody>
      </p:sp>
      <p:sp>
        <p:nvSpPr>
          <p:cNvPr id="4" name="Footer Placeholder 3"/>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644781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892A1832-2F8E-4903-9108-C06AC08102C0}"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54917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876EBC-4C5A-4ADD-BBFD-E5B516E53DC3}" type="datetimeFigureOut">
              <a:rPr lang="en-GB" smtClean="0"/>
              <a:t>20/11/2014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2934925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solidFill>
                <a:srgbClr val="FFFFFF"/>
              </a:solidFill>
            </a:endParaRPr>
          </a:p>
        </p:txBody>
      </p:sp>
      <p:sp>
        <p:nvSpPr>
          <p:cNvPr id="6" name="Slide Number Placeholder 5"/>
          <p:cNvSpPr>
            <a:spLocks noGrp="1"/>
          </p:cNvSpPr>
          <p:nvPr>
            <p:ph type="sldNum" sz="quarter" idx="11"/>
          </p:nvPr>
        </p:nvSpPr>
        <p:spPr/>
        <p:txBody>
          <a:bodyPr/>
          <a:lstStyle>
            <a:lvl1pPr>
              <a:defRPr/>
            </a:lvl1pPr>
          </a:lstStyle>
          <a:p>
            <a:fld id="{D332FE2D-A179-4C8C-BAE5-68A833DA10FC}" type="slidenum">
              <a:rPr lang="en-GB">
                <a:solidFill>
                  <a:srgbClr val="FFFFFF"/>
                </a:solidFill>
              </a:rPr>
              <a:pPr/>
              <a:t>‹#›</a:t>
            </a:fld>
            <a:endParaRPr lang="en-GB">
              <a:solidFill>
                <a:srgbClr val="FFFFFF"/>
              </a:solidFill>
            </a:endParaRPr>
          </a:p>
        </p:txBody>
      </p:sp>
      <p:sp>
        <p:nvSpPr>
          <p:cNvPr id="7" name="Footer Placeholder 6"/>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3747156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67B9ACBD-7D98-4FDE-99B0-479700343D1C}"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28792779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00050"/>
            <a:ext cx="1943100" cy="5486400"/>
          </a:xfrm>
        </p:spPr>
        <p:txBody>
          <a:bodyPr vert="eaVert"/>
          <a:lstStyle/>
          <a:p>
            <a:r>
              <a:rPr lang="en-GB" smtClean="0"/>
              <a:t>Click to edit Master title style</a:t>
            </a:r>
            <a:endParaRPr lang="en-GB"/>
          </a:p>
        </p:txBody>
      </p:sp>
      <p:sp>
        <p:nvSpPr>
          <p:cNvPr id="3" name="Vertical Text Placeholder 2"/>
          <p:cNvSpPr>
            <a:spLocks noGrp="1"/>
          </p:cNvSpPr>
          <p:nvPr>
            <p:ph type="body" orient="vert" idx="1"/>
          </p:nvPr>
        </p:nvSpPr>
        <p:spPr>
          <a:xfrm>
            <a:off x="685800" y="400050"/>
            <a:ext cx="5676900" cy="5486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solidFill>
                <a:srgbClr val="FFFFFF"/>
              </a:solidFill>
            </a:endParaRPr>
          </a:p>
        </p:txBody>
      </p:sp>
      <p:sp>
        <p:nvSpPr>
          <p:cNvPr id="5" name="Slide Number Placeholder 4"/>
          <p:cNvSpPr>
            <a:spLocks noGrp="1"/>
          </p:cNvSpPr>
          <p:nvPr>
            <p:ph type="sldNum" sz="quarter" idx="11"/>
          </p:nvPr>
        </p:nvSpPr>
        <p:spPr/>
        <p:txBody>
          <a:bodyPr/>
          <a:lstStyle>
            <a:lvl1pPr>
              <a:defRPr/>
            </a:lvl1pPr>
          </a:lstStyle>
          <a:p>
            <a:fld id="{3AB4F5B2-8ACF-4665-BAC9-07738455F5E0}" type="slidenum">
              <a:rPr lang="en-GB">
                <a:solidFill>
                  <a:srgbClr val="FFFFFF"/>
                </a:solidFill>
              </a:rPr>
              <a:pPr/>
              <a:t>‹#›</a:t>
            </a:fld>
            <a:endParaRPr lang="en-GB">
              <a:solidFill>
                <a:srgbClr val="FFFFFF"/>
              </a:solidFill>
            </a:endParaRPr>
          </a:p>
        </p:txBody>
      </p:sp>
      <p:sp>
        <p:nvSpPr>
          <p:cNvPr id="6" name="Footer Placeholder 5"/>
          <p:cNvSpPr>
            <a:spLocks noGrp="1"/>
          </p:cNvSpPr>
          <p:nvPr>
            <p:ph type="ftr" sz="quarter" idx="12"/>
          </p:nvPr>
        </p:nvSpPr>
        <p:spPr/>
        <p:txBody>
          <a:bodyPr/>
          <a:lstStyle>
            <a:lvl1pPr>
              <a:defRPr/>
            </a:lvl1pPr>
          </a:lstStyle>
          <a:p>
            <a:endParaRPr lang="en-GB">
              <a:solidFill>
                <a:srgbClr val="FFFFFF"/>
              </a:solidFill>
            </a:endParaRPr>
          </a:p>
        </p:txBody>
      </p:sp>
    </p:spTree>
    <p:extLst>
      <p:ext uri="{BB962C8B-B14F-4D97-AF65-F5344CB8AC3E}">
        <p14:creationId xmlns:p14="http://schemas.microsoft.com/office/powerpoint/2010/main" val="5120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876EBC-4C5A-4ADD-BBFD-E5B516E53DC3}" type="datetimeFigureOut">
              <a:rPr lang="en-GB" smtClean="0"/>
              <a:t>20/11/2014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129541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6876EBC-4C5A-4ADD-BBFD-E5B516E53DC3}" type="datetimeFigureOut">
              <a:rPr lang="en-GB" smtClean="0"/>
              <a:t>20/11/2014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1497823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876EBC-4C5A-4ADD-BBFD-E5B516E53DC3}" type="datetimeFigureOut">
              <a:rPr lang="en-GB" smtClean="0"/>
              <a:t>20/11/2014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290174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876EBC-4C5A-4ADD-BBFD-E5B516E53DC3}" type="datetimeFigureOut">
              <a:rPr lang="en-GB" smtClean="0"/>
              <a:t>20/11/2014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94696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76EBC-4C5A-4ADD-BBFD-E5B516E53DC3}" type="datetimeFigureOut">
              <a:rPr lang="en-GB" smtClean="0"/>
              <a:t>20/11/2014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3933778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876EBC-4C5A-4ADD-BBFD-E5B516E53DC3}" type="datetimeFigureOut">
              <a:rPr lang="en-GB" smtClean="0"/>
              <a:t>20/11/2014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353006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876EBC-4C5A-4ADD-BBFD-E5B516E53DC3}" type="datetimeFigureOut">
              <a:rPr lang="en-GB" smtClean="0"/>
              <a:t>20/11/2014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278D356-96A0-4330-8038-7568ED389501}" type="slidenum">
              <a:rPr lang="en-GB" smtClean="0"/>
              <a:t>‹#›</a:t>
            </a:fld>
            <a:endParaRPr lang="en-GB"/>
          </a:p>
        </p:txBody>
      </p:sp>
    </p:spTree>
    <p:extLst>
      <p:ext uri="{BB962C8B-B14F-4D97-AF65-F5344CB8AC3E}">
        <p14:creationId xmlns:p14="http://schemas.microsoft.com/office/powerpoint/2010/main" val="12578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76EBC-4C5A-4ADD-BBFD-E5B516E53DC3}" type="datetimeFigureOut">
              <a:rPr lang="en-GB" smtClean="0"/>
              <a:t>20/11/2014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8D356-96A0-4330-8038-7568ED389501}" type="slidenum">
              <a:rPr lang="en-GB" smtClean="0"/>
              <a:t>‹#›</a:t>
            </a:fld>
            <a:endParaRPr lang="en-GB"/>
          </a:p>
        </p:txBody>
      </p:sp>
    </p:spTree>
    <p:extLst>
      <p:ext uri="{BB962C8B-B14F-4D97-AF65-F5344CB8AC3E}">
        <p14:creationId xmlns:p14="http://schemas.microsoft.com/office/powerpoint/2010/main" val="654464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29804"/>
                <a:invGamma/>
              </a:schemeClr>
            </a:gs>
          </a:gsLst>
          <a:lin ang="5400000" scaled="1"/>
        </a:gradFill>
        <a:effectLst/>
      </p:bgPr>
    </p:bg>
    <p:spTree>
      <p:nvGrpSpPr>
        <p:cNvPr id="1" name=""/>
        <p:cNvGrpSpPr/>
        <p:nvPr/>
      </p:nvGrpSpPr>
      <p:grpSpPr>
        <a:xfrm>
          <a:off x="0" y="0"/>
          <a:ext cx="0" cy="0"/>
          <a:chOff x="0" y="0"/>
          <a:chExt cx="0" cy="0"/>
        </a:xfrm>
      </p:grpSpPr>
      <p:grpSp>
        <p:nvGrpSpPr>
          <p:cNvPr id="1042" name="Group 18"/>
          <p:cNvGrpSpPr>
            <a:grpSpLocks/>
          </p:cNvGrpSpPr>
          <p:nvPr/>
        </p:nvGrpSpPr>
        <p:grpSpPr bwMode="auto">
          <a:xfrm>
            <a:off x="2166938" y="563563"/>
            <a:ext cx="4800600" cy="6151562"/>
            <a:chOff x="1365" y="355"/>
            <a:chExt cx="3024" cy="3875"/>
          </a:xfrm>
        </p:grpSpPr>
        <p:sp>
          <p:nvSpPr>
            <p:cNvPr id="1026"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7"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8"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29"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0"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1"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2"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3"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4"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5"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6"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7"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8"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39"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sp>
          <p:nvSpPr>
            <p:cNvPr id="1040" name="Oval 16"/>
            <p:cNvSpPr>
              <a:spLocks noChangeArrowheads="1"/>
            </p:cNvSpPr>
            <p:nvPr/>
          </p:nvSpPr>
          <p:spPr bwMode="auto">
            <a:xfrm>
              <a:off x="2785" y="355"/>
              <a:ext cx="187" cy="198"/>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GB" smtClean="0">
                <a:solidFill>
                  <a:srgbClr val="FFFFFF"/>
                </a:solidFill>
              </a:endParaRPr>
            </a:p>
          </p:txBody>
        </p:sp>
        <p:sp>
          <p:nvSpPr>
            <p:cNvPr id="1041"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GB" smtClean="0">
                <a:solidFill>
                  <a:srgbClr val="FFFFFF"/>
                </a:solidFill>
              </a:endParaRPr>
            </a:p>
          </p:txBody>
        </p:sp>
      </p:grpSp>
      <p:sp>
        <p:nvSpPr>
          <p:cNvPr id="1043" name="Rectangle 19"/>
          <p:cNvSpPr>
            <a:spLocks noGrp="1" noChangeArrowheads="1"/>
          </p:cNvSpPr>
          <p:nvPr>
            <p:ph type="title"/>
          </p:nvPr>
        </p:nvSpPr>
        <p:spPr bwMode="auto">
          <a:xfrm>
            <a:off x="685800" y="4000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44" name="Rectangle 20"/>
          <p:cNvSpPr>
            <a:spLocks noGrp="1" noChangeArrowheads="1"/>
          </p:cNvSpPr>
          <p:nvPr>
            <p:ph type="body" idx="1"/>
          </p:nvPr>
        </p:nvSpPr>
        <p:spPr bwMode="auto">
          <a:xfrm>
            <a:off x="685800" y="17716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5" name="Rectangle 21"/>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
        <p:nvSpPr>
          <p:cNvPr id="1046" name="Rectangle 22"/>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outerShdw blurRad="38100" dist="38100" dir="2700000" algn="tl">
                    <a:srgbClr val="000000"/>
                  </a:outerShdw>
                </a:effectLst>
              </a:defRPr>
            </a:lvl1pPr>
          </a:lstStyle>
          <a:p>
            <a:pPr eaLnBrk="0" fontAlgn="base" hangingPunct="0">
              <a:spcBef>
                <a:spcPct val="0"/>
              </a:spcBef>
              <a:spcAft>
                <a:spcPct val="0"/>
              </a:spcAft>
            </a:pPr>
            <a:fld id="{BE7C1BBB-9379-4727-8260-284834B861D2}" type="slidenum">
              <a:rPr lang="en-GB" smtClean="0">
                <a:solidFill>
                  <a:srgbClr val="FFFFFF"/>
                </a:solidFill>
              </a:rPr>
              <a:pPr eaLnBrk="0" fontAlgn="base" hangingPunct="0">
                <a:spcBef>
                  <a:spcPct val="0"/>
                </a:spcBef>
                <a:spcAft>
                  <a:spcPct val="0"/>
                </a:spcAft>
              </a:pPr>
              <a:t>‹#›</a:t>
            </a:fld>
            <a:endParaRPr lang="en-GB" smtClean="0">
              <a:solidFill>
                <a:srgbClr val="FFFFFF"/>
              </a:solidFill>
            </a:endParaRPr>
          </a:p>
        </p:txBody>
      </p:sp>
      <p:sp>
        <p:nvSpPr>
          <p:cNvPr id="1047" name="Rectangle 2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effectLst>
                  <a:outerShdw blurRad="38100" dist="38100" dir="2700000" algn="tl">
                    <a:srgbClr val="000000"/>
                  </a:outerShdw>
                </a:effectLst>
              </a:defRPr>
            </a:lvl1pPr>
          </a:lstStyle>
          <a:p>
            <a:pPr eaLnBrk="0" fontAlgn="base" hangingPunct="0">
              <a:spcBef>
                <a:spcPct val="0"/>
              </a:spcBef>
              <a:spcAft>
                <a:spcPct val="0"/>
              </a:spcAft>
            </a:pPr>
            <a:endParaRPr lang="en-GB" smtClean="0">
              <a:solidFill>
                <a:srgbClr val="FFFFFF"/>
              </a:solidFill>
            </a:endParaRPr>
          </a:p>
        </p:txBody>
      </p:sp>
    </p:spTree>
    <p:extLst>
      <p:ext uri="{BB962C8B-B14F-4D97-AF65-F5344CB8AC3E}">
        <p14:creationId xmlns:p14="http://schemas.microsoft.com/office/powerpoint/2010/main" val="1952655133"/>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Book Antiqua" pitchFamily="18"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accent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 Id="rId5" Type="http://schemas.openxmlformats.org/officeDocument/2006/relationships/image" Target="../media/image10.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Gene_insertion" TargetMode="External"/><Relationship Id="rId7" Type="http://schemas.openxmlformats.org/officeDocument/2006/relationships/hyperlink" Target="http://en.wikipedia.org/wiki/Translation_(genetics)" TargetMode="External"/><Relationship Id="rId2" Type="http://schemas.openxmlformats.org/officeDocument/2006/relationships/hyperlink" Target="http://en.wikipedia.org/wiki/Frameshift_mutation" TargetMode="External"/><Relationship Id="rId1" Type="http://schemas.openxmlformats.org/officeDocument/2006/relationships/slideLayout" Target="../slideLayouts/slideLayout18.xml"/><Relationship Id="rId6" Type="http://schemas.openxmlformats.org/officeDocument/2006/relationships/hyperlink" Target="http://en.wikipedia.org/wiki/Reading_frame" TargetMode="External"/><Relationship Id="rId5" Type="http://schemas.openxmlformats.org/officeDocument/2006/relationships/hyperlink" Target="http://en.wikipedia.org/wiki/Codon" TargetMode="External"/><Relationship Id="rId4" Type="http://schemas.openxmlformats.org/officeDocument/2006/relationships/hyperlink" Target="http://en.wikipedia.org/wiki/Genetic_deletio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hyperlink" Target="http://microbiology.suite101.com/article.cfm/what_is_a_bacteriophage" TargetMode="Externa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http://geneticsevolution.suite101.com/article.cfm/viral_lytic_cycle_replication"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hyperlink" Target="http://organic-chemistry.suite101.com/article.cfm/nucleotides_and_nucleic_acids" TargetMode="External"/><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faculty.clintoncc.suny.edu/faculty/michael.gregory/files/bio%20101/Bio%20101%20Lectures/protein%20synthesis/protein.htm"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772816"/>
            <a:ext cx="8077200" cy="1673352"/>
          </a:xfrm>
        </p:spPr>
        <p:txBody>
          <a:bodyPr/>
          <a:lstStyle/>
          <a:p>
            <a:pPr algn="ctr"/>
            <a:r>
              <a:rPr lang="en-US" dirty="0" smtClean="0"/>
              <a:t>BACTERIAL GENETICS</a:t>
            </a:r>
            <a:endParaRPr lang="en-US" dirty="0"/>
          </a:p>
        </p:txBody>
      </p:sp>
      <p:sp>
        <p:nvSpPr>
          <p:cNvPr id="4" name="Subtitle 3"/>
          <p:cNvSpPr>
            <a:spLocks noGrp="1"/>
          </p:cNvSpPr>
          <p:nvPr>
            <p:ph type="subTitle" idx="1"/>
          </p:nvPr>
        </p:nvSpPr>
        <p:spPr>
          <a:xfrm>
            <a:off x="683568" y="3284984"/>
            <a:ext cx="8077200" cy="1499616"/>
          </a:xfrm>
        </p:spPr>
        <p:txBody>
          <a:bodyPr/>
          <a:lstStyle/>
          <a:p>
            <a:pPr algn="ctr"/>
            <a:r>
              <a:rPr lang="en-US" b="1" dirty="0"/>
              <a:t>KIMAIGA H.O</a:t>
            </a:r>
          </a:p>
          <a:p>
            <a:pPr algn="ctr"/>
            <a:r>
              <a:rPr lang="en-US" b="1" dirty="0"/>
              <a:t>MBChB (University of Nairobi)</a:t>
            </a:r>
          </a:p>
          <a:p>
            <a:endParaRPr lang="en-GB" dirty="0"/>
          </a:p>
        </p:txBody>
      </p:sp>
    </p:spTree>
    <p:extLst>
      <p:ext uri="{BB962C8B-B14F-4D97-AF65-F5344CB8AC3E}">
        <p14:creationId xmlns:p14="http://schemas.microsoft.com/office/powerpoint/2010/main" val="285472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lstStyle/>
          <a:p>
            <a:pPr>
              <a:buNone/>
            </a:pPr>
            <a:r>
              <a:rPr lang="en-US" b="1" dirty="0" smtClean="0"/>
              <a:t>Step 4: </a:t>
            </a:r>
            <a:r>
              <a:rPr lang="en-US" dirty="0" smtClean="0"/>
              <a:t>Termination and release </a:t>
            </a:r>
            <a:br>
              <a:rPr lang="en-US" dirty="0" smtClean="0"/>
            </a:br>
            <a:r>
              <a:rPr lang="en-US" dirty="0" smtClean="0"/>
              <a:t>Genetic coding</a:t>
            </a:r>
          </a:p>
          <a:p>
            <a:endParaRPr lang="en-US" dirty="0"/>
          </a:p>
        </p:txBody>
      </p:sp>
      <p:graphicFrame>
        <p:nvGraphicFramePr>
          <p:cNvPr id="4" name="Table 3"/>
          <p:cNvGraphicFramePr>
            <a:graphicFrameLocks noGrp="1"/>
          </p:cNvGraphicFramePr>
          <p:nvPr/>
        </p:nvGraphicFramePr>
        <p:xfrm>
          <a:off x="0" y="942300"/>
          <a:ext cx="9144000" cy="5915700"/>
        </p:xfrm>
        <a:graphic>
          <a:graphicData uri="http://schemas.openxmlformats.org/drawingml/2006/table">
            <a:tbl>
              <a:tblPr/>
              <a:tblGrid>
                <a:gridCol w="914400"/>
                <a:gridCol w="2133600"/>
                <a:gridCol w="1524000"/>
                <a:gridCol w="1524000"/>
                <a:gridCol w="1524000"/>
                <a:gridCol w="1524000"/>
              </a:tblGrid>
              <a:tr h="51909">
                <a:tc rowSpan="2">
                  <a:txBody>
                    <a:bodyPr/>
                    <a:lstStyle/>
                    <a:p>
                      <a:pPr marL="0" marR="0" algn="ctr">
                        <a:spcBef>
                          <a:spcPts val="0"/>
                        </a:spcBef>
                        <a:spcAft>
                          <a:spcPts val="0"/>
                        </a:spcAft>
                      </a:pPr>
                      <a:r>
                        <a:rPr lang="en-US" sz="1050" b="1" dirty="0">
                          <a:latin typeface="Times New Roman"/>
                          <a:ea typeface="Times New Roman"/>
                        </a:rPr>
                        <a:t>First</a:t>
                      </a:r>
                      <a:r>
                        <a:rPr lang="en-US" sz="1050" dirty="0">
                          <a:latin typeface="Times New Roman"/>
                          <a:ea typeface="Times New Roman"/>
                        </a:rPr>
                        <a:t> </a:t>
                      </a:r>
                    </a:p>
                    <a:p>
                      <a:pPr marL="0" marR="0" algn="ctr">
                        <a:spcBef>
                          <a:spcPts val="0"/>
                        </a:spcBef>
                        <a:spcAft>
                          <a:spcPts val="0"/>
                        </a:spcAft>
                      </a:pPr>
                      <a:r>
                        <a:rPr lang="en-US" sz="1050" b="1" dirty="0">
                          <a:latin typeface="Times New Roman"/>
                          <a:ea typeface="Times New Roman"/>
                        </a:rPr>
                        <a:t>Base</a:t>
                      </a:r>
                      <a:endParaRPr lang="en-US" sz="1050" dirty="0">
                        <a:latin typeface="Times New Roman"/>
                        <a:ea typeface="Times New Roman"/>
                      </a:endParaRPr>
                    </a:p>
                  </a:txBody>
                  <a:tcPr marL="13195" marR="13195" marT="13195" marB="1319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gridSpan="4">
                  <a:txBody>
                    <a:bodyPr/>
                    <a:lstStyle/>
                    <a:p>
                      <a:pPr marL="0" marR="0" algn="ctr">
                        <a:spcBef>
                          <a:spcPts val="0"/>
                        </a:spcBef>
                        <a:spcAft>
                          <a:spcPts val="0"/>
                        </a:spcAft>
                      </a:pPr>
                      <a:r>
                        <a:rPr lang="en-US" sz="1050" b="1" dirty="0">
                          <a:latin typeface="Times New Roman"/>
                          <a:ea typeface="Times New Roman"/>
                        </a:rPr>
                        <a:t>Second Base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1050" b="1" dirty="0">
                          <a:latin typeface="Times New Roman"/>
                          <a:ea typeface="Times New Roman"/>
                        </a:rPr>
                        <a:t>Third</a:t>
                      </a:r>
                      <a:r>
                        <a:rPr lang="en-US" sz="1050" dirty="0">
                          <a:latin typeface="Times New Roman"/>
                          <a:ea typeface="Times New Roman"/>
                        </a:rPr>
                        <a:t> </a:t>
                      </a:r>
                    </a:p>
                    <a:p>
                      <a:pPr marL="0" marR="0" algn="ctr">
                        <a:spcBef>
                          <a:spcPts val="0"/>
                        </a:spcBef>
                        <a:spcAft>
                          <a:spcPts val="0"/>
                        </a:spcAft>
                      </a:pPr>
                      <a:r>
                        <a:rPr lang="en-US" sz="1050" b="1" dirty="0">
                          <a:latin typeface="Times New Roman"/>
                          <a:ea typeface="Times New Roman"/>
                        </a:rPr>
                        <a:t>Base</a:t>
                      </a:r>
                      <a:endParaRPr lang="en-US" sz="1050" dirty="0">
                        <a:latin typeface="Times New Roman"/>
                        <a:ea typeface="Times New Roman"/>
                      </a:endParaRPr>
                    </a:p>
                  </a:txBody>
                  <a:tcPr marL="13195" marR="13195" marT="13195" marB="1319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51909">
                <a:tc vMerge="1">
                  <a:txBody>
                    <a:bodyPr/>
                    <a:lstStyle/>
                    <a:p>
                      <a:endParaRPr lang="en-US"/>
                    </a:p>
                  </a:txBody>
                  <a:tcPr/>
                </a:tc>
                <a:tc>
                  <a:txBody>
                    <a:bodyPr/>
                    <a:lstStyle/>
                    <a:p>
                      <a:pPr marL="0" marR="0" algn="ctr">
                        <a:spcBef>
                          <a:spcPts val="0"/>
                        </a:spcBef>
                        <a:spcAft>
                          <a:spcPts val="0"/>
                        </a:spcAft>
                      </a:pPr>
                      <a:r>
                        <a:rPr lang="en-US" sz="1050" b="1">
                          <a:latin typeface="Times New Roman"/>
                          <a:ea typeface="Times New Roman"/>
                        </a:rPr>
                        <a:t>U</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050" b="1">
                          <a:latin typeface="Times New Roman"/>
                          <a:ea typeface="Times New Roman"/>
                        </a:rPr>
                        <a:t>C</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050" b="1">
                          <a:latin typeface="Times New Roman"/>
                          <a:ea typeface="Times New Roman"/>
                        </a:rPr>
                        <a:t>A</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050" b="1">
                          <a:latin typeface="Times New Roman"/>
                          <a:ea typeface="Times New Roman"/>
                        </a:rPr>
                        <a:t>G</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a:tc>
              </a:tr>
              <a:tr h="93524">
                <a:tc rowSpan="4">
                  <a:txBody>
                    <a:bodyPr/>
                    <a:lstStyle/>
                    <a:p>
                      <a:pPr marL="0" marR="0">
                        <a:spcBef>
                          <a:spcPts val="0"/>
                        </a:spcBef>
                        <a:spcAft>
                          <a:spcPts val="0"/>
                        </a:spcAft>
                      </a:pPr>
                      <a:r>
                        <a:rPr lang="en-US" sz="1050" dirty="0">
                          <a:latin typeface="Times New Roman"/>
                          <a:ea typeface="Times New Roman"/>
                        </a:rPr>
                        <a:t>  </a:t>
                      </a:r>
                    </a:p>
                    <a:p>
                      <a:pPr marL="0" marR="0" algn="ctr">
                        <a:spcBef>
                          <a:spcPts val="0"/>
                        </a:spcBef>
                        <a:spcAft>
                          <a:spcPts val="0"/>
                        </a:spcAft>
                      </a:pPr>
                      <a:r>
                        <a:rPr lang="en-US" sz="1050" b="1" dirty="0">
                          <a:latin typeface="Times New Roman"/>
                          <a:ea typeface="Times New Roman"/>
                        </a:rPr>
                        <a:t>U</a:t>
                      </a:r>
                      <a:r>
                        <a:rPr lang="en-US" sz="1050" dirty="0">
                          <a:latin typeface="Times New Roman"/>
                          <a:ea typeface="Times New Roman"/>
                        </a:rPr>
                        <a:t> </a:t>
                      </a:r>
                    </a:p>
                    <a:p>
                      <a:pPr marL="0" marR="0">
                        <a:spcBef>
                          <a:spcPts val="0"/>
                        </a:spcBef>
                        <a:spcAft>
                          <a:spcPts val="0"/>
                        </a:spcAft>
                      </a:pPr>
                      <a:r>
                        <a:rPr lang="en-US" sz="1050" dirty="0">
                          <a:latin typeface="Times New Roman"/>
                          <a:ea typeface="Times New Roman"/>
                        </a:rPr>
                        <a:t>  </a:t>
                      </a:r>
                    </a:p>
                    <a:p>
                      <a:pPr marL="0" marR="0">
                        <a:spcBef>
                          <a:spcPts val="0"/>
                        </a:spcBef>
                        <a:spcAft>
                          <a:spcPts val="0"/>
                        </a:spcAft>
                      </a:pPr>
                      <a:r>
                        <a:rPr lang="en-US" sz="1050" dirty="0">
                          <a:latin typeface="Times New Roman"/>
                          <a:ea typeface="Times New Roman"/>
                        </a:rPr>
                        <a:t> </a:t>
                      </a:r>
                    </a:p>
                  </a:txBody>
                  <a:tcPr marL="13195" marR="13195" marT="13195" marB="13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UUU</a:t>
                      </a:r>
                    </a:p>
                    <a:p>
                      <a:pPr marL="0" marR="0" algn="ctr">
                        <a:spcBef>
                          <a:spcPts val="0"/>
                        </a:spcBef>
                        <a:spcAft>
                          <a:spcPts val="0"/>
                        </a:spcAft>
                      </a:pPr>
                      <a:r>
                        <a:rPr lang="en-US" sz="1050" dirty="0">
                          <a:latin typeface="Times New Roman"/>
                          <a:ea typeface="Times New Roman"/>
                        </a:rPr>
                        <a:t>phenylalanine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UCU</a:t>
                      </a:r>
                    </a:p>
                    <a:p>
                      <a:pPr marL="0" marR="0" algn="ctr">
                        <a:spcBef>
                          <a:spcPts val="0"/>
                        </a:spcBef>
                        <a:spcAft>
                          <a:spcPts val="0"/>
                        </a:spcAft>
                      </a:pPr>
                      <a:r>
                        <a:rPr lang="en-US" sz="1050" dirty="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a:latin typeface="Times New Roman"/>
                          <a:ea typeface="Times New Roman"/>
                        </a:rPr>
                        <a:t>UAU</a:t>
                      </a:r>
                    </a:p>
                    <a:p>
                      <a:pPr marL="0" marR="0" algn="ctr">
                        <a:spcBef>
                          <a:spcPts val="0"/>
                        </a:spcBef>
                        <a:spcAft>
                          <a:spcPts val="0"/>
                        </a:spcAft>
                      </a:pPr>
                      <a:r>
                        <a:rPr lang="en-US" sz="1050">
                          <a:latin typeface="Times New Roman"/>
                          <a:ea typeface="Times New Roman"/>
                        </a:rPr>
                        <a:t>tyrosine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UGU</a:t>
                      </a:r>
                    </a:p>
                    <a:p>
                      <a:pPr marL="0" marR="0" algn="ctr">
                        <a:spcBef>
                          <a:spcPts val="0"/>
                        </a:spcBef>
                        <a:spcAft>
                          <a:spcPts val="0"/>
                        </a:spcAft>
                      </a:pPr>
                      <a:r>
                        <a:rPr lang="en-US" sz="1050" dirty="0" err="1">
                          <a:latin typeface="Times New Roman"/>
                          <a:ea typeface="Times New Roman"/>
                        </a:rPr>
                        <a:t>cysteine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b="1">
                          <a:latin typeface="Times New Roman"/>
                          <a:ea typeface="Times New Roman"/>
                        </a:rPr>
                        <a:t>U</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UUC</a:t>
                      </a:r>
                    </a:p>
                    <a:p>
                      <a:pPr marL="0" marR="0" algn="ctr">
                        <a:spcBef>
                          <a:spcPts val="0"/>
                        </a:spcBef>
                        <a:spcAft>
                          <a:spcPts val="0"/>
                        </a:spcAft>
                      </a:pPr>
                      <a:r>
                        <a:rPr lang="en-US" sz="1050">
                          <a:latin typeface="Times New Roman"/>
                          <a:ea typeface="Times New Roman"/>
                        </a:rPr>
                        <a:t>phenylalanine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UCC</a:t>
                      </a:r>
                    </a:p>
                    <a:p>
                      <a:pPr marL="0" marR="0" algn="ctr">
                        <a:spcBef>
                          <a:spcPts val="0"/>
                        </a:spcBef>
                        <a:spcAft>
                          <a:spcPts val="0"/>
                        </a:spcAft>
                      </a:pPr>
                      <a:r>
                        <a:rPr lang="en-US" sz="1050" dirty="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UAC</a:t>
                      </a:r>
                    </a:p>
                    <a:p>
                      <a:pPr marL="0" marR="0" algn="ctr">
                        <a:spcBef>
                          <a:spcPts val="0"/>
                        </a:spcBef>
                        <a:spcAft>
                          <a:spcPts val="0"/>
                        </a:spcAft>
                      </a:pPr>
                      <a:r>
                        <a:rPr lang="en-US" sz="1050" dirty="0">
                          <a:latin typeface="Times New Roman"/>
                          <a:ea typeface="Times New Roman"/>
                        </a:rPr>
                        <a:t>tyrosine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UGC</a:t>
                      </a:r>
                    </a:p>
                    <a:p>
                      <a:pPr marL="0" marR="0" algn="ctr">
                        <a:spcBef>
                          <a:spcPts val="0"/>
                        </a:spcBef>
                        <a:spcAft>
                          <a:spcPts val="0"/>
                        </a:spcAft>
                      </a:pPr>
                      <a:r>
                        <a:rPr lang="en-US" sz="1050" dirty="0" err="1">
                          <a:latin typeface="Times New Roman"/>
                          <a:ea typeface="Times New Roman"/>
                        </a:rPr>
                        <a:t>cysteine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b="1" dirty="0">
                          <a:latin typeface="Times New Roman"/>
                          <a:ea typeface="Times New Roman"/>
                        </a:rPr>
                        <a:t>C</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r>
              <a:tr h="93524">
                <a:tc vMerge="1">
                  <a:txBody>
                    <a:bodyPr/>
                    <a:lstStyle/>
                    <a:p>
                      <a:endParaRPr lang="en-US"/>
                    </a:p>
                  </a:txBody>
                  <a:tcPr/>
                </a:tc>
                <a:tc>
                  <a:txBody>
                    <a:bodyPr/>
                    <a:lstStyle/>
                    <a:p>
                      <a:pPr marL="0" marR="0" algn="ctr">
                        <a:spcBef>
                          <a:spcPts val="0"/>
                        </a:spcBef>
                        <a:spcAft>
                          <a:spcPts val="0"/>
                        </a:spcAft>
                      </a:pPr>
                      <a:r>
                        <a:rPr lang="en-US" sz="1050" dirty="0">
                          <a:latin typeface="Times New Roman"/>
                          <a:ea typeface="Times New Roman"/>
                        </a:rPr>
                        <a:t>UUA</a:t>
                      </a:r>
                    </a:p>
                    <a:p>
                      <a:pPr marL="0" marR="0" algn="ctr">
                        <a:spcBef>
                          <a:spcPts val="0"/>
                        </a:spcBef>
                        <a:spcAft>
                          <a:spcPts val="0"/>
                        </a:spcAft>
                      </a:pPr>
                      <a:r>
                        <a:rPr lang="en-US" sz="1050" dirty="0" err="1">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UCA</a:t>
                      </a:r>
                    </a:p>
                    <a:p>
                      <a:pPr marL="0" marR="0" algn="ctr">
                        <a:spcBef>
                          <a:spcPts val="0"/>
                        </a:spcBef>
                        <a:spcAft>
                          <a:spcPts val="0"/>
                        </a:spcAft>
                      </a:pPr>
                      <a:r>
                        <a:rPr lang="en-US" sz="1050" dirty="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UAA</a:t>
                      </a:r>
                    </a:p>
                    <a:p>
                      <a:pPr marL="0" marR="0" algn="ctr">
                        <a:spcBef>
                          <a:spcPts val="0"/>
                        </a:spcBef>
                        <a:spcAft>
                          <a:spcPts val="0"/>
                        </a:spcAft>
                      </a:pPr>
                      <a:r>
                        <a:rPr lang="en-US" sz="1050" dirty="0">
                          <a:latin typeface="Times New Roman"/>
                          <a:ea typeface="Times New Roman"/>
                        </a:rPr>
                        <a:t>stop</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a:latin typeface="Times New Roman"/>
                          <a:ea typeface="Times New Roman"/>
                        </a:rPr>
                        <a:t>UGA</a:t>
                      </a:r>
                    </a:p>
                    <a:p>
                      <a:pPr marL="0" marR="0" algn="ctr">
                        <a:spcBef>
                          <a:spcPts val="0"/>
                        </a:spcBef>
                        <a:spcAft>
                          <a:spcPts val="0"/>
                        </a:spcAft>
                      </a:pPr>
                      <a:r>
                        <a:rPr lang="en-US" sz="1050">
                          <a:latin typeface="Times New Roman"/>
                          <a:ea typeface="Times New Roman"/>
                        </a:rPr>
                        <a:t>stop</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b="1">
                          <a:latin typeface="Times New Roman"/>
                          <a:ea typeface="Times New Roman"/>
                        </a:rPr>
                        <a:t>A</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r>
              <a:tr h="93524">
                <a:tc vMerge="1">
                  <a:txBody>
                    <a:bodyPr/>
                    <a:lstStyle/>
                    <a:p>
                      <a:endParaRPr lang="en-US"/>
                    </a:p>
                  </a:txBody>
                  <a:tcPr/>
                </a:tc>
                <a:tc>
                  <a:txBody>
                    <a:bodyPr/>
                    <a:lstStyle/>
                    <a:p>
                      <a:pPr marL="0" marR="0" algn="ctr">
                        <a:spcBef>
                          <a:spcPts val="0"/>
                        </a:spcBef>
                        <a:spcAft>
                          <a:spcPts val="0"/>
                        </a:spcAft>
                      </a:pPr>
                      <a:r>
                        <a:rPr lang="en-US" sz="1050" dirty="0">
                          <a:latin typeface="Times New Roman"/>
                          <a:ea typeface="Times New Roman"/>
                        </a:rPr>
                        <a:t>UUG</a:t>
                      </a:r>
                    </a:p>
                    <a:p>
                      <a:pPr marL="0" marR="0" algn="ctr">
                        <a:spcBef>
                          <a:spcPts val="0"/>
                        </a:spcBef>
                        <a:spcAft>
                          <a:spcPts val="0"/>
                        </a:spcAft>
                      </a:pPr>
                      <a:r>
                        <a:rPr lang="en-US" sz="1050" dirty="0" err="1">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a:latin typeface="Times New Roman"/>
                          <a:ea typeface="Times New Roman"/>
                        </a:rPr>
                        <a:t>UCG</a:t>
                      </a:r>
                    </a:p>
                    <a:p>
                      <a:pPr marL="0" marR="0" algn="ctr">
                        <a:spcBef>
                          <a:spcPts val="0"/>
                        </a:spcBef>
                        <a:spcAft>
                          <a:spcPts val="0"/>
                        </a:spcAft>
                      </a:pPr>
                      <a:r>
                        <a:rPr lang="en-US" sz="105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UAG</a:t>
                      </a:r>
                    </a:p>
                    <a:p>
                      <a:pPr marL="0" marR="0" algn="ctr">
                        <a:spcBef>
                          <a:spcPts val="0"/>
                        </a:spcBef>
                        <a:spcAft>
                          <a:spcPts val="0"/>
                        </a:spcAft>
                      </a:pPr>
                      <a:r>
                        <a:rPr lang="en-US" sz="1050" dirty="0">
                          <a:latin typeface="Times New Roman"/>
                          <a:ea typeface="Times New Roman"/>
                        </a:rPr>
                        <a:t>stop</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dirty="0">
                          <a:latin typeface="Times New Roman"/>
                          <a:ea typeface="Times New Roman"/>
                        </a:rPr>
                        <a:t>UGG</a:t>
                      </a:r>
                    </a:p>
                    <a:p>
                      <a:pPr marL="0" marR="0" algn="ctr">
                        <a:spcBef>
                          <a:spcPts val="0"/>
                        </a:spcBef>
                        <a:spcAft>
                          <a:spcPts val="0"/>
                        </a:spcAft>
                      </a:pPr>
                      <a:r>
                        <a:rPr lang="en-US" sz="1050" dirty="0">
                          <a:latin typeface="Times New Roman"/>
                          <a:ea typeface="Times New Roman"/>
                        </a:rPr>
                        <a:t>tryptophan</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a:txBody>
                    <a:bodyPr/>
                    <a:lstStyle/>
                    <a:p>
                      <a:pPr marL="0" marR="0" algn="ctr">
                        <a:spcBef>
                          <a:spcPts val="0"/>
                        </a:spcBef>
                        <a:spcAft>
                          <a:spcPts val="0"/>
                        </a:spcAft>
                      </a:pPr>
                      <a:r>
                        <a:rPr lang="en-US" sz="1050" b="1" dirty="0">
                          <a:latin typeface="Times New Roman"/>
                          <a:ea typeface="Times New Roman"/>
                        </a:rPr>
                        <a:t>G</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r>
              <a:tr h="93524">
                <a:tc rowSpan="4">
                  <a:txBody>
                    <a:bodyPr/>
                    <a:lstStyle/>
                    <a:p>
                      <a:pPr marL="0" marR="0">
                        <a:spcBef>
                          <a:spcPts val="0"/>
                        </a:spcBef>
                        <a:spcAft>
                          <a:spcPts val="0"/>
                        </a:spcAft>
                      </a:pPr>
                      <a:r>
                        <a:rPr lang="en-US" sz="1050">
                          <a:latin typeface="Times New Roman"/>
                          <a:ea typeface="Times New Roman"/>
                        </a:rPr>
                        <a:t>  </a:t>
                      </a:r>
                    </a:p>
                    <a:p>
                      <a:pPr marL="0" marR="0" algn="ctr">
                        <a:spcBef>
                          <a:spcPts val="0"/>
                        </a:spcBef>
                        <a:spcAft>
                          <a:spcPts val="0"/>
                        </a:spcAft>
                      </a:pPr>
                      <a:r>
                        <a:rPr lang="en-US" sz="1050" b="1">
                          <a:latin typeface="Times New Roman"/>
                          <a:ea typeface="Times New Roman"/>
                        </a:rPr>
                        <a:t>C</a:t>
                      </a: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txBody>
                  <a:tcPr marL="13195" marR="13195" marT="13195" marB="13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dirty="0" smtClean="0">
                          <a:latin typeface="Times New Roman"/>
                          <a:ea typeface="Times New Roman"/>
                        </a:rPr>
                        <a:t>CUU</a:t>
                      </a:r>
                    </a:p>
                    <a:p>
                      <a:pPr marL="0" marR="0" algn="ctr">
                        <a:spcBef>
                          <a:spcPts val="0"/>
                        </a:spcBef>
                        <a:spcAft>
                          <a:spcPts val="0"/>
                        </a:spcAft>
                      </a:pPr>
                      <a:r>
                        <a:rPr lang="en-US" sz="1050" dirty="0" err="1" smtClean="0">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dirty="0">
                          <a:latin typeface="Times New Roman"/>
                          <a:ea typeface="Times New Roman"/>
                        </a:rPr>
                        <a:t>CCU</a:t>
                      </a:r>
                    </a:p>
                    <a:p>
                      <a:pPr marL="0" marR="0" algn="ctr">
                        <a:spcBef>
                          <a:spcPts val="0"/>
                        </a:spcBef>
                        <a:spcAft>
                          <a:spcPts val="0"/>
                        </a:spcAft>
                      </a:pPr>
                      <a:r>
                        <a:rPr lang="en-US" sz="1050" dirty="0" err="1">
                          <a:latin typeface="Times New Roman"/>
                          <a:ea typeface="Times New Roman"/>
                        </a:rPr>
                        <a:t>proline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CAU</a:t>
                      </a:r>
                    </a:p>
                    <a:p>
                      <a:pPr marL="0" marR="0" algn="ctr">
                        <a:spcBef>
                          <a:spcPts val="0"/>
                        </a:spcBef>
                        <a:spcAft>
                          <a:spcPts val="0"/>
                        </a:spcAft>
                      </a:pPr>
                      <a:r>
                        <a:rPr lang="en-US" sz="1050">
                          <a:latin typeface="Times New Roman"/>
                          <a:ea typeface="Times New Roman"/>
                        </a:rPr>
                        <a:t>histidine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CGU</a:t>
                      </a:r>
                    </a:p>
                    <a:p>
                      <a:pPr marL="0" marR="0" algn="ctr">
                        <a:spcBef>
                          <a:spcPts val="0"/>
                        </a:spcBef>
                        <a:spcAft>
                          <a:spcPts val="0"/>
                        </a:spcAft>
                      </a:pPr>
                      <a:r>
                        <a:rPr lang="en-US" sz="1050">
                          <a:latin typeface="Times New Roman"/>
                          <a:ea typeface="Times New Roman"/>
                        </a:rPr>
                        <a:t>arginine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b="1" dirty="0">
                          <a:latin typeface="Times New Roman"/>
                          <a:ea typeface="Times New Roman"/>
                        </a:rPr>
                        <a:t>U</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r>
              <a:tr h="93524">
                <a:tc vMerge="1">
                  <a:txBody>
                    <a:bodyPr/>
                    <a:lstStyle/>
                    <a:p>
                      <a:endParaRPr lang="en-US"/>
                    </a:p>
                  </a:txBody>
                  <a:tcPr/>
                </a:tc>
                <a:tc>
                  <a:txBody>
                    <a:bodyPr/>
                    <a:lstStyle/>
                    <a:p>
                      <a:pPr marL="0" marR="0" algn="ctr">
                        <a:spcBef>
                          <a:spcPts val="0"/>
                        </a:spcBef>
                        <a:spcAft>
                          <a:spcPts val="0"/>
                        </a:spcAft>
                      </a:pPr>
                      <a:r>
                        <a:rPr lang="en-US" sz="1050" dirty="0">
                          <a:latin typeface="Times New Roman"/>
                          <a:ea typeface="Times New Roman"/>
                        </a:rPr>
                        <a:t>CUC</a:t>
                      </a:r>
                    </a:p>
                    <a:p>
                      <a:pPr marL="0" marR="0" algn="ctr">
                        <a:spcBef>
                          <a:spcPts val="0"/>
                        </a:spcBef>
                        <a:spcAft>
                          <a:spcPts val="0"/>
                        </a:spcAft>
                      </a:pPr>
                      <a:r>
                        <a:rPr lang="en-US" sz="1050" dirty="0" err="1">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CCC</a:t>
                      </a:r>
                    </a:p>
                    <a:p>
                      <a:pPr marL="0" marR="0" algn="ctr">
                        <a:spcBef>
                          <a:spcPts val="0"/>
                        </a:spcBef>
                        <a:spcAft>
                          <a:spcPts val="0"/>
                        </a:spcAft>
                      </a:pPr>
                      <a:r>
                        <a:rPr lang="en-US" sz="1050">
                          <a:latin typeface="Times New Roman"/>
                          <a:ea typeface="Times New Roman"/>
                        </a:rPr>
                        <a:t>proline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dirty="0">
                          <a:latin typeface="Times New Roman"/>
                          <a:ea typeface="Times New Roman"/>
                        </a:rPr>
                        <a:t>CAC</a:t>
                      </a:r>
                    </a:p>
                    <a:p>
                      <a:pPr marL="0" marR="0" algn="ctr">
                        <a:spcBef>
                          <a:spcPts val="0"/>
                        </a:spcBef>
                        <a:spcAft>
                          <a:spcPts val="0"/>
                        </a:spcAft>
                      </a:pPr>
                      <a:r>
                        <a:rPr lang="en-US" sz="1050" dirty="0" err="1">
                          <a:latin typeface="Times New Roman"/>
                          <a:ea typeface="Times New Roman"/>
                        </a:rPr>
                        <a:t>histidine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l">
                        <a:spcBef>
                          <a:spcPts val="0"/>
                        </a:spcBef>
                        <a:spcAft>
                          <a:spcPts val="0"/>
                        </a:spcAft>
                      </a:pPr>
                      <a:r>
                        <a:rPr lang="en-US" sz="1050" dirty="0">
                          <a:latin typeface="Times New Roman"/>
                          <a:ea typeface="Times New Roman"/>
                        </a:rPr>
                        <a:t>CGC</a:t>
                      </a:r>
                    </a:p>
                    <a:p>
                      <a:pPr marL="0" marR="0" algn="ctr">
                        <a:spcBef>
                          <a:spcPts val="0"/>
                        </a:spcBef>
                        <a:spcAft>
                          <a:spcPts val="0"/>
                        </a:spcAft>
                      </a:pPr>
                      <a:r>
                        <a:rPr lang="en-US" sz="1050" dirty="0" err="1">
                          <a:latin typeface="Times New Roman"/>
                          <a:ea typeface="Times New Roman"/>
                        </a:rPr>
                        <a:t>arginine</a:t>
                      </a:r>
                      <a:endParaRPr lang="en-US" sz="1050" dirty="0">
                        <a:latin typeface="Times New Roman"/>
                        <a:ea typeface="Times New Roman"/>
                      </a:endParaRPr>
                    </a:p>
                  </a:txBody>
                  <a:tcPr marL="13195" marR="13195" marT="13195" marB="1319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b="1">
                          <a:latin typeface="Times New Roman"/>
                          <a:ea typeface="Times New Roman"/>
                        </a:rPr>
                        <a:t>C</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r>
              <a:tr h="93524">
                <a:tc vMerge="1">
                  <a:txBody>
                    <a:bodyPr/>
                    <a:lstStyle/>
                    <a:p>
                      <a:endParaRPr lang="en-US"/>
                    </a:p>
                  </a:txBody>
                  <a:tcPr/>
                </a:tc>
                <a:tc>
                  <a:txBody>
                    <a:bodyPr/>
                    <a:lstStyle/>
                    <a:p>
                      <a:pPr marL="0" marR="0" algn="ctr">
                        <a:spcBef>
                          <a:spcPts val="0"/>
                        </a:spcBef>
                        <a:spcAft>
                          <a:spcPts val="0"/>
                        </a:spcAft>
                      </a:pPr>
                      <a:r>
                        <a:rPr lang="en-US" sz="1050" dirty="0">
                          <a:latin typeface="Times New Roman"/>
                          <a:ea typeface="Times New Roman"/>
                        </a:rPr>
                        <a:t>CUA</a:t>
                      </a:r>
                    </a:p>
                    <a:p>
                      <a:pPr marL="0" marR="0" algn="ctr">
                        <a:spcBef>
                          <a:spcPts val="0"/>
                        </a:spcBef>
                        <a:spcAft>
                          <a:spcPts val="0"/>
                        </a:spcAft>
                      </a:pPr>
                      <a:r>
                        <a:rPr lang="en-US" sz="1050" dirty="0" err="1">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CCA</a:t>
                      </a:r>
                    </a:p>
                    <a:p>
                      <a:pPr marL="0" marR="0" algn="ctr">
                        <a:spcBef>
                          <a:spcPts val="0"/>
                        </a:spcBef>
                        <a:spcAft>
                          <a:spcPts val="0"/>
                        </a:spcAft>
                      </a:pPr>
                      <a:r>
                        <a:rPr lang="en-US" sz="1050">
                          <a:latin typeface="Times New Roman"/>
                          <a:ea typeface="Times New Roman"/>
                        </a:rPr>
                        <a:t>proline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dirty="0">
                          <a:latin typeface="Times New Roman"/>
                          <a:ea typeface="Times New Roman"/>
                        </a:rPr>
                        <a:t>CAA</a:t>
                      </a:r>
                    </a:p>
                    <a:p>
                      <a:pPr marL="0" marR="0" algn="ctr">
                        <a:spcBef>
                          <a:spcPts val="0"/>
                        </a:spcBef>
                        <a:spcAft>
                          <a:spcPts val="0"/>
                        </a:spcAft>
                      </a:pPr>
                      <a:r>
                        <a:rPr lang="en-US" sz="1050" dirty="0">
                          <a:latin typeface="Times New Roman"/>
                          <a:ea typeface="Times New Roman"/>
                        </a:rPr>
                        <a:t>glutamine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CGA</a:t>
                      </a:r>
                    </a:p>
                    <a:p>
                      <a:pPr marL="0" marR="0" algn="ctr">
                        <a:spcBef>
                          <a:spcPts val="0"/>
                        </a:spcBef>
                        <a:spcAft>
                          <a:spcPts val="0"/>
                        </a:spcAft>
                      </a:pPr>
                      <a:r>
                        <a:rPr lang="en-US" sz="1050">
                          <a:latin typeface="Times New Roman"/>
                          <a:ea typeface="Times New Roman"/>
                        </a:rPr>
                        <a:t>arginine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b="1">
                          <a:latin typeface="Times New Roman"/>
                          <a:ea typeface="Times New Roman"/>
                        </a:rPr>
                        <a:t>A</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r>
              <a:tr h="93524">
                <a:tc vMerge="1">
                  <a:txBody>
                    <a:bodyPr/>
                    <a:lstStyle/>
                    <a:p>
                      <a:endParaRPr lang="en-US"/>
                    </a:p>
                  </a:txBody>
                  <a:tcPr/>
                </a:tc>
                <a:tc>
                  <a:txBody>
                    <a:bodyPr/>
                    <a:lstStyle/>
                    <a:p>
                      <a:pPr marL="0" marR="0" algn="ctr">
                        <a:spcBef>
                          <a:spcPts val="0"/>
                        </a:spcBef>
                        <a:spcAft>
                          <a:spcPts val="0"/>
                        </a:spcAft>
                      </a:pPr>
                      <a:r>
                        <a:rPr lang="en-US" sz="1050" dirty="0">
                          <a:latin typeface="Times New Roman"/>
                          <a:ea typeface="Times New Roman"/>
                        </a:rPr>
                        <a:t>CUG</a:t>
                      </a:r>
                    </a:p>
                    <a:p>
                      <a:pPr marL="0" marR="0" algn="ctr">
                        <a:spcBef>
                          <a:spcPts val="0"/>
                        </a:spcBef>
                        <a:spcAft>
                          <a:spcPts val="0"/>
                        </a:spcAft>
                      </a:pPr>
                      <a:r>
                        <a:rPr lang="en-US" sz="1050" dirty="0" err="1">
                          <a:latin typeface="Times New Roman"/>
                          <a:ea typeface="Times New Roman"/>
                        </a:rPr>
                        <a:t>leucine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dirty="0">
                          <a:latin typeface="Times New Roman"/>
                          <a:ea typeface="Times New Roman"/>
                        </a:rPr>
                        <a:t>CCG</a:t>
                      </a:r>
                    </a:p>
                    <a:p>
                      <a:pPr marL="0" marR="0" algn="ctr">
                        <a:spcBef>
                          <a:spcPts val="0"/>
                        </a:spcBef>
                        <a:spcAft>
                          <a:spcPts val="0"/>
                        </a:spcAft>
                      </a:pPr>
                      <a:r>
                        <a:rPr lang="en-US" sz="1050" dirty="0" err="1">
                          <a:latin typeface="Times New Roman"/>
                          <a:ea typeface="Times New Roman"/>
                        </a:rPr>
                        <a:t>proline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CAG</a:t>
                      </a:r>
                    </a:p>
                    <a:p>
                      <a:pPr marL="0" marR="0" algn="ctr">
                        <a:spcBef>
                          <a:spcPts val="0"/>
                        </a:spcBef>
                        <a:spcAft>
                          <a:spcPts val="0"/>
                        </a:spcAft>
                      </a:pPr>
                      <a:r>
                        <a:rPr lang="en-US" sz="1050">
                          <a:latin typeface="Times New Roman"/>
                          <a:ea typeface="Times New Roman"/>
                        </a:rPr>
                        <a:t>glutamine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a:latin typeface="Times New Roman"/>
                          <a:ea typeface="Times New Roman"/>
                        </a:rPr>
                        <a:t>CGG</a:t>
                      </a:r>
                    </a:p>
                    <a:p>
                      <a:pPr marL="0" marR="0" algn="ctr">
                        <a:spcBef>
                          <a:spcPts val="0"/>
                        </a:spcBef>
                        <a:spcAft>
                          <a:spcPts val="0"/>
                        </a:spcAft>
                      </a:pPr>
                      <a:r>
                        <a:rPr lang="en-US" sz="1050">
                          <a:latin typeface="Times New Roman"/>
                          <a:ea typeface="Times New Roman"/>
                        </a:rPr>
                        <a:t>arginine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c>
                  <a:txBody>
                    <a:bodyPr/>
                    <a:lstStyle/>
                    <a:p>
                      <a:pPr marL="0" marR="0" algn="ctr">
                        <a:spcBef>
                          <a:spcPts val="0"/>
                        </a:spcBef>
                        <a:spcAft>
                          <a:spcPts val="0"/>
                        </a:spcAft>
                      </a:pPr>
                      <a:r>
                        <a:rPr lang="en-US" sz="1050" b="1">
                          <a:latin typeface="Times New Roman"/>
                          <a:ea typeface="Times New Roman"/>
                        </a:rPr>
                        <a:t>G</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99"/>
                    </a:solidFill>
                  </a:tcPr>
                </a:tc>
              </a:tr>
              <a:tr h="93524">
                <a:tc rowSpan="4">
                  <a:txBody>
                    <a:bodyPr/>
                    <a:lstStyle/>
                    <a:p>
                      <a:pPr marL="0" marR="0">
                        <a:spcBef>
                          <a:spcPts val="0"/>
                        </a:spcBef>
                        <a:spcAft>
                          <a:spcPts val="0"/>
                        </a:spcAft>
                      </a:pPr>
                      <a:r>
                        <a:rPr lang="en-US" sz="1050">
                          <a:latin typeface="Times New Roman"/>
                          <a:ea typeface="Times New Roman"/>
                        </a:rPr>
                        <a:t>  </a:t>
                      </a:r>
                    </a:p>
                    <a:p>
                      <a:pPr marL="0" marR="0" algn="ctr">
                        <a:spcBef>
                          <a:spcPts val="0"/>
                        </a:spcBef>
                        <a:spcAft>
                          <a:spcPts val="0"/>
                        </a:spcAft>
                      </a:pPr>
                      <a:r>
                        <a:rPr lang="en-US" sz="1050" b="1">
                          <a:latin typeface="Times New Roman"/>
                          <a:ea typeface="Times New Roman"/>
                        </a:rPr>
                        <a:t>A</a:t>
                      </a: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txBody>
                  <a:tcPr marL="13195" marR="13195" marT="13195" marB="13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AUU</a:t>
                      </a:r>
                    </a:p>
                    <a:p>
                      <a:pPr marL="0" marR="0" algn="ctr">
                        <a:spcBef>
                          <a:spcPts val="0"/>
                        </a:spcBef>
                        <a:spcAft>
                          <a:spcPts val="0"/>
                        </a:spcAft>
                      </a:pPr>
                      <a:r>
                        <a:rPr lang="en-US" sz="1050">
                          <a:latin typeface="Times New Roman"/>
                          <a:ea typeface="Times New Roman"/>
                        </a:rPr>
                        <a:t>isoleucine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ACU</a:t>
                      </a:r>
                    </a:p>
                    <a:p>
                      <a:pPr marL="0" marR="0" algn="ctr">
                        <a:spcBef>
                          <a:spcPts val="0"/>
                        </a:spcBef>
                        <a:spcAft>
                          <a:spcPts val="0"/>
                        </a:spcAft>
                      </a:pPr>
                      <a:r>
                        <a:rPr lang="en-US" sz="1050">
                          <a:latin typeface="Times New Roman"/>
                          <a:ea typeface="Times New Roman"/>
                        </a:rPr>
                        <a:t>threonine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AAU</a:t>
                      </a:r>
                    </a:p>
                    <a:p>
                      <a:pPr marL="0" marR="0" algn="ctr">
                        <a:spcBef>
                          <a:spcPts val="0"/>
                        </a:spcBef>
                        <a:spcAft>
                          <a:spcPts val="0"/>
                        </a:spcAft>
                      </a:pPr>
                      <a:r>
                        <a:rPr lang="en-US" sz="1050">
                          <a:latin typeface="Times New Roman"/>
                          <a:ea typeface="Times New Roman"/>
                        </a:rPr>
                        <a:t>asparagine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AGU</a:t>
                      </a:r>
                    </a:p>
                    <a:p>
                      <a:pPr marL="0" marR="0" algn="ctr">
                        <a:spcBef>
                          <a:spcPts val="0"/>
                        </a:spcBef>
                        <a:spcAft>
                          <a:spcPts val="0"/>
                        </a:spcAft>
                      </a:pPr>
                      <a:r>
                        <a:rPr lang="en-US" sz="105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b="1">
                          <a:latin typeface="Times New Roman"/>
                          <a:ea typeface="Times New Roman"/>
                        </a:rPr>
                        <a:t>U</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AUC</a:t>
                      </a:r>
                    </a:p>
                    <a:p>
                      <a:pPr marL="0" marR="0" algn="ctr">
                        <a:spcBef>
                          <a:spcPts val="0"/>
                        </a:spcBef>
                        <a:spcAft>
                          <a:spcPts val="0"/>
                        </a:spcAft>
                      </a:pPr>
                      <a:r>
                        <a:rPr lang="en-US" sz="1050">
                          <a:latin typeface="Times New Roman"/>
                          <a:ea typeface="Times New Roman"/>
                        </a:rPr>
                        <a:t>isoleucine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dirty="0">
                          <a:latin typeface="Times New Roman"/>
                          <a:ea typeface="Times New Roman"/>
                        </a:rPr>
                        <a:t>ACC</a:t>
                      </a:r>
                    </a:p>
                    <a:p>
                      <a:pPr marL="0" marR="0" algn="ctr">
                        <a:spcBef>
                          <a:spcPts val="0"/>
                        </a:spcBef>
                        <a:spcAft>
                          <a:spcPts val="0"/>
                        </a:spcAft>
                      </a:pPr>
                      <a:r>
                        <a:rPr lang="en-US" sz="1050" dirty="0" err="1" smtClean="0">
                          <a:latin typeface="Times New Roman"/>
                          <a:ea typeface="Times New Roman"/>
                        </a:rPr>
                        <a:t>Threonine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AAC</a:t>
                      </a:r>
                    </a:p>
                    <a:p>
                      <a:pPr marL="0" marR="0" algn="ctr">
                        <a:spcBef>
                          <a:spcPts val="0"/>
                        </a:spcBef>
                        <a:spcAft>
                          <a:spcPts val="0"/>
                        </a:spcAft>
                      </a:pPr>
                      <a:r>
                        <a:rPr lang="en-US" sz="1050">
                          <a:latin typeface="Times New Roman"/>
                          <a:ea typeface="Times New Roman"/>
                        </a:rPr>
                        <a:t>asparagine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AGC</a:t>
                      </a:r>
                    </a:p>
                    <a:p>
                      <a:pPr marL="0" marR="0" algn="ctr">
                        <a:spcBef>
                          <a:spcPts val="0"/>
                        </a:spcBef>
                        <a:spcAft>
                          <a:spcPts val="0"/>
                        </a:spcAft>
                      </a:pPr>
                      <a:r>
                        <a:rPr lang="en-US" sz="1050">
                          <a:latin typeface="Times New Roman"/>
                          <a:ea typeface="Times New Roman"/>
                        </a:rPr>
                        <a:t>serine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b="1">
                          <a:latin typeface="Times New Roman"/>
                          <a:ea typeface="Times New Roman"/>
                        </a:rPr>
                        <a:t>C</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AUA</a:t>
                      </a:r>
                    </a:p>
                    <a:p>
                      <a:pPr marL="0" marR="0" algn="ctr">
                        <a:spcBef>
                          <a:spcPts val="0"/>
                        </a:spcBef>
                        <a:spcAft>
                          <a:spcPts val="0"/>
                        </a:spcAft>
                      </a:pPr>
                      <a:r>
                        <a:rPr lang="en-US" sz="1050">
                          <a:latin typeface="Times New Roman"/>
                          <a:ea typeface="Times New Roman"/>
                        </a:rPr>
                        <a:t>isoleucine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ACA</a:t>
                      </a:r>
                    </a:p>
                    <a:p>
                      <a:pPr marL="0" marR="0" algn="ctr">
                        <a:spcBef>
                          <a:spcPts val="0"/>
                        </a:spcBef>
                        <a:spcAft>
                          <a:spcPts val="0"/>
                        </a:spcAft>
                      </a:pPr>
                      <a:r>
                        <a:rPr lang="en-US" sz="1050">
                          <a:latin typeface="Times New Roman"/>
                          <a:ea typeface="Times New Roman"/>
                        </a:rPr>
                        <a:t>threonine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AAA</a:t>
                      </a:r>
                    </a:p>
                    <a:p>
                      <a:pPr marL="0" marR="0" algn="ctr">
                        <a:spcBef>
                          <a:spcPts val="0"/>
                        </a:spcBef>
                        <a:spcAft>
                          <a:spcPts val="0"/>
                        </a:spcAft>
                      </a:pPr>
                      <a:r>
                        <a:rPr lang="en-US" sz="1050">
                          <a:latin typeface="Times New Roman"/>
                          <a:ea typeface="Times New Roman"/>
                        </a:rPr>
                        <a:t>lysine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dirty="0">
                          <a:latin typeface="Times New Roman"/>
                          <a:ea typeface="Times New Roman"/>
                        </a:rPr>
                        <a:t>AGA</a:t>
                      </a:r>
                    </a:p>
                    <a:p>
                      <a:pPr marL="0" marR="0" algn="ctr">
                        <a:spcBef>
                          <a:spcPts val="0"/>
                        </a:spcBef>
                        <a:spcAft>
                          <a:spcPts val="0"/>
                        </a:spcAft>
                      </a:pPr>
                      <a:r>
                        <a:rPr lang="en-US" sz="1050" dirty="0" err="1">
                          <a:latin typeface="Times New Roman"/>
                          <a:ea typeface="Times New Roman"/>
                        </a:rPr>
                        <a:t>arginine</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b="1">
                          <a:latin typeface="Times New Roman"/>
                          <a:ea typeface="Times New Roman"/>
                        </a:rPr>
                        <a:t>A</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AUG (start)</a:t>
                      </a:r>
                    </a:p>
                    <a:p>
                      <a:pPr marL="0" marR="0" algn="ctr">
                        <a:spcBef>
                          <a:spcPts val="0"/>
                        </a:spcBef>
                        <a:spcAft>
                          <a:spcPts val="0"/>
                        </a:spcAft>
                      </a:pPr>
                      <a:r>
                        <a:rPr lang="en-US" sz="1050">
                          <a:latin typeface="Times New Roman"/>
                          <a:ea typeface="Times New Roman"/>
                        </a:rPr>
                        <a:t>methionine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ACG</a:t>
                      </a:r>
                    </a:p>
                    <a:p>
                      <a:pPr marL="0" marR="0" algn="ctr">
                        <a:spcBef>
                          <a:spcPts val="0"/>
                        </a:spcBef>
                        <a:spcAft>
                          <a:spcPts val="0"/>
                        </a:spcAft>
                      </a:pPr>
                      <a:r>
                        <a:rPr lang="en-US" sz="1050">
                          <a:latin typeface="Times New Roman"/>
                          <a:ea typeface="Times New Roman"/>
                        </a:rPr>
                        <a:t>threonine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AAG</a:t>
                      </a:r>
                    </a:p>
                    <a:p>
                      <a:pPr marL="0" marR="0" algn="ctr">
                        <a:spcBef>
                          <a:spcPts val="0"/>
                        </a:spcBef>
                        <a:spcAft>
                          <a:spcPts val="0"/>
                        </a:spcAft>
                      </a:pPr>
                      <a:r>
                        <a:rPr lang="en-US" sz="1050">
                          <a:latin typeface="Times New Roman"/>
                          <a:ea typeface="Times New Roman"/>
                        </a:rPr>
                        <a:t>lysine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a:latin typeface="Times New Roman"/>
                          <a:ea typeface="Times New Roman"/>
                        </a:rPr>
                        <a:t>AGG</a:t>
                      </a:r>
                    </a:p>
                    <a:p>
                      <a:pPr marL="0" marR="0" algn="ctr">
                        <a:spcBef>
                          <a:spcPts val="0"/>
                        </a:spcBef>
                        <a:spcAft>
                          <a:spcPts val="0"/>
                        </a:spcAft>
                      </a:pPr>
                      <a:r>
                        <a:rPr lang="en-US" sz="1050">
                          <a:latin typeface="Times New Roman"/>
                          <a:ea typeface="Times New Roman"/>
                        </a:rPr>
                        <a:t>arginine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algn="ctr">
                        <a:spcBef>
                          <a:spcPts val="0"/>
                        </a:spcBef>
                        <a:spcAft>
                          <a:spcPts val="0"/>
                        </a:spcAft>
                      </a:pPr>
                      <a:r>
                        <a:rPr lang="en-US" sz="1050" b="1">
                          <a:latin typeface="Times New Roman"/>
                          <a:ea typeface="Times New Roman"/>
                        </a:rPr>
                        <a:t>G</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93524">
                <a:tc rowSpan="4">
                  <a:txBody>
                    <a:bodyPr/>
                    <a:lstStyle/>
                    <a:p>
                      <a:pPr marL="0" marR="0">
                        <a:spcBef>
                          <a:spcPts val="0"/>
                        </a:spcBef>
                        <a:spcAft>
                          <a:spcPts val="0"/>
                        </a:spcAft>
                      </a:pPr>
                      <a:r>
                        <a:rPr lang="en-US" sz="1050">
                          <a:latin typeface="Times New Roman"/>
                          <a:ea typeface="Times New Roman"/>
                        </a:rPr>
                        <a:t>  </a:t>
                      </a:r>
                    </a:p>
                    <a:p>
                      <a:pPr marL="0" marR="0" algn="ctr">
                        <a:spcBef>
                          <a:spcPts val="0"/>
                        </a:spcBef>
                        <a:spcAft>
                          <a:spcPts val="0"/>
                        </a:spcAft>
                      </a:pPr>
                      <a:r>
                        <a:rPr lang="en-US" sz="1050" b="1">
                          <a:latin typeface="Times New Roman"/>
                          <a:ea typeface="Times New Roman"/>
                        </a:rPr>
                        <a:t>G</a:t>
                      </a: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p>
                      <a:pPr marL="0" marR="0">
                        <a:spcBef>
                          <a:spcPts val="0"/>
                        </a:spcBef>
                        <a:spcAft>
                          <a:spcPts val="0"/>
                        </a:spcAft>
                      </a:pPr>
                      <a:r>
                        <a:rPr lang="en-US" sz="1050">
                          <a:latin typeface="Times New Roman"/>
                          <a:ea typeface="Times New Roman"/>
                        </a:rPr>
                        <a:t> </a:t>
                      </a:r>
                    </a:p>
                  </a:txBody>
                  <a:tcPr marL="13195" marR="13195" marT="13195" marB="13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GUU</a:t>
                      </a:r>
                    </a:p>
                    <a:p>
                      <a:pPr marL="0" marR="0" algn="ctr">
                        <a:spcBef>
                          <a:spcPts val="0"/>
                        </a:spcBef>
                        <a:spcAft>
                          <a:spcPts val="0"/>
                        </a:spcAft>
                      </a:pPr>
                      <a:r>
                        <a:rPr lang="en-US" sz="1050">
                          <a:latin typeface="Times New Roman"/>
                          <a:ea typeface="Times New Roman"/>
                        </a:rPr>
                        <a:t>valine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GCU</a:t>
                      </a:r>
                    </a:p>
                    <a:p>
                      <a:pPr marL="0" marR="0" algn="ctr">
                        <a:spcBef>
                          <a:spcPts val="0"/>
                        </a:spcBef>
                        <a:spcAft>
                          <a:spcPts val="0"/>
                        </a:spcAft>
                      </a:pPr>
                      <a:r>
                        <a:rPr lang="en-US" sz="1050">
                          <a:latin typeface="Times New Roman"/>
                          <a:ea typeface="Times New Roman"/>
                        </a:rPr>
                        <a:t>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GAU</a:t>
                      </a:r>
                    </a:p>
                    <a:p>
                      <a:pPr marL="0" marR="0" algn="ctr">
                        <a:spcBef>
                          <a:spcPts val="0"/>
                        </a:spcBef>
                        <a:spcAft>
                          <a:spcPts val="0"/>
                        </a:spcAft>
                      </a:pPr>
                      <a:r>
                        <a:rPr lang="en-US" sz="1050">
                          <a:latin typeface="Times New Roman"/>
                          <a:ea typeface="Times New Roman"/>
                        </a:rPr>
                        <a:t>aspartate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GGU</a:t>
                      </a:r>
                    </a:p>
                    <a:p>
                      <a:pPr marL="0" marR="0" algn="ctr">
                        <a:spcBef>
                          <a:spcPts val="0"/>
                        </a:spcBef>
                        <a:spcAft>
                          <a:spcPts val="0"/>
                        </a:spcAft>
                      </a:pPr>
                      <a:r>
                        <a:rPr lang="en-US" sz="1050">
                          <a:latin typeface="Times New Roman"/>
                          <a:ea typeface="Times New Roman"/>
                        </a:rPr>
                        <a:t>glycine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b="1">
                          <a:latin typeface="Times New Roman"/>
                          <a:ea typeface="Times New Roman"/>
                        </a:rPr>
                        <a:t>U</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GUC</a:t>
                      </a:r>
                    </a:p>
                    <a:p>
                      <a:pPr marL="0" marR="0" algn="ctr">
                        <a:spcBef>
                          <a:spcPts val="0"/>
                        </a:spcBef>
                        <a:spcAft>
                          <a:spcPts val="0"/>
                        </a:spcAft>
                      </a:pPr>
                      <a:r>
                        <a:rPr lang="en-US" sz="1050">
                          <a:latin typeface="Times New Roman"/>
                          <a:ea typeface="Times New Roman"/>
                        </a:rPr>
                        <a:t>valine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GCC</a:t>
                      </a:r>
                    </a:p>
                    <a:p>
                      <a:pPr marL="0" marR="0" algn="ctr">
                        <a:spcBef>
                          <a:spcPts val="0"/>
                        </a:spcBef>
                        <a:spcAft>
                          <a:spcPts val="0"/>
                        </a:spcAft>
                      </a:pPr>
                      <a:r>
                        <a:rPr lang="en-US" sz="1050">
                          <a:latin typeface="Times New Roman"/>
                          <a:ea typeface="Times New Roman"/>
                        </a:rPr>
                        <a:t>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GAC</a:t>
                      </a:r>
                    </a:p>
                    <a:p>
                      <a:pPr marL="0" marR="0" algn="ctr">
                        <a:spcBef>
                          <a:spcPts val="0"/>
                        </a:spcBef>
                        <a:spcAft>
                          <a:spcPts val="0"/>
                        </a:spcAft>
                      </a:pPr>
                      <a:r>
                        <a:rPr lang="en-US" sz="1050">
                          <a:latin typeface="Times New Roman"/>
                          <a:ea typeface="Times New Roman"/>
                        </a:rPr>
                        <a:t>aspartate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GGC</a:t>
                      </a:r>
                    </a:p>
                    <a:p>
                      <a:pPr marL="0" marR="0" algn="ctr">
                        <a:spcBef>
                          <a:spcPts val="0"/>
                        </a:spcBef>
                        <a:spcAft>
                          <a:spcPts val="0"/>
                        </a:spcAft>
                      </a:pPr>
                      <a:r>
                        <a:rPr lang="en-US" sz="1050">
                          <a:latin typeface="Times New Roman"/>
                          <a:ea typeface="Times New Roman"/>
                        </a:rPr>
                        <a:t>glycine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b="1">
                          <a:latin typeface="Times New Roman"/>
                          <a:ea typeface="Times New Roman"/>
                        </a:rPr>
                        <a:t>C</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GUA</a:t>
                      </a:r>
                    </a:p>
                    <a:p>
                      <a:pPr marL="0" marR="0" algn="ctr">
                        <a:spcBef>
                          <a:spcPts val="0"/>
                        </a:spcBef>
                        <a:spcAft>
                          <a:spcPts val="0"/>
                        </a:spcAft>
                      </a:pPr>
                      <a:r>
                        <a:rPr lang="en-US" sz="1050">
                          <a:latin typeface="Times New Roman"/>
                          <a:ea typeface="Times New Roman"/>
                        </a:rPr>
                        <a:t>valine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GCA</a:t>
                      </a:r>
                    </a:p>
                    <a:p>
                      <a:pPr marL="0" marR="0" algn="ctr">
                        <a:spcBef>
                          <a:spcPts val="0"/>
                        </a:spcBef>
                        <a:spcAft>
                          <a:spcPts val="0"/>
                        </a:spcAft>
                      </a:pPr>
                      <a:r>
                        <a:rPr lang="en-US" sz="1050">
                          <a:latin typeface="Times New Roman"/>
                          <a:ea typeface="Times New Roman"/>
                        </a:rPr>
                        <a:t>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GAA</a:t>
                      </a:r>
                    </a:p>
                    <a:p>
                      <a:pPr marL="0" marR="0" algn="ctr">
                        <a:spcBef>
                          <a:spcPts val="0"/>
                        </a:spcBef>
                        <a:spcAft>
                          <a:spcPts val="0"/>
                        </a:spcAft>
                      </a:pPr>
                      <a:r>
                        <a:rPr lang="en-US" sz="1050">
                          <a:latin typeface="Times New Roman"/>
                          <a:ea typeface="Times New Roman"/>
                        </a:rPr>
                        <a:t>glutamate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GGA</a:t>
                      </a:r>
                    </a:p>
                    <a:p>
                      <a:pPr marL="0" marR="0" algn="ctr">
                        <a:spcBef>
                          <a:spcPts val="0"/>
                        </a:spcBef>
                        <a:spcAft>
                          <a:spcPts val="0"/>
                        </a:spcAft>
                      </a:pPr>
                      <a:r>
                        <a:rPr lang="en-US" sz="1050">
                          <a:latin typeface="Times New Roman"/>
                          <a:ea typeface="Times New Roman"/>
                        </a:rPr>
                        <a:t>glycine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b="1">
                          <a:latin typeface="Times New Roman"/>
                          <a:ea typeface="Times New Roman"/>
                        </a:rPr>
                        <a:t>A</a:t>
                      </a:r>
                      <a:endParaRPr lang="en-US" sz="105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r>
              <a:tr h="93524">
                <a:tc vMerge="1">
                  <a:txBody>
                    <a:bodyPr/>
                    <a:lstStyle/>
                    <a:p>
                      <a:endParaRPr lang="en-US"/>
                    </a:p>
                  </a:txBody>
                  <a:tcPr/>
                </a:tc>
                <a:tc>
                  <a:txBody>
                    <a:bodyPr/>
                    <a:lstStyle/>
                    <a:p>
                      <a:pPr marL="0" marR="0" algn="ctr">
                        <a:spcBef>
                          <a:spcPts val="0"/>
                        </a:spcBef>
                        <a:spcAft>
                          <a:spcPts val="0"/>
                        </a:spcAft>
                      </a:pPr>
                      <a:r>
                        <a:rPr lang="en-US" sz="1050">
                          <a:latin typeface="Times New Roman"/>
                          <a:ea typeface="Times New Roman"/>
                        </a:rPr>
                        <a:t>GUG</a:t>
                      </a:r>
                    </a:p>
                    <a:p>
                      <a:pPr marL="0" marR="0" algn="ctr">
                        <a:spcBef>
                          <a:spcPts val="0"/>
                        </a:spcBef>
                        <a:spcAft>
                          <a:spcPts val="0"/>
                        </a:spcAft>
                      </a:pPr>
                      <a:r>
                        <a:rPr lang="en-US" sz="1050">
                          <a:latin typeface="Times New Roman"/>
                          <a:ea typeface="Times New Roman"/>
                        </a:rPr>
                        <a:t>valine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GCG</a:t>
                      </a:r>
                    </a:p>
                    <a:p>
                      <a:pPr marL="0" marR="0" algn="ctr">
                        <a:spcBef>
                          <a:spcPts val="0"/>
                        </a:spcBef>
                        <a:spcAft>
                          <a:spcPts val="0"/>
                        </a:spcAft>
                      </a:pPr>
                      <a:r>
                        <a:rPr lang="en-US" sz="1050">
                          <a:latin typeface="Times New Roman"/>
                          <a:ea typeface="Times New Roman"/>
                        </a:rPr>
                        <a:t>alanine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GAG</a:t>
                      </a:r>
                    </a:p>
                    <a:p>
                      <a:pPr marL="0" marR="0" algn="ctr">
                        <a:spcBef>
                          <a:spcPts val="0"/>
                        </a:spcBef>
                        <a:spcAft>
                          <a:spcPts val="0"/>
                        </a:spcAft>
                      </a:pPr>
                      <a:r>
                        <a:rPr lang="en-US" sz="1050">
                          <a:latin typeface="Times New Roman"/>
                          <a:ea typeface="Times New Roman"/>
                        </a:rPr>
                        <a:t>glutamate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a:latin typeface="Times New Roman"/>
                          <a:ea typeface="Times New Roman"/>
                        </a:rPr>
                        <a:t>GGG</a:t>
                      </a:r>
                    </a:p>
                    <a:p>
                      <a:pPr marL="0" marR="0" algn="ctr">
                        <a:spcBef>
                          <a:spcPts val="0"/>
                        </a:spcBef>
                        <a:spcAft>
                          <a:spcPts val="0"/>
                        </a:spcAft>
                      </a:pPr>
                      <a:r>
                        <a:rPr lang="en-US" sz="1050">
                          <a:latin typeface="Times New Roman"/>
                          <a:ea typeface="Times New Roman"/>
                        </a:rPr>
                        <a:t>glycine</a:t>
                      </a: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c>
                  <a:txBody>
                    <a:bodyPr/>
                    <a:lstStyle/>
                    <a:p>
                      <a:pPr marL="0" marR="0" algn="ctr">
                        <a:spcBef>
                          <a:spcPts val="0"/>
                        </a:spcBef>
                        <a:spcAft>
                          <a:spcPts val="0"/>
                        </a:spcAft>
                      </a:pPr>
                      <a:r>
                        <a:rPr lang="en-US" sz="1050" b="1" dirty="0">
                          <a:latin typeface="Times New Roman"/>
                          <a:ea typeface="Times New Roman"/>
                        </a:rPr>
                        <a:t>G</a:t>
                      </a:r>
                      <a:endParaRPr lang="en-US" sz="1050" dirty="0">
                        <a:latin typeface="Times New Roman"/>
                        <a:ea typeface="Times New Roman"/>
                      </a:endParaRPr>
                    </a:p>
                  </a:txBody>
                  <a:tcPr marL="13195" marR="13195" marT="13195" marB="131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FF"/>
                    </a:solidFill>
                  </a:tcPr>
                </a:tc>
              </a:tr>
            </a:tbl>
          </a:graphicData>
        </a:graphic>
      </p:graphicFrame>
    </p:spTree>
    <p:extLst>
      <p:ext uri="{BB962C8B-B14F-4D97-AF65-F5344CB8AC3E}">
        <p14:creationId xmlns:p14="http://schemas.microsoft.com/office/powerpoint/2010/main" val="167739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Gene Regulation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Regulation</a:t>
            </a:r>
            <a:r>
              <a:rPr lang="en-US" dirty="0" smtClean="0"/>
              <a:t> of protein synthesis is primarily at level of </a:t>
            </a:r>
            <a:r>
              <a:rPr lang="en-US" b="1" dirty="0" smtClean="0"/>
              <a:t>initiation of transcription</a:t>
            </a:r>
            <a:r>
              <a:rPr lang="en-US" dirty="0" smtClean="0"/>
              <a:t> involving regulatory DNA binding proteins to turn on/off genes in response to environmental conditions (Lac </a:t>
            </a:r>
            <a:r>
              <a:rPr lang="en-US" dirty="0" err="1" smtClean="0"/>
              <a:t>operon</a:t>
            </a:r>
            <a:r>
              <a:rPr lang="en-US" dirty="0" smtClean="0"/>
              <a:t>)</a:t>
            </a:r>
          </a:p>
          <a:p>
            <a:pPr>
              <a:buNone/>
            </a:pPr>
            <a:r>
              <a:rPr lang="en-US" b="1" dirty="0" smtClean="0"/>
              <a:t>The LAC </a:t>
            </a:r>
            <a:r>
              <a:rPr lang="en-US" b="1" dirty="0" err="1" smtClean="0"/>
              <a:t>Operon</a:t>
            </a:r>
            <a:endParaRPr lang="en-US" dirty="0" smtClean="0"/>
          </a:p>
          <a:p>
            <a:r>
              <a:rPr lang="en-US" b="1" dirty="0" smtClean="0"/>
              <a:t>LAC</a:t>
            </a:r>
            <a:r>
              <a:rPr lang="en-US" dirty="0" smtClean="0"/>
              <a:t>- This refers to lactose. It shows how lactose is regulated</a:t>
            </a:r>
          </a:p>
          <a:p>
            <a:r>
              <a:rPr lang="en-US" b="1" dirty="0" err="1" smtClean="0"/>
              <a:t>Operon</a:t>
            </a:r>
            <a:r>
              <a:rPr lang="en-US" dirty="0" smtClean="0"/>
              <a:t> – Refers to set of structural genes that work together to regulate synthesis of a functionality</a:t>
            </a:r>
          </a:p>
          <a:p>
            <a:pPr>
              <a:tabLst>
                <a:tab pos="457200" algn="l"/>
                <a:tab pos="914400" algn="l"/>
              </a:tabLst>
            </a:pPr>
            <a:r>
              <a:rPr lang="en-US" dirty="0" smtClean="0"/>
              <a:t>	Some genes regulated in response to </a:t>
            </a:r>
            <a:r>
              <a:rPr lang="en-US" b="1" dirty="0" smtClean="0"/>
              <a:t>stress</a:t>
            </a:r>
            <a:r>
              <a:rPr lang="en-US" dirty="0" smtClean="0"/>
              <a:t> -  		</a:t>
            </a:r>
            <a:r>
              <a:rPr lang="en-US" b="1" dirty="0" smtClean="0"/>
              <a:t>heat shock proteins</a:t>
            </a:r>
            <a:r>
              <a:rPr lang="en-US" dirty="0" smtClean="0"/>
              <a:t> involved in survival.</a:t>
            </a:r>
          </a:p>
          <a:p>
            <a:pPr>
              <a:buNone/>
              <a:tabLst>
                <a:tab pos="457200" algn="l"/>
                <a:tab pos="914400" algn="l"/>
              </a:tabLst>
            </a:pPr>
            <a:endParaRPr lang="en-US" dirty="0" smtClean="0"/>
          </a:p>
        </p:txBody>
      </p:sp>
    </p:spTree>
    <p:extLst>
      <p:ext uri="{BB962C8B-B14F-4D97-AF65-F5344CB8AC3E}">
        <p14:creationId xmlns:p14="http://schemas.microsoft.com/office/powerpoint/2010/main" val="2717730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Lac Operon Regulation"/>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p:spPr>
      </p:pic>
      <p:pic>
        <p:nvPicPr>
          <p:cNvPr id="68611" name="Picture 3" descr="Lac Operon Operation"/>
          <p:cNvPicPr>
            <a:picLocks noChangeAspect="1" noChangeArrowheads="1"/>
          </p:cNvPicPr>
          <p:nvPr/>
        </p:nvPicPr>
        <p:blipFill>
          <a:blip r:embed="rId3"/>
          <a:srcRect/>
          <a:stretch>
            <a:fillRect/>
          </a:stretch>
        </p:blipFill>
        <p:spPr bwMode="auto">
          <a:xfrm>
            <a:off x="0" y="1371600"/>
            <a:ext cx="9144000" cy="5486400"/>
          </a:xfrm>
          <a:prstGeom prst="rect">
            <a:avLst/>
          </a:prstGeom>
          <a:noFill/>
          <a:ln w="9525">
            <a:noFill/>
            <a:miter lim="800000"/>
            <a:headEnd/>
            <a:tailEnd/>
          </a:ln>
        </p:spPr>
      </p:pic>
    </p:spTree>
    <p:extLst>
      <p:ext uri="{BB962C8B-B14F-4D97-AF65-F5344CB8AC3E}">
        <p14:creationId xmlns:p14="http://schemas.microsoft.com/office/powerpoint/2010/main" val="1241505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144000" cy="3733800"/>
          </a:xfrm>
        </p:spPr>
        <p:txBody>
          <a:bodyPr/>
          <a:lstStyle/>
          <a:p>
            <a:pPr lvl="0"/>
            <a:r>
              <a:rPr lang="en-US" dirty="0" smtClean="0"/>
              <a:t>Promoter gene sits on position two and suppresses the function of the rest of the gene.</a:t>
            </a:r>
          </a:p>
          <a:p>
            <a:pPr lvl="0"/>
            <a:r>
              <a:rPr lang="en-US" dirty="0" smtClean="0"/>
              <a:t>The promoter gene now removes the suppressor and allows the process to resume functionality</a:t>
            </a:r>
          </a:p>
        </p:txBody>
      </p:sp>
    </p:spTree>
    <p:extLst>
      <p:ext uri="{BB962C8B-B14F-4D97-AF65-F5344CB8AC3E}">
        <p14:creationId xmlns:p14="http://schemas.microsoft.com/office/powerpoint/2010/main" val="1642586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Sources of genetic diversity</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u="sng" dirty="0" smtClean="0"/>
              <a:t>Mutation: </a:t>
            </a:r>
            <a:r>
              <a:rPr lang="en-US" dirty="0" smtClean="0"/>
              <a:t>The alteration of the sequence of the bases in the organization of the gene</a:t>
            </a:r>
          </a:p>
          <a:p>
            <a:pPr marL="786384" lvl="2">
              <a:tabLst>
                <a:tab pos="457200" algn="l"/>
              </a:tabLst>
            </a:pPr>
            <a:r>
              <a:rPr lang="en-US" dirty="0" smtClean="0"/>
              <a:t>10</a:t>
            </a:r>
            <a:r>
              <a:rPr lang="en-US" baseline="30000" dirty="0" smtClean="0"/>
              <a:t>-9</a:t>
            </a:r>
            <a:r>
              <a:rPr lang="en-US" dirty="0" smtClean="0"/>
              <a:t>/base or 10</a:t>
            </a:r>
            <a:r>
              <a:rPr lang="en-US" baseline="30000" dirty="0" smtClean="0"/>
              <a:t>-6</a:t>
            </a:r>
            <a:r>
              <a:rPr lang="en-US" dirty="0" smtClean="0"/>
              <a:t>/gene per replication</a:t>
            </a:r>
          </a:p>
          <a:p>
            <a:pPr marL="786384" lvl="2">
              <a:tabLst>
                <a:tab pos="457200" algn="l"/>
              </a:tabLst>
            </a:pPr>
            <a:r>
              <a:rPr lang="en-US" dirty="0" smtClean="0"/>
              <a:t>Happen all of the time, regardless of growth conditions - are they selected for to become enriched in the bacterial population?</a:t>
            </a:r>
          </a:p>
        </p:txBody>
      </p:sp>
    </p:spTree>
    <p:extLst>
      <p:ext uri="{BB962C8B-B14F-4D97-AF65-F5344CB8AC3E}">
        <p14:creationId xmlns:p14="http://schemas.microsoft.com/office/powerpoint/2010/main" val="3126082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228600" y="381000"/>
            <a:ext cx="8686800" cy="4625975"/>
          </a:xfrm>
        </p:spPr>
        <p:txBody>
          <a:bodyPr>
            <a:normAutofit fontScale="55000" lnSpcReduction="20000"/>
          </a:bodyPr>
          <a:lstStyle/>
          <a:p>
            <a:pPr marL="514350" indent="-514350">
              <a:buFont typeface="+mj-lt"/>
              <a:buAutoNum type="arabicPeriod" startAt="2"/>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u="sng" dirty="0" smtClean="0"/>
              <a:t>Gene transfer</a:t>
            </a: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t>DNA or genetic material from external sources; </a:t>
            </a: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t>Gene transfer in bacterial cells produces partial diploids called </a:t>
            </a:r>
            <a:r>
              <a:rPr lang="en-US" dirty="0" err="1" smtClean="0"/>
              <a:t>merozygotes</a:t>
            </a:r>
            <a:r>
              <a:rPr lang="en-US" dirty="0" smtClean="0"/>
              <a:t>.  The original genome of the recipient cell is called the </a:t>
            </a:r>
            <a:r>
              <a:rPr lang="en-US" dirty="0" err="1" smtClean="0"/>
              <a:t>endogenote</a:t>
            </a:r>
            <a:r>
              <a:rPr lang="en-US" dirty="0" smtClean="0"/>
              <a:t> while the donated (transferred) DNA is called </a:t>
            </a:r>
            <a:r>
              <a:rPr lang="en-US" dirty="0" err="1" smtClean="0"/>
              <a:t>exogenote</a:t>
            </a:r>
            <a:r>
              <a:rPr lang="en-US" dirty="0" smtClean="0"/>
              <a:t>.  Genes from the </a:t>
            </a:r>
            <a:r>
              <a:rPr lang="en-US" dirty="0" err="1" smtClean="0"/>
              <a:t>exogenote</a:t>
            </a:r>
            <a:r>
              <a:rPr lang="en-US" dirty="0" smtClean="0"/>
              <a:t> may be exchanged or integrated into the </a:t>
            </a:r>
            <a:r>
              <a:rPr lang="en-US" dirty="0" err="1" smtClean="0"/>
              <a:t>endogenote</a:t>
            </a:r>
            <a:r>
              <a:rPr lang="en-US" dirty="0" smtClean="0"/>
              <a:t>, a process called molecular recombination. </a:t>
            </a:r>
          </a:p>
          <a:p>
            <a:pPr marL="225425" indent="-225425">
              <a:buNone/>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dirty="0" smtClean="0">
                <a:solidFill>
                  <a:srgbClr val="002060"/>
                </a:solidFill>
              </a:rPr>
              <a:t>Importance</a:t>
            </a:r>
            <a:endParaRPr lang="en-US" dirty="0" smtClean="0">
              <a:solidFill>
                <a:srgbClr val="002060"/>
              </a:solidFill>
            </a:endParaRP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solidFill>
                  <a:srgbClr val="002060"/>
                </a:solidFill>
              </a:rPr>
              <a:t>			a.  moving </a:t>
            </a:r>
            <a:r>
              <a:rPr lang="en-US" b="1" dirty="0" smtClean="0">
                <a:solidFill>
                  <a:srgbClr val="002060"/>
                </a:solidFill>
              </a:rPr>
              <a:t>antibiotic resistance</a:t>
            </a:r>
            <a:r>
              <a:rPr lang="en-US" dirty="0" smtClean="0">
                <a:solidFill>
                  <a:srgbClr val="002060"/>
                </a:solidFill>
              </a:rPr>
              <a:t> genes among bacteria</a:t>
            </a: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solidFill>
                  <a:srgbClr val="002060"/>
                </a:solidFill>
              </a:rPr>
              <a:t>			b.  moving </a:t>
            </a:r>
            <a:r>
              <a:rPr lang="en-US" b="1" dirty="0" smtClean="0">
                <a:solidFill>
                  <a:srgbClr val="002060"/>
                </a:solidFill>
              </a:rPr>
              <a:t>virulence</a:t>
            </a:r>
            <a:r>
              <a:rPr lang="en-US" dirty="0" smtClean="0">
                <a:solidFill>
                  <a:srgbClr val="002060"/>
                </a:solidFill>
              </a:rPr>
              <a:t> gene among bacteria</a:t>
            </a: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solidFill>
                  <a:srgbClr val="002060"/>
                </a:solidFill>
              </a:rPr>
              <a:t>			c.  changing the </a:t>
            </a:r>
            <a:r>
              <a:rPr lang="en-US" b="1" dirty="0" smtClean="0">
                <a:solidFill>
                  <a:srgbClr val="002060"/>
                </a:solidFill>
              </a:rPr>
              <a:t>antigenic make-up</a:t>
            </a:r>
            <a:r>
              <a:rPr lang="en-US" dirty="0" smtClean="0">
                <a:solidFill>
                  <a:srgbClr val="002060"/>
                </a:solidFill>
              </a:rPr>
              <a:t> to avoid immunity</a:t>
            </a: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endParaRPr lang="en-US" dirty="0" smtClean="0">
              <a:solidFill>
                <a:srgbClr val="002060"/>
              </a:solidFill>
            </a:endParaRPr>
          </a:p>
          <a:p>
            <a:pPr marL="225425" indent="-225425">
              <a:buNone/>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dirty="0" smtClean="0">
                <a:solidFill>
                  <a:srgbClr val="002060"/>
                </a:solidFill>
              </a:rPr>
              <a:t>Mechanisms</a:t>
            </a:r>
            <a:endParaRPr lang="en-US" dirty="0" smtClean="0">
              <a:solidFill>
                <a:srgbClr val="002060"/>
              </a:solidFill>
            </a:endParaRP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dirty="0" smtClean="0">
                <a:solidFill>
                  <a:srgbClr val="002060"/>
                </a:solidFill>
              </a:rPr>
              <a:t>			</a:t>
            </a:r>
            <a:r>
              <a:rPr lang="en-US" b="1" dirty="0" smtClean="0">
                <a:solidFill>
                  <a:srgbClr val="002060"/>
                </a:solidFill>
              </a:rPr>
              <a:t>a. Transformation - uptake of naked DNA</a:t>
            </a:r>
            <a:endParaRPr lang="en-US" dirty="0" smtClean="0">
              <a:solidFill>
                <a:srgbClr val="002060"/>
              </a:solidFill>
            </a:endParaRP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dirty="0" smtClean="0">
                <a:solidFill>
                  <a:srgbClr val="002060"/>
                </a:solidFill>
              </a:rPr>
              <a:t>			b. Transduction - </a:t>
            </a:r>
            <a:r>
              <a:rPr lang="en-US" b="1" dirty="0" err="1" smtClean="0">
                <a:solidFill>
                  <a:srgbClr val="002060"/>
                </a:solidFill>
              </a:rPr>
              <a:t>bacteriophage</a:t>
            </a:r>
            <a:r>
              <a:rPr lang="en-US" b="1" dirty="0" smtClean="0">
                <a:solidFill>
                  <a:srgbClr val="002060"/>
                </a:solidFill>
              </a:rPr>
              <a:t> as vectors</a:t>
            </a:r>
            <a:endParaRPr lang="en-US" dirty="0" smtClean="0">
              <a:solidFill>
                <a:srgbClr val="002060"/>
              </a:solidFill>
            </a:endParaRPr>
          </a:p>
          <a:p>
            <a:pPr marL="225425" indent="-225425">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dirty="0" smtClean="0">
                <a:solidFill>
                  <a:srgbClr val="002060"/>
                </a:solidFill>
              </a:rPr>
              <a:t>			c.  Conjugation - plasmids moved by cell-cell contact</a:t>
            </a:r>
            <a:endParaRPr lang="en-US" b="1" i="1" dirty="0" smtClean="0">
              <a:solidFill>
                <a:schemeClr val="bg1"/>
              </a:solidFill>
            </a:endParaRPr>
          </a:p>
          <a:p>
            <a:endParaRPr lang="en-US" dirty="0"/>
          </a:p>
        </p:txBody>
      </p:sp>
    </p:spTree>
    <p:extLst>
      <p:ext uri="{BB962C8B-B14F-4D97-AF65-F5344CB8AC3E}">
        <p14:creationId xmlns:p14="http://schemas.microsoft.com/office/powerpoint/2010/main" val="4088468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762000"/>
          </a:xfrm>
        </p:spPr>
        <p:txBody>
          <a:bodyPr>
            <a:normAutofit/>
          </a:bodyPr>
          <a:lstStyle/>
          <a:p>
            <a:pPr algn="l"/>
            <a:r>
              <a:rPr lang="en-US" sz="2800" b="1" dirty="0" smtClean="0"/>
              <a:t>Mechanisms of mutation</a:t>
            </a:r>
            <a:endParaRPr lang="en-US" sz="2800" dirty="0"/>
          </a:p>
        </p:txBody>
      </p:sp>
      <p:pic>
        <p:nvPicPr>
          <p:cNvPr id="69634" name="Picture 2" descr="Mutation Forms"/>
          <p:cNvPicPr>
            <a:picLocks noChangeAspect="1" noChangeArrowheads="1"/>
          </p:cNvPicPr>
          <p:nvPr/>
        </p:nvPicPr>
        <p:blipFill>
          <a:blip r:embed="rId2"/>
          <a:srcRect/>
          <a:stretch>
            <a:fillRect/>
          </a:stretch>
        </p:blipFill>
        <p:spPr bwMode="auto">
          <a:xfrm>
            <a:off x="152400" y="762000"/>
            <a:ext cx="6477000" cy="5943600"/>
          </a:xfrm>
          <a:prstGeom prst="rect">
            <a:avLst/>
          </a:prstGeom>
          <a:noFill/>
          <a:ln w="9525">
            <a:noFill/>
            <a:miter lim="800000"/>
            <a:headEnd/>
            <a:tailEnd/>
          </a:ln>
        </p:spPr>
      </p:pic>
      <p:grpSp>
        <p:nvGrpSpPr>
          <p:cNvPr id="12" name="Group 11"/>
          <p:cNvGrpSpPr/>
          <p:nvPr/>
        </p:nvGrpSpPr>
        <p:grpSpPr>
          <a:xfrm>
            <a:off x="7010400" y="1219200"/>
            <a:ext cx="1866900" cy="1295400"/>
            <a:chOff x="6324726" y="2686050"/>
            <a:chExt cx="1257300" cy="895350"/>
          </a:xfrm>
        </p:grpSpPr>
        <p:pic>
          <p:nvPicPr>
            <p:cNvPr id="69636" name="Picture 4" descr="deletion"/>
            <p:cNvPicPr>
              <a:picLocks noChangeAspect="1" noChangeArrowheads="1"/>
            </p:cNvPicPr>
            <p:nvPr/>
          </p:nvPicPr>
          <p:blipFill>
            <a:blip r:embed="rId3"/>
            <a:srcRect/>
            <a:stretch>
              <a:fillRect/>
            </a:stretch>
          </p:blipFill>
          <p:spPr bwMode="auto">
            <a:xfrm>
              <a:off x="6478396" y="2686050"/>
              <a:ext cx="963930" cy="552450"/>
            </a:xfrm>
            <a:prstGeom prst="rect">
              <a:avLst/>
            </a:prstGeom>
            <a:noFill/>
            <a:ln w="9525">
              <a:noFill/>
              <a:miter lim="800000"/>
              <a:headEnd/>
              <a:tailEnd/>
            </a:ln>
          </p:spPr>
        </p:pic>
        <p:sp>
          <p:nvSpPr>
            <p:cNvPr id="69638" name="Text Box 6"/>
            <p:cNvSpPr txBox="1">
              <a:spLocks noChangeArrowheads="1"/>
            </p:cNvSpPr>
            <p:nvPr/>
          </p:nvSpPr>
          <p:spPr bwMode="auto">
            <a:xfrm>
              <a:off x="6324726" y="3238500"/>
              <a:ext cx="12573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2000" b="1" dirty="0">
                  <a:solidFill>
                    <a:prstClr val="black"/>
                  </a:solidFill>
                  <a:latin typeface="Calibri" pitchFamily="34" charset="0"/>
                </a:rPr>
                <a:t>Deletion </a:t>
              </a:r>
              <a:endParaRPr lang="en-US" sz="2000" b="1" dirty="0">
                <a:solidFill>
                  <a:prstClr val="black"/>
                </a:solidFill>
                <a:latin typeface="Arial" pitchFamily="34" charset="0"/>
              </a:endParaRPr>
            </a:p>
          </p:txBody>
        </p:sp>
      </p:grpSp>
      <p:grpSp>
        <p:nvGrpSpPr>
          <p:cNvPr id="13" name="Group 12"/>
          <p:cNvGrpSpPr/>
          <p:nvPr/>
        </p:nvGrpSpPr>
        <p:grpSpPr>
          <a:xfrm>
            <a:off x="6934200" y="5334000"/>
            <a:ext cx="1981200" cy="1219200"/>
            <a:chOff x="7467472" y="1295400"/>
            <a:chExt cx="1524128" cy="838200"/>
          </a:xfrm>
        </p:grpSpPr>
        <p:pic>
          <p:nvPicPr>
            <p:cNvPr id="69637" name="Picture 5" descr="substitution"/>
            <p:cNvPicPr>
              <a:picLocks noChangeAspect="1" noChangeArrowheads="1"/>
            </p:cNvPicPr>
            <p:nvPr/>
          </p:nvPicPr>
          <p:blipFill>
            <a:blip r:embed="rId4"/>
            <a:srcRect/>
            <a:stretch>
              <a:fillRect/>
            </a:stretch>
          </p:blipFill>
          <p:spPr bwMode="auto">
            <a:xfrm>
              <a:off x="7772234" y="1295400"/>
              <a:ext cx="984885" cy="571500"/>
            </a:xfrm>
            <a:prstGeom prst="rect">
              <a:avLst/>
            </a:prstGeom>
            <a:noFill/>
            <a:ln w="9525">
              <a:noFill/>
              <a:miter lim="800000"/>
              <a:headEnd/>
              <a:tailEnd/>
            </a:ln>
          </p:spPr>
        </p:pic>
        <p:sp>
          <p:nvSpPr>
            <p:cNvPr id="69639" name="Text Box 7"/>
            <p:cNvSpPr txBox="1">
              <a:spLocks noChangeArrowheads="1"/>
            </p:cNvSpPr>
            <p:nvPr/>
          </p:nvSpPr>
          <p:spPr bwMode="auto">
            <a:xfrm>
              <a:off x="7467472" y="1828800"/>
              <a:ext cx="1524128"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2000" b="1" dirty="0">
                  <a:solidFill>
                    <a:prstClr val="black"/>
                  </a:solidFill>
                  <a:latin typeface="Calibri" pitchFamily="34" charset="0"/>
                </a:rPr>
                <a:t>Substitution </a:t>
              </a:r>
              <a:endParaRPr lang="en-US" sz="2000" b="1" dirty="0">
                <a:solidFill>
                  <a:prstClr val="black"/>
                </a:solidFill>
                <a:latin typeface="Arial" pitchFamily="34" charset="0"/>
              </a:endParaRPr>
            </a:p>
          </p:txBody>
        </p:sp>
      </p:grpSp>
      <p:grpSp>
        <p:nvGrpSpPr>
          <p:cNvPr id="11" name="Group 10"/>
          <p:cNvGrpSpPr/>
          <p:nvPr/>
        </p:nvGrpSpPr>
        <p:grpSpPr>
          <a:xfrm>
            <a:off x="7162800" y="2971800"/>
            <a:ext cx="1689100" cy="1524000"/>
            <a:chOff x="7010400" y="5181600"/>
            <a:chExt cx="1308100" cy="952500"/>
          </a:xfrm>
        </p:grpSpPr>
        <p:pic>
          <p:nvPicPr>
            <p:cNvPr id="69640" name="Picture 8" descr="insertion"/>
            <p:cNvPicPr>
              <a:picLocks noChangeAspect="1" noChangeArrowheads="1"/>
            </p:cNvPicPr>
            <p:nvPr/>
          </p:nvPicPr>
          <p:blipFill>
            <a:blip r:embed="rId5"/>
            <a:srcRect/>
            <a:stretch>
              <a:fillRect/>
            </a:stretch>
          </p:blipFill>
          <p:spPr bwMode="auto">
            <a:xfrm>
              <a:off x="7010400" y="5181600"/>
              <a:ext cx="1308100" cy="571500"/>
            </a:xfrm>
            <a:prstGeom prst="rect">
              <a:avLst/>
            </a:prstGeom>
            <a:noFill/>
            <a:ln w="9525">
              <a:noFill/>
              <a:miter lim="800000"/>
              <a:headEnd/>
              <a:tailEnd/>
            </a:ln>
          </p:spPr>
        </p:pic>
        <p:sp>
          <p:nvSpPr>
            <p:cNvPr id="69641" name="Text Box 9"/>
            <p:cNvSpPr txBox="1">
              <a:spLocks noChangeArrowheads="1"/>
            </p:cNvSpPr>
            <p:nvPr/>
          </p:nvSpPr>
          <p:spPr bwMode="auto">
            <a:xfrm>
              <a:off x="7010400" y="5791200"/>
              <a:ext cx="11430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2000" b="1" dirty="0">
                  <a:solidFill>
                    <a:prstClr val="black"/>
                  </a:solidFill>
                  <a:latin typeface="Calibri" pitchFamily="34" charset="0"/>
                </a:rPr>
                <a:t>Insertion  </a:t>
              </a:r>
              <a:endParaRPr lang="en-US" sz="2000" b="1" dirty="0">
                <a:solidFill>
                  <a:prstClr val="black"/>
                </a:solidFill>
                <a:latin typeface="Arial" pitchFamily="34" charset="0"/>
              </a:endParaRPr>
            </a:p>
          </p:txBody>
        </p:sp>
      </p:grpSp>
    </p:spTree>
    <p:extLst>
      <p:ext uri="{BB962C8B-B14F-4D97-AF65-F5344CB8AC3E}">
        <p14:creationId xmlns:p14="http://schemas.microsoft.com/office/powerpoint/2010/main" val="2306189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228600"/>
            <a:ext cx="8839200" cy="6324600"/>
          </a:xfrm>
        </p:spPr>
        <p:txBody>
          <a:bodyPr>
            <a:normAutofit fontScale="70000" lnSpcReduction="20000"/>
          </a:bodyPr>
          <a:lstStyle/>
          <a:p>
            <a:pPr>
              <a:buNone/>
            </a:pPr>
            <a:r>
              <a:rPr lang="en-US" b="1" dirty="0" smtClean="0"/>
              <a:t>3. </a:t>
            </a:r>
            <a:r>
              <a:rPr lang="en-US" b="1" dirty="0" err="1" smtClean="0"/>
              <a:t>Frameshift</a:t>
            </a:r>
            <a:r>
              <a:rPr lang="en-US" b="1" dirty="0" smtClean="0"/>
              <a:t> mutation </a:t>
            </a:r>
            <a:r>
              <a:rPr lang="en-US" dirty="0" smtClean="0"/>
              <a:t>(involves a large segment of DNA molecule superimposing them on another locus. Are responsible for the largest mutations</a:t>
            </a:r>
          </a:p>
          <a:p>
            <a:r>
              <a:rPr lang="en-US" dirty="0" smtClean="0"/>
              <a:t>A </a:t>
            </a:r>
            <a:r>
              <a:rPr lang="en-US" b="1" u="sng" dirty="0" err="1" smtClean="0">
                <a:hlinkClick r:id="rId2" tooltip="Frameshift mutation"/>
              </a:rPr>
              <a:t>frameshift</a:t>
            </a:r>
            <a:r>
              <a:rPr lang="en-US" b="1" u="sng" dirty="0" smtClean="0">
                <a:hlinkClick r:id="rId2" tooltip="Frameshift mutation"/>
              </a:rPr>
              <a:t> mutation</a:t>
            </a:r>
            <a:r>
              <a:rPr lang="en-US" dirty="0" smtClean="0"/>
              <a:t> is a mutation caused by </a:t>
            </a:r>
            <a:r>
              <a:rPr lang="en-US" u="sng" dirty="0" smtClean="0">
                <a:hlinkClick r:id="rId3" tooltip="Gene insertion"/>
              </a:rPr>
              <a:t>insertion</a:t>
            </a:r>
            <a:r>
              <a:rPr lang="en-US" dirty="0" smtClean="0"/>
              <a:t> or </a:t>
            </a:r>
            <a:r>
              <a:rPr lang="en-US" u="sng" dirty="0" smtClean="0">
                <a:hlinkClick r:id="rId4" tooltip="Genetic deletion"/>
              </a:rPr>
              <a:t>deletion</a:t>
            </a:r>
            <a:r>
              <a:rPr lang="en-US" dirty="0" smtClean="0"/>
              <a:t> of a number of nucleotides that is not evenly divisible by three from a DNA sequence. Due to the triplet nature of gene expression by </a:t>
            </a:r>
            <a:r>
              <a:rPr lang="en-US" u="sng" dirty="0" err="1" smtClean="0">
                <a:hlinkClick r:id="rId5" tooltip="Codon"/>
              </a:rPr>
              <a:t>codons</a:t>
            </a:r>
            <a:r>
              <a:rPr lang="en-US" dirty="0" smtClean="0"/>
              <a:t>, the insertion or deletion can disrupt the </a:t>
            </a:r>
            <a:r>
              <a:rPr lang="en-US" u="sng" dirty="0" smtClean="0">
                <a:hlinkClick r:id="rId6" tooltip="Reading frame"/>
              </a:rPr>
              <a:t>reading frame</a:t>
            </a:r>
            <a:r>
              <a:rPr lang="en-US" dirty="0" smtClean="0"/>
              <a:t>, or the grouping of the </a:t>
            </a:r>
            <a:r>
              <a:rPr lang="en-US" dirty="0" err="1" smtClean="0"/>
              <a:t>codons</a:t>
            </a:r>
            <a:r>
              <a:rPr lang="en-US" dirty="0" smtClean="0"/>
              <a:t>, resulting in a completely different </a:t>
            </a:r>
            <a:r>
              <a:rPr lang="en-US" u="sng" dirty="0" smtClean="0">
                <a:hlinkClick r:id="rId7" tooltip="Translation (genetics)"/>
              </a:rPr>
              <a:t>translation</a:t>
            </a:r>
            <a:r>
              <a:rPr lang="en-US" dirty="0" smtClean="0"/>
              <a:t> from the original. The earlier in the sequence the deletion or insertion occurs, the more altered the protein produced is.</a:t>
            </a:r>
          </a:p>
          <a:p>
            <a:endParaRPr lang="en-US" dirty="0" smtClean="0"/>
          </a:p>
          <a:p>
            <a:r>
              <a:rPr lang="en-US" dirty="0" smtClean="0"/>
              <a:t>For Example: The principle of a </a:t>
            </a:r>
            <a:r>
              <a:rPr lang="en-US" dirty="0" err="1" smtClean="0"/>
              <a:t>frameshift</a:t>
            </a:r>
            <a:r>
              <a:rPr lang="en-US" dirty="0" smtClean="0"/>
              <a:t> can be explained using the sentence below. If the letters are read three at a time and one is deleted, the second sentence becomes meaningless.</a:t>
            </a:r>
            <a:br>
              <a:rPr lang="en-US" dirty="0" smtClean="0"/>
            </a:br>
            <a:r>
              <a:rPr lang="en-US" dirty="0" smtClean="0"/>
              <a:t> </a:t>
            </a:r>
          </a:p>
          <a:p>
            <a:pPr lvl="1"/>
            <a:r>
              <a:rPr lang="en-US" b="1" dirty="0" smtClean="0"/>
              <a:t>Original DNA: THE BIG RED ANT ATE ONE FAT BUG</a:t>
            </a:r>
          </a:p>
          <a:p>
            <a:pPr lvl="1"/>
            <a:r>
              <a:rPr lang="en-US" b="1" dirty="0" err="1" smtClean="0"/>
              <a:t>Frameshift</a:t>
            </a:r>
            <a:r>
              <a:rPr lang="en-US" b="1" dirty="0" smtClean="0"/>
              <a:t> mutation: THB IGR EDA NTA TEO NEF ATB UG?</a:t>
            </a:r>
          </a:p>
          <a:p>
            <a:endParaRPr lang="en-US" dirty="0"/>
          </a:p>
        </p:txBody>
      </p:sp>
    </p:spTree>
    <p:extLst>
      <p:ext uri="{BB962C8B-B14F-4D97-AF65-F5344CB8AC3E}">
        <p14:creationId xmlns:p14="http://schemas.microsoft.com/office/powerpoint/2010/main" val="417996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705600"/>
          </a:xfrm>
        </p:spPr>
        <p:txBody>
          <a:bodyPr>
            <a:normAutofit fontScale="92500" lnSpcReduction="10000"/>
          </a:bodyPr>
          <a:lstStyle/>
          <a:p>
            <a:pPr>
              <a:buNone/>
            </a:pPr>
            <a:r>
              <a:rPr lang="en-US" b="1" dirty="0" smtClean="0"/>
              <a:t>Rate of Mutation</a:t>
            </a:r>
            <a:endParaRPr lang="en-US" dirty="0" smtClean="0"/>
          </a:p>
          <a:p>
            <a:r>
              <a:rPr lang="en-US" dirty="0" smtClean="0"/>
              <a:t>1 x 10</a:t>
            </a:r>
            <a:r>
              <a:rPr lang="en-US" baseline="30000" dirty="0" smtClean="0"/>
              <a:t>3</a:t>
            </a:r>
            <a:r>
              <a:rPr lang="en-US" dirty="0" smtClean="0"/>
              <a:t>						1 x 10</a:t>
            </a:r>
            <a:r>
              <a:rPr lang="en-US" baseline="30000" dirty="0" smtClean="0"/>
              <a:t>8</a:t>
            </a:r>
            <a:endParaRPr lang="en-US" dirty="0" smtClean="0"/>
          </a:p>
          <a:p>
            <a:r>
              <a:rPr lang="en-US" dirty="0" smtClean="0"/>
              <a:t>High frequency				Low frequency</a:t>
            </a:r>
          </a:p>
          <a:p>
            <a:pPr lvl="0"/>
            <a:r>
              <a:rPr lang="en-US" dirty="0" smtClean="0"/>
              <a:t>We also have reversible </a:t>
            </a:r>
            <a:r>
              <a:rPr lang="en-US" dirty="0" err="1" smtClean="0"/>
              <a:t>vs</a:t>
            </a:r>
            <a:r>
              <a:rPr lang="en-US" dirty="0" smtClean="0"/>
              <a:t> non-reversible mutations</a:t>
            </a:r>
          </a:p>
          <a:p>
            <a:pPr>
              <a:buNone/>
            </a:pPr>
            <a:r>
              <a:rPr lang="en-US" b="1" dirty="0" smtClean="0"/>
              <a:t>Selection of Mutants</a:t>
            </a:r>
            <a:endParaRPr lang="en-US" dirty="0" smtClean="0"/>
          </a:p>
          <a:p>
            <a:r>
              <a:rPr lang="en-US" b="1" dirty="0" smtClean="0"/>
              <a:t>In Vivo</a:t>
            </a:r>
            <a:endParaRPr lang="en-US" dirty="0" smtClean="0"/>
          </a:p>
          <a:p>
            <a:pPr lvl="1"/>
            <a:r>
              <a:rPr lang="en-US" dirty="0" smtClean="0"/>
              <a:t>Development of mechanisms to escape the host’s natural </a:t>
            </a:r>
            <a:r>
              <a:rPr lang="en-US" dirty="0" err="1" smtClean="0"/>
              <a:t>defences</a:t>
            </a:r>
            <a:endParaRPr lang="en-US" dirty="0" smtClean="0"/>
          </a:p>
          <a:p>
            <a:pPr lvl="1"/>
            <a:r>
              <a:rPr lang="en-US" dirty="0" smtClean="0"/>
              <a:t>Has enhanced capacity to parasitize the host</a:t>
            </a:r>
          </a:p>
          <a:p>
            <a:r>
              <a:rPr lang="en-US" b="1" dirty="0" smtClean="0"/>
              <a:t>In Vitro</a:t>
            </a:r>
            <a:endParaRPr lang="en-US" dirty="0" smtClean="0"/>
          </a:p>
          <a:p>
            <a:pPr lvl="1"/>
            <a:r>
              <a:rPr lang="en-US" dirty="0" smtClean="0"/>
              <a:t>These mutations lead to acquired resistance to chemicals that lead to bacterial eradication</a:t>
            </a:r>
          </a:p>
          <a:p>
            <a:pPr lvl="1"/>
            <a:r>
              <a:rPr lang="en-US" dirty="0" smtClean="0"/>
              <a:t>Loss of ability to utilize certain carbon sources</a:t>
            </a:r>
          </a:p>
          <a:p>
            <a:endParaRPr lang="en-US" dirty="0"/>
          </a:p>
        </p:txBody>
      </p:sp>
    </p:spTree>
    <p:extLst>
      <p:ext uri="{BB962C8B-B14F-4D97-AF65-F5344CB8AC3E}">
        <p14:creationId xmlns:p14="http://schemas.microsoft.com/office/powerpoint/2010/main" val="1740612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Role of Mutagens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Mutagens: </a:t>
            </a:r>
            <a:r>
              <a:rPr lang="en-US" dirty="0" smtClean="0"/>
              <a:t>Substances that induce mutation. Can be in form of;</a:t>
            </a:r>
          </a:p>
          <a:p>
            <a:pPr>
              <a:buNone/>
            </a:pPr>
            <a:r>
              <a:rPr lang="en-US" b="1" dirty="0" smtClean="0"/>
              <a:t>1. Chemical Mutagens</a:t>
            </a:r>
            <a:endParaRPr lang="en-US" dirty="0" smtClean="0"/>
          </a:p>
          <a:p>
            <a:pPr lvl="0"/>
            <a:r>
              <a:rPr lang="en-US" dirty="0" smtClean="0"/>
              <a:t>Analogous of </a:t>
            </a:r>
            <a:r>
              <a:rPr lang="en-US" dirty="0" err="1" smtClean="0"/>
              <a:t>purines</a:t>
            </a:r>
            <a:r>
              <a:rPr lang="en-US" dirty="0" smtClean="0"/>
              <a:t> and </a:t>
            </a:r>
            <a:r>
              <a:rPr lang="en-US" dirty="0" err="1" smtClean="0"/>
              <a:t>pyrimidines</a:t>
            </a:r>
            <a:r>
              <a:rPr lang="en-US" dirty="0" smtClean="0"/>
              <a:t> e.g. S-</a:t>
            </a:r>
            <a:r>
              <a:rPr lang="en-US" dirty="0" err="1" smtClean="0"/>
              <a:t>bremouracil</a:t>
            </a:r>
            <a:r>
              <a:rPr lang="en-US" dirty="0" smtClean="0"/>
              <a:t>, nitrous acid, </a:t>
            </a:r>
            <a:r>
              <a:rPr lang="en-US" dirty="0" err="1" smtClean="0"/>
              <a:t>acridine</a:t>
            </a:r>
            <a:r>
              <a:rPr lang="en-US" dirty="0" smtClean="0"/>
              <a:t> dyes e.g. </a:t>
            </a:r>
            <a:r>
              <a:rPr lang="en-US" dirty="0" err="1" smtClean="0"/>
              <a:t>acroflavine</a:t>
            </a:r>
            <a:r>
              <a:rPr lang="en-US" dirty="0" smtClean="0"/>
              <a:t>, </a:t>
            </a:r>
            <a:r>
              <a:rPr lang="en-US" dirty="0" err="1" smtClean="0"/>
              <a:t>acidine</a:t>
            </a:r>
            <a:r>
              <a:rPr lang="en-US" dirty="0" smtClean="0"/>
              <a:t> orange etc</a:t>
            </a:r>
          </a:p>
          <a:p>
            <a:pPr>
              <a:buNone/>
            </a:pPr>
            <a:r>
              <a:rPr lang="en-US" b="1" dirty="0" smtClean="0"/>
              <a:t>2. Physical Mutagens</a:t>
            </a:r>
            <a:endParaRPr lang="en-US" dirty="0" smtClean="0"/>
          </a:p>
          <a:p>
            <a:pPr lvl="0"/>
            <a:r>
              <a:rPr lang="en-US" dirty="0" smtClean="0"/>
              <a:t>Include ionizing radiations e.g. UV and X-ray radiations</a:t>
            </a:r>
          </a:p>
          <a:p>
            <a:pPr lvl="0"/>
            <a:r>
              <a:rPr lang="en-US" dirty="0" smtClean="0"/>
              <a:t>Infrared heat</a:t>
            </a:r>
          </a:p>
          <a:p>
            <a:endParaRPr lang="en-US" dirty="0" smtClean="0"/>
          </a:p>
        </p:txBody>
      </p:sp>
    </p:spTree>
    <p:extLst>
      <p:ext uri="{BB962C8B-B14F-4D97-AF65-F5344CB8AC3E}">
        <p14:creationId xmlns:p14="http://schemas.microsoft.com/office/powerpoint/2010/main" val="319972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b="1" smtClean="0"/>
              <a:t>BACTERIAL GENETICS</a:t>
            </a:r>
            <a:r>
              <a:rPr lang="en-US" smtClean="0"/>
              <a:t> </a:t>
            </a:r>
          </a:p>
        </p:txBody>
      </p:sp>
      <p:sp>
        <p:nvSpPr>
          <p:cNvPr id="18435" name="Rectangle 3"/>
          <p:cNvSpPr>
            <a:spLocks noGrp="1" noChangeArrowheads="1"/>
          </p:cNvSpPr>
          <p:nvPr>
            <p:ph type="body" idx="1"/>
          </p:nvPr>
        </p:nvSpPr>
        <p:spPr>
          <a:xfrm>
            <a:off x="457200" y="1600200"/>
            <a:ext cx="8229600" cy="5029200"/>
          </a:xfrm>
        </p:spPr>
        <p:txBody>
          <a:bodyPr/>
          <a:lstStyle/>
          <a:p>
            <a:pPr>
              <a:lnSpc>
                <a:spcPct val="90000"/>
              </a:lnSpc>
              <a:defRPr/>
            </a:pPr>
            <a:r>
              <a:rPr lang="en-US" sz="2800" dirty="0" smtClean="0"/>
              <a:t>Bacteria are haploid organisms.  Genetic variation in them is introduced by mutations and transfer of genes among them selves, and through viruses and the environment.</a:t>
            </a:r>
          </a:p>
        </p:txBody>
      </p:sp>
    </p:spTree>
    <p:extLst>
      <p:ext uri="{BB962C8B-B14F-4D97-AF65-F5344CB8AC3E}">
        <p14:creationId xmlns:p14="http://schemas.microsoft.com/office/powerpoint/2010/main" val="338263618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Effects of Mutation on the Phenotype</a:t>
            </a:r>
            <a:endParaRPr lang="en-US" dirty="0"/>
          </a:p>
        </p:txBody>
      </p:sp>
      <p:sp>
        <p:nvSpPr>
          <p:cNvPr id="3" name="Content Placeholder 2"/>
          <p:cNvSpPr>
            <a:spLocks noGrp="1"/>
          </p:cNvSpPr>
          <p:nvPr>
            <p:ph idx="1"/>
          </p:nvPr>
        </p:nvSpPr>
        <p:spPr>
          <a:xfrm>
            <a:off x="0" y="1371600"/>
            <a:ext cx="9144000" cy="5486399"/>
          </a:xfrm>
        </p:spPr>
        <p:txBody>
          <a:bodyPr>
            <a:normAutofit fontScale="70000" lnSpcReduction="20000"/>
          </a:bodyPr>
          <a:lstStyle/>
          <a:p>
            <a:pPr>
              <a:buNone/>
            </a:pPr>
            <a:r>
              <a:rPr lang="en-US" b="1" dirty="0" smtClean="0"/>
              <a:t>a.) Nonsense Mutation</a:t>
            </a:r>
            <a:endParaRPr lang="en-US" dirty="0" smtClean="0"/>
          </a:p>
          <a:p>
            <a:pPr lvl="0"/>
            <a:r>
              <a:rPr lang="en-US" dirty="0" smtClean="0"/>
              <a:t>No observable changes to the organism</a:t>
            </a:r>
          </a:p>
          <a:p>
            <a:pPr>
              <a:buNone/>
            </a:pPr>
            <a:r>
              <a:rPr lang="en-US" b="1" dirty="0" smtClean="0"/>
              <a:t>b.) Lethal mutations</a:t>
            </a:r>
            <a:endParaRPr lang="en-US" dirty="0" smtClean="0"/>
          </a:p>
          <a:p>
            <a:pPr lvl="0"/>
            <a:r>
              <a:rPr lang="en-US" dirty="0" smtClean="0"/>
              <a:t>Leads to the production of visible organism</a:t>
            </a:r>
          </a:p>
          <a:p>
            <a:pPr>
              <a:buNone/>
            </a:pPr>
            <a:r>
              <a:rPr lang="en-US" b="1" dirty="0" smtClean="0"/>
              <a:t>c.) Conditional lethal</a:t>
            </a:r>
            <a:endParaRPr lang="en-US" dirty="0" smtClean="0"/>
          </a:p>
          <a:p>
            <a:pPr lvl="0"/>
            <a:r>
              <a:rPr lang="en-US" dirty="0" smtClean="0"/>
              <a:t>Mainly effects of temperature (optimum is important)</a:t>
            </a:r>
          </a:p>
          <a:p>
            <a:pPr lvl="0"/>
            <a:r>
              <a:rPr lang="en-US" dirty="0" smtClean="0"/>
              <a:t>Effect of nutrients</a:t>
            </a:r>
          </a:p>
          <a:p>
            <a:pPr>
              <a:buNone/>
            </a:pPr>
            <a:r>
              <a:rPr lang="en-US" b="1" dirty="0" smtClean="0"/>
              <a:t>d.) </a:t>
            </a:r>
            <a:r>
              <a:rPr lang="en-US" dirty="0" smtClean="0"/>
              <a:t>Mutations affecting carbon source and other growth factor utilization</a:t>
            </a:r>
          </a:p>
          <a:p>
            <a:pPr>
              <a:buNone/>
            </a:pPr>
            <a:r>
              <a:rPr lang="en-US" b="1" dirty="0" smtClean="0"/>
              <a:t>e.) </a:t>
            </a:r>
            <a:r>
              <a:rPr lang="en-US" dirty="0" smtClean="0"/>
              <a:t>Mutations affecting sensitivity of </a:t>
            </a:r>
            <a:r>
              <a:rPr lang="en-US" dirty="0" err="1" smtClean="0"/>
              <a:t>bacteriophages</a:t>
            </a:r>
            <a:r>
              <a:rPr lang="en-US" dirty="0" smtClean="0"/>
              <a:t> and chemicals including antibiotics</a:t>
            </a:r>
          </a:p>
          <a:p>
            <a:pPr>
              <a:buNone/>
            </a:pPr>
            <a:r>
              <a:rPr lang="en-US" b="1" dirty="0" smtClean="0"/>
              <a:t>f.) </a:t>
            </a:r>
            <a:r>
              <a:rPr lang="en-US" dirty="0" smtClean="0"/>
              <a:t>Mutations affecting </a:t>
            </a:r>
            <a:r>
              <a:rPr lang="en-US" dirty="0" err="1" smtClean="0"/>
              <a:t>antigenicity</a:t>
            </a:r>
            <a:r>
              <a:rPr lang="en-US" dirty="0" smtClean="0"/>
              <a:t>, involve surface structures like cell wall, capsules, </a:t>
            </a:r>
            <a:r>
              <a:rPr lang="en-US" dirty="0" err="1" smtClean="0"/>
              <a:t>fimbriae</a:t>
            </a:r>
            <a:r>
              <a:rPr lang="en-US" dirty="0" smtClean="0"/>
              <a:t> and flagella</a:t>
            </a:r>
          </a:p>
          <a:p>
            <a:pPr>
              <a:buNone/>
            </a:pPr>
            <a:r>
              <a:rPr lang="en-US" b="1" dirty="0" smtClean="0"/>
              <a:t>g.) </a:t>
            </a:r>
            <a:r>
              <a:rPr lang="en-US" dirty="0" smtClean="0"/>
              <a:t>Mutations affecting virulence; this include attach by </a:t>
            </a:r>
            <a:r>
              <a:rPr lang="en-US" dirty="0" err="1" smtClean="0"/>
              <a:t>bacteriophages</a:t>
            </a:r>
            <a:r>
              <a:rPr lang="en-US" dirty="0" smtClean="0"/>
              <a:t> which are viruses that attack bacteria and make them lose their virulence</a:t>
            </a:r>
          </a:p>
          <a:p>
            <a:endParaRPr lang="en-US" dirty="0"/>
          </a:p>
        </p:txBody>
      </p:sp>
    </p:spTree>
    <p:extLst>
      <p:ext uri="{BB962C8B-B14F-4D97-AF65-F5344CB8AC3E}">
        <p14:creationId xmlns:p14="http://schemas.microsoft.com/office/powerpoint/2010/main" val="3102547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 Transfer</a:t>
            </a:r>
            <a:endParaRPr lang="en-US" dirty="0"/>
          </a:p>
        </p:txBody>
      </p:sp>
      <p:sp>
        <p:nvSpPr>
          <p:cNvPr id="3" name="Content Placeholder 2"/>
          <p:cNvSpPr>
            <a:spLocks noGrp="1"/>
          </p:cNvSpPr>
          <p:nvPr>
            <p:ph idx="1"/>
          </p:nvPr>
        </p:nvSpPr>
        <p:spPr>
          <a:xfrm>
            <a:off x="304800" y="1371600"/>
            <a:ext cx="8382000" cy="5257800"/>
          </a:xfrm>
        </p:spPr>
        <p:txBody>
          <a:bodyPr>
            <a:normAutofit lnSpcReduction="10000"/>
          </a:bodyPr>
          <a:lstStyle/>
          <a:p>
            <a:pPr>
              <a:buNone/>
            </a:pPr>
            <a:r>
              <a:rPr lang="en-US" b="1" u="sng" dirty="0" smtClean="0"/>
              <a:t>Horizontal Gene Transfer (HGT</a:t>
            </a:r>
            <a:r>
              <a:rPr lang="en-US" b="1" dirty="0" smtClean="0"/>
              <a:t>)</a:t>
            </a:r>
            <a:endParaRPr lang="en-US" dirty="0" smtClean="0"/>
          </a:p>
          <a:p>
            <a:r>
              <a:rPr lang="en-US" dirty="0" smtClean="0"/>
              <a:t>HGT is a process in which a prokaryotic cell can acquire genes from other microbes of the same generation, which, in some cases, can be a different species, or even a different genus than the donor. There are three types of horizontal gene transfer/ recombination.</a:t>
            </a:r>
          </a:p>
          <a:p>
            <a:pPr marL="971550" lvl="1" indent="-514350">
              <a:buFont typeface="+mj-lt"/>
              <a:buAutoNum type="arabicPeriod"/>
            </a:pPr>
            <a:r>
              <a:rPr lang="en-US" dirty="0" smtClean="0"/>
              <a:t>Transformation</a:t>
            </a:r>
          </a:p>
          <a:p>
            <a:pPr marL="971550" lvl="1" indent="-514350">
              <a:buFont typeface="+mj-lt"/>
              <a:buAutoNum type="arabicPeriod"/>
            </a:pPr>
            <a:r>
              <a:rPr lang="en-US" dirty="0" smtClean="0"/>
              <a:t>Transduction</a:t>
            </a:r>
          </a:p>
          <a:p>
            <a:pPr marL="971550" lvl="1" indent="-514350">
              <a:buFont typeface="+mj-lt"/>
              <a:buAutoNum type="arabicPeriod"/>
            </a:pPr>
            <a:r>
              <a:rPr lang="en-US" dirty="0" smtClean="0"/>
              <a:t>Conjugation</a:t>
            </a:r>
          </a:p>
          <a:p>
            <a:pPr>
              <a:buNone/>
            </a:pPr>
            <a:endParaRPr lang="en-US" dirty="0" smtClean="0"/>
          </a:p>
        </p:txBody>
      </p:sp>
    </p:spTree>
    <p:extLst>
      <p:ext uri="{BB962C8B-B14F-4D97-AF65-F5344CB8AC3E}">
        <p14:creationId xmlns:p14="http://schemas.microsoft.com/office/powerpoint/2010/main" val="171256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descr="transformation"/>
          <p:cNvPicPr>
            <a:picLocks noChangeAspect="1" noChangeArrowheads="1"/>
          </p:cNvPicPr>
          <p:nvPr/>
        </p:nvPicPr>
        <p:blipFill>
          <a:blip r:embed="rId2"/>
          <a:srcRect/>
          <a:stretch>
            <a:fillRect/>
          </a:stretch>
        </p:blipFill>
        <p:spPr bwMode="auto">
          <a:xfrm>
            <a:off x="2590800" y="4114800"/>
            <a:ext cx="5105400" cy="2743200"/>
          </a:xfrm>
          <a:prstGeom prst="rect">
            <a:avLst/>
          </a:prstGeom>
          <a:noFill/>
          <a:ln w="9525">
            <a:noFill/>
            <a:miter lim="800000"/>
            <a:headEnd/>
            <a:tailEnd/>
          </a:ln>
        </p:spPr>
      </p:pic>
      <p:sp>
        <p:nvSpPr>
          <p:cNvPr id="12290" name="Rectangle 2"/>
          <p:cNvSpPr>
            <a:spLocks noChangeArrowheads="1"/>
          </p:cNvSpPr>
          <p:nvPr/>
        </p:nvSpPr>
        <p:spPr bwMode="auto">
          <a:xfrm>
            <a:off x="0" y="0"/>
            <a:ext cx="9144000" cy="3970318"/>
          </a:xfrm>
          <a:prstGeom prst="rect">
            <a:avLst/>
          </a:prstGeom>
          <a:noFill/>
          <a:ln w="9525">
            <a:noFill/>
            <a:miter lim="800000"/>
            <a:headEnd/>
            <a:tailEnd/>
          </a:ln>
        </p:spPr>
        <p:txBody>
          <a:bodyPr wrap="square">
            <a:spAutoFit/>
          </a:bodyPr>
          <a:lstStyle/>
          <a:p>
            <a:r>
              <a:rPr lang="en-US" sz="2800" b="1" u="sng" dirty="0">
                <a:solidFill>
                  <a:prstClr val="black"/>
                </a:solidFill>
              </a:rPr>
              <a:t>1.  TRANSFORMATION</a:t>
            </a:r>
            <a:endParaRPr lang="en-US" sz="2800" u="sng" dirty="0">
              <a:solidFill>
                <a:prstClr val="black"/>
              </a:solidFill>
            </a:endParaRPr>
          </a:p>
          <a:p>
            <a:r>
              <a:rPr lang="en-US" sz="2800" dirty="0">
                <a:solidFill>
                  <a:prstClr val="black"/>
                </a:solidFill>
              </a:rPr>
              <a:t>This is the process in which a recipient cell takes up DNA from the environment (such as DNA released from a dead organism).</a:t>
            </a:r>
          </a:p>
          <a:p>
            <a:pPr marL="914400" lvl="1" indent="-457200">
              <a:buFont typeface="+mj-lt"/>
              <a:buAutoNum type="alphaLcParenR"/>
            </a:pPr>
            <a:r>
              <a:rPr lang="en-US" sz="2800" dirty="0">
                <a:solidFill>
                  <a:srgbClr val="002060"/>
                </a:solidFill>
              </a:rPr>
              <a:t>Recipient cell must be </a:t>
            </a:r>
            <a:r>
              <a:rPr lang="en-US" sz="2800" b="1" dirty="0">
                <a:solidFill>
                  <a:srgbClr val="002060"/>
                </a:solidFill>
              </a:rPr>
              <a:t>competent for uptake of DNA</a:t>
            </a:r>
          </a:p>
          <a:p>
            <a:pPr marL="914400" lvl="1" indent="-457200">
              <a:buFont typeface="+mj-lt"/>
              <a:buAutoNum type="alphaLcParenR"/>
            </a:pPr>
            <a:r>
              <a:rPr lang="en-US" sz="2800" b="1" dirty="0">
                <a:solidFill>
                  <a:srgbClr val="002060"/>
                </a:solidFill>
              </a:rPr>
              <a:t>Natural competence</a:t>
            </a:r>
            <a:r>
              <a:rPr lang="en-US" sz="2800" dirty="0">
                <a:solidFill>
                  <a:srgbClr val="002060"/>
                </a:solidFill>
              </a:rPr>
              <a:t> versus </a:t>
            </a:r>
            <a:r>
              <a:rPr lang="en-US" sz="2800" b="1" dirty="0">
                <a:solidFill>
                  <a:srgbClr val="002060"/>
                </a:solidFill>
              </a:rPr>
              <a:t>artificial competence</a:t>
            </a:r>
          </a:p>
          <a:p>
            <a:pPr marL="914400" lvl="1" indent="-457200">
              <a:buFont typeface="+mj-lt"/>
              <a:buAutoNum type="alphaLcParenR"/>
            </a:pPr>
            <a:r>
              <a:rPr lang="en-US" sz="2800" dirty="0">
                <a:solidFill>
                  <a:srgbClr val="002060"/>
                </a:solidFill>
              </a:rPr>
              <a:t>Only </a:t>
            </a:r>
            <a:r>
              <a:rPr lang="en-US" sz="2800" b="1" dirty="0">
                <a:solidFill>
                  <a:srgbClr val="002060"/>
                </a:solidFill>
              </a:rPr>
              <a:t>certain bacteria</a:t>
            </a:r>
            <a:r>
              <a:rPr lang="en-US" sz="2800" dirty="0">
                <a:solidFill>
                  <a:srgbClr val="002060"/>
                </a:solidFill>
              </a:rPr>
              <a:t> are naturally transformable - </a:t>
            </a:r>
            <a:r>
              <a:rPr lang="en-US" sz="2800" b="1" i="1" dirty="0">
                <a:solidFill>
                  <a:srgbClr val="002060"/>
                </a:solidFill>
              </a:rPr>
              <a:t>Streptococcus </a:t>
            </a:r>
            <a:r>
              <a:rPr lang="en-US" sz="2800" b="1" i="1" dirty="0" err="1">
                <a:solidFill>
                  <a:srgbClr val="002060"/>
                </a:solidFill>
              </a:rPr>
              <a:t>pneumoniae</a:t>
            </a:r>
            <a:r>
              <a:rPr lang="en-US" sz="2800" b="1" i="1" dirty="0">
                <a:solidFill>
                  <a:srgbClr val="002060"/>
                </a:solidFill>
              </a:rPr>
              <a:t>, </a:t>
            </a:r>
            <a:r>
              <a:rPr lang="en-US" sz="2800" b="1" i="1" dirty="0" err="1">
                <a:solidFill>
                  <a:srgbClr val="002060"/>
                </a:solidFill>
              </a:rPr>
              <a:t>Haemophilus</a:t>
            </a:r>
            <a:r>
              <a:rPr lang="en-US" sz="2800" b="1" i="1" dirty="0">
                <a:solidFill>
                  <a:srgbClr val="002060"/>
                </a:solidFill>
              </a:rPr>
              <a:t> </a:t>
            </a:r>
            <a:r>
              <a:rPr lang="en-US" sz="2800" b="1" i="1" dirty="0" err="1">
                <a:solidFill>
                  <a:srgbClr val="002060"/>
                </a:solidFill>
              </a:rPr>
              <a:t>influenzae</a:t>
            </a:r>
            <a:r>
              <a:rPr lang="en-US" sz="2800" b="1" i="1" dirty="0">
                <a:solidFill>
                  <a:srgbClr val="002060"/>
                </a:solidFill>
              </a:rPr>
              <a:t>, </a:t>
            </a:r>
            <a:r>
              <a:rPr lang="en-US" sz="2800" b="1" i="1" dirty="0" err="1">
                <a:solidFill>
                  <a:srgbClr val="002060"/>
                </a:solidFill>
              </a:rPr>
              <a:t>Neisseria</a:t>
            </a:r>
            <a:r>
              <a:rPr lang="en-US" sz="2800" b="1" i="1" dirty="0">
                <a:solidFill>
                  <a:srgbClr val="002060"/>
                </a:solidFill>
              </a:rPr>
              <a:t> </a:t>
            </a:r>
            <a:r>
              <a:rPr lang="en-US" sz="2800" b="1" i="1" dirty="0" err="1">
                <a:solidFill>
                  <a:srgbClr val="002060"/>
                </a:solidFill>
              </a:rPr>
              <a:t>gonorrhoeae</a:t>
            </a:r>
            <a:r>
              <a:rPr lang="en-US" sz="2800" b="1" i="1" dirty="0">
                <a:solidFill>
                  <a:srgbClr val="002060"/>
                </a:solidFill>
              </a:rPr>
              <a:t>, Vibrio</a:t>
            </a:r>
          </a:p>
        </p:txBody>
      </p:sp>
    </p:spTree>
    <p:extLst>
      <p:ext uri="{BB962C8B-B14F-4D97-AF65-F5344CB8AC3E}">
        <p14:creationId xmlns:p14="http://schemas.microsoft.com/office/powerpoint/2010/main" val="20561659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4294967295"/>
          </p:nvPr>
        </p:nvSpPr>
        <p:spPr>
          <a:xfrm>
            <a:off x="304800" y="228600"/>
            <a:ext cx="8534400" cy="6324600"/>
          </a:xfrm>
        </p:spPr>
        <p:txBody>
          <a:bodyPr>
            <a:normAutofit fontScale="85000" lnSpcReduction="10000"/>
          </a:bodyPr>
          <a:lstStyle/>
          <a:p>
            <a:r>
              <a:rPr lang="en-US" dirty="0" smtClean="0"/>
              <a:t>Genetic modification occur when the cell-free or naked DNA fragments from one cell enter and are integrated into the genome of another cell. </a:t>
            </a:r>
          </a:p>
          <a:p>
            <a:r>
              <a:rPr lang="en-US" dirty="0" smtClean="0"/>
              <a:t>Transformation was first observed by Griffith (1928) who noted the transformation of harmless </a:t>
            </a:r>
            <a:r>
              <a:rPr lang="en-US" dirty="0" err="1" smtClean="0"/>
              <a:t>pneumococci</a:t>
            </a:r>
            <a:r>
              <a:rPr lang="en-US" dirty="0" smtClean="0"/>
              <a:t> into virulent ones.  Later Avery et al. (1944) showed the transforming agent to be DNA.</a:t>
            </a:r>
          </a:p>
          <a:p>
            <a:r>
              <a:rPr lang="en-US" dirty="0" smtClean="0"/>
              <a:t>Studies showed that DNA extracts of heat-killed pathogenic encapsulated (smooth) Streptococcus </a:t>
            </a:r>
            <a:r>
              <a:rPr lang="en-US" dirty="0" err="1" smtClean="0"/>
              <a:t>pneumoniae</a:t>
            </a:r>
            <a:r>
              <a:rPr lang="en-US" dirty="0" smtClean="0"/>
              <a:t> transformed non-pathogenic and non-capsulated (rough) strains of Streptococcus </a:t>
            </a:r>
            <a:r>
              <a:rPr lang="en-US" dirty="0" err="1" smtClean="0"/>
              <a:t>pneumoniae</a:t>
            </a:r>
            <a:r>
              <a:rPr lang="en-US" dirty="0" smtClean="0"/>
              <a:t> into virulent (encapsulated) stains.  Genetic transformation has also been demonstrated in several other bacterial genera, including </a:t>
            </a:r>
            <a:r>
              <a:rPr lang="en-US" dirty="0" err="1" smtClean="0"/>
              <a:t>Haemophilus</a:t>
            </a:r>
            <a:r>
              <a:rPr lang="en-US" dirty="0" smtClean="0"/>
              <a:t>, Bacillus, Salmonella, </a:t>
            </a:r>
            <a:r>
              <a:rPr lang="en-US" dirty="0" err="1" smtClean="0"/>
              <a:t>Neisseria</a:t>
            </a:r>
            <a:r>
              <a:rPr lang="en-US" dirty="0" smtClean="0"/>
              <a:t> etc.</a:t>
            </a:r>
          </a:p>
        </p:txBody>
      </p:sp>
    </p:spTree>
    <p:extLst>
      <p:ext uri="{BB962C8B-B14F-4D97-AF65-F5344CB8AC3E}">
        <p14:creationId xmlns:p14="http://schemas.microsoft.com/office/powerpoint/2010/main" val="207950961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 y="228600"/>
            <a:ext cx="8915400" cy="5943600"/>
          </a:xfrm>
        </p:spPr>
        <p:txBody>
          <a:bodyPr>
            <a:normAutofit fontScale="77500" lnSpcReduction="20000"/>
          </a:bodyPr>
          <a:lstStyle/>
          <a:p>
            <a:pPr>
              <a:buNone/>
            </a:pPr>
            <a:r>
              <a:rPr lang="en-US" b="1" u="sng" dirty="0" smtClean="0"/>
              <a:t>2. TRANSDUCTION</a:t>
            </a:r>
            <a:endParaRPr lang="en-US" u="sng" dirty="0" smtClean="0"/>
          </a:p>
          <a:p>
            <a:r>
              <a:rPr lang="en-US" dirty="0" smtClean="0"/>
              <a:t>This process involves the transfer of DNA from one cell to another via a replicating virus/ </a:t>
            </a:r>
            <a:r>
              <a:rPr lang="en-US" dirty="0" err="1" smtClean="0"/>
              <a:t>bacteriophage</a:t>
            </a:r>
            <a:r>
              <a:rPr lang="en-US" dirty="0" smtClean="0"/>
              <a:t> as the vector.</a:t>
            </a:r>
          </a:p>
          <a:p>
            <a:r>
              <a:rPr lang="en-US" dirty="0" smtClean="0"/>
              <a:t>Transduction can occur between prokaryotic cells or between eukaryotic cells. </a:t>
            </a:r>
          </a:p>
          <a:p>
            <a:r>
              <a:rPr lang="en-US" b="1" dirty="0" smtClean="0"/>
              <a:t>Example  by </a:t>
            </a:r>
            <a:r>
              <a:rPr lang="en-US" b="1" dirty="0" err="1" smtClean="0">
                <a:hlinkClick r:id="rId2"/>
              </a:rPr>
              <a:t>bacteriophage</a:t>
            </a:r>
            <a:r>
              <a:rPr lang="en-US" b="1" dirty="0" smtClean="0"/>
              <a:t> virus.: </a:t>
            </a:r>
          </a:p>
          <a:p>
            <a:r>
              <a:rPr lang="en-US" dirty="0" smtClean="0"/>
              <a:t>The </a:t>
            </a:r>
            <a:r>
              <a:rPr lang="en-US" dirty="0" err="1" smtClean="0"/>
              <a:t>bacteriophages</a:t>
            </a:r>
            <a:r>
              <a:rPr lang="en-US" dirty="0" smtClean="0"/>
              <a:t> inject their DNA into the bacterium, where the DNA replicates and directs the synthesis of new phage proteins.  </a:t>
            </a:r>
          </a:p>
          <a:p>
            <a:r>
              <a:rPr lang="en-US" dirty="0" smtClean="0"/>
              <a:t>The new DNA combines with the new proteins to make progeny viral particles which are released by the destruction of the cell wall and </a:t>
            </a:r>
            <a:r>
              <a:rPr lang="en-US" dirty="0" err="1" smtClean="0"/>
              <a:t>lysis</a:t>
            </a:r>
            <a:r>
              <a:rPr lang="en-US" dirty="0" smtClean="0"/>
              <a:t> of the bacterial cell (</a:t>
            </a:r>
            <a:r>
              <a:rPr lang="en-US" dirty="0" err="1" smtClean="0"/>
              <a:t>lytic</a:t>
            </a:r>
            <a:r>
              <a:rPr lang="en-US" dirty="0" smtClean="0"/>
              <a:t> cycle).  </a:t>
            </a:r>
          </a:p>
          <a:p>
            <a:r>
              <a:rPr lang="en-US" dirty="0" smtClean="0"/>
              <a:t>When a phage is being replicated inside a host cell, the new viruses self-assemble from proteins and viral nucleic acid (genetic material) that the host cell has produced. </a:t>
            </a:r>
          </a:p>
          <a:p>
            <a:endParaRPr lang="en-US" dirty="0" smtClean="0"/>
          </a:p>
          <a:p>
            <a:endParaRPr lang="en-US" dirty="0"/>
          </a:p>
        </p:txBody>
      </p:sp>
    </p:spTree>
    <p:extLst>
      <p:ext uri="{BB962C8B-B14F-4D97-AF65-F5344CB8AC3E}">
        <p14:creationId xmlns:p14="http://schemas.microsoft.com/office/powerpoint/2010/main" val="2669125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4294967295"/>
          </p:nvPr>
        </p:nvSpPr>
        <p:spPr>
          <a:xfrm>
            <a:off x="228600" y="533400"/>
            <a:ext cx="8610600" cy="5943600"/>
          </a:xfrm>
        </p:spPr>
        <p:txBody>
          <a:bodyPr>
            <a:normAutofit fontScale="85000" lnSpcReduction="20000"/>
          </a:bodyPr>
          <a:lstStyle/>
          <a:p>
            <a:r>
              <a:rPr lang="en-US" dirty="0" smtClean="0"/>
              <a:t>Sometimes some of the DNA of the host, which had been chopped up during the </a:t>
            </a:r>
            <a:r>
              <a:rPr lang="en-US" dirty="0" err="1" smtClean="0">
                <a:hlinkClick r:id="rId2"/>
              </a:rPr>
              <a:t>lytic</a:t>
            </a:r>
            <a:r>
              <a:rPr lang="en-US" dirty="0" smtClean="0">
                <a:hlinkClick r:id="rId2"/>
              </a:rPr>
              <a:t> replication</a:t>
            </a:r>
            <a:r>
              <a:rPr lang="en-US" dirty="0" smtClean="0"/>
              <a:t> process, gets inside a new virus during viral self-assembly. When that phage then infects another cell, the new host may incorporate the donated DNA into its chromosome by recombination.</a:t>
            </a:r>
          </a:p>
          <a:p>
            <a:r>
              <a:rPr lang="en-US" sz="2800" b="1" dirty="0" smtClean="0">
                <a:solidFill>
                  <a:schemeClr val="tx1">
                    <a:lumMod val="95000"/>
                    <a:lumOff val="5000"/>
                  </a:schemeClr>
                </a:solidFill>
              </a:rPr>
              <a:t>Bacteriophage (phage)</a:t>
            </a:r>
            <a:r>
              <a:rPr lang="en-US" sz="2800" dirty="0" smtClean="0">
                <a:solidFill>
                  <a:schemeClr val="tx1">
                    <a:lumMod val="95000"/>
                    <a:lumOff val="5000"/>
                  </a:schemeClr>
                </a:solidFill>
              </a:rPr>
              <a:t> are viruses of bacteria - can be  either </a:t>
            </a:r>
            <a:r>
              <a:rPr lang="en-US" sz="2800" b="1" dirty="0" smtClean="0">
                <a:solidFill>
                  <a:schemeClr val="tx1">
                    <a:lumMod val="95000"/>
                    <a:lumOff val="5000"/>
                  </a:schemeClr>
                </a:solidFill>
              </a:rPr>
              <a:t>lytic</a:t>
            </a:r>
            <a:r>
              <a:rPr lang="en-US" sz="2800" dirty="0" smtClean="0">
                <a:solidFill>
                  <a:schemeClr val="tx1">
                    <a:lumMod val="95000"/>
                    <a:lumOff val="5000"/>
                  </a:schemeClr>
                </a:solidFill>
              </a:rPr>
              <a:t> or </a:t>
            </a:r>
            <a:r>
              <a:rPr lang="en-US" sz="2800" b="1" dirty="0" smtClean="0">
                <a:solidFill>
                  <a:schemeClr val="tx1">
                    <a:lumMod val="95000"/>
                    <a:lumOff val="5000"/>
                  </a:schemeClr>
                </a:solidFill>
              </a:rPr>
              <a:t>temperate/lysogenic</a:t>
            </a:r>
          </a:p>
          <a:p>
            <a:pPr marL="783209" lvl="2" indent="-225425">
              <a:buClrTx/>
              <a:buNone/>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sz="2000" b="1" dirty="0" smtClean="0">
                <a:solidFill>
                  <a:schemeClr val="tx1">
                    <a:lumMod val="95000"/>
                    <a:lumOff val="5000"/>
                  </a:schemeClr>
                </a:solidFill>
              </a:rPr>
              <a:t>i</a:t>
            </a:r>
            <a:r>
              <a:rPr lang="en-US" sz="2000" b="1" dirty="0" smtClean="0">
                <a:solidFill>
                  <a:schemeClr val="tx1">
                    <a:lumMod val="95000"/>
                    <a:lumOff val="5000"/>
                  </a:schemeClr>
                </a:solidFill>
              </a:rPr>
              <a:t>.  </a:t>
            </a:r>
            <a:r>
              <a:rPr lang="en-US" sz="2000" b="1" dirty="0" err="1" smtClean="0">
                <a:solidFill>
                  <a:schemeClr val="tx1">
                    <a:lumMod val="95000"/>
                    <a:lumOff val="5000"/>
                  </a:schemeClr>
                </a:solidFill>
              </a:rPr>
              <a:t>lytic</a:t>
            </a:r>
            <a:r>
              <a:rPr lang="en-US" sz="2000" b="1" dirty="0" smtClean="0">
                <a:solidFill>
                  <a:schemeClr val="tx1">
                    <a:lumMod val="95000"/>
                    <a:lumOff val="5000"/>
                  </a:schemeClr>
                </a:solidFill>
              </a:rPr>
              <a:t> </a:t>
            </a:r>
            <a:r>
              <a:rPr lang="en-US" sz="2000" dirty="0" smtClean="0">
                <a:solidFill>
                  <a:schemeClr val="tx1">
                    <a:lumMod val="95000"/>
                    <a:lumOff val="5000"/>
                  </a:schemeClr>
                </a:solidFill>
              </a:rPr>
              <a:t>- always </a:t>
            </a:r>
            <a:r>
              <a:rPr lang="en-US" sz="2000" dirty="0" err="1" smtClean="0">
                <a:solidFill>
                  <a:schemeClr val="tx1">
                    <a:lumMod val="95000"/>
                    <a:lumOff val="5000"/>
                  </a:schemeClr>
                </a:solidFill>
              </a:rPr>
              <a:t>lyse</a:t>
            </a:r>
            <a:r>
              <a:rPr lang="en-US" sz="2000" dirty="0" smtClean="0">
                <a:solidFill>
                  <a:schemeClr val="tx1">
                    <a:lumMod val="95000"/>
                    <a:lumOff val="5000"/>
                  </a:schemeClr>
                </a:solidFill>
              </a:rPr>
              <a:t> (kill) host bacterial cell</a:t>
            </a:r>
          </a:p>
          <a:p>
            <a:pPr marL="783209" lvl="2" indent="-225425">
              <a:buClrTx/>
              <a:buNone/>
              <a:tabLst>
                <a:tab pos="-914400" algn="l"/>
                <a:tab pos="-457200" algn="l"/>
                <a:tab pos="0" algn="l"/>
                <a:tab pos="228600" algn="l"/>
                <a:tab pos="457200" algn="l"/>
                <a:tab pos="685800" algn="l"/>
                <a:tab pos="914400" algn="l"/>
                <a:tab pos="11430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sz="2000" b="1" dirty="0" smtClean="0">
                <a:solidFill>
                  <a:schemeClr val="tx1">
                    <a:lumMod val="95000"/>
                    <a:lumOff val="5000"/>
                  </a:schemeClr>
                </a:solidFill>
              </a:rPr>
              <a:t>ii.  temperate</a:t>
            </a:r>
            <a:r>
              <a:rPr lang="en-US" sz="2000" dirty="0" smtClean="0">
                <a:solidFill>
                  <a:schemeClr val="tx1">
                    <a:lumMod val="95000"/>
                    <a:lumOff val="5000"/>
                  </a:schemeClr>
                </a:solidFill>
              </a:rPr>
              <a:t> - can stably infect and coexist within bacterial cell (</a:t>
            </a:r>
            <a:r>
              <a:rPr lang="en-US" sz="2000" b="1" dirty="0" err="1" smtClean="0">
                <a:solidFill>
                  <a:schemeClr val="tx1">
                    <a:lumMod val="95000"/>
                    <a:lumOff val="5000"/>
                  </a:schemeClr>
                </a:solidFill>
              </a:rPr>
              <a:t>lysogeny</a:t>
            </a:r>
            <a:r>
              <a:rPr lang="en-US" sz="2000" dirty="0" smtClean="0">
                <a:solidFill>
                  <a:schemeClr val="tx1">
                    <a:lumMod val="95000"/>
                    <a:lumOff val="5000"/>
                  </a:schemeClr>
                </a:solidFill>
              </a:rPr>
              <a:t>) until a </a:t>
            </a:r>
            <a:r>
              <a:rPr lang="en-US" sz="2000" b="1" dirty="0" err="1" smtClean="0">
                <a:solidFill>
                  <a:schemeClr val="tx1">
                    <a:lumMod val="95000"/>
                    <a:lumOff val="5000"/>
                  </a:schemeClr>
                </a:solidFill>
              </a:rPr>
              <a:t>lytic</a:t>
            </a:r>
            <a:r>
              <a:rPr lang="en-US" sz="2000" b="1" dirty="0" smtClean="0">
                <a:solidFill>
                  <a:schemeClr val="tx1">
                    <a:lumMod val="95000"/>
                    <a:lumOff val="5000"/>
                  </a:schemeClr>
                </a:solidFill>
              </a:rPr>
              <a:t> phase</a:t>
            </a:r>
            <a:r>
              <a:rPr lang="en-US" sz="2000" dirty="0" smtClean="0">
                <a:solidFill>
                  <a:schemeClr val="tx1">
                    <a:lumMod val="95000"/>
                    <a:lumOff val="5000"/>
                  </a:schemeClr>
                </a:solidFill>
              </a:rPr>
              <a:t> is induced</a:t>
            </a:r>
          </a:p>
          <a:p>
            <a:r>
              <a:rPr lang="en-US" dirty="0" smtClean="0"/>
              <a:t>However, some </a:t>
            </a:r>
            <a:r>
              <a:rPr lang="en-US" dirty="0" err="1" smtClean="0"/>
              <a:t>bacteriophages</a:t>
            </a:r>
            <a:r>
              <a:rPr lang="en-US" dirty="0" smtClean="0"/>
              <a:t> get their DNA integrated into the bacterial chromosome to behave as some kind of </a:t>
            </a:r>
            <a:r>
              <a:rPr lang="en-US" dirty="0" err="1" smtClean="0"/>
              <a:t>episome</a:t>
            </a:r>
            <a:r>
              <a:rPr lang="en-US" dirty="0" smtClean="0"/>
              <a:t> in the bacteria.  In this state, the viruses are called </a:t>
            </a:r>
            <a:r>
              <a:rPr lang="en-US" dirty="0" err="1" smtClean="0"/>
              <a:t>prophages</a:t>
            </a:r>
            <a:r>
              <a:rPr lang="en-US" dirty="0" smtClean="0"/>
              <a:t> (</a:t>
            </a:r>
            <a:r>
              <a:rPr lang="en-US" dirty="0" err="1" smtClean="0"/>
              <a:t>provivuses</a:t>
            </a:r>
            <a:r>
              <a:rPr lang="en-US" dirty="0" smtClean="0"/>
              <a:t>) (non </a:t>
            </a:r>
            <a:r>
              <a:rPr lang="en-US" dirty="0" err="1" smtClean="0"/>
              <a:t>lytic</a:t>
            </a:r>
            <a:r>
              <a:rPr lang="en-US" dirty="0" smtClean="0"/>
              <a:t> cycle).  The bacteria carrying </a:t>
            </a:r>
            <a:r>
              <a:rPr lang="en-US" dirty="0" err="1" smtClean="0"/>
              <a:t>prophages</a:t>
            </a:r>
            <a:r>
              <a:rPr lang="en-US" dirty="0" smtClean="0"/>
              <a:t> are called </a:t>
            </a:r>
            <a:r>
              <a:rPr lang="en-US" dirty="0" err="1" smtClean="0"/>
              <a:t>lysogenic</a:t>
            </a:r>
            <a:r>
              <a:rPr lang="en-US" dirty="0" smtClean="0"/>
              <a:t> bacteria.</a:t>
            </a:r>
          </a:p>
          <a:p>
            <a:endParaRPr lang="en-US" dirty="0" smtClean="0"/>
          </a:p>
        </p:txBody>
      </p:sp>
    </p:spTree>
    <p:extLst>
      <p:ext uri="{BB962C8B-B14F-4D97-AF65-F5344CB8AC3E}">
        <p14:creationId xmlns:p14="http://schemas.microsoft.com/office/powerpoint/2010/main" val="91766538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4294967295"/>
          </p:nvPr>
        </p:nvSpPr>
        <p:spPr>
          <a:xfrm>
            <a:off x="304800" y="533400"/>
            <a:ext cx="8382000" cy="5943600"/>
          </a:xfrm>
        </p:spPr>
        <p:txBody>
          <a:bodyPr>
            <a:normAutofit fontScale="85000" lnSpcReduction="20000"/>
          </a:bodyPr>
          <a:lstStyle/>
          <a:p>
            <a:r>
              <a:rPr lang="en-US" dirty="0" err="1" smtClean="0"/>
              <a:t>Lysogenic</a:t>
            </a:r>
            <a:r>
              <a:rPr lang="en-US" dirty="0" smtClean="0"/>
              <a:t> bacteria can be induced by various </a:t>
            </a:r>
            <a:r>
              <a:rPr lang="en-US" dirty="0" err="1" smtClean="0"/>
              <a:t>physico</a:t>
            </a:r>
            <a:r>
              <a:rPr lang="en-US" dirty="0" smtClean="0"/>
              <a:t>-chemical agents such as UV light to make the phages excised from chromosomal DNA to start to replicate and go through a </a:t>
            </a:r>
            <a:r>
              <a:rPr lang="en-US" dirty="0" err="1" smtClean="0"/>
              <a:t>lytic</a:t>
            </a:r>
            <a:r>
              <a:rPr lang="en-US" dirty="0" smtClean="0"/>
              <a:t> growth cycle resulting in the </a:t>
            </a:r>
            <a:r>
              <a:rPr lang="en-US" dirty="0" err="1" smtClean="0"/>
              <a:t>lysis</a:t>
            </a:r>
            <a:r>
              <a:rPr lang="en-US" dirty="0" smtClean="0"/>
              <a:t> of the host cell with release of new phage particles.  </a:t>
            </a:r>
          </a:p>
          <a:p>
            <a:r>
              <a:rPr lang="en-US" dirty="0" smtClean="0"/>
              <a:t>Some of these particles may exist with bacterial chromosomal DNA or a mixture of chromosomal and phage DNA (rather than completely with phage DNA as is normally the case.  </a:t>
            </a:r>
          </a:p>
          <a:p>
            <a:r>
              <a:rPr lang="en-US" dirty="0" smtClean="0"/>
              <a:t>Such aberrant phages can infect other bacteria and introduce bacterial rather than just phage DNA into them.  </a:t>
            </a:r>
          </a:p>
          <a:p>
            <a:r>
              <a:rPr lang="en-US" dirty="0" smtClean="0"/>
              <a:t>By this means, phages transfer bacterial DNA from one bacterial cell to another, a process called transduction (sex </a:t>
            </a:r>
            <a:r>
              <a:rPr lang="en-US" dirty="0" err="1" smtClean="0"/>
              <a:t>duction</a:t>
            </a:r>
            <a:r>
              <a:rPr lang="en-US" dirty="0" smtClean="0"/>
              <a:t>).</a:t>
            </a:r>
          </a:p>
        </p:txBody>
      </p:sp>
    </p:spTree>
    <p:extLst>
      <p:ext uri="{BB962C8B-B14F-4D97-AF65-F5344CB8AC3E}">
        <p14:creationId xmlns:p14="http://schemas.microsoft.com/office/powerpoint/2010/main" val="60723490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normAutofit fontScale="70000" lnSpcReduction="20000"/>
          </a:bodyPr>
          <a:lstStyle/>
          <a:p>
            <a:pPr>
              <a:buNone/>
            </a:pPr>
            <a:r>
              <a:rPr lang="en-US" b="1" u="sng" dirty="0" smtClean="0"/>
              <a:t>3. CONJUGATION</a:t>
            </a:r>
            <a:endParaRPr lang="en-US" u="sng" dirty="0" smtClean="0"/>
          </a:p>
          <a:p>
            <a:r>
              <a:rPr lang="en-US" dirty="0" smtClean="0"/>
              <a:t>Conjugation is the transfer of genes (genetic material) between bacterial cells that are in physical contact with each other (</a:t>
            </a:r>
            <a:r>
              <a:rPr lang="en-US" dirty="0" err="1" smtClean="0"/>
              <a:t>Landerberg</a:t>
            </a:r>
            <a:r>
              <a:rPr lang="en-US" dirty="0" smtClean="0"/>
              <a:t> and Tatum, 1946).  </a:t>
            </a:r>
          </a:p>
          <a:p>
            <a:r>
              <a:rPr lang="en-US" dirty="0" smtClean="0"/>
              <a:t>It has been observed to occur between genetically different cells of the same species, closely related species and between different genera. </a:t>
            </a:r>
          </a:p>
          <a:p>
            <a:pPr lvl="0"/>
            <a:r>
              <a:rPr lang="en-US" dirty="0" smtClean="0">
                <a:solidFill>
                  <a:prstClr val="black"/>
                </a:solidFill>
              </a:rPr>
              <a:t>The recipient cells appear to have a specific receptor site for conjugation.  </a:t>
            </a:r>
          </a:p>
          <a:p>
            <a:r>
              <a:rPr lang="en-US" dirty="0" smtClean="0"/>
              <a:t>A conjugation tube is established between the two </a:t>
            </a:r>
            <a:r>
              <a:rPr lang="en-US" dirty="0" err="1" smtClean="0"/>
              <a:t>conjugants</a:t>
            </a:r>
            <a:r>
              <a:rPr lang="en-US" dirty="0" smtClean="0"/>
              <a:t>, followed by the transfer of the genetic material from one cell (donor, or male) to the other (recipient, or female).  </a:t>
            </a:r>
          </a:p>
          <a:p>
            <a:r>
              <a:rPr lang="en-US" dirty="0" smtClean="0"/>
              <a:t>The conjugation tube is formed by special appendages called sex </a:t>
            </a:r>
            <a:r>
              <a:rPr lang="en-US" dirty="0" err="1" smtClean="0"/>
              <a:t>pili</a:t>
            </a:r>
            <a:r>
              <a:rPr lang="en-US" dirty="0" smtClean="0"/>
              <a:t> specified by a plasmid, the F (fertility) factor in the donor. Therefore;</a:t>
            </a:r>
          </a:p>
          <a:p>
            <a:pPr lvl="1"/>
            <a:r>
              <a:rPr lang="en-US" dirty="0" smtClean="0"/>
              <a:t>Bacteria containing a conjugative plasmid are called donor, male, (F+)</a:t>
            </a:r>
          </a:p>
          <a:p>
            <a:pPr lvl="1"/>
            <a:r>
              <a:rPr lang="en-US" dirty="0" smtClean="0"/>
              <a:t>Bacteria receiving the plasmid are called recipient, female, (F-)</a:t>
            </a:r>
          </a:p>
          <a:p>
            <a:pPr lvl="0"/>
            <a:r>
              <a:rPr lang="en-US" dirty="0" smtClean="0">
                <a:solidFill>
                  <a:prstClr val="black"/>
                </a:solidFill>
              </a:rPr>
              <a:t>Once the recipient cell receives the F factor, it becomes male, and can act as donor cell.</a:t>
            </a:r>
          </a:p>
        </p:txBody>
      </p:sp>
    </p:spTree>
    <p:extLst>
      <p:ext uri="{BB962C8B-B14F-4D97-AF65-F5344CB8AC3E}">
        <p14:creationId xmlns:p14="http://schemas.microsoft.com/office/powerpoint/2010/main" val="29823932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jugation"/>
          <p:cNvPicPr>
            <a:picLocks noChangeAspect="1" noChangeArrowheads="1"/>
          </p:cNvPicPr>
          <p:nvPr/>
        </p:nvPicPr>
        <p:blipFill>
          <a:blip r:embed="rId2"/>
          <a:srcRect/>
          <a:stretch>
            <a:fillRect/>
          </a:stretch>
        </p:blipFill>
        <p:spPr bwMode="auto">
          <a:xfrm>
            <a:off x="152400" y="3886200"/>
            <a:ext cx="8839200" cy="2819400"/>
          </a:xfrm>
          <a:prstGeom prst="rect">
            <a:avLst/>
          </a:prstGeom>
          <a:noFill/>
          <a:ln w="9525">
            <a:noFill/>
            <a:miter lim="800000"/>
            <a:headEnd/>
            <a:tailEnd/>
          </a:ln>
        </p:spPr>
      </p:pic>
      <p:sp>
        <p:nvSpPr>
          <p:cNvPr id="5" name="Content Placeholder 4"/>
          <p:cNvSpPr>
            <a:spLocks noGrp="1"/>
          </p:cNvSpPr>
          <p:nvPr>
            <p:ph idx="4294967295"/>
          </p:nvPr>
        </p:nvSpPr>
        <p:spPr>
          <a:xfrm>
            <a:off x="228600" y="152400"/>
            <a:ext cx="8686800" cy="3581400"/>
          </a:xfrm>
        </p:spPr>
        <p:txBody>
          <a:bodyPr>
            <a:normAutofit fontScale="70000" lnSpcReduction="20000"/>
          </a:bodyPr>
          <a:lstStyle/>
          <a:p>
            <a:pPr lvl="0">
              <a:buClr>
                <a:srgbClr val="FFFF00"/>
              </a:buClr>
            </a:pPr>
            <a:r>
              <a:rPr lang="en-US" dirty="0" smtClean="0">
                <a:solidFill>
                  <a:prstClr val="black"/>
                </a:solidFill>
              </a:rPr>
              <a:t>At times, the F factor may be integrated into the bacterial chromosome to form an </a:t>
            </a:r>
            <a:r>
              <a:rPr lang="en-US" dirty="0" err="1" smtClean="0">
                <a:solidFill>
                  <a:prstClr val="black"/>
                </a:solidFill>
              </a:rPr>
              <a:t>episome</a:t>
            </a:r>
            <a:r>
              <a:rPr lang="en-US" dirty="0" smtClean="0">
                <a:solidFill>
                  <a:prstClr val="black"/>
                </a:solidFill>
              </a:rPr>
              <a:t>.  Such cells are called </a:t>
            </a:r>
            <a:r>
              <a:rPr lang="en-US" dirty="0" err="1" smtClean="0">
                <a:solidFill>
                  <a:prstClr val="black"/>
                </a:solidFill>
              </a:rPr>
              <a:t>Hfr</a:t>
            </a:r>
            <a:r>
              <a:rPr lang="en-US" dirty="0" smtClean="0">
                <a:solidFill>
                  <a:prstClr val="black"/>
                </a:solidFill>
              </a:rPr>
              <a:t> cells.  These cells are designated </a:t>
            </a:r>
            <a:r>
              <a:rPr lang="en-US" dirty="0" err="1" smtClean="0">
                <a:solidFill>
                  <a:prstClr val="black"/>
                </a:solidFill>
              </a:rPr>
              <a:t>Hfr</a:t>
            </a:r>
            <a:r>
              <a:rPr lang="en-US" dirty="0" smtClean="0">
                <a:solidFill>
                  <a:prstClr val="black"/>
                </a:solidFill>
              </a:rPr>
              <a:t> due to the high frequency of transfer of the F factor to daughter cells Unlike the processes of transformation and transduction, the donor cell is not killed during this type of gene transfer. </a:t>
            </a:r>
          </a:p>
          <a:p>
            <a:pPr lvl="0">
              <a:buClr>
                <a:srgbClr val="FFFF00"/>
              </a:buClr>
            </a:pPr>
            <a:r>
              <a:rPr lang="en-US" dirty="0" smtClean="0">
                <a:solidFill>
                  <a:prstClr val="black"/>
                </a:solidFill>
              </a:rPr>
              <a:t>The process involves one bacterium making a copy of a portion of </a:t>
            </a:r>
            <a:r>
              <a:rPr lang="en-US" dirty="0" smtClean="0">
                <a:solidFill>
                  <a:prstClr val="black"/>
                </a:solidFill>
                <a:hlinkClick r:id="rId3"/>
              </a:rPr>
              <a:t>DNA</a:t>
            </a:r>
            <a:r>
              <a:rPr lang="en-US" dirty="0" smtClean="0">
                <a:solidFill>
                  <a:prstClr val="black"/>
                </a:solidFill>
              </a:rPr>
              <a:t>, called a plasmid, and transferring that copy to another bacterium.</a:t>
            </a:r>
          </a:p>
          <a:p>
            <a:pPr lvl="0">
              <a:buClr>
                <a:srgbClr val="FFFF00"/>
              </a:buClr>
            </a:pPr>
            <a:r>
              <a:rPr lang="en-US" dirty="0" smtClean="0">
                <a:solidFill>
                  <a:prstClr val="black"/>
                </a:solidFill>
              </a:rPr>
              <a:t>Mediated by </a:t>
            </a:r>
            <a:r>
              <a:rPr lang="en-US" dirty="0" err="1" smtClean="0">
                <a:solidFill>
                  <a:prstClr val="black"/>
                </a:solidFill>
              </a:rPr>
              <a:t>pili</a:t>
            </a:r>
            <a:endParaRPr lang="en-US" dirty="0" smtClean="0">
              <a:solidFill>
                <a:prstClr val="black"/>
              </a:solidFill>
            </a:endParaRPr>
          </a:p>
          <a:p>
            <a:pPr lvl="0">
              <a:buClr>
                <a:srgbClr val="FFFF00"/>
              </a:buClr>
            </a:pPr>
            <a:r>
              <a:rPr lang="en-US" dirty="0" smtClean="0">
                <a:solidFill>
                  <a:prstClr val="black"/>
                </a:solidFill>
              </a:rPr>
              <a:t>Conjugation is especially important in gram negatives.</a:t>
            </a:r>
          </a:p>
          <a:p>
            <a:endParaRPr lang="en-US" dirty="0"/>
          </a:p>
        </p:txBody>
      </p:sp>
    </p:spTree>
    <p:extLst>
      <p:ext uri="{BB962C8B-B14F-4D97-AF65-F5344CB8AC3E}">
        <p14:creationId xmlns:p14="http://schemas.microsoft.com/office/powerpoint/2010/main" val="648741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 </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smtClean="0"/>
              <a:t>Like every other organism, bacteria also have ways of passing their genes from one set of generation to another</a:t>
            </a:r>
          </a:p>
          <a:p>
            <a:r>
              <a:rPr lang="en-US" dirty="0" smtClean="0"/>
              <a:t>Bacteria do not have nuclei.</a:t>
            </a:r>
          </a:p>
          <a:p>
            <a:pPr lvl="0"/>
            <a:r>
              <a:rPr lang="en-US" dirty="0" smtClean="0"/>
              <a:t>In bacteria, their unit of inheritance is the DNA and unlike viruses which only have DNA or RNA, bacteria just has DNA</a:t>
            </a:r>
          </a:p>
          <a:p>
            <a:pPr lvl="0"/>
            <a:r>
              <a:rPr lang="en-US" dirty="0" smtClean="0"/>
              <a:t>Composition is composed nucleosides composed of the bases; </a:t>
            </a:r>
            <a:r>
              <a:rPr lang="en-US" dirty="0" err="1" smtClean="0"/>
              <a:t>purines</a:t>
            </a:r>
            <a:r>
              <a:rPr lang="en-US" dirty="0" smtClean="0"/>
              <a:t> and </a:t>
            </a:r>
            <a:r>
              <a:rPr lang="en-US" dirty="0" err="1" smtClean="0"/>
              <a:t>pyrimidines</a:t>
            </a:r>
            <a:r>
              <a:rPr lang="en-US" dirty="0" smtClean="0"/>
              <a:t>, cytosine and guanine, adenine and thymine</a:t>
            </a:r>
          </a:p>
          <a:p>
            <a:pPr lvl="0"/>
            <a:r>
              <a:rPr lang="en-US" dirty="0" smtClean="0"/>
              <a:t>Special enzymes cut DNA when it has the specific base  sequence for that enzyme.</a:t>
            </a:r>
          </a:p>
          <a:p>
            <a:pPr lvl="0"/>
            <a:r>
              <a:rPr lang="en-US" dirty="0" smtClean="0"/>
              <a:t>The ration of combining is set that analysis of the ratio can be determined.</a:t>
            </a:r>
          </a:p>
          <a:p>
            <a:r>
              <a:rPr lang="en-US" dirty="0" smtClean="0"/>
              <a:t>DNA in bacteria occurs as a single circular molecule, and sometimes as small circular molecules (plasmids) that are independent of the chromosome but are expressed.</a:t>
            </a:r>
          </a:p>
          <a:p>
            <a:pPr lvl="0"/>
            <a:r>
              <a:rPr lang="en-US" dirty="0" smtClean="0"/>
              <a:t>A double helix arrangement is formed by the DNA</a:t>
            </a:r>
          </a:p>
          <a:p>
            <a:pPr lvl="0"/>
            <a:r>
              <a:rPr lang="en-US" dirty="0" smtClean="0"/>
              <a:t>DNA polymerase initiates the replication process/forking of the DNA helix to synthesis the complementary half ending up with an almost original form like before.</a:t>
            </a:r>
          </a:p>
          <a:p>
            <a:endParaRPr lang="en-US" dirty="0"/>
          </a:p>
        </p:txBody>
      </p:sp>
    </p:spTree>
    <p:extLst>
      <p:ext uri="{BB962C8B-B14F-4D97-AF65-F5344CB8AC3E}">
        <p14:creationId xmlns:p14="http://schemas.microsoft.com/office/powerpoint/2010/main" val="1654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NA Strucuture"/>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87504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304800" y="1524000"/>
            <a:ext cx="8610600" cy="5105399"/>
          </a:xfrm>
        </p:spPr>
        <p:txBody>
          <a:bodyPr>
            <a:normAutofit fontScale="70000" lnSpcReduction="20000"/>
          </a:bodyPr>
          <a:lstStyle/>
          <a:p>
            <a:pPr marL="690372" indent="-571500">
              <a:buFont typeface="+mj-lt"/>
              <a:buAutoNum type="romanLcPeriod"/>
            </a:pPr>
            <a:r>
              <a:rPr lang="en-US" b="1" dirty="0" err="1" smtClean="0"/>
              <a:t>Codon</a:t>
            </a:r>
            <a:r>
              <a:rPr lang="en-US" b="1" dirty="0" smtClean="0"/>
              <a:t>: </a:t>
            </a:r>
            <a:r>
              <a:rPr lang="en-US" dirty="0" smtClean="0"/>
              <a:t>A set of three base pairs that cater for the selection of one amino acid</a:t>
            </a:r>
          </a:p>
          <a:p>
            <a:pPr marL="690372" indent="-571500">
              <a:buFont typeface="+mj-lt"/>
              <a:buAutoNum type="romanLcPeriod"/>
            </a:pPr>
            <a:r>
              <a:rPr lang="en-US" b="1" dirty="0" smtClean="0"/>
              <a:t>Code: </a:t>
            </a:r>
            <a:r>
              <a:rPr lang="en-US" dirty="0" smtClean="0"/>
              <a:t>Genetic information in the DNA molecule</a:t>
            </a:r>
          </a:p>
          <a:p>
            <a:pPr marL="690372" indent="-571500">
              <a:buFont typeface="+mj-lt"/>
              <a:buAutoNum type="romanLcPeriod"/>
            </a:pPr>
            <a:r>
              <a:rPr lang="en-US" b="1" dirty="0" smtClean="0"/>
              <a:t>Gene: </a:t>
            </a:r>
            <a:r>
              <a:rPr lang="en-US" dirty="0" smtClean="0"/>
              <a:t>A segment of DNA which codes for the production (synthesis) of a complete of functional polypeptide</a:t>
            </a:r>
          </a:p>
          <a:p>
            <a:pPr marL="690372" indent="-571500">
              <a:buFont typeface="+mj-lt"/>
              <a:buAutoNum type="romanLcPeriod"/>
            </a:pPr>
            <a:r>
              <a:rPr lang="en-US" b="1" dirty="0" smtClean="0"/>
              <a:t>Genome: </a:t>
            </a:r>
            <a:r>
              <a:rPr lang="en-US" dirty="0" smtClean="0"/>
              <a:t>Full compliment of genes in a bacterial chromosome</a:t>
            </a:r>
          </a:p>
          <a:p>
            <a:pPr marL="690372" indent="-571500">
              <a:buFont typeface="+mj-lt"/>
              <a:buAutoNum type="romanLcPeriod"/>
            </a:pPr>
            <a:r>
              <a:rPr lang="en-US" b="1" dirty="0" smtClean="0"/>
              <a:t>Genotype: </a:t>
            </a:r>
            <a:r>
              <a:rPr lang="en-US" dirty="0" smtClean="0"/>
              <a:t>Specific set of genes an organism possesses </a:t>
            </a:r>
          </a:p>
          <a:p>
            <a:pPr marL="690372" indent="-571500">
              <a:buFont typeface="+mj-lt"/>
              <a:buAutoNum type="romanLcPeriod"/>
            </a:pPr>
            <a:r>
              <a:rPr lang="en-US" b="1" dirty="0" smtClean="0"/>
              <a:t>Phenotype: </a:t>
            </a:r>
            <a:r>
              <a:rPr lang="en-US" dirty="0" smtClean="0"/>
              <a:t>Collection of external observable characteristics of the organism</a:t>
            </a:r>
          </a:p>
          <a:p>
            <a:pPr>
              <a:buNone/>
            </a:pPr>
            <a:r>
              <a:rPr lang="en-US" dirty="0" smtClean="0"/>
              <a:t> </a:t>
            </a:r>
          </a:p>
          <a:p>
            <a:pPr lvl="0"/>
            <a:r>
              <a:rPr lang="en-US" dirty="0" smtClean="0"/>
              <a:t>The gene codes for a polypeptide of mRNA and </a:t>
            </a:r>
            <a:r>
              <a:rPr lang="en-US" dirty="0" err="1" smtClean="0"/>
              <a:t>tRNA</a:t>
            </a:r>
            <a:endParaRPr lang="en-US" dirty="0" smtClean="0"/>
          </a:p>
          <a:p>
            <a:r>
              <a:rPr lang="en-US" dirty="0" smtClean="0"/>
              <a:t>The genetic code is arranged in </a:t>
            </a:r>
            <a:r>
              <a:rPr lang="en-US" dirty="0" err="1" smtClean="0"/>
              <a:t>codons</a:t>
            </a:r>
            <a:r>
              <a:rPr lang="en-US" dirty="0" smtClean="0"/>
              <a:t>, each </a:t>
            </a:r>
            <a:r>
              <a:rPr lang="en-US" dirty="0" err="1" smtClean="0"/>
              <a:t>codon</a:t>
            </a:r>
            <a:r>
              <a:rPr lang="en-US" dirty="0" smtClean="0"/>
              <a:t> consisting of three successive base pairs that code for one amino acid e.g. AAA codes for Lysine</a:t>
            </a:r>
          </a:p>
          <a:p>
            <a:endParaRPr lang="en-US" dirty="0"/>
          </a:p>
        </p:txBody>
      </p:sp>
    </p:spTree>
    <p:extLst>
      <p:ext uri="{BB962C8B-B14F-4D97-AF65-F5344CB8AC3E}">
        <p14:creationId xmlns:p14="http://schemas.microsoft.com/office/powerpoint/2010/main" val="1867995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 Polypeptide Synthesis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Step 1:</a:t>
            </a:r>
          </a:p>
          <a:p>
            <a:pPr>
              <a:buNone/>
            </a:pPr>
            <a:r>
              <a:rPr lang="en-US" b="1" dirty="0" smtClean="0"/>
              <a:t> DNA replication:</a:t>
            </a:r>
            <a:r>
              <a:rPr lang="en-US" dirty="0" smtClean="0"/>
              <a:t> This is the process in which DNA duplicates itself. Replication is somewhat complex, but what basically happens is that the two complementary strands which form the DNA molecule unzip and then are used as templates from which new strands are made as free nucleotides combine with their complementary bases.</a:t>
            </a:r>
          </a:p>
          <a:p>
            <a:r>
              <a:rPr lang="en-US" dirty="0" smtClean="0"/>
              <a:t>Replication of DNA is </a:t>
            </a:r>
            <a:r>
              <a:rPr lang="en-US" b="1" dirty="0" smtClean="0"/>
              <a:t>semi-conservative</a:t>
            </a:r>
            <a:r>
              <a:rPr lang="en-US" dirty="0" smtClean="0"/>
              <a:t>. That is, one side of each new DNA strand is "old" and the other side is "new".</a:t>
            </a:r>
          </a:p>
          <a:p>
            <a:endParaRPr lang="en-US" dirty="0"/>
          </a:p>
        </p:txBody>
      </p:sp>
    </p:spTree>
    <p:extLst>
      <p:ext uri="{BB962C8B-B14F-4D97-AF65-F5344CB8AC3E}">
        <p14:creationId xmlns:p14="http://schemas.microsoft.com/office/powerpoint/2010/main" val="21584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24400"/>
            <a:ext cx="9144000" cy="1981200"/>
          </a:xfrm>
        </p:spPr>
        <p:txBody>
          <a:bodyPr>
            <a:noAutofit/>
          </a:bodyPr>
          <a:lstStyle/>
          <a:p>
            <a:r>
              <a:rPr lang="en-US" sz="2000" b="1" dirty="0" smtClean="0"/>
              <a:t>The image above shows replication. The helix will unwind in the direction of the green arrow. The yellow bases are RNA molecules - the primer. The purple ellipses are DNA polymerases which are linking the new bases together. They move in the direction of the black arrows. As the new strands form, DNA polymerase II moves along the strands and proof-reads them for errors /mutations. </a:t>
            </a:r>
          </a:p>
        </p:txBody>
      </p:sp>
      <p:grpSp>
        <p:nvGrpSpPr>
          <p:cNvPr id="2050" name="Group 2"/>
          <p:cNvGrpSpPr>
            <a:grpSpLocks/>
          </p:cNvGrpSpPr>
          <p:nvPr/>
        </p:nvGrpSpPr>
        <p:grpSpPr bwMode="auto">
          <a:xfrm>
            <a:off x="101600" y="76200"/>
            <a:ext cx="9042400" cy="4495800"/>
            <a:chOff x="2080" y="1080"/>
            <a:chExt cx="8120" cy="9318"/>
          </a:xfrm>
        </p:grpSpPr>
        <p:pic>
          <p:nvPicPr>
            <p:cNvPr id="2051" name="Picture 3" descr="DNA Replication"/>
            <p:cNvPicPr>
              <a:picLocks noChangeAspect="1" noChangeArrowheads="1"/>
            </p:cNvPicPr>
            <p:nvPr/>
          </p:nvPicPr>
          <p:blipFill>
            <a:blip r:embed="rId2"/>
            <a:srcRect/>
            <a:stretch>
              <a:fillRect/>
            </a:stretch>
          </p:blipFill>
          <p:spPr bwMode="auto">
            <a:xfrm>
              <a:off x="2520" y="1080"/>
              <a:ext cx="7680" cy="4500"/>
            </a:xfrm>
            <a:prstGeom prst="rect">
              <a:avLst/>
            </a:prstGeom>
            <a:noFill/>
            <a:ln w="9525">
              <a:noFill/>
              <a:miter lim="800000"/>
              <a:headEnd/>
              <a:tailEnd/>
            </a:ln>
          </p:spPr>
        </p:pic>
        <p:pic>
          <p:nvPicPr>
            <p:cNvPr id="2052" name="Picture 4" descr="Replication Fork"/>
            <p:cNvPicPr>
              <a:picLocks noChangeAspect="1" noChangeArrowheads="1"/>
            </p:cNvPicPr>
            <p:nvPr/>
          </p:nvPicPr>
          <p:blipFill>
            <a:blip r:embed="rId3"/>
            <a:srcRect/>
            <a:stretch>
              <a:fillRect/>
            </a:stretch>
          </p:blipFill>
          <p:spPr bwMode="auto">
            <a:xfrm>
              <a:off x="2805" y="6408"/>
              <a:ext cx="6630" cy="3990"/>
            </a:xfrm>
            <a:prstGeom prst="rect">
              <a:avLst/>
            </a:prstGeom>
            <a:noFill/>
            <a:ln w="9525">
              <a:noFill/>
              <a:miter lim="800000"/>
              <a:headEnd/>
              <a:tailEnd/>
            </a:ln>
          </p:spPr>
        </p:pic>
        <p:sp>
          <p:nvSpPr>
            <p:cNvPr id="2053" name="Line 5"/>
            <p:cNvSpPr>
              <a:spLocks noChangeShapeType="1"/>
            </p:cNvSpPr>
            <p:nvPr/>
          </p:nvSpPr>
          <p:spPr bwMode="auto">
            <a:xfrm flipV="1">
              <a:off x="3240" y="8460"/>
              <a:ext cx="1440" cy="14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54" name="Text Box 6"/>
            <p:cNvSpPr txBox="1">
              <a:spLocks noChangeArrowheads="1"/>
            </p:cNvSpPr>
            <p:nvPr/>
          </p:nvSpPr>
          <p:spPr bwMode="auto">
            <a:xfrm>
              <a:off x="2080" y="9820"/>
              <a:ext cx="216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1100">
                  <a:solidFill>
                    <a:prstClr val="black"/>
                  </a:solidFill>
                  <a:latin typeface="Calibri" pitchFamily="34" charset="0"/>
                </a:rPr>
                <a:t>DNA polymerase</a:t>
              </a:r>
              <a:endParaRPr lang="en-US">
                <a:solidFill>
                  <a:prstClr val="black"/>
                </a:solidFill>
                <a:latin typeface="Arial" pitchFamily="34" charset="0"/>
              </a:endParaRPr>
            </a:p>
          </p:txBody>
        </p:sp>
      </p:grpSp>
    </p:spTree>
    <p:extLst>
      <p:ext uri="{BB962C8B-B14F-4D97-AF65-F5344CB8AC3E}">
        <p14:creationId xmlns:p14="http://schemas.microsoft.com/office/powerpoint/2010/main" val="1349469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normAutofit fontScale="92500" lnSpcReduction="10000"/>
          </a:bodyPr>
          <a:lstStyle/>
          <a:p>
            <a:pPr>
              <a:buNone/>
            </a:pPr>
            <a:r>
              <a:rPr lang="en-US" b="1" dirty="0" smtClean="0"/>
              <a:t>Step 2:</a:t>
            </a:r>
          </a:p>
          <a:p>
            <a:r>
              <a:rPr lang="en-US" b="1" dirty="0" smtClean="0"/>
              <a:t> Transcription</a:t>
            </a:r>
            <a:r>
              <a:rPr lang="en-US" dirty="0" smtClean="0"/>
              <a:t> of mRNA from DNA</a:t>
            </a:r>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r>
              <a:rPr lang="en-US" b="1" dirty="0" smtClean="0"/>
              <a:t> </a:t>
            </a:r>
            <a:endParaRPr lang="en-US" dirty="0" smtClean="0"/>
          </a:p>
          <a:p>
            <a:r>
              <a:rPr lang="en-US" dirty="0" smtClean="0"/>
              <a:t>Transcription is the synthesis of mRNA from a DNA template. It is like DNA replication in that a DNA strand is used to synthesize a strand of mRNA. Only one strand of DNA is copied. A single gene may be transcribed thousands of times. After transcription, the DNA strands rejoin.</a:t>
            </a:r>
          </a:p>
          <a:p>
            <a:pPr marL="228600" indent="-228600">
              <a:tabLst>
                <a:tab pos="-914400" algn="l"/>
                <a:tab pos="-457200" algn="l"/>
                <a:tab pos="0" algn="l"/>
                <a:tab pos="457200" algn="l"/>
                <a:tab pos="914400" algn="l"/>
                <a:tab pos="1311275"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b="1" dirty="0" smtClean="0"/>
              <a:t>RNA polymerase - </a:t>
            </a:r>
            <a:r>
              <a:rPr lang="en-US" dirty="0" smtClean="0"/>
              <a:t> inhibited by </a:t>
            </a:r>
            <a:r>
              <a:rPr lang="en-US" b="1" dirty="0" err="1" smtClean="0"/>
              <a:t>rifampin</a:t>
            </a:r>
            <a:r>
              <a:rPr lang="en-US" b="1" dirty="0" smtClean="0"/>
              <a:t>.</a:t>
            </a:r>
            <a:endParaRPr lang="en-US" dirty="0" smtClean="0"/>
          </a:p>
          <a:p>
            <a:endParaRPr lang="en-US" dirty="0"/>
          </a:p>
        </p:txBody>
      </p:sp>
      <p:pic>
        <p:nvPicPr>
          <p:cNvPr id="3074" name="Picture 2" descr="DNA Transcription"/>
          <p:cNvPicPr>
            <a:picLocks noChangeAspect="1" noChangeArrowheads="1"/>
          </p:cNvPicPr>
          <p:nvPr/>
        </p:nvPicPr>
        <p:blipFill>
          <a:blip r:embed="rId2"/>
          <a:srcRect/>
          <a:stretch>
            <a:fillRect/>
          </a:stretch>
        </p:blipFill>
        <p:spPr bwMode="auto">
          <a:xfrm>
            <a:off x="685800" y="1295400"/>
            <a:ext cx="7620000" cy="1905000"/>
          </a:xfrm>
          <a:prstGeom prst="rect">
            <a:avLst/>
          </a:prstGeom>
          <a:noFill/>
          <a:ln w="9525">
            <a:noFill/>
            <a:miter lim="800000"/>
            <a:headEnd/>
            <a:tailEnd/>
          </a:ln>
        </p:spPr>
      </p:pic>
    </p:spTree>
    <p:extLst>
      <p:ext uri="{BB962C8B-B14F-4D97-AF65-F5344CB8AC3E}">
        <p14:creationId xmlns:p14="http://schemas.microsoft.com/office/powerpoint/2010/main" val="1267973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858000"/>
          </a:xfrm>
        </p:spPr>
        <p:txBody>
          <a:bodyPr/>
          <a:lstStyle/>
          <a:p>
            <a:pPr>
              <a:buNone/>
            </a:pPr>
            <a:r>
              <a:rPr lang="en-US" b="1" dirty="0" smtClean="0"/>
              <a:t>Step 3: </a:t>
            </a:r>
          </a:p>
          <a:p>
            <a:r>
              <a:rPr lang="en-US" b="1" dirty="0" smtClean="0"/>
              <a:t>Translation</a:t>
            </a:r>
          </a:p>
          <a:p>
            <a:r>
              <a:rPr lang="en-US" dirty="0" smtClean="0"/>
              <a:t>Translation is the process where </a:t>
            </a:r>
            <a:r>
              <a:rPr lang="en-US" dirty="0" err="1" smtClean="0"/>
              <a:t>ribosomes</a:t>
            </a:r>
            <a:r>
              <a:rPr lang="en-US" dirty="0" smtClean="0"/>
              <a:t> synthesize proteins using the mature mRNA transcript produced during </a:t>
            </a:r>
            <a:r>
              <a:rPr lang="en-US" dirty="0" smtClean="0">
                <a:hlinkClick r:id="rId2"/>
              </a:rPr>
              <a:t>transcription</a:t>
            </a:r>
            <a:r>
              <a:rPr lang="en-US" dirty="0"/>
              <a:t>.</a:t>
            </a:r>
            <a:endParaRPr lang="en-US" dirty="0" smtClean="0"/>
          </a:p>
        </p:txBody>
      </p:sp>
      <p:pic>
        <p:nvPicPr>
          <p:cNvPr id="4098" name="Picture 2" descr="DNA Transcription"/>
          <p:cNvPicPr>
            <a:picLocks noChangeAspect="1" noChangeArrowheads="1"/>
          </p:cNvPicPr>
          <p:nvPr/>
        </p:nvPicPr>
        <p:blipFill>
          <a:blip r:embed="rId3"/>
          <a:srcRect/>
          <a:stretch>
            <a:fillRect/>
          </a:stretch>
        </p:blipFill>
        <p:spPr bwMode="auto">
          <a:xfrm>
            <a:off x="457200" y="3276600"/>
            <a:ext cx="8274995" cy="2286000"/>
          </a:xfrm>
          <a:prstGeom prst="rect">
            <a:avLst/>
          </a:prstGeom>
          <a:noFill/>
          <a:ln w="9525">
            <a:noFill/>
            <a:miter lim="800000"/>
            <a:headEnd/>
            <a:tailEnd/>
          </a:ln>
        </p:spPr>
      </p:pic>
    </p:spTree>
    <p:extLst>
      <p:ext uri="{BB962C8B-B14F-4D97-AF65-F5344CB8AC3E}">
        <p14:creationId xmlns:p14="http://schemas.microsoft.com/office/powerpoint/2010/main" val="1883714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S001069040">
  <a:themeElements>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fontScheme name="Office Them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Office Theme 1">
        <a:dk1>
          <a:srgbClr val="000000"/>
        </a:dk1>
        <a:lt1>
          <a:srgbClr val="FFFFFF"/>
        </a:lt1>
        <a:dk2>
          <a:srgbClr val="7F00FF"/>
        </a:dk2>
        <a:lt2>
          <a:srgbClr val="FAFD00"/>
        </a:lt2>
        <a:accent1>
          <a:srgbClr val="B50069"/>
        </a:accent1>
        <a:accent2>
          <a:srgbClr val="FF7F00"/>
        </a:accent2>
        <a:accent3>
          <a:srgbClr val="C0AAFF"/>
        </a:accent3>
        <a:accent4>
          <a:srgbClr val="DADADA"/>
        </a:accent4>
        <a:accent5>
          <a:srgbClr val="D7AAB9"/>
        </a:accent5>
        <a:accent6>
          <a:srgbClr val="E77200"/>
        </a:accent6>
        <a:hlink>
          <a:srgbClr val="FF00FF"/>
        </a:hlink>
        <a:folHlink>
          <a:srgbClr val="B760F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B760F9"/>
        </a:lt1>
        <a:dk2>
          <a:srgbClr val="7B00E4"/>
        </a:dk2>
        <a:lt2>
          <a:srgbClr val="280049"/>
        </a:lt2>
        <a:accent1>
          <a:srgbClr val="FFFFFF"/>
        </a:accent1>
        <a:accent2>
          <a:srgbClr val="FFFF00"/>
        </a:accent2>
        <a:accent3>
          <a:srgbClr val="D8B6FB"/>
        </a:accent3>
        <a:accent4>
          <a:srgbClr val="000000"/>
        </a:accent4>
        <a:accent5>
          <a:srgbClr val="FFFFFF"/>
        </a:accent5>
        <a:accent6>
          <a:srgbClr val="E7E700"/>
        </a:accent6>
        <a:hlink>
          <a:srgbClr val="FF00FF"/>
        </a:hlink>
        <a:folHlink>
          <a:srgbClr val="DFB6FF"/>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DADADA"/>
        </a:lt2>
        <a:accent1>
          <a:srgbClr val="F2F2F2"/>
        </a:accent1>
        <a:accent2>
          <a:srgbClr val="919191"/>
        </a:accent2>
        <a:accent3>
          <a:srgbClr val="FFFFFF"/>
        </a:accent3>
        <a:accent4>
          <a:srgbClr val="000000"/>
        </a:accent4>
        <a:accent5>
          <a:srgbClr val="F7F7F7"/>
        </a:accent5>
        <a:accent6>
          <a:srgbClr val="838383"/>
        </a:accent6>
        <a:hlink>
          <a:srgbClr val="DADADA"/>
        </a:hlink>
        <a:folHlink>
          <a:srgbClr val="67676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150</TotalTime>
  <Words>2011</Words>
  <Application>Microsoft Office PowerPoint</Application>
  <PresentationFormat>On-screen Show (4:3)</PresentationFormat>
  <Paragraphs>320</Paragraphs>
  <Slides>28</Slides>
  <Notes>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1_TS001069040</vt:lpstr>
      <vt:lpstr>BACTERIAL GENETICS</vt:lpstr>
      <vt:lpstr>BACTERIAL GENETICS </vt:lpstr>
      <vt:lpstr>Introduction </vt:lpstr>
      <vt:lpstr>PowerPoint Presentation</vt:lpstr>
      <vt:lpstr>Definitions</vt:lpstr>
      <vt:lpstr>Steps in Polypeptide Synthesis</vt:lpstr>
      <vt:lpstr>PowerPoint Presentation</vt:lpstr>
      <vt:lpstr>PowerPoint Presentation</vt:lpstr>
      <vt:lpstr>PowerPoint Presentation</vt:lpstr>
      <vt:lpstr>PowerPoint Presentation</vt:lpstr>
      <vt:lpstr>Gene Regulation </vt:lpstr>
      <vt:lpstr>PowerPoint Presentation</vt:lpstr>
      <vt:lpstr>PowerPoint Presentation</vt:lpstr>
      <vt:lpstr>Sources of genetic diversity</vt:lpstr>
      <vt:lpstr>PowerPoint Presentation</vt:lpstr>
      <vt:lpstr>Mechanisms of mutation</vt:lpstr>
      <vt:lpstr>PowerPoint Presentation</vt:lpstr>
      <vt:lpstr>PowerPoint Presentation</vt:lpstr>
      <vt:lpstr>Role of Mutagens</vt:lpstr>
      <vt:lpstr>Effects of Mutation on the Phenotype</vt:lpstr>
      <vt:lpstr>Gene Transfer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BACTERIAL GENETICS</dc:title>
  <dc:creator>Dr. Kimaiga H.O. MBChB (UoN)</dc:creator>
  <cp:lastModifiedBy>Maurice</cp:lastModifiedBy>
  <cp:revision>5</cp:revision>
  <dcterms:created xsi:type="dcterms:W3CDTF">2013-05-14T07:52:23Z</dcterms:created>
  <dcterms:modified xsi:type="dcterms:W3CDTF">2014-11-20T19:01:22Z</dcterms:modified>
</cp:coreProperties>
</file>