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7"/>
  </p:notesMasterIdLst>
  <p:sldIdLst>
    <p:sldId id="256" r:id="rId2"/>
    <p:sldId id="265" r:id="rId3"/>
    <p:sldId id="336" r:id="rId4"/>
    <p:sldId id="331" r:id="rId5"/>
    <p:sldId id="330" r:id="rId6"/>
    <p:sldId id="327" r:id="rId7"/>
    <p:sldId id="332" r:id="rId8"/>
    <p:sldId id="257" r:id="rId9"/>
    <p:sldId id="266" r:id="rId10"/>
    <p:sldId id="267" r:id="rId11"/>
    <p:sldId id="284" r:id="rId12"/>
    <p:sldId id="339" r:id="rId13"/>
    <p:sldId id="340" r:id="rId14"/>
    <p:sldId id="316" r:id="rId15"/>
    <p:sldId id="321" r:id="rId16"/>
    <p:sldId id="317" r:id="rId17"/>
    <p:sldId id="292" r:id="rId18"/>
    <p:sldId id="258" r:id="rId19"/>
    <p:sldId id="259" r:id="rId20"/>
    <p:sldId id="260" r:id="rId21"/>
    <p:sldId id="261" r:id="rId22"/>
    <p:sldId id="262" r:id="rId23"/>
    <p:sldId id="285" r:id="rId24"/>
    <p:sldId id="264" r:id="rId25"/>
    <p:sldId id="318" r:id="rId26"/>
    <p:sldId id="334" r:id="rId27"/>
    <p:sldId id="286" r:id="rId28"/>
    <p:sldId id="335" r:id="rId29"/>
    <p:sldId id="298" r:id="rId30"/>
    <p:sldId id="296" r:id="rId31"/>
    <p:sldId id="287" r:id="rId32"/>
    <p:sldId id="268" r:id="rId33"/>
    <p:sldId id="270" r:id="rId34"/>
    <p:sldId id="274" r:id="rId35"/>
    <p:sldId id="275" r:id="rId36"/>
    <p:sldId id="338" r:id="rId37"/>
    <p:sldId id="276" r:id="rId38"/>
    <p:sldId id="311" r:id="rId39"/>
    <p:sldId id="305" r:id="rId40"/>
    <p:sldId id="337" r:id="rId41"/>
    <p:sldId id="279" r:id="rId42"/>
    <p:sldId id="280" r:id="rId43"/>
    <p:sldId id="314" r:id="rId44"/>
    <p:sldId id="313" r:id="rId45"/>
    <p:sldId id="328" r:id="rId46"/>
    <p:sldId id="308" r:id="rId47"/>
    <p:sldId id="329" r:id="rId48"/>
    <p:sldId id="309" r:id="rId49"/>
    <p:sldId id="304" r:id="rId50"/>
    <p:sldId id="282" r:id="rId51"/>
    <p:sldId id="322" r:id="rId52"/>
    <p:sldId id="288" r:id="rId53"/>
    <p:sldId id="293" r:id="rId54"/>
    <p:sldId id="312" r:id="rId55"/>
    <p:sldId id="294" r:id="rId56"/>
    <p:sldId id="295" r:id="rId57"/>
    <p:sldId id="315" r:id="rId58"/>
    <p:sldId id="325" r:id="rId59"/>
    <p:sldId id="299" r:id="rId60"/>
    <p:sldId id="300" r:id="rId61"/>
    <p:sldId id="333" r:id="rId62"/>
    <p:sldId id="301" r:id="rId63"/>
    <p:sldId id="324" r:id="rId64"/>
    <p:sldId id="323" r:id="rId65"/>
    <p:sldId id="310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929" autoAdjust="0"/>
  </p:normalViewPr>
  <p:slideViewPr>
    <p:cSldViewPr>
      <p:cViewPr varScale="1">
        <p:scale>
          <a:sx n="50" d="100"/>
          <a:sy n="50" d="100"/>
        </p:scale>
        <p:origin x="-90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6B019-32DD-45AA-B08D-AE9E5FE90344}" type="datetimeFigureOut">
              <a:rPr lang="en-GB" smtClean="0"/>
              <a:t>28/10/2013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0C294-A17F-40EB-9AD7-EB9F4B9CE2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996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6" name="Group 18"/>
          <p:cNvGrpSpPr>
            <a:grpSpLocks/>
          </p:cNvGrpSpPr>
          <p:nvPr/>
        </p:nvGrpSpPr>
        <p:grpSpPr bwMode="auto">
          <a:xfrm>
            <a:off x="2166938" y="563563"/>
            <a:ext cx="4800600" cy="6151562"/>
            <a:chOff x="1365" y="355"/>
            <a:chExt cx="3024" cy="3875"/>
          </a:xfrm>
        </p:grpSpPr>
        <p:sp>
          <p:nvSpPr>
            <p:cNvPr id="2050" name="Freeform 2"/>
            <p:cNvSpPr>
              <a:spLocks/>
            </p:cNvSpPr>
            <p:nvPr/>
          </p:nvSpPr>
          <p:spPr bwMode="auto">
            <a:xfrm>
              <a:off x="2835" y="586"/>
              <a:ext cx="88" cy="1121"/>
            </a:xfrm>
            <a:custGeom>
              <a:avLst/>
              <a:gdLst>
                <a:gd name="T0" fmla="*/ 0 w 88"/>
                <a:gd name="T1" fmla="*/ 1120 h 1121"/>
                <a:gd name="T2" fmla="*/ 0 w 88"/>
                <a:gd name="T3" fmla="*/ 0 h 1121"/>
                <a:gd name="T4" fmla="*/ 87 w 88"/>
                <a:gd name="T5" fmla="*/ 0 h 1121"/>
                <a:gd name="T6" fmla="*/ 87 w 88"/>
                <a:gd name="T7" fmla="*/ 1085 h 1121"/>
                <a:gd name="T8" fmla="*/ 0 w 88"/>
                <a:gd name="T9" fmla="*/ 1120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1">
                  <a:moveTo>
                    <a:pt x="0" y="1120"/>
                  </a:moveTo>
                  <a:lnTo>
                    <a:pt x="0" y="0"/>
                  </a:lnTo>
                  <a:lnTo>
                    <a:pt x="87" y="0"/>
                  </a:lnTo>
                  <a:lnTo>
                    <a:pt x="87" y="1085"/>
                  </a:lnTo>
                  <a:lnTo>
                    <a:pt x="0" y="112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1" name="Freeform 3"/>
            <p:cNvSpPr>
              <a:spLocks/>
            </p:cNvSpPr>
            <p:nvPr/>
          </p:nvSpPr>
          <p:spPr bwMode="auto">
            <a:xfrm>
              <a:off x="2834" y="1900"/>
              <a:ext cx="84" cy="363"/>
            </a:xfrm>
            <a:custGeom>
              <a:avLst/>
              <a:gdLst>
                <a:gd name="T0" fmla="*/ 0 w 84"/>
                <a:gd name="T1" fmla="*/ 29 h 363"/>
                <a:gd name="T2" fmla="*/ 83 w 84"/>
                <a:gd name="T3" fmla="*/ 0 h 363"/>
                <a:gd name="T4" fmla="*/ 74 w 84"/>
                <a:gd name="T5" fmla="*/ 329 h 363"/>
                <a:gd name="T6" fmla="*/ 0 w 84"/>
                <a:gd name="T7" fmla="*/ 362 h 363"/>
                <a:gd name="T8" fmla="*/ 0 w 84"/>
                <a:gd name="T9" fmla="*/ 2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363">
                  <a:moveTo>
                    <a:pt x="0" y="29"/>
                  </a:moveTo>
                  <a:lnTo>
                    <a:pt x="83" y="0"/>
                  </a:lnTo>
                  <a:lnTo>
                    <a:pt x="74" y="329"/>
                  </a:lnTo>
                  <a:lnTo>
                    <a:pt x="0" y="362"/>
                  </a:lnTo>
                  <a:lnTo>
                    <a:pt x="0" y="2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2" name="Freeform 4"/>
            <p:cNvSpPr>
              <a:spLocks/>
            </p:cNvSpPr>
            <p:nvPr/>
          </p:nvSpPr>
          <p:spPr bwMode="auto">
            <a:xfrm>
              <a:off x="2825" y="2493"/>
              <a:ext cx="84" cy="249"/>
            </a:xfrm>
            <a:custGeom>
              <a:avLst/>
              <a:gdLst>
                <a:gd name="T0" fmla="*/ 2 w 84"/>
                <a:gd name="T1" fmla="*/ 213 h 249"/>
                <a:gd name="T2" fmla="*/ 0 w 84"/>
                <a:gd name="T3" fmla="*/ 28 h 249"/>
                <a:gd name="T4" fmla="*/ 83 w 84"/>
                <a:gd name="T5" fmla="*/ 0 h 249"/>
                <a:gd name="T6" fmla="*/ 72 w 84"/>
                <a:gd name="T7" fmla="*/ 248 h 249"/>
                <a:gd name="T8" fmla="*/ 2 w 84"/>
                <a:gd name="T9" fmla="*/ 21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249">
                  <a:moveTo>
                    <a:pt x="2" y="213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72" y="248"/>
                  </a:lnTo>
                  <a:lnTo>
                    <a:pt x="2" y="21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3" name="Freeform 5"/>
            <p:cNvSpPr>
              <a:spLocks/>
            </p:cNvSpPr>
            <p:nvPr/>
          </p:nvSpPr>
          <p:spPr bwMode="auto">
            <a:xfrm>
              <a:off x="2831" y="2965"/>
              <a:ext cx="52" cy="232"/>
            </a:xfrm>
            <a:custGeom>
              <a:avLst/>
              <a:gdLst>
                <a:gd name="T0" fmla="*/ 13 w 52"/>
                <a:gd name="T1" fmla="*/ 204 h 232"/>
                <a:gd name="T2" fmla="*/ 0 w 52"/>
                <a:gd name="T3" fmla="*/ 0 h 232"/>
                <a:gd name="T4" fmla="*/ 51 w 52"/>
                <a:gd name="T5" fmla="*/ 26 h 232"/>
                <a:gd name="T6" fmla="*/ 47 w 52"/>
                <a:gd name="T7" fmla="*/ 231 h 232"/>
                <a:gd name="T8" fmla="*/ 13 w 52"/>
                <a:gd name="T9" fmla="*/ 20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2">
                  <a:moveTo>
                    <a:pt x="13" y="204"/>
                  </a:moveTo>
                  <a:lnTo>
                    <a:pt x="0" y="0"/>
                  </a:lnTo>
                  <a:lnTo>
                    <a:pt x="51" y="26"/>
                  </a:lnTo>
                  <a:lnTo>
                    <a:pt x="47" y="231"/>
                  </a:lnTo>
                  <a:lnTo>
                    <a:pt x="13" y="20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4" name="Freeform 6"/>
            <p:cNvSpPr>
              <a:spLocks/>
            </p:cNvSpPr>
            <p:nvPr/>
          </p:nvSpPr>
          <p:spPr bwMode="auto">
            <a:xfrm>
              <a:off x="2851" y="3354"/>
              <a:ext cx="36" cy="133"/>
            </a:xfrm>
            <a:custGeom>
              <a:avLst/>
              <a:gdLst>
                <a:gd name="T0" fmla="*/ 4 w 36"/>
                <a:gd name="T1" fmla="*/ 101 h 133"/>
                <a:gd name="T2" fmla="*/ 0 w 36"/>
                <a:gd name="T3" fmla="*/ 0 h 133"/>
                <a:gd name="T4" fmla="*/ 35 w 36"/>
                <a:gd name="T5" fmla="*/ 20 h 133"/>
                <a:gd name="T6" fmla="*/ 28 w 36"/>
                <a:gd name="T7" fmla="*/ 132 h 133"/>
                <a:gd name="T8" fmla="*/ 4 w 36"/>
                <a:gd name="T9" fmla="*/ 10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33">
                  <a:moveTo>
                    <a:pt x="4" y="101"/>
                  </a:moveTo>
                  <a:lnTo>
                    <a:pt x="0" y="0"/>
                  </a:lnTo>
                  <a:lnTo>
                    <a:pt x="35" y="20"/>
                  </a:lnTo>
                  <a:lnTo>
                    <a:pt x="28" y="132"/>
                  </a:lnTo>
                  <a:lnTo>
                    <a:pt x="4" y="10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5" name="Freeform 7"/>
            <p:cNvSpPr>
              <a:spLocks/>
            </p:cNvSpPr>
            <p:nvPr/>
          </p:nvSpPr>
          <p:spPr bwMode="auto">
            <a:xfrm>
              <a:off x="2851" y="3640"/>
              <a:ext cx="30" cy="590"/>
            </a:xfrm>
            <a:custGeom>
              <a:avLst/>
              <a:gdLst>
                <a:gd name="T0" fmla="*/ 15 w 30"/>
                <a:gd name="T1" fmla="*/ 589 h 590"/>
                <a:gd name="T2" fmla="*/ 0 w 30"/>
                <a:gd name="T3" fmla="*/ 0 h 590"/>
                <a:gd name="T4" fmla="*/ 29 w 30"/>
                <a:gd name="T5" fmla="*/ 37 h 590"/>
                <a:gd name="T6" fmla="*/ 15 w 30"/>
                <a:gd name="T7" fmla="*/ 589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590">
                  <a:moveTo>
                    <a:pt x="15" y="589"/>
                  </a:moveTo>
                  <a:lnTo>
                    <a:pt x="0" y="0"/>
                  </a:lnTo>
                  <a:lnTo>
                    <a:pt x="29" y="37"/>
                  </a:lnTo>
                  <a:lnTo>
                    <a:pt x="15" y="58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6" name="Freeform 8"/>
            <p:cNvSpPr>
              <a:spLocks/>
            </p:cNvSpPr>
            <p:nvPr/>
          </p:nvSpPr>
          <p:spPr bwMode="auto">
            <a:xfrm>
              <a:off x="2600" y="3595"/>
              <a:ext cx="233" cy="130"/>
            </a:xfrm>
            <a:custGeom>
              <a:avLst/>
              <a:gdLst>
                <a:gd name="T0" fmla="*/ 0 w 233"/>
                <a:gd name="T1" fmla="*/ 117 h 130"/>
                <a:gd name="T2" fmla="*/ 48 w 233"/>
                <a:gd name="T3" fmla="*/ 101 h 130"/>
                <a:gd name="T4" fmla="*/ 93 w 233"/>
                <a:gd name="T5" fmla="*/ 79 h 130"/>
                <a:gd name="T6" fmla="*/ 146 w 233"/>
                <a:gd name="T7" fmla="*/ 39 h 130"/>
                <a:gd name="T8" fmla="*/ 182 w 233"/>
                <a:gd name="T9" fmla="*/ 0 h 130"/>
                <a:gd name="T10" fmla="*/ 232 w 233"/>
                <a:gd name="T11" fmla="*/ 42 h 130"/>
                <a:gd name="T12" fmla="*/ 188 w 233"/>
                <a:gd name="T13" fmla="*/ 74 h 130"/>
                <a:gd name="T14" fmla="*/ 134 w 233"/>
                <a:gd name="T15" fmla="*/ 110 h 130"/>
                <a:gd name="T16" fmla="*/ 61 w 233"/>
                <a:gd name="T17" fmla="*/ 129 h 130"/>
                <a:gd name="T18" fmla="*/ 0 w 233"/>
                <a:gd name="T1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3" h="130">
                  <a:moveTo>
                    <a:pt x="0" y="117"/>
                  </a:moveTo>
                  <a:lnTo>
                    <a:pt x="48" y="101"/>
                  </a:lnTo>
                  <a:lnTo>
                    <a:pt x="93" y="79"/>
                  </a:lnTo>
                  <a:lnTo>
                    <a:pt x="146" y="39"/>
                  </a:lnTo>
                  <a:lnTo>
                    <a:pt x="182" y="0"/>
                  </a:lnTo>
                  <a:lnTo>
                    <a:pt x="232" y="42"/>
                  </a:lnTo>
                  <a:lnTo>
                    <a:pt x="188" y="74"/>
                  </a:lnTo>
                  <a:lnTo>
                    <a:pt x="134" y="110"/>
                  </a:lnTo>
                  <a:lnTo>
                    <a:pt x="61" y="129"/>
                  </a:lnTo>
                  <a:lnTo>
                    <a:pt x="0" y="11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7" name="Freeform 9"/>
            <p:cNvSpPr>
              <a:spLocks/>
            </p:cNvSpPr>
            <p:nvPr/>
          </p:nvSpPr>
          <p:spPr bwMode="auto">
            <a:xfrm>
              <a:off x="2583" y="2888"/>
              <a:ext cx="465" cy="646"/>
            </a:xfrm>
            <a:custGeom>
              <a:avLst/>
              <a:gdLst>
                <a:gd name="T0" fmla="*/ 359 w 465"/>
                <a:gd name="T1" fmla="*/ 645 h 646"/>
                <a:gd name="T2" fmla="*/ 405 w 465"/>
                <a:gd name="T3" fmla="*/ 616 h 646"/>
                <a:gd name="T4" fmla="*/ 447 w 465"/>
                <a:gd name="T5" fmla="*/ 580 h 646"/>
                <a:gd name="T6" fmla="*/ 460 w 465"/>
                <a:gd name="T7" fmla="*/ 552 h 646"/>
                <a:gd name="T8" fmla="*/ 464 w 465"/>
                <a:gd name="T9" fmla="*/ 515 h 646"/>
                <a:gd name="T10" fmla="*/ 451 w 465"/>
                <a:gd name="T11" fmla="*/ 468 h 646"/>
                <a:gd name="T12" fmla="*/ 424 w 465"/>
                <a:gd name="T13" fmla="*/ 424 h 646"/>
                <a:gd name="T14" fmla="*/ 380 w 465"/>
                <a:gd name="T15" fmla="*/ 385 h 646"/>
                <a:gd name="T16" fmla="*/ 168 w 465"/>
                <a:gd name="T17" fmla="*/ 259 h 646"/>
                <a:gd name="T18" fmla="*/ 133 w 465"/>
                <a:gd name="T19" fmla="*/ 235 h 646"/>
                <a:gd name="T20" fmla="*/ 111 w 465"/>
                <a:gd name="T21" fmla="*/ 208 h 646"/>
                <a:gd name="T22" fmla="*/ 104 w 465"/>
                <a:gd name="T23" fmla="*/ 166 h 646"/>
                <a:gd name="T24" fmla="*/ 117 w 465"/>
                <a:gd name="T25" fmla="*/ 124 h 646"/>
                <a:gd name="T26" fmla="*/ 155 w 465"/>
                <a:gd name="T27" fmla="*/ 95 h 646"/>
                <a:gd name="T28" fmla="*/ 222 w 465"/>
                <a:gd name="T29" fmla="*/ 52 h 646"/>
                <a:gd name="T30" fmla="*/ 124 w 465"/>
                <a:gd name="T31" fmla="*/ 0 h 646"/>
                <a:gd name="T32" fmla="*/ 55 w 465"/>
                <a:gd name="T33" fmla="*/ 41 h 646"/>
                <a:gd name="T34" fmla="*/ 27 w 465"/>
                <a:gd name="T35" fmla="*/ 70 h 646"/>
                <a:gd name="T36" fmla="*/ 2 w 465"/>
                <a:gd name="T37" fmla="*/ 123 h 646"/>
                <a:gd name="T38" fmla="*/ 0 w 465"/>
                <a:gd name="T39" fmla="*/ 189 h 646"/>
                <a:gd name="T40" fmla="*/ 29 w 465"/>
                <a:gd name="T41" fmla="*/ 257 h 646"/>
                <a:gd name="T42" fmla="*/ 78 w 465"/>
                <a:gd name="T43" fmla="*/ 300 h 646"/>
                <a:gd name="T44" fmla="*/ 311 w 465"/>
                <a:gd name="T45" fmla="*/ 442 h 646"/>
                <a:gd name="T46" fmla="*/ 358 w 465"/>
                <a:gd name="T47" fmla="*/ 474 h 646"/>
                <a:gd name="T48" fmla="*/ 375 w 465"/>
                <a:gd name="T49" fmla="*/ 516 h 646"/>
                <a:gd name="T50" fmla="*/ 375 w 465"/>
                <a:gd name="T51" fmla="*/ 550 h 646"/>
                <a:gd name="T52" fmla="*/ 308 w 465"/>
                <a:gd name="T53" fmla="*/ 608 h 646"/>
                <a:gd name="T54" fmla="*/ 359 w 465"/>
                <a:gd name="T55" fmla="*/ 645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5" h="646">
                  <a:moveTo>
                    <a:pt x="359" y="645"/>
                  </a:moveTo>
                  <a:lnTo>
                    <a:pt x="405" y="616"/>
                  </a:lnTo>
                  <a:lnTo>
                    <a:pt x="447" y="580"/>
                  </a:lnTo>
                  <a:lnTo>
                    <a:pt x="460" y="552"/>
                  </a:lnTo>
                  <a:lnTo>
                    <a:pt x="464" y="515"/>
                  </a:lnTo>
                  <a:lnTo>
                    <a:pt x="451" y="468"/>
                  </a:lnTo>
                  <a:lnTo>
                    <a:pt x="424" y="424"/>
                  </a:lnTo>
                  <a:lnTo>
                    <a:pt x="380" y="385"/>
                  </a:lnTo>
                  <a:lnTo>
                    <a:pt x="168" y="259"/>
                  </a:lnTo>
                  <a:lnTo>
                    <a:pt x="133" y="235"/>
                  </a:lnTo>
                  <a:lnTo>
                    <a:pt x="111" y="208"/>
                  </a:lnTo>
                  <a:lnTo>
                    <a:pt x="104" y="166"/>
                  </a:lnTo>
                  <a:lnTo>
                    <a:pt x="117" y="124"/>
                  </a:lnTo>
                  <a:lnTo>
                    <a:pt x="155" y="95"/>
                  </a:lnTo>
                  <a:lnTo>
                    <a:pt x="222" y="52"/>
                  </a:lnTo>
                  <a:lnTo>
                    <a:pt x="124" y="0"/>
                  </a:lnTo>
                  <a:lnTo>
                    <a:pt x="55" y="41"/>
                  </a:lnTo>
                  <a:lnTo>
                    <a:pt x="27" y="70"/>
                  </a:lnTo>
                  <a:lnTo>
                    <a:pt x="2" y="123"/>
                  </a:lnTo>
                  <a:lnTo>
                    <a:pt x="0" y="189"/>
                  </a:lnTo>
                  <a:lnTo>
                    <a:pt x="29" y="257"/>
                  </a:lnTo>
                  <a:lnTo>
                    <a:pt x="78" y="300"/>
                  </a:lnTo>
                  <a:lnTo>
                    <a:pt x="311" y="442"/>
                  </a:lnTo>
                  <a:lnTo>
                    <a:pt x="358" y="474"/>
                  </a:lnTo>
                  <a:lnTo>
                    <a:pt x="375" y="516"/>
                  </a:lnTo>
                  <a:lnTo>
                    <a:pt x="375" y="550"/>
                  </a:lnTo>
                  <a:lnTo>
                    <a:pt x="308" y="608"/>
                  </a:lnTo>
                  <a:lnTo>
                    <a:pt x="359" y="64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8" name="Freeform 10"/>
            <p:cNvSpPr>
              <a:spLocks/>
            </p:cNvSpPr>
            <p:nvPr/>
          </p:nvSpPr>
          <p:spPr bwMode="auto">
            <a:xfrm>
              <a:off x="2966" y="2396"/>
              <a:ext cx="318" cy="422"/>
            </a:xfrm>
            <a:custGeom>
              <a:avLst/>
              <a:gdLst>
                <a:gd name="T0" fmla="*/ 92 w 318"/>
                <a:gd name="T1" fmla="*/ 421 h 422"/>
                <a:gd name="T2" fmla="*/ 163 w 318"/>
                <a:gd name="T3" fmla="*/ 399 h 422"/>
                <a:gd name="T4" fmla="*/ 218 w 318"/>
                <a:gd name="T5" fmla="*/ 357 h 422"/>
                <a:gd name="T6" fmla="*/ 263 w 318"/>
                <a:gd name="T7" fmla="*/ 316 h 422"/>
                <a:gd name="T8" fmla="*/ 300 w 318"/>
                <a:gd name="T9" fmla="*/ 265 h 422"/>
                <a:gd name="T10" fmla="*/ 317 w 318"/>
                <a:gd name="T11" fmla="*/ 203 h 422"/>
                <a:gd name="T12" fmla="*/ 316 w 318"/>
                <a:gd name="T13" fmla="*/ 139 h 422"/>
                <a:gd name="T14" fmla="*/ 299 w 318"/>
                <a:gd name="T15" fmla="*/ 95 h 422"/>
                <a:gd name="T16" fmla="*/ 276 w 318"/>
                <a:gd name="T17" fmla="*/ 64 h 422"/>
                <a:gd name="T18" fmla="*/ 241 w 318"/>
                <a:gd name="T19" fmla="*/ 36 h 422"/>
                <a:gd name="T20" fmla="*/ 218 w 318"/>
                <a:gd name="T21" fmla="*/ 14 h 422"/>
                <a:gd name="T22" fmla="*/ 180 w 318"/>
                <a:gd name="T23" fmla="*/ 0 h 422"/>
                <a:gd name="T24" fmla="*/ 61 w 318"/>
                <a:gd name="T25" fmla="*/ 52 h 422"/>
                <a:gd name="T26" fmla="*/ 106 w 318"/>
                <a:gd name="T27" fmla="*/ 93 h 422"/>
                <a:gd name="T28" fmla="*/ 137 w 318"/>
                <a:gd name="T29" fmla="*/ 130 h 422"/>
                <a:gd name="T30" fmla="*/ 159 w 318"/>
                <a:gd name="T31" fmla="*/ 159 h 422"/>
                <a:gd name="T32" fmla="*/ 176 w 318"/>
                <a:gd name="T33" fmla="*/ 196 h 422"/>
                <a:gd name="T34" fmla="*/ 176 w 318"/>
                <a:gd name="T35" fmla="*/ 246 h 422"/>
                <a:gd name="T36" fmla="*/ 145 w 318"/>
                <a:gd name="T37" fmla="*/ 279 h 422"/>
                <a:gd name="T38" fmla="*/ 105 w 318"/>
                <a:gd name="T39" fmla="*/ 309 h 422"/>
                <a:gd name="T40" fmla="*/ 50 w 318"/>
                <a:gd name="T41" fmla="*/ 342 h 422"/>
                <a:gd name="T42" fmla="*/ 0 w 318"/>
                <a:gd name="T43" fmla="*/ 369 h 422"/>
                <a:gd name="T44" fmla="*/ 92 w 318"/>
                <a:gd name="T45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8" h="422">
                  <a:moveTo>
                    <a:pt x="92" y="421"/>
                  </a:moveTo>
                  <a:lnTo>
                    <a:pt x="163" y="399"/>
                  </a:lnTo>
                  <a:lnTo>
                    <a:pt x="218" y="357"/>
                  </a:lnTo>
                  <a:lnTo>
                    <a:pt x="263" y="316"/>
                  </a:lnTo>
                  <a:lnTo>
                    <a:pt x="300" y="265"/>
                  </a:lnTo>
                  <a:lnTo>
                    <a:pt x="317" y="203"/>
                  </a:lnTo>
                  <a:lnTo>
                    <a:pt x="316" y="139"/>
                  </a:lnTo>
                  <a:lnTo>
                    <a:pt x="299" y="95"/>
                  </a:lnTo>
                  <a:lnTo>
                    <a:pt x="276" y="64"/>
                  </a:lnTo>
                  <a:lnTo>
                    <a:pt x="241" y="36"/>
                  </a:lnTo>
                  <a:lnTo>
                    <a:pt x="218" y="14"/>
                  </a:lnTo>
                  <a:lnTo>
                    <a:pt x="180" y="0"/>
                  </a:lnTo>
                  <a:lnTo>
                    <a:pt x="61" y="52"/>
                  </a:lnTo>
                  <a:lnTo>
                    <a:pt x="106" y="93"/>
                  </a:lnTo>
                  <a:lnTo>
                    <a:pt x="137" y="130"/>
                  </a:lnTo>
                  <a:lnTo>
                    <a:pt x="159" y="159"/>
                  </a:lnTo>
                  <a:lnTo>
                    <a:pt x="176" y="196"/>
                  </a:lnTo>
                  <a:lnTo>
                    <a:pt x="176" y="246"/>
                  </a:lnTo>
                  <a:lnTo>
                    <a:pt x="145" y="279"/>
                  </a:lnTo>
                  <a:lnTo>
                    <a:pt x="105" y="309"/>
                  </a:lnTo>
                  <a:lnTo>
                    <a:pt x="50" y="342"/>
                  </a:lnTo>
                  <a:lnTo>
                    <a:pt x="0" y="369"/>
                  </a:lnTo>
                  <a:lnTo>
                    <a:pt x="92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59" name="Freeform 11"/>
            <p:cNvSpPr>
              <a:spLocks/>
            </p:cNvSpPr>
            <p:nvPr/>
          </p:nvSpPr>
          <p:spPr bwMode="auto">
            <a:xfrm>
              <a:off x="2308" y="1190"/>
              <a:ext cx="1404" cy="1153"/>
            </a:xfrm>
            <a:custGeom>
              <a:avLst/>
              <a:gdLst>
                <a:gd name="T0" fmla="*/ 466 w 1404"/>
                <a:gd name="T1" fmla="*/ 1084 h 1153"/>
                <a:gd name="T2" fmla="*/ 370 w 1404"/>
                <a:gd name="T3" fmla="*/ 1066 h 1153"/>
                <a:gd name="T4" fmla="*/ 299 w 1404"/>
                <a:gd name="T5" fmla="*/ 1035 h 1153"/>
                <a:gd name="T6" fmla="*/ 257 w 1404"/>
                <a:gd name="T7" fmla="*/ 1002 h 1153"/>
                <a:gd name="T8" fmla="*/ 220 w 1404"/>
                <a:gd name="T9" fmla="*/ 956 h 1153"/>
                <a:gd name="T10" fmla="*/ 209 w 1404"/>
                <a:gd name="T11" fmla="*/ 914 h 1153"/>
                <a:gd name="T12" fmla="*/ 215 w 1404"/>
                <a:gd name="T13" fmla="*/ 873 h 1153"/>
                <a:gd name="T14" fmla="*/ 231 w 1404"/>
                <a:gd name="T15" fmla="*/ 836 h 1153"/>
                <a:gd name="T16" fmla="*/ 273 w 1404"/>
                <a:gd name="T17" fmla="*/ 798 h 1153"/>
                <a:gd name="T18" fmla="*/ 330 w 1404"/>
                <a:gd name="T19" fmla="*/ 774 h 1153"/>
                <a:gd name="T20" fmla="*/ 400 w 1404"/>
                <a:gd name="T21" fmla="*/ 748 h 1153"/>
                <a:gd name="T22" fmla="*/ 1110 w 1404"/>
                <a:gd name="T23" fmla="*/ 499 h 1153"/>
                <a:gd name="T24" fmla="*/ 1207 w 1404"/>
                <a:gd name="T25" fmla="*/ 451 h 1153"/>
                <a:gd name="T26" fmla="*/ 1289 w 1404"/>
                <a:gd name="T27" fmla="*/ 398 h 1153"/>
                <a:gd name="T28" fmla="*/ 1344 w 1404"/>
                <a:gd name="T29" fmla="*/ 356 h 1153"/>
                <a:gd name="T30" fmla="*/ 1381 w 1404"/>
                <a:gd name="T31" fmla="*/ 310 h 1153"/>
                <a:gd name="T32" fmla="*/ 1403 w 1404"/>
                <a:gd name="T33" fmla="*/ 249 h 1153"/>
                <a:gd name="T34" fmla="*/ 1401 w 1404"/>
                <a:gd name="T35" fmla="*/ 185 h 1153"/>
                <a:gd name="T36" fmla="*/ 1386 w 1404"/>
                <a:gd name="T37" fmla="*/ 136 h 1153"/>
                <a:gd name="T38" fmla="*/ 1370 w 1404"/>
                <a:gd name="T39" fmla="*/ 90 h 1153"/>
                <a:gd name="T40" fmla="*/ 1335 w 1404"/>
                <a:gd name="T41" fmla="*/ 55 h 1153"/>
                <a:gd name="T42" fmla="*/ 1280 w 1404"/>
                <a:gd name="T43" fmla="*/ 18 h 1153"/>
                <a:gd name="T44" fmla="*/ 1214 w 1404"/>
                <a:gd name="T45" fmla="*/ 0 h 1153"/>
                <a:gd name="T46" fmla="*/ 1172 w 1404"/>
                <a:gd name="T47" fmla="*/ 4 h 1153"/>
                <a:gd name="T48" fmla="*/ 1111 w 1404"/>
                <a:gd name="T49" fmla="*/ 7 h 1153"/>
                <a:gd name="T50" fmla="*/ 1053 w 1404"/>
                <a:gd name="T51" fmla="*/ 20 h 1153"/>
                <a:gd name="T52" fmla="*/ 989 w 1404"/>
                <a:gd name="T53" fmla="*/ 46 h 1153"/>
                <a:gd name="T54" fmla="*/ 939 w 1404"/>
                <a:gd name="T55" fmla="*/ 79 h 1153"/>
                <a:gd name="T56" fmla="*/ 899 w 1404"/>
                <a:gd name="T57" fmla="*/ 106 h 1153"/>
                <a:gd name="T58" fmla="*/ 878 w 1404"/>
                <a:gd name="T59" fmla="*/ 149 h 1153"/>
                <a:gd name="T60" fmla="*/ 897 w 1404"/>
                <a:gd name="T61" fmla="*/ 187 h 1153"/>
                <a:gd name="T62" fmla="*/ 939 w 1404"/>
                <a:gd name="T63" fmla="*/ 183 h 1153"/>
                <a:gd name="T64" fmla="*/ 987 w 1404"/>
                <a:gd name="T65" fmla="*/ 171 h 1153"/>
                <a:gd name="T66" fmla="*/ 1033 w 1404"/>
                <a:gd name="T67" fmla="*/ 158 h 1153"/>
                <a:gd name="T68" fmla="*/ 1069 w 1404"/>
                <a:gd name="T69" fmla="*/ 150 h 1153"/>
                <a:gd name="T70" fmla="*/ 1111 w 1404"/>
                <a:gd name="T71" fmla="*/ 150 h 1153"/>
                <a:gd name="T72" fmla="*/ 1154 w 1404"/>
                <a:gd name="T73" fmla="*/ 163 h 1153"/>
                <a:gd name="T74" fmla="*/ 1183 w 1404"/>
                <a:gd name="T75" fmla="*/ 204 h 1153"/>
                <a:gd name="T76" fmla="*/ 1179 w 1404"/>
                <a:gd name="T77" fmla="*/ 248 h 1153"/>
                <a:gd name="T78" fmla="*/ 1157 w 1404"/>
                <a:gd name="T79" fmla="*/ 286 h 1153"/>
                <a:gd name="T80" fmla="*/ 1121 w 1404"/>
                <a:gd name="T81" fmla="*/ 323 h 1153"/>
                <a:gd name="T82" fmla="*/ 1047 w 1404"/>
                <a:gd name="T83" fmla="*/ 361 h 1153"/>
                <a:gd name="T84" fmla="*/ 908 w 1404"/>
                <a:gd name="T85" fmla="*/ 415 h 1153"/>
                <a:gd name="T86" fmla="*/ 194 w 1404"/>
                <a:gd name="T87" fmla="*/ 675 h 1153"/>
                <a:gd name="T88" fmla="*/ 123 w 1404"/>
                <a:gd name="T89" fmla="*/ 715 h 1153"/>
                <a:gd name="T90" fmla="*/ 68 w 1404"/>
                <a:gd name="T91" fmla="*/ 763 h 1153"/>
                <a:gd name="T92" fmla="*/ 29 w 1404"/>
                <a:gd name="T93" fmla="*/ 809 h 1153"/>
                <a:gd name="T94" fmla="*/ 6 w 1404"/>
                <a:gd name="T95" fmla="*/ 858 h 1153"/>
                <a:gd name="T96" fmla="*/ 0 w 1404"/>
                <a:gd name="T97" fmla="*/ 912 h 1153"/>
                <a:gd name="T98" fmla="*/ 8 w 1404"/>
                <a:gd name="T99" fmla="*/ 952 h 1153"/>
                <a:gd name="T100" fmla="*/ 22 w 1404"/>
                <a:gd name="T101" fmla="*/ 992 h 1153"/>
                <a:gd name="T102" fmla="*/ 59 w 1404"/>
                <a:gd name="T103" fmla="*/ 1036 h 1153"/>
                <a:gd name="T104" fmla="*/ 127 w 1404"/>
                <a:gd name="T105" fmla="*/ 1095 h 1153"/>
                <a:gd name="T106" fmla="*/ 198 w 1404"/>
                <a:gd name="T107" fmla="*/ 1135 h 1153"/>
                <a:gd name="T108" fmla="*/ 273 w 1404"/>
                <a:gd name="T109" fmla="*/ 1152 h 1153"/>
                <a:gd name="T110" fmla="*/ 466 w 1404"/>
                <a:gd name="T111" fmla="*/ 1084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04" h="1153">
                  <a:moveTo>
                    <a:pt x="466" y="1084"/>
                  </a:moveTo>
                  <a:lnTo>
                    <a:pt x="370" y="1066"/>
                  </a:lnTo>
                  <a:lnTo>
                    <a:pt x="299" y="1035"/>
                  </a:lnTo>
                  <a:lnTo>
                    <a:pt x="257" y="1002"/>
                  </a:lnTo>
                  <a:lnTo>
                    <a:pt x="220" y="956"/>
                  </a:lnTo>
                  <a:lnTo>
                    <a:pt x="209" y="914"/>
                  </a:lnTo>
                  <a:lnTo>
                    <a:pt x="215" y="873"/>
                  </a:lnTo>
                  <a:lnTo>
                    <a:pt x="231" y="836"/>
                  </a:lnTo>
                  <a:lnTo>
                    <a:pt x="273" y="798"/>
                  </a:lnTo>
                  <a:lnTo>
                    <a:pt x="330" y="774"/>
                  </a:lnTo>
                  <a:lnTo>
                    <a:pt x="400" y="748"/>
                  </a:lnTo>
                  <a:lnTo>
                    <a:pt x="1110" y="499"/>
                  </a:lnTo>
                  <a:lnTo>
                    <a:pt x="1207" y="451"/>
                  </a:lnTo>
                  <a:lnTo>
                    <a:pt x="1289" y="398"/>
                  </a:lnTo>
                  <a:lnTo>
                    <a:pt x="1344" y="356"/>
                  </a:lnTo>
                  <a:lnTo>
                    <a:pt x="1381" y="310"/>
                  </a:lnTo>
                  <a:lnTo>
                    <a:pt x="1403" y="249"/>
                  </a:lnTo>
                  <a:lnTo>
                    <a:pt x="1401" y="185"/>
                  </a:lnTo>
                  <a:lnTo>
                    <a:pt x="1386" y="136"/>
                  </a:lnTo>
                  <a:lnTo>
                    <a:pt x="1370" y="90"/>
                  </a:lnTo>
                  <a:lnTo>
                    <a:pt x="1335" y="55"/>
                  </a:lnTo>
                  <a:lnTo>
                    <a:pt x="1280" y="18"/>
                  </a:lnTo>
                  <a:lnTo>
                    <a:pt x="1214" y="0"/>
                  </a:lnTo>
                  <a:lnTo>
                    <a:pt x="1172" y="4"/>
                  </a:lnTo>
                  <a:lnTo>
                    <a:pt x="1111" y="7"/>
                  </a:lnTo>
                  <a:lnTo>
                    <a:pt x="1053" y="20"/>
                  </a:lnTo>
                  <a:lnTo>
                    <a:pt x="989" y="46"/>
                  </a:lnTo>
                  <a:lnTo>
                    <a:pt x="939" y="79"/>
                  </a:lnTo>
                  <a:lnTo>
                    <a:pt x="899" y="106"/>
                  </a:lnTo>
                  <a:lnTo>
                    <a:pt x="878" y="149"/>
                  </a:lnTo>
                  <a:lnTo>
                    <a:pt x="897" y="187"/>
                  </a:lnTo>
                  <a:lnTo>
                    <a:pt x="939" y="183"/>
                  </a:lnTo>
                  <a:lnTo>
                    <a:pt x="987" y="171"/>
                  </a:lnTo>
                  <a:lnTo>
                    <a:pt x="1033" y="158"/>
                  </a:lnTo>
                  <a:lnTo>
                    <a:pt x="1069" y="150"/>
                  </a:lnTo>
                  <a:lnTo>
                    <a:pt x="1111" y="150"/>
                  </a:lnTo>
                  <a:lnTo>
                    <a:pt x="1154" y="163"/>
                  </a:lnTo>
                  <a:lnTo>
                    <a:pt x="1183" y="204"/>
                  </a:lnTo>
                  <a:lnTo>
                    <a:pt x="1179" y="248"/>
                  </a:lnTo>
                  <a:lnTo>
                    <a:pt x="1157" y="286"/>
                  </a:lnTo>
                  <a:lnTo>
                    <a:pt x="1121" y="323"/>
                  </a:lnTo>
                  <a:lnTo>
                    <a:pt x="1047" y="361"/>
                  </a:lnTo>
                  <a:lnTo>
                    <a:pt x="908" y="415"/>
                  </a:lnTo>
                  <a:lnTo>
                    <a:pt x="194" y="675"/>
                  </a:lnTo>
                  <a:lnTo>
                    <a:pt x="123" y="715"/>
                  </a:lnTo>
                  <a:lnTo>
                    <a:pt x="68" y="763"/>
                  </a:lnTo>
                  <a:lnTo>
                    <a:pt x="29" y="809"/>
                  </a:lnTo>
                  <a:lnTo>
                    <a:pt x="6" y="858"/>
                  </a:lnTo>
                  <a:lnTo>
                    <a:pt x="0" y="912"/>
                  </a:lnTo>
                  <a:lnTo>
                    <a:pt x="8" y="952"/>
                  </a:lnTo>
                  <a:lnTo>
                    <a:pt x="22" y="992"/>
                  </a:lnTo>
                  <a:lnTo>
                    <a:pt x="59" y="1036"/>
                  </a:lnTo>
                  <a:lnTo>
                    <a:pt x="127" y="1095"/>
                  </a:lnTo>
                  <a:lnTo>
                    <a:pt x="198" y="1135"/>
                  </a:lnTo>
                  <a:lnTo>
                    <a:pt x="273" y="1152"/>
                  </a:lnTo>
                  <a:lnTo>
                    <a:pt x="466" y="108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0" name="Freeform 12"/>
            <p:cNvSpPr>
              <a:spLocks/>
            </p:cNvSpPr>
            <p:nvPr/>
          </p:nvSpPr>
          <p:spPr bwMode="auto">
            <a:xfrm>
              <a:off x="2711" y="3280"/>
              <a:ext cx="368" cy="422"/>
            </a:xfrm>
            <a:custGeom>
              <a:avLst/>
              <a:gdLst>
                <a:gd name="T0" fmla="*/ 367 w 368"/>
                <a:gd name="T1" fmla="*/ 421 h 422"/>
                <a:gd name="T2" fmla="*/ 171 w 368"/>
                <a:gd name="T3" fmla="*/ 340 h 422"/>
                <a:gd name="T4" fmla="*/ 117 w 368"/>
                <a:gd name="T5" fmla="*/ 304 h 422"/>
                <a:gd name="T6" fmla="*/ 73 w 368"/>
                <a:gd name="T7" fmla="*/ 265 h 422"/>
                <a:gd name="T8" fmla="*/ 31 w 368"/>
                <a:gd name="T9" fmla="*/ 219 h 422"/>
                <a:gd name="T10" fmla="*/ 9 w 368"/>
                <a:gd name="T11" fmla="*/ 179 h 422"/>
                <a:gd name="T12" fmla="*/ 0 w 368"/>
                <a:gd name="T13" fmla="*/ 137 h 422"/>
                <a:gd name="T14" fmla="*/ 2 w 368"/>
                <a:gd name="T15" fmla="*/ 95 h 422"/>
                <a:gd name="T16" fmla="*/ 19 w 368"/>
                <a:gd name="T17" fmla="*/ 51 h 422"/>
                <a:gd name="T18" fmla="*/ 44 w 368"/>
                <a:gd name="T19" fmla="*/ 0 h 422"/>
                <a:gd name="T20" fmla="*/ 120 w 368"/>
                <a:gd name="T21" fmla="*/ 52 h 422"/>
                <a:gd name="T22" fmla="*/ 95 w 368"/>
                <a:gd name="T23" fmla="*/ 98 h 422"/>
                <a:gd name="T24" fmla="*/ 95 w 368"/>
                <a:gd name="T25" fmla="*/ 143 h 422"/>
                <a:gd name="T26" fmla="*/ 122 w 368"/>
                <a:gd name="T27" fmla="*/ 191 h 422"/>
                <a:gd name="T28" fmla="*/ 162 w 368"/>
                <a:gd name="T29" fmla="*/ 235 h 422"/>
                <a:gd name="T30" fmla="*/ 223 w 368"/>
                <a:gd name="T31" fmla="*/ 284 h 422"/>
                <a:gd name="T32" fmla="*/ 290 w 368"/>
                <a:gd name="T33" fmla="*/ 317 h 422"/>
                <a:gd name="T34" fmla="*/ 332 w 368"/>
                <a:gd name="T35" fmla="*/ 351 h 422"/>
                <a:gd name="T36" fmla="*/ 351 w 368"/>
                <a:gd name="T37" fmla="*/ 378 h 422"/>
                <a:gd name="T38" fmla="*/ 367 w 368"/>
                <a:gd name="T39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422">
                  <a:moveTo>
                    <a:pt x="367" y="421"/>
                  </a:moveTo>
                  <a:lnTo>
                    <a:pt x="171" y="340"/>
                  </a:lnTo>
                  <a:lnTo>
                    <a:pt x="117" y="304"/>
                  </a:lnTo>
                  <a:lnTo>
                    <a:pt x="73" y="265"/>
                  </a:lnTo>
                  <a:lnTo>
                    <a:pt x="31" y="219"/>
                  </a:lnTo>
                  <a:lnTo>
                    <a:pt x="9" y="179"/>
                  </a:lnTo>
                  <a:lnTo>
                    <a:pt x="0" y="137"/>
                  </a:lnTo>
                  <a:lnTo>
                    <a:pt x="2" y="95"/>
                  </a:lnTo>
                  <a:lnTo>
                    <a:pt x="19" y="51"/>
                  </a:lnTo>
                  <a:lnTo>
                    <a:pt x="44" y="0"/>
                  </a:lnTo>
                  <a:lnTo>
                    <a:pt x="120" y="52"/>
                  </a:lnTo>
                  <a:lnTo>
                    <a:pt x="95" y="98"/>
                  </a:lnTo>
                  <a:lnTo>
                    <a:pt x="95" y="143"/>
                  </a:lnTo>
                  <a:lnTo>
                    <a:pt x="122" y="191"/>
                  </a:lnTo>
                  <a:lnTo>
                    <a:pt x="162" y="235"/>
                  </a:lnTo>
                  <a:lnTo>
                    <a:pt x="223" y="284"/>
                  </a:lnTo>
                  <a:lnTo>
                    <a:pt x="290" y="317"/>
                  </a:lnTo>
                  <a:lnTo>
                    <a:pt x="332" y="351"/>
                  </a:lnTo>
                  <a:lnTo>
                    <a:pt x="351" y="378"/>
                  </a:lnTo>
                  <a:lnTo>
                    <a:pt x="367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1" name="Freeform 13"/>
            <p:cNvSpPr>
              <a:spLocks/>
            </p:cNvSpPr>
            <p:nvPr/>
          </p:nvSpPr>
          <p:spPr bwMode="auto">
            <a:xfrm>
              <a:off x="2432" y="1792"/>
              <a:ext cx="989" cy="1439"/>
            </a:xfrm>
            <a:custGeom>
              <a:avLst/>
              <a:gdLst>
                <a:gd name="T0" fmla="*/ 525 w 989"/>
                <a:gd name="T1" fmla="*/ 1438 h 1439"/>
                <a:gd name="T2" fmla="*/ 582 w 989"/>
                <a:gd name="T3" fmla="*/ 1409 h 1439"/>
                <a:gd name="T4" fmla="*/ 647 w 989"/>
                <a:gd name="T5" fmla="*/ 1355 h 1439"/>
                <a:gd name="T6" fmla="*/ 670 w 989"/>
                <a:gd name="T7" fmla="*/ 1304 h 1439"/>
                <a:gd name="T8" fmla="*/ 686 w 989"/>
                <a:gd name="T9" fmla="*/ 1255 h 1439"/>
                <a:gd name="T10" fmla="*/ 677 w 989"/>
                <a:gd name="T11" fmla="*/ 1198 h 1439"/>
                <a:gd name="T12" fmla="*/ 637 w 989"/>
                <a:gd name="T13" fmla="*/ 1125 h 1439"/>
                <a:gd name="T14" fmla="*/ 609 w 989"/>
                <a:gd name="T15" fmla="*/ 1092 h 1439"/>
                <a:gd name="T16" fmla="*/ 569 w 989"/>
                <a:gd name="T17" fmla="*/ 1063 h 1439"/>
                <a:gd name="T18" fmla="*/ 259 w 989"/>
                <a:gd name="T19" fmla="*/ 905 h 1439"/>
                <a:gd name="T20" fmla="*/ 201 w 989"/>
                <a:gd name="T21" fmla="*/ 863 h 1439"/>
                <a:gd name="T22" fmla="*/ 177 w 989"/>
                <a:gd name="T23" fmla="*/ 843 h 1439"/>
                <a:gd name="T24" fmla="*/ 160 w 989"/>
                <a:gd name="T25" fmla="*/ 800 h 1439"/>
                <a:gd name="T26" fmla="*/ 171 w 989"/>
                <a:gd name="T27" fmla="*/ 766 h 1439"/>
                <a:gd name="T28" fmla="*/ 215 w 989"/>
                <a:gd name="T29" fmla="*/ 738 h 1439"/>
                <a:gd name="T30" fmla="*/ 294 w 989"/>
                <a:gd name="T31" fmla="*/ 709 h 1439"/>
                <a:gd name="T32" fmla="*/ 780 w 989"/>
                <a:gd name="T33" fmla="*/ 521 h 1439"/>
                <a:gd name="T34" fmla="*/ 856 w 989"/>
                <a:gd name="T35" fmla="*/ 471 h 1439"/>
                <a:gd name="T36" fmla="*/ 918 w 989"/>
                <a:gd name="T37" fmla="*/ 417 h 1439"/>
                <a:gd name="T38" fmla="*/ 953 w 989"/>
                <a:gd name="T39" fmla="*/ 379 h 1439"/>
                <a:gd name="T40" fmla="*/ 984 w 989"/>
                <a:gd name="T41" fmla="*/ 334 h 1439"/>
                <a:gd name="T42" fmla="*/ 988 w 989"/>
                <a:gd name="T43" fmla="*/ 274 h 1439"/>
                <a:gd name="T44" fmla="*/ 972 w 989"/>
                <a:gd name="T45" fmla="*/ 214 h 1439"/>
                <a:gd name="T46" fmla="*/ 953 w 989"/>
                <a:gd name="T47" fmla="*/ 167 h 1439"/>
                <a:gd name="T48" fmla="*/ 920 w 989"/>
                <a:gd name="T49" fmla="*/ 126 h 1439"/>
                <a:gd name="T50" fmla="*/ 875 w 989"/>
                <a:gd name="T51" fmla="*/ 85 h 1439"/>
                <a:gd name="T52" fmla="*/ 828 w 989"/>
                <a:gd name="T53" fmla="*/ 50 h 1439"/>
                <a:gd name="T54" fmla="*/ 803 w 989"/>
                <a:gd name="T55" fmla="*/ 29 h 1439"/>
                <a:gd name="T56" fmla="*/ 756 w 989"/>
                <a:gd name="T57" fmla="*/ 0 h 1439"/>
                <a:gd name="T58" fmla="*/ 588 w 989"/>
                <a:gd name="T59" fmla="*/ 61 h 1439"/>
                <a:gd name="T60" fmla="*/ 649 w 989"/>
                <a:gd name="T61" fmla="*/ 104 h 1439"/>
                <a:gd name="T62" fmla="*/ 694 w 989"/>
                <a:gd name="T63" fmla="*/ 145 h 1439"/>
                <a:gd name="T64" fmla="*/ 739 w 989"/>
                <a:gd name="T65" fmla="*/ 182 h 1439"/>
                <a:gd name="T66" fmla="*/ 780 w 989"/>
                <a:gd name="T67" fmla="*/ 223 h 1439"/>
                <a:gd name="T68" fmla="*/ 803 w 989"/>
                <a:gd name="T69" fmla="*/ 272 h 1439"/>
                <a:gd name="T70" fmla="*/ 787 w 989"/>
                <a:gd name="T71" fmla="*/ 323 h 1439"/>
                <a:gd name="T72" fmla="*/ 729 w 989"/>
                <a:gd name="T73" fmla="*/ 369 h 1439"/>
                <a:gd name="T74" fmla="*/ 639 w 989"/>
                <a:gd name="T75" fmla="*/ 413 h 1439"/>
                <a:gd name="T76" fmla="*/ 212 w 989"/>
                <a:gd name="T77" fmla="*/ 589 h 1439"/>
                <a:gd name="T78" fmla="*/ 160 w 989"/>
                <a:gd name="T79" fmla="*/ 608 h 1439"/>
                <a:gd name="T80" fmla="*/ 88 w 989"/>
                <a:gd name="T81" fmla="*/ 653 h 1439"/>
                <a:gd name="T82" fmla="*/ 43 w 989"/>
                <a:gd name="T83" fmla="*/ 698 h 1439"/>
                <a:gd name="T84" fmla="*/ 9 w 989"/>
                <a:gd name="T85" fmla="*/ 755 h 1439"/>
                <a:gd name="T86" fmla="*/ 0 w 989"/>
                <a:gd name="T87" fmla="*/ 820 h 1439"/>
                <a:gd name="T88" fmla="*/ 10 w 989"/>
                <a:gd name="T89" fmla="*/ 872 h 1439"/>
                <a:gd name="T90" fmla="*/ 40 w 989"/>
                <a:gd name="T91" fmla="*/ 914 h 1439"/>
                <a:gd name="T92" fmla="*/ 84 w 989"/>
                <a:gd name="T93" fmla="*/ 949 h 1439"/>
                <a:gd name="T94" fmla="*/ 159 w 989"/>
                <a:gd name="T95" fmla="*/ 999 h 1439"/>
                <a:gd name="T96" fmla="*/ 487 w 989"/>
                <a:gd name="T97" fmla="*/ 1164 h 1439"/>
                <a:gd name="T98" fmla="*/ 530 w 989"/>
                <a:gd name="T99" fmla="*/ 1197 h 1439"/>
                <a:gd name="T100" fmla="*/ 569 w 989"/>
                <a:gd name="T101" fmla="*/ 1236 h 1439"/>
                <a:gd name="T102" fmla="*/ 557 w 989"/>
                <a:gd name="T103" fmla="*/ 1292 h 1439"/>
                <a:gd name="T104" fmla="*/ 502 w 989"/>
                <a:gd name="T105" fmla="*/ 1354 h 1439"/>
                <a:gd name="T106" fmla="*/ 434 w 989"/>
                <a:gd name="T107" fmla="*/ 1394 h 1439"/>
                <a:gd name="T108" fmla="*/ 525 w 989"/>
                <a:gd name="T109" fmla="*/ 1438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89" h="1439">
                  <a:moveTo>
                    <a:pt x="525" y="1438"/>
                  </a:moveTo>
                  <a:lnTo>
                    <a:pt x="582" y="1409"/>
                  </a:lnTo>
                  <a:lnTo>
                    <a:pt x="647" y="1355"/>
                  </a:lnTo>
                  <a:lnTo>
                    <a:pt x="670" y="1304"/>
                  </a:lnTo>
                  <a:lnTo>
                    <a:pt x="686" y="1255"/>
                  </a:lnTo>
                  <a:lnTo>
                    <a:pt x="677" y="1198"/>
                  </a:lnTo>
                  <a:lnTo>
                    <a:pt x="637" y="1125"/>
                  </a:lnTo>
                  <a:lnTo>
                    <a:pt x="609" y="1092"/>
                  </a:lnTo>
                  <a:lnTo>
                    <a:pt x="569" y="1063"/>
                  </a:lnTo>
                  <a:lnTo>
                    <a:pt x="259" y="905"/>
                  </a:lnTo>
                  <a:lnTo>
                    <a:pt x="201" y="863"/>
                  </a:lnTo>
                  <a:lnTo>
                    <a:pt x="177" y="843"/>
                  </a:lnTo>
                  <a:lnTo>
                    <a:pt x="160" y="800"/>
                  </a:lnTo>
                  <a:lnTo>
                    <a:pt x="171" y="766"/>
                  </a:lnTo>
                  <a:lnTo>
                    <a:pt x="215" y="738"/>
                  </a:lnTo>
                  <a:lnTo>
                    <a:pt x="294" y="709"/>
                  </a:lnTo>
                  <a:lnTo>
                    <a:pt x="780" y="521"/>
                  </a:lnTo>
                  <a:lnTo>
                    <a:pt x="856" y="471"/>
                  </a:lnTo>
                  <a:lnTo>
                    <a:pt x="918" y="417"/>
                  </a:lnTo>
                  <a:lnTo>
                    <a:pt x="953" y="379"/>
                  </a:lnTo>
                  <a:lnTo>
                    <a:pt x="984" y="334"/>
                  </a:lnTo>
                  <a:lnTo>
                    <a:pt x="988" y="274"/>
                  </a:lnTo>
                  <a:lnTo>
                    <a:pt x="972" y="214"/>
                  </a:lnTo>
                  <a:lnTo>
                    <a:pt x="953" y="167"/>
                  </a:lnTo>
                  <a:lnTo>
                    <a:pt x="920" y="126"/>
                  </a:lnTo>
                  <a:lnTo>
                    <a:pt x="875" y="85"/>
                  </a:lnTo>
                  <a:lnTo>
                    <a:pt x="828" y="50"/>
                  </a:lnTo>
                  <a:lnTo>
                    <a:pt x="803" y="29"/>
                  </a:lnTo>
                  <a:lnTo>
                    <a:pt x="756" y="0"/>
                  </a:lnTo>
                  <a:lnTo>
                    <a:pt x="588" y="61"/>
                  </a:lnTo>
                  <a:lnTo>
                    <a:pt x="649" y="104"/>
                  </a:lnTo>
                  <a:lnTo>
                    <a:pt x="694" y="145"/>
                  </a:lnTo>
                  <a:lnTo>
                    <a:pt x="739" y="182"/>
                  </a:lnTo>
                  <a:lnTo>
                    <a:pt x="780" y="223"/>
                  </a:lnTo>
                  <a:lnTo>
                    <a:pt x="803" y="272"/>
                  </a:lnTo>
                  <a:lnTo>
                    <a:pt x="787" y="323"/>
                  </a:lnTo>
                  <a:lnTo>
                    <a:pt x="729" y="369"/>
                  </a:lnTo>
                  <a:lnTo>
                    <a:pt x="639" y="413"/>
                  </a:lnTo>
                  <a:lnTo>
                    <a:pt x="212" y="589"/>
                  </a:lnTo>
                  <a:lnTo>
                    <a:pt x="160" y="608"/>
                  </a:lnTo>
                  <a:lnTo>
                    <a:pt x="88" y="653"/>
                  </a:lnTo>
                  <a:lnTo>
                    <a:pt x="43" y="698"/>
                  </a:lnTo>
                  <a:lnTo>
                    <a:pt x="9" y="755"/>
                  </a:lnTo>
                  <a:lnTo>
                    <a:pt x="0" y="820"/>
                  </a:lnTo>
                  <a:lnTo>
                    <a:pt x="10" y="872"/>
                  </a:lnTo>
                  <a:lnTo>
                    <a:pt x="40" y="914"/>
                  </a:lnTo>
                  <a:lnTo>
                    <a:pt x="84" y="949"/>
                  </a:lnTo>
                  <a:lnTo>
                    <a:pt x="159" y="999"/>
                  </a:lnTo>
                  <a:lnTo>
                    <a:pt x="487" y="1164"/>
                  </a:lnTo>
                  <a:lnTo>
                    <a:pt x="530" y="1197"/>
                  </a:lnTo>
                  <a:lnTo>
                    <a:pt x="569" y="1236"/>
                  </a:lnTo>
                  <a:lnTo>
                    <a:pt x="557" y="1292"/>
                  </a:lnTo>
                  <a:lnTo>
                    <a:pt x="502" y="1354"/>
                  </a:lnTo>
                  <a:lnTo>
                    <a:pt x="434" y="1394"/>
                  </a:lnTo>
                  <a:lnTo>
                    <a:pt x="525" y="143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2" name="Freeform 14"/>
            <p:cNvSpPr>
              <a:spLocks/>
            </p:cNvSpPr>
            <p:nvPr/>
          </p:nvSpPr>
          <p:spPr bwMode="auto">
            <a:xfrm>
              <a:off x="2100" y="1162"/>
              <a:ext cx="669" cy="582"/>
            </a:xfrm>
            <a:custGeom>
              <a:avLst/>
              <a:gdLst>
                <a:gd name="T0" fmla="*/ 668 w 669"/>
                <a:gd name="T1" fmla="*/ 553 h 582"/>
                <a:gd name="T2" fmla="*/ 668 w 669"/>
                <a:gd name="T3" fmla="*/ 450 h 582"/>
                <a:gd name="T4" fmla="*/ 562 w 669"/>
                <a:gd name="T5" fmla="*/ 435 h 582"/>
                <a:gd name="T6" fmla="*/ 448 w 669"/>
                <a:gd name="T7" fmla="*/ 420 h 582"/>
                <a:gd name="T8" fmla="*/ 367 w 669"/>
                <a:gd name="T9" fmla="*/ 400 h 582"/>
                <a:gd name="T10" fmla="*/ 314 w 669"/>
                <a:gd name="T11" fmla="*/ 378 h 582"/>
                <a:gd name="T12" fmla="*/ 257 w 669"/>
                <a:gd name="T13" fmla="*/ 349 h 582"/>
                <a:gd name="T14" fmla="*/ 220 w 669"/>
                <a:gd name="T15" fmla="*/ 314 h 582"/>
                <a:gd name="T16" fmla="*/ 193 w 669"/>
                <a:gd name="T17" fmla="*/ 274 h 582"/>
                <a:gd name="T18" fmla="*/ 180 w 669"/>
                <a:gd name="T19" fmla="*/ 231 h 582"/>
                <a:gd name="T20" fmla="*/ 180 w 669"/>
                <a:gd name="T21" fmla="*/ 189 h 582"/>
                <a:gd name="T22" fmla="*/ 193 w 669"/>
                <a:gd name="T23" fmla="*/ 165 h 582"/>
                <a:gd name="T24" fmla="*/ 209 w 669"/>
                <a:gd name="T25" fmla="*/ 143 h 582"/>
                <a:gd name="T26" fmla="*/ 255 w 669"/>
                <a:gd name="T27" fmla="*/ 127 h 582"/>
                <a:gd name="T28" fmla="*/ 297 w 669"/>
                <a:gd name="T29" fmla="*/ 127 h 582"/>
                <a:gd name="T30" fmla="*/ 345 w 669"/>
                <a:gd name="T31" fmla="*/ 141 h 582"/>
                <a:gd name="T32" fmla="*/ 396 w 669"/>
                <a:gd name="T33" fmla="*/ 156 h 582"/>
                <a:gd name="T34" fmla="*/ 448 w 669"/>
                <a:gd name="T35" fmla="*/ 163 h 582"/>
                <a:gd name="T36" fmla="*/ 477 w 669"/>
                <a:gd name="T37" fmla="*/ 125 h 582"/>
                <a:gd name="T38" fmla="*/ 464 w 669"/>
                <a:gd name="T39" fmla="*/ 86 h 582"/>
                <a:gd name="T40" fmla="*/ 415 w 669"/>
                <a:gd name="T41" fmla="*/ 42 h 582"/>
                <a:gd name="T42" fmla="*/ 363 w 669"/>
                <a:gd name="T43" fmla="*/ 18 h 582"/>
                <a:gd name="T44" fmla="*/ 319 w 669"/>
                <a:gd name="T45" fmla="*/ 7 h 582"/>
                <a:gd name="T46" fmla="*/ 273 w 669"/>
                <a:gd name="T47" fmla="*/ 2 h 582"/>
                <a:gd name="T48" fmla="*/ 222 w 669"/>
                <a:gd name="T49" fmla="*/ 0 h 582"/>
                <a:gd name="T50" fmla="*/ 176 w 669"/>
                <a:gd name="T51" fmla="*/ 4 h 582"/>
                <a:gd name="T52" fmla="*/ 136 w 669"/>
                <a:gd name="T53" fmla="*/ 15 h 582"/>
                <a:gd name="T54" fmla="*/ 86 w 669"/>
                <a:gd name="T55" fmla="*/ 33 h 582"/>
                <a:gd name="T56" fmla="*/ 50 w 669"/>
                <a:gd name="T57" fmla="*/ 66 h 582"/>
                <a:gd name="T58" fmla="*/ 22 w 669"/>
                <a:gd name="T59" fmla="*/ 99 h 582"/>
                <a:gd name="T60" fmla="*/ 6 w 669"/>
                <a:gd name="T61" fmla="*/ 145 h 582"/>
                <a:gd name="T62" fmla="*/ 0 w 669"/>
                <a:gd name="T63" fmla="*/ 189 h 582"/>
                <a:gd name="T64" fmla="*/ 9 w 669"/>
                <a:gd name="T65" fmla="*/ 237 h 582"/>
                <a:gd name="T66" fmla="*/ 22 w 669"/>
                <a:gd name="T67" fmla="*/ 285 h 582"/>
                <a:gd name="T68" fmla="*/ 50 w 669"/>
                <a:gd name="T69" fmla="*/ 330 h 582"/>
                <a:gd name="T70" fmla="*/ 81 w 669"/>
                <a:gd name="T71" fmla="*/ 375 h 582"/>
                <a:gd name="T72" fmla="*/ 125 w 669"/>
                <a:gd name="T73" fmla="*/ 419 h 582"/>
                <a:gd name="T74" fmla="*/ 169 w 669"/>
                <a:gd name="T75" fmla="*/ 457 h 582"/>
                <a:gd name="T76" fmla="*/ 217 w 669"/>
                <a:gd name="T77" fmla="*/ 488 h 582"/>
                <a:gd name="T78" fmla="*/ 266 w 669"/>
                <a:gd name="T79" fmla="*/ 514 h 582"/>
                <a:gd name="T80" fmla="*/ 310 w 669"/>
                <a:gd name="T81" fmla="*/ 534 h 582"/>
                <a:gd name="T82" fmla="*/ 369 w 669"/>
                <a:gd name="T83" fmla="*/ 549 h 582"/>
                <a:gd name="T84" fmla="*/ 437 w 669"/>
                <a:gd name="T85" fmla="*/ 568 h 582"/>
                <a:gd name="T86" fmla="*/ 516 w 669"/>
                <a:gd name="T87" fmla="*/ 581 h 582"/>
                <a:gd name="T88" fmla="*/ 595 w 669"/>
                <a:gd name="T89" fmla="*/ 577 h 582"/>
                <a:gd name="T90" fmla="*/ 668 w 669"/>
                <a:gd name="T91" fmla="*/ 553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9" h="582">
                  <a:moveTo>
                    <a:pt x="668" y="553"/>
                  </a:moveTo>
                  <a:lnTo>
                    <a:pt x="668" y="450"/>
                  </a:lnTo>
                  <a:lnTo>
                    <a:pt x="562" y="435"/>
                  </a:lnTo>
                  <a:lnTo>
                    <a:pt x="448" y="420"/>
                  </a:lnTo>
                  <a:lnTo>
                    <a:pt x="367" y="400"/>
                  </a:lnTo>
                  <a:lnTo>
                    <a:pt x="314" y="378"/>
                  </a:lnTo>
                  <a:lnTo>
                    <a:pt x="257" y="349"/>
                  </a:lnTo>
                  <a:lnTo>
                    <a:pt x="220" y="314"/>
                  </a:lnTo>
                  <a:lnTo>
                    <a:pt x="193" y="274"/>
                  </a:lnTo>
                  <a:lnTo>
                    <a:pt x="180" y="231"/>
                  </a:lnTo>
                  <a:lnTo>
                    <a:pt x="180" y="189"/>
                  </a:lnTo>
                  <a:lnTo>
                    <a:pt x="193" y="165"/>
                  </a:lnTo>
                  <a:lnTo>
                    <a:pt x="209" y="143"/>
                  </a:lnTo>
                  <a:lnTo>
                    <a:pt x="255" y="127"/>
                  </a:lnTo>
                  <a:lnTo>
                    <a:pt x="297" y="127"/>
                  </a:lnTo>
                  <a:lnTo>
                    <a:pt x="345" y="141"/>
                  </a:lnTo>
                  <a:lnTo>
                    <a:pt x="396" y="156"/>
                  </a:lnTo>
                  <a:lnTo>
                    <a:pt x="448" y="163"/>
                  </a:lnTo>
                  <a:lnTo>
                    <a:pt x="477" y="125"/>
                  </a:lnTo>
                  <a:lnTo>
                    <a:pt x="464" y="86"/>
                  </a:lnTo>
                  <a:lnTo>
                    <a:pt x="415" y="42"/>
                  </a:lnTo>
                  <a:lnTo>
                    <a:pt x="363" y="18"/>
                  </a:lnTo>
                  <a:lnTo>
                    <a:pt x="319" y="7"/>
                  </a:lnTo>
                  <a:lnTo>
                    <a:pt x="273" y="2"/>
                  </a:lnTo>
                  <a:lnTo>
                    <a:pt x="222" y="0"/>
                  </a:lnTo>
                  <a:lnTo>
                    <a:pt x="176" y="4"/>
                  </a:lnTo>
                  <a:lnTo>
                    <a:pt x="136" y="15"/>
                  </a:lnTo>
                  <a:lnTo>
                    <a:pt x="86" y="33"/>
                  </a:lnTo>
                  <a:lnTo>
                    <a:pt x="50" y="66"/>
                  </a:lnTo>
                  <a:lnTo>
                    <a:pt x="22" y="99"/>
                  </a:lnTo>
                  <a:lnTo>
                    <a:pt x="6" y="145"/>
                  </a:lnTo>
                  <a:lnTo>
                    <a:pt x="0" y="189"/>
                  </a:lnTo>
                  <a:lnTo>
                    <a:pt x="9" y="237"/>
                  </a:lnTo>
                  <a:lnTo>
                    <a:pt x="22" y="285"/>
                  </a:lnTo>
                  <a:lnTo>
                    <a:pt x="50" y="330"/>
                  </a:lnTo>
                  <a:lnTo>
                    <a:pt x="81" y="375"/>
                  </a:lnTo>
                  <a:lnTo>
                    <a:pt x="125" y="419"/>
                  </a:lnTo>
                  <a:lnTo>
                    <a:pt x="169" y="457"/>
                  </a:lnTo>
                  <a:lnTo>
                    <a:pt x="217" y="488"/>
                  </a:lnTo>
                  <a:lnTo>
                    <a:pt x="266" y="514"/>
                  </a:lnTo>
                  <a:lnTo>
                    <a:pt x="310" y="534"/>
                  </a:lnTo>
                  <a:lnTo>
                    <a:pt x="369" y="549"/>
                  </a:lnTo>
                  <a:lnTo>
                    <a:pt x="437" y="568"/>
                  </a:lnTo>
                  <a:lnTo>
                    <a:pt x="516" y="581"/>
                  </a:lnTo>
                  <a:lnTo>
                    <a:pt x="595" y="577"/>
                  </a:lnTo>
                  <a:lnTo>
                    <a:pt x="668" y="55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3" name="Freeform 15"/>
            <p:cNvSpPr>
              <a:spLocks/>
            </p:cNvSpPr>
            <p:nvPr/>
          </p:nvSpPr>
          <p:spPr bwMode="auto">
            <a:xfrm>
              <a:off x="1365" y="583"/>
              <a:ext cx="1413" cy="549"/>
            </a:xfrm>
            <a:custGeom>
              <a:avLst/>
              <a:gdLst>
                <a:gd name="T0" fmla="*/ 1412 w 1413"/>
                <a:gd name="T1" fmla="*/ 548 h 549"/>
                <a:gd name="T2" fmla="*/ 1316 w 1413"/>
                <a:gd name="T3" fmla="*/ 537 h 549"/>
                <a:gd name="T4" fmla="*/ 1237 w 1413"/>
                <a:gd name="T5" fmla="*/ 524 h 549"/>
                <a:gd name="T6" fmla="*/ 1179 w 1413"/>
                <a:gd name="T7" fmla="*/ 511 h 549"/>
                <a:gd name="T8" fmla="*/ 1118 w 1413"/>
                <a:gd name="T9" fmla="*/ 499 h 549"/>
                <a:gd name="T10" fmla="*/ 1060 w 1413"/>
                <a:gd name="T11" fmla="*/ 493 h 549"/>
                <a:gd name="T12" fmla="*/ 1000 w 1413"/>
                <a:gd name="T13" fmla="*/ 495 h 549"/>
                <a:gd name="T14" fmla="*/ 939 w 1413"/>
                <a:gd name="T15" fmla="*/ 499 h 549"/>
                <a:gd name="T16" fmla="*/ 894 w 1413"/>
                <a:gd name="T17" fmla="*/ 482 h 549"/>
                <a:gd name="T18" fmla="*/ 962 w 1413"/>
                <a:gd name="T19" fmla="*/ 440 h 549"/>
                <a:gd name="T20" fmla="*/ 1005 w 1413"/>
                <a:gd name="T21" fmla="*/ 411 h 549"/>
                <a:gd name="T22" fmla="*/ 1043 w 1413"/>
                <a:gd name="T23" fmla="*/ 381 h 549"/>
                <a:gd name="T24" fmla="*/ 1069 w 1413"/>
                <a:gd name="T25" fmla="*/ 348 h 549"/>
                <a:gd name="T26" fmla="*/ 962 w 1413"/>
                <a:gd name="T27" fmla="*/ 383 h 549"/>
                <a:gd name="T28" fmla="*/ 855 w 1413"/>
                <a:gd name="T29" fmla="*/ 418 h 549"/>
                <a:gd name="T30" fmla="*/ 783 w 1413"/>
                <a:gd name="T31" fmla="*/ 436 h 549"/>
                <a:gd name="T32" fmla="*/ 670 w 1413"/>
                <a:gd name="T33" fmla="*/ 449 h 549"/>
                <a:gd name="T34" fmla="*/ 597 w 1413"/>
                <a:gd name="T35" fmla="*/ 449 h 549"/>
                <a:gd name="T36" fmla="*/ 531 w 1413"/>
                <a:gd name="T37" fmla="*/ 444 h 549"/>
                <a:gd name="T38" fmla="*/ 486 w 1413"/>
                <a:gd name="T39" fmla="*/ 427 h 549"/>
                <a:gd name="T40" fmla="*/ 459 w 1413"/>
                <a:gd name="T41" fmla="*/ 407 h 549"/>
                <a:gd name="T42" fmla="*/ 527 w 1413"/>
                <a:gd name="T43" fmla="*/ 389 h 549"/>
                <a:gd name="T44" fmla="*/ 572 w 1413"/>
                <a:gd name="T45" fmla="*/ 365 h 549"/>
                <a:gd name="T46" fmla="*/ 599 w 1413"/>
                <a:gd name="T47" fmla="*/ 339 h 549"/>
                <a:gd name="T48" fmla="*/ 634 w 1413"/>
                <a:gd name="T49" fmla="*/ 308 h 549"/>
                <a:gd name="T50" fmla="*/ 544 w 1413"/>
                <a:gd name="T51" fmla="*/ 334 h 549"/>
                <a:gd name="T52" fmla="*/ 463 w 1413"/>
                <a:gd name="T53" fmla="*/ 348 h 549"/>
                <a:gd name="T54" fmla="*/ 378 w 1413"/>
                <a:gd name="T55" fmla="*/ 356 h 549"/>
                <a:gd name="T56" fmla="*/ 303 w 1413"/>
                <a:gd name="T57" fmla="*/ 352 h 549"/>
                <a:gd name="T58" fmla="*/ 254 w 1413"/>
                <a:gd name="T59" fmla="*/ 334 h 549"/>
                <a:gd name="T60" fmla="*/ 233 w 1413"/>
                <a:gd name="T61" fmla="*/ 312 h 549"/>
                <a:gd name="T62" fmla="*/ 281 w 1413"/>
                <a:gd name="T63" fmla="*/ 291 h 549"/>
                <a:gd name="T64" fmla="*/ 313 w 1413"/>
                <a:gd name="T65" fmla="*/ 269 h 549"/>
                <a:gd name="T66" fmla="*/ 341 w 1413"/>
                <a:gd name="T67" fmla="*/ 244 h 549"/>
                <a:gd name="T68" fmla="*/ 339 w 1413"/>
                <a:gd name="T69" fmla="*/ 229 h 549"/>
                <a:gd name="T70" fmla="*/ 262 w 1413"/>
                <a:gd name="T71" fmla="*/ 246 h 549"/>
                <a:gd name="T72" fmla="*/ 179 w 1413"/>
                <a:gd name="T73" fmla="*/ 255 h 549"/>
                <a:gd name="T74" fmla="*/ 109 w 1413"/>
                <a:gd name="T75" fmla="*/ 254 h 549"/>
                <a:gd name="T76" fmla="*/ 51 w 1413"/>
                <a:gd name="T77" fmla="*/ 244 h 549"/>
                <a:gd name="T78" fmla="*/ 19 w 1413"/>
                <a:gd name="T79" fmla="*/ 229 h 549"/>
                <a:gd name="T80" fmla="*/ 0 w 1413"/>
                <a:gd name="T81" fmla="*/ 205 h 549"/>
                <a:gd name="T82" fmla="*/ 120 w 1413"/>
                <a:gd name="T83" fmla="*/ 187 h 549"/>
                <a:gd name="T84" fmla="*/ 309 w 1413"/>
                <a:gd name="T85" fmla="*/ 156 h 549"/>
                <a:gd name="T86" fmla="*/ 544 w 1413"/>
                <a:gd name="T87" fmla="*/ 119 h 549"/>
                <a:gd name="T88" fmla="*/ 742 w 1413"/>
                <a:gd name="T89" fmla="*/ 71 h 549"/>
                <a:gd name="T90" fmla="*/ 926 w 1413"/>
                <a:gd name="T91" fmla="*/ 26 h 549"/>
                <a:gd name="T92" fmla="*/ 1020 w 1413"/>
                <a:gd name="T93" fmla="*/ 9 h 549"/>
                <a:gd name="T94" fmla="*/ 1098 w 1413"/>
                <a:gd name="T95" fmla="*/ 0 h 549"/>
                <a:gd name="T96" fmla="*/ 1165 w 1413"/>
                <a:gd name="T97" fmla="*/ 2 h 549"/>
                <a:gd name="T98" fmla="*/ 1211 w 1413"/>
                <a:gd name="T99" fmla="*/ 7 h 549"/>
                <a:gd name="T100" fmla="*/ 1254 w 1413"/>
                <a:gd name="T101" fmla="*/ 27 h 549"/>
                <a:gd name="T102" fmla="*/ 1288 w 1413"/>
                <a:gd name="T103" fmla="*/ 71 h 549"/>
                <a:gd name="T104" fmla="*/ 1301 w 1413"/>
                <a:gd name="T105" fmla="*/ 117 h 549"/>
                <a:gd name="T106" fmla="*/ 1316 w 1413"/>
                <a:gd name="T107" fmla="*/ 148 h 549"/>
                <a:gd name="T108" fmla="*/ 1344 w 1413"/>
                <a:gd name="T109" fmla="*/ 159 h 549"/>
                <a:gd name="T110" fmla="*/ 1384 w 1413"/>
                <a:gd name="T111" fmla="*/ 156 h 549"/>
                <a:gd name="T112" fmla="*/ 1412 w 1413"/>
                <a:gd name="T113" fmla="*/ 145 h 549"/>
                <a:gd name="T114" fmla="*/ 1412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1412" y="548"/>
                  </a:moveTo>
                  <a:lnTo>
                    <a:pt x="1316" y="537"/>
                  </a:lnTo>
                  <a:lnTo>
                    <a:pt x="1237" y="524"/>
                  </a:lnTo>
                  <a:lnTo>
                    <a:pt x="1179" y="511"/>
                  </a:lnTo>
                  <a:lnTo>
                    <a:pt x="1118" y="499"/>
                  </a:lnTo>
                  <a:lnTo>
                    <a:pt x="1060" y="493"/>
                  </a:lnTo>
                  <a:lnTo>
                    <a:pt x="1000" y="495"/>
                  </a:lnTo>
                  <a:lnTo>
                    <a:pt x="939" y="499"/>
                  </a:lnTo>
                  <a:lnTo>
                    <a:pt x="894" y="482"/>
                  </a:lnTo>
                  <a:lnTo>
                    <a:pt x="962" y="440"/>
                  </a:lnTo>
                  <a:lnTo>
                    <a:pt x="1005" y="411"/>
                  </a:lnTo>
                  <a:lnTo>
                    <a:pt x="1043" y="381"/>
                  </a:lnTo>
                  <a:lnTo>
                    <a:pt x="1069" y="348"/>
                  </a:lnTo>
                  <a:lnTo>
                    <a:pt x="962" y="383"/>
                  </a:lnTo>
                  <a:lnTo>
                    <a:pt x="855" y="418"/>
                  </a:lnTo>
                  <a:lnTo>
                    <a:pt x="783" y="436"/>
                  </a:lnTo>
                  <a:lnTo>
                    <a:pt x="670" y="449"/>
                  </a:lnTo>
                  <a:lnTo>
                    <a:pt x="597" y="449"/>
                  </a:lnTo>
                  <a:lnTo>
                    <a:pt x="531" y="444"/>
                  </a:lnTo>
                  <a:lnTo>
                    <a:pt x="486" y="427"/>
                  </a:lnTo>
                  <a:lnTo>
                    <a:pt x="459" y="407"/>
                  </a:lnTo>
                  <a:lnTo>
                    <a:pt x="527" y="389"/>
                  </a:lnTo>
                  <a:lnTo>
                    <a:pt x="572" y="365"/>
                  </a:lnTo>
                  <a:lnTo>
                    <a:pt x="599" y="339"/>
                  </a:lnTo>
                  <a:lnTo>
                    <a:pt x="634" y="308"/>
                  </a:lnTo>
                  <a:lnTo>
                    <a:pt x="544" y="334"/>
                  </a:lnTo>
                  <a:lnTo>
                    <a:pt x="463" y="348"/>
                  </a:lnTo>
                  <a:lnTo>
                    <a:pt x="378" y="356"/>
                  </a:lnTo>
                  <a:lnTo>
                    <a:pt x="303" y="352"/>
                  </a:lnTo>
                  <a:lnTo>
                    <a:pt x="254" y="334"/>
                  </a:lnTo>
                  <a:lnTo>
                    <a:pt x="233" y="312"/>
                  </a:lnTo>
                  <a:lnTo>
                    <a:pt x="281" y="291"/>
                  </a:lnTo>
                  <a:lnTo>
                    <a:pt x="313" y="269"/>
                  </a:lnTo>
                  <a:lnTo>
                    <a:pt x="341" y="244"/>
                  </a:lnTo>
                  <a:lnTo>
                    <a:pt x="339" y="229"/>
                  </a:lnTo>
                  <a:lnTo>
                    <a:pt x="262" y="246"/>
                  </a:lnTo>
                  <a:lnTo>
                    <a:pt x="179" y="255"/>
                  </a:lnTo>
                  <a:lnTo>
                    <a:pt x="109" y="254"/>
                  </a:lnTo>
                  <a:lnTo>
                    <a:pt x="51" y="244"/>
                  </a:lnTo>
                  <a:lnTo>
                    <a:pt x="19" y="229"/>
                  </a:lnTo>
                  <a:lnTo>
                    <a:pt x="0" y="205"/>
                  </a:lnTo>
                  <a:lnTo>
                    <a:pt x="120" y="187"/>
                  </a:lnTo>
                  <a:lnTo>
                    <a:pt x="309" y="156"/>
                  </a:lnTo>
                  <a:lnTo>
                    <a:pt x="544" y="119"/>
                  </a:lnTo>
                  <a:lnTo>
                    <a:pt x="742" y="71"/>
                  </a:lnTo>
                  <a:lnTo>
                    <a:pt x="926" y="26"/>
                  </a:lnTo>
                  <a:lnTo>
                    <a:pt x="1020" y="9"/>
                  </a:lnTo>
                  <a:lnTo>
                    <a:pt x="1098" y="0"/>
                  </a:lnTo>
                  <a:lnTo>
                    <a:pt x="1165" y="2"/>
                  </a:lnTo>
                  <a:lnTo>
                    <a:pt x="1211" y="7"/>
                  </a:lnTo>
                  <a:lnTo>
                    <a:pt x="1254" y="27"/>
                  </a:lnTo>
                  <a:lnTo>
                    <a:pt x="1288" y="71"/>
                  </a:lnTo>
                  <a:lnTo>
                    <a:pt x="1301" y="117"/>
                  </a:lnTo>
                  <a:lnTo>
                    <a:pt x="1316" y="148"/>
                  </a:lnTo>
                  <a:lnTo>
                    <a:pt x="1344" y="159"/>
                  </a:lnTo>
                  <a:lnTo>
                    <a:pt x="1384" y="156"/>
                  </a:lnTo>
                  <a:lnTo>
                    <a:pt x="1412" y="145"/>
                  </a:lnTo>
                  <a:lnTo>
                    <a:pt x="1412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4" name="Oval 16"/>
            <p:cNvSpPr>
              <a:spLocks noChangeArrowheads="1"/>
            </p:cNvSpPr>
            <p:nvPr/>
          </p:nvSpPr>
          <p:spPr bwMode="auto">
            <a:xfrm>
              <a:off x="2785" y="355"/>
              <a:ext cx="187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65" name="Freeform 17"/>
            <p:cNvSpPr>
              <a:spLocks/>
            </p:cNvSpPr>
            <p:nvPr/>
          </p:nvSpPr>
          <p:spPr bwMode="auto">
            <a:xfrm>
              <a:off x="2976" y="583"/>
              <a:ext cx="1413" cy="549"/>
            </a:xfrm>
            <a:custGeom>
              <a:avLst/>
              <a:gdLst>
                <a:gd name="T0" fmla="*/ 0 w 1413"/>
                <a:gd name="T1" fmla="*/ 548 h 549"/>
                <a:gd name="T2" fmla="*/ 96 w 1413"/>
                <a:gd name="T3" fmla="*/ 537 h 549"/>
                <a:gd name="T4" fmla="*/ 175 w 1413"/>
                <a:gd name="T5" fmla="*/ 524 h 549"/>
                <a:gd name="T6" fmla="*/ 233 w 1413"/>
                <a:gd name="T7" fmla="*/ 511 h 549"/>
                <a:gd name="T8" fmla="*/ 294 w 1413"/>
                <a:gd name="T9" fmla="*/ 499 h 549"/>
                <a:gd name="T10" fmla="*/ 352 w 1413"/>
                <a:gd name="T11" fmla="*/ 493 h 549"/>
                <a:gd name="T12" fmla="*/ 412 w 1413"/>
                <a:gd name="T13" fmla="*/ 495 h 549"/>
                <a:gd name="T14" fmla="*/ 473 w 1413"/>
                <a:gd name="T15" fmla="*/ 499 h 549"/>
                <a:gd name="T16" fmla="*/ 518 w 1413"/>
                <a:gd name="T17" fmla="*/ 482 h 549"/>
                <a:gd name="T18" fmla="*/ 450 w 1413"/>
                <a:gd name="T19" fmla="*/ 440 h 549"/>
                <a:gd name="T20" fmla="*/ 407 w 1413"/>
                <a:gd name="T21" fmla="*/ 411 h 549"/>
                <a:gd name="T22" fmla="*/ 369 w 1413"/>
                <a:gd name="T23" fmla="*/ 381 h 549"/>
                <a:gd name="T24" fmla="*/ 343 w 1413"/>
                <a:gd name="T25" fmla="*/ 348 h 549"/>
                <a:gd name="T26" fmla="*/ 450 w 1413"/>
                <a:gd name="T27" fmla="*/ 383 h 549"/>
                <a:gd name="T28" fmla="*/ 557 w 1413"/>
                <a:gd name="T29" fmla="*/ 418 h 549"/>
                <a:gd name="T30" fmla="*/ 629 w 1413"/>
                <a:gd name="T31" fmla="*/ 436 h 549"/>
                <a:gd name="T32" fmla="*/ 742 w 1413"/>
                <a:gd name="T33" fmla="*/ 449 h 549"/>
                <a:gd name="T34" fmla="*/ 815 w 1413"/>
                <a:gd name="T35" fmla="*/ 449 h 549"/>
                <a:gd name="T36" fmla="*/ 881 w 1413"/>
                <a:gd name="T37" fmla="*/ 444 h 549"/>
                <a:gd name="T38" fmla="*/ 926 w 1413"/>
                <a:gd name="T39" fmla="*/ 427 h 549"/>
                <a:gd name="T40" fmla="*/ 953 w 1413"/>
                <a:gd name="T41" fmla="*/ 407 h 549"/>
                <a:gd name="T42" fmla="*/ 885 w 1413"/>
                <a:gd name="T43" fmla="*/ 389 h 549"/>
                <a:gd name="T44" fmla="*/ 840 w 1413"/>
                <a:gd name="T45" fmla="*/ 365 h 549"/>
                <a:gd name="T46" fmla="*/ 809 w 1413"/>
                <a:gd name="T47" fmla="*/ 339 h 549"/>
                <a:gd name="T48" fmla="*/ 778 w 1413"/>
                <a:gd name="T49" fmla="*/ 308 h 549"/>
                <a:gd name="T50" fmla="*/ 868 w 1413"/>
                <a:gd name="T51" fmla="*/ 334 h 549"/>
                <a:gd name="T52" fmla="*/ 949 w 1413"/>
                <a:gd name="T53" fmla="*/ 348 h 549"/>
                <a:gd name="T54" fmla="*/ 1034 w 1413"/>
                <a:gd name="T55" fmla="*/ 356 h 549"/>
                <a:gd name="T56" fmla="*/ 1109 w 1413"/>
                <a:gd name="T57" fmla="*/ 352 h 549"/>
                <a:gd name="T58" fmla="*/ 1158 w 1413"/>
                <a:gd name="T59" fmla="*/ 334 h 549"/>
                <a:gd name="T60" fmla="*/ 1179 w 1413"/>
                <a:gd name="T61" fmla="*/ 312 h 549"/>
                <a:gd name="T62" fmla="*/ 1131 w 1413"/>
                <a:gd name="T63" fmla="*/ 291 h 549"/>
                <a:gd name="T64" fmla="*/ 1099 w 1413"/>
                <a:gd name="T65" fmla="*/ 269 h 549"/>
                <a:gd name="T66" fmla="*/ 1071 w 1413"/>
                <a:gd name="T67" fmla="*/ 244 h 549"/>
                <a:gd name="T68" fmla="*/ 1073 w 1413"/>
                <a:gd name="T69" fmla="*/ 229 h 549"/>
                <a:gd name="T70" fmla="*/ 1150 w 1413"/>
                <a:gd name="T71" fmla="*/ 246 h 549"/>
                <a:gd name="T72" fmla="*/ 1233 w 1413"/>
                <a:gd name="T73" fmla="*/ 255 h 549"/>
                <a:gd name="T74" fmla="*/ 1311 w 1413"/>
                <a:gd name="T75" fmla="*/ 253 h 549"/>
                <a:gd name="T76" fmla="*/ 1361 w 1413"/>
                <a:gd name="T77" fmla="*/ 244 h 549"/>
                <a:gd name="T78" fmla="*/ 1393 w 1413"/>
                <a:gd name="T79" fmla="*/ 229 h 549"/>
                <a:gd name="T80" fmla="*/ 1412 w 1413"/>
                <a:gd name="T81" fmla="*/ 205 h 549"/>
                <a:gd name="T82" fmla="*/ 1292 w 1413"/>
                <a:gd name="T83" fmla="*/ 187 h 549"/>
                <a:gd name="T84" fmla="*/ 1087 w 1413"/>
                <a:gd name="T85" fmla="*/ 158 h 549"/>
                <a:gd name="T86" fmla="*/ 868 w 1413"/>
                <a:gd name="T87" fmla="*/ 119 h 549"/>
                <a:gd name="T88" fmla="*/ 670 w 1413"/>
                <a:gd name="T89" fmla="*/ 71 h 549"/>
                <a:gd name="T90" fmla="*/ 486 w 1413"/>
                <a:gd name="T91" fmla="*/ 26 h 549"/>
                <a:gd name="T92" fmla="*/ 392 w 1413"/>
                <a:gd name="T93" fmla="*/ 9 h 549"/>
                <a:gd name="T94" fmla="*/ 314 w 1413"/>
                <a:gd name="T95" fmla="*/ 0 h 549"/>
                <a:gd name="T96" fmla="*/ 247 w 1413"/>
                <a:gd name="T97" fmla="*/ 2 h 549"/>
                <a:gd name="T98" fmla="*/ 201 w 1413"/>
                <a:gd name="T99" fmla="*/ 7 h 549"/>
                <a:gd name="T100" fmla="*/ 158 w 1413"/>
                <a:gd name="T101" fmla="*/ 27 h 549"/>
                <a:gd name="T102" fmla="*/ 124 w 1413"/>
                <a:gd name="T103" fmla="*/ 71 h 549"/>
                <a:gd name="T104" fmla="*/ 111 w 1413"/>
                <a:gd name="T105" fmla="*/ 117 h 549"/>
                <a:gd name="T106" fmla="*/ 96 w 1413"/>
                <a:gd name="T107" fmla="*/ 148 h 549"/>
                <a:gd name="T108" fmla="*/ 68 w 1413"/>
                <a:gd name="T109" fmla="*/ 159 h 549"/>
                <a:gd name="T110" fmla="*/ 28 w 1413"/>
                <a:gd name="T111" fmla="*/ 156 h 549"/>
                <a:gd name="T112" fmla="*/ 0 w 1413"/>
                <a:gd name="T113" fmla="*/ 145 h 549"/>
                <a:gd name="T114" fmla="*/ 0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0" y="548"/>
                  </a:moveTo>
                  <a:lnTo>
                    <a:pt x="96" y="537"/>
                  </a:lnTo>
                  <a:lnTo>
                    <a:pt x="175" y="524"/>
                  </a:lnTo>
                  <a:lnTo>
                    <a:pt x="233" y="511"/>
                  </a:lnTo>
                  <a:lnTo>
                    <a:pt x="294" y="499"/>
                  </a:lnTo>
                  <a:lnTo>
                    <a:pt x="352" y="493"/>
                  </a:lnTo>
                  <a:lnTo>
                    <a:pt x="412" y="495"/>
                  </a:lnTo>
                  <a:lnTo>
                    <a:pt x="473" y="499"/>
                  </a:lnTo>
                  <a:lnTo>
                    <a:pt x="518" y="482"/>
                  </a:lnTo>
                  <a:lnTo>
                    <a:pt x="450" y="440"/>
                  </a:lnTo>
                  <a:lnTo>
                    <a:pt x="407" y="411"/>
                  </a:lnTo>
                  <a:lnTo>
                    <a:pt x="369" y="381"/>
                  </a:lnTo>
                  <a:lnTo>
                    <a:pt x="343" y="348"/>
                  </a:lnTo>
                  <a:lnTo>
                    <a:pt x="450" y="383"/>
                  </a:lnTo>
                  <a:lnTo>
                    <a:pt x="557" y="418"/>
                  </a:lnTo>
                  <a:lnTo>
                    <a:pt x="629" y="436"/>
                  </a:lnTo>
                  <a:lnTo>
                    <a:pt x="742" y="449"/>
                  </a:lnTo>
                  <a:lnTo>
                    <a:pt x="815" y="449"/>
                  </a:lnTo>
                  <a:lnTo>
                    <a:pt x="881" y="444"/>
                  </a:lnTo>
                  <a:lnTo>
                    <a:pt x="926" y="427"/>
                  </a:lnTo>
                  <a:lnTo>
                    <a:pt x="953" y="407"/>
                  </a:lnTo>
                  <a:lnTo>
                    <a:pt x="885" y="389"/>
                  </a:lnTo>
                  <a:lnTo>
                    <a:pt x="840" y="365"/>
                  </a:lnTo>
                  <a:lnTo>
                    <a:pt x="809" y="339"/>
                  </a:lnTo>
                  <a:lnTo>
                    <a:pt x="778" y="308"/>
                  </a:lnTo>
                  <a:lnTo>
                    <a:pt x="868" y="334"/>
                  </a:lnTo>
                  <a:lnTo>
                    <a:pt x="949" y="348"/>
                  </a:lnTo>
                  <a:lnTo>
                    <a:pt x="1034" y="356"/>
                  </a:lnTo>
                  <a:lnTo>
                    <a:pt x="1109" y="352"/>
                  </a:lnTo>
                  <a:lnTo>
                    <a:pt x="1158" y="334"/>
                  </a:lnTo>
                  <a:lnTo>
                    <a:pt x="1179" y="312"/>
                  </a:lnTo>
                  <a:lnTo>
                    <a:pt x="1131" y="291"/>
                  </a:lnTo>
                  <a:lnTo>
                    <a:pt x="1099" y="269"/>
                  </a:lnTo>
                  <a:lnTo>
                    <a:pt x="1071" y="244"/>
                  </a:lnTo>
                  <a:lnTo>
                    <a:pt x="1073" y="229"/>
                  </a:lnTo>
                  <a:lnTo>
                    <a:pt x="1150" y="246"/>
                  </a:lnTo>
                  <a:lnTo>
                    <a:pt x="1233" y="255"/>
                  </a:lnTo>
                  <a:lnTo>
                    <a:pt x="1311" y="253"/>
                  </a:lnTo>
                  <a:lnTo>
                    <a:pt x="1361" y="244"/>
                  </a:lnTo>
                  <a:lnTo>
                    <a:pt x="1393" y="229"/>
                  </a:lnTo>
                  <a:lnTo>
                    <a:pt x="1412" y="205"/>
                  </a:lnTo>
                  <a:lnTo>
                    <a:pt x="1292" y="187"/>
                  </a:lnTo>
                  <a:lnTo>
                    <a:pt x="1087" y="158"/>
                  </a:lnTo>
                  <a:lnTo>
                    <a:pt x="868" y="119"/>
                  </a:lnTo>
                  <a:lnTo>
                    <a:pt x="670" y="71"/>
                  </a:lnTo>
                  <a:lnTo>
                    <a:pt x="486" y="26"/>
                  </a:lnTo>
                  <a:lnTo>
                    <a:pt x="392" y="9"/>
                  </a:lnTo>
                  <a:lnTo>
                    <a:pt x="314" y="0"/>
                  </a:lnTo>
                  <a:lnTo>
                    <a:pt x="247" y="2"/>
                  </a:lnTo>
                  <a:lnTo>
                    <a:pt x="201" y="7"/>
                  </a:lnTo>
                  <a:lnTo>
                    <a:pt x="158" y="27"/>
                  </a:lnTo>
                  <a:lnTo>
                    <a:pt x="124" y="71"/>
                  </a:lnTo>
                  <a:lnTo>
                    <a:pt x="111" y="117"/>
                  </a:lnTo>
                  <a:lnTo>
                    <a:pt x="96" y="148"/>
                  </a:lnTo>
                  <a:lnTo>
                    <a:pt x="68" y="159"/>
                  </a:lnTo>
                  <a:lnTo>
                    <a:pt x="28" y="156"/>
                  </a:lnTo>
                  <a:lnTo>
                    <a:pt x="0" y="145"/>
                  </a:lnTo>
                  <a:lnTo>
                    <a:pt x="0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2067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2068" name="Rectangle 2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2069" name="Rectangle 2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2070" name="Rectangle 2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2071" name="Rectangle 2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1907B08-DE58-4EB1-A445-0C63E8219D4F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050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B9ACBD-7D98-4FDE-99B0-479700343D1C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24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0005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0005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AB4F5B2-8ACF-4665-BAC9-07738455F5E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481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609600"/>
            <a:ext cx="6781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C856F8E-A427-4349-8129-E72D6327AF4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553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29C3B5-6883-44AD-B001-179677537AF3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7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CC74E4-D48B-4165-9F57-E79A1B84193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83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716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16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CADE2A-6B4F-49D8-9665-14DCF6370B1D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306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083D4C6-7BAC-48CB-BDFD-CAA762E9C233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985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EA75280-150B-4462-A4BD-48345749F54C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133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F254BDA-3944-493C-AE0B-6F1DEB2BEAD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146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92A1832-2F8E-4903-9108-C06AC08102C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728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332FE2D-A179-4C8C-BAE5-68A833DA10FC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822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29804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roup 18"/>
          <p:cNvGrpSpPr>
            <a:grpSpLocks/>
          </p:cNvGrpSpPr>
          <p:nvPr/>
        </p:nvGrpSpPr>
        <p:grpSpPr bwMode="auto">
          <a:xfrm>
            <a:off x="2166938" y="563563"/>
            <a:ext cx="4800600" cy="6151562"/>
            <a:chOff x="1365" y="355"/>
            <a:chExt cx="3024" cy="3875"/>
          </a:xfrm>
        </p:grpSpPr>
        <p:sp>
          <p:nvSpPr>
            <p:cNvPr id="1026" name="Freeform 2"/>
            <p:cNvSpPr>
              <a:spLocks/>
            </p:cNvSpPr>
            <p:nvPr/>
          </p:nvSpPr>
          <p:spPr bwMode="auto">
            <a:xfrm>
              <a:off x="2835" y="586"/>
              <a:ext cx="88" cy="1121"/>
            </a:xfrm>
            <a:custGeom>
              <a:avLst/>
              <a:gdLst>
                <a:gd name="T0" fmla="*/ 0 w 88"/>
                <a:gd name="T1" fmla="*/ 1120 h 1121"/>
                <a:gd name="T2" fmla="*/ 0 w 88"/>
                <a:gd name="T3" fmla="*/ 0 h 1121"/>
                <a:gd name="T4" fmla="*/ 87 w 88"/>
                <a:gd name="T5" fmla="*/ 0 h 1121"/>
                <a:gd name="T6" fmla="*/ 87 w 88"/>
                <a:gd name="T7" fmla="*/ 1085 h 1121"/>
                <a:gd name="T8" fmla="*/ 0 w 88"/>
                <a:gd name="T9" fmla="*/ 1120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1">
                  <a:moveTo>
                    <a:pt x="0" y="1120"/>
                  </a:moveTo>
                  <a:lnTo>
                    <a:pt x="0" y="0"/>
                  </a:lnTo>
                  <a:lnTo>
                    <a:pt x="87" y="0"/>
                  </a:lnTo>
                  <a:lnTo>
                    <a:pt x="87" y="1085"/>
                  </a:lnTo>
                  <a:lnTo>
                    <a:pt x="0" y="112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27" name="Freeform 3"/>
            <p:cNvSpPr>
              <a:spLocks/>
            </p:cNvSpPr>
            <p:nvPr/>
          </p:nvSpPr>
          <p:spPr bwMode="auto">
            <a:xfrm>
              <a:off x="2834" y="1900"/>
              <a:ext cx="84" cy="363"/>
            </a:xfrm>
            <a:custGeom>
              <a:avLst/>
              <a:gdLst>
                <a:gd name="T0" fmla="*/ 0 w 84"/>
                <a:gd name="T1" fmla="*/ 29 h 363"/>
                <a:gd name="T2" fmla="*/ 83 w 84"/>
                <a:gd name="T3" fmla="*/ 0 h 363"/>
                <a:gd name="T4" fmla="*/ 74 w 84"/>
                <a:gd name="T5" fmla="*/ 329 h 363"/>
                <a:gd name="T6" fmla="*/ 0 w 84"/>
                <a:gd name="T7" fmla="*/ 362 h 363"/>
                <a:gd name="T8" fmla="*/ 0 w 84"/>
                <a:gd name="T9" fmla="*/ 2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363">
                  <a:moveTo>
                    <a:pt x="0" y="29"/>
                  </a:moveTo>
                  <a:lnTo>
                    <a:pt x="83" y="0"/>
                  </a:lnTo>
                  <a:lnTo>
                    <a:pt x="74" y="329"/>
                  </a:lnTo>
                  <a:lnTo>
                    <a:pt x="0" y="362"/>
                  </a:lnTo>
                  <a:lnTo>
                    <a:pt x="0" y="2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28" name="Freeform 4"/>
            <p:cNvSpPr>
              <a:spLocks/>
            </p:cNvSpPr>
            <p:nvPr/>
          </p:nvSpPr>
          <p:spPr bwMode="auto">
            <a:xfrm>
              <a:off x="2825" y="2493"/>
              <a:ext cx="84" cy="249"/>
            </a:xfrm>
            <a:custGeom>
              <a:avLst/>
              <a:gdLst>
                <a:gd name="T0" fmla="*/ 2 w 84"/>
                <a:gd name="T1" fmla="*/ 213 h 249"/>
                <a:gd name="T2" fmla="*/ 0 w 84"/>
                <a:gd name="T3" fmla="*/ 28 h 249"/>
                <a:gd name="T4" fmla="*/ 83 w 84"/>
                <a:gd name="T5" fmla="*/ 0 h 249"/>
                <a:gd name="T6" fmla="*/ 72 w 84"/>
                <a:gd name="T7" fmla="*/ 248 h 249"/>
                <a:gd name="T8" fmla="*/ 2 w 84"/>
                <a:gd name="T9" fmla="*/ 21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249">
                  <a:moveTo>
                    <a:pt x="2" y="213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72" y="248"/>
                  </a:lnTo>
                  <a:lnTo>
                    <a:pt x="2" y="21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29" name="Freeform 5"/>
            <p:cNvSpPr>
              <a:spLocks/>
            </p:cNvSpPr>
            <p:nvPr/>
          </p:nvSpPr>
          <p:spPr bwMode="auto">
            <a:xfrm>
              <a:off x="2831" y="2965"/>
              <a:ext cx="52" cy="232"/>
            </a:xfrm>
            <a:custGeom>
              <a:avLst/>
              <a:gdLst>
                <a:gd name="T0" fmla="*/ 13 w 52"/>
                <a:gd name="T1" fmla="*/ 204 h 232"/>
                <a:gd name="T2" fmla="*/ 0 w 52"/>
                <a:gd name="T3" fmla="*/ 0 h 232"/>
                <a:gd name="T4" fmla="*/ 51 w 52"/>
                <a:gd name="T5" fmla="*/ 26 h 232"/>
                <a:gd name="T6" fmla="*/ 47 w 52"/>
                <a:gd name="T7" fmla="*/ 231 h 232"/>
                <a:gd name="T8" fmla="*/ 13 w 52"/>
                <a:gd name="T9" fmla="*/ 20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2">
                  <a:moveTo>
                    <a:pt x="13" y="204"/>
                  </a:moveTo>
                  <a:lnTo>
                    <a:pt x="0" y="0"/>
                  </a:lnTo>
                  <a:lnTo>
                    <a:pt x="51" y="26"/>
                  </a:lnTo>
                  <a:lnTo>
                    <a:pt x="47" y="231"/>
                  </a:lnTo>
                  <a:lnTo>
                    <a:pt x="13" y="20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2851" y="3354"/>
              <a:ext cx="36" cy="133"/>
            </a:xfrm>
            <a:custGeom>
              <a:avLst/>
              <a:gdLst>
                <a:gd name="T0" fmla="*/ 4 w 36"/>
                <a:gd name="T1" fmla="*/ 101 h 133"/>
                <a:gd name="T2" fmla="*/ 0 w 36"/>
                <a:gd name="T3" fmla="*/ 0 h 133"/>
                <a:gd name="T4" fmla="*/ 35 w 36"/>
                <a:gd name="T5" fmla="*/ 20 h 133"/>
                <a:gd name="T6" fmla="*/ 28 w 36"/>
                <a:gd name="T7" fmla="*/ 132 h 133"/>
                <a:gd name="T8" fmla="*/ 4 w 36"/>
                <a:gd name="T9" fmla="*/ 10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33">
                  <a:moveTo>
                    <a:pt x="4" y="101"/>
                  </a:moveTo>
                  <a:lnTo>
                    <a:pt x="0" y="0"/>
                  </a:lnTo>
                  <a:lnTo>
                    <a:pt x="35" y="20"/>
                  </a:lnTo>
                  <a:lnTo>
                    <a:pt x="28" y="132"/>
                  </a:lnTo>
                  <a:lnTo>
                    <a:pt x="4" y="10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2851" y="3640"/>
              <a:ext cx="30" cy="590"/>
            </a:xfrm>
            <a:custGeom>
              <a:avLst/>
              <a:gdLst>
                <a:gd name="T0" fmla="*/ 15 w 30"/>
                <a:gd name="T1" fmla="*/ 589 h 590"/>
                <a:gd name="T2" fmla="*/ 0 w 30"/>
                <a:gd name="T3" fmla="*/ 0 h 590"/>
                <a:gd name="T4" fmla="*/ 29 w 30"/>
                <a:gd name="T5" fmla="*/ 37 h 590"/>
                <a:gd name="T6" fmla="*/ 15 w 30"/>
                <a:gd name="T7" fmla="*/ 589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590">
                  <a:moveTo>
                    <a:pt x="15" y="589"/>
                  </a:moveTo>
                  <a:lnTo>
                    <a:pt x="0" y="0"/>
                  </a:lnTo>
                  <a:lnTo>
                    <a:pt x="29" y="37"/>
                  </a:lnTo>
                  <a:lnTo>
                    <a:pt x="15" y="58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2600" y="3595"/>
              <a:ext cx="233" cy="130"/>
            </a:xfrm>
            <a:custGeom>
              <a:avLst/>
              <a:gdLst>
                <a:gd name="T0" fmla="*/ 0 w 233"/>
                <a:gd name="T1" fmla="*/ 117 h 130"/>
                <a:gd name="T2" fmla="*/ 48 w 233"/>
                <a:gd name="T3" fmla="*/ 101 h 130"/>
                <a:gd name="T4" fmla="*/ 93 w 233"/>
                <a:gd name="T5" fmla="*/ 79 h 130"/>
                <a:gd name="T6" fmla="*/ 146 w 233"/>
                <a:gd name="T7" fmla="*/ 39 h 130"/>
                <a:gd name="T8" fmla="*/ 182 w 233"/>
                <a:gd name="T9" fmla="*/ 0 h 130"/>
                <a:gd name="T10" fmla="*/ 232 w 233"/>
                <a:gd name="T11" fmla="*/ 42 h 130"/>
                <a:gd name="T12" fmla="*/ 188 w 233"/>
                <a:gd name="T13" fmla="*/ 74 h 130"/>
                <a:gd name="T14" fmla="*/ 134 w 233"/>
                <a:gd name="T15" fmla="*/ 110 h 130"/>
                <a:gd name="T16" fmla="*/ 61 w 233"/>
                <a:gd name="T17" fmla="*/ 129 h 130"/>
                <a:gd name="T18" fmla="*/ 0 w 233"/>
                <a:gd name="T1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3" h="130">
                  <a:moveTo>
                    <a:pt x="0" y="117"/>
                  </a:moveTo>
                  <a:lnTo>
                    <a:pt x="48" y="101"/>
                  </a:lnTo>
                  <a:lnTo>
                    <a:pt x="93" y="79"/>
                  </a:lnTo>
                  <a:lnTo>
                    <a:pt x="146" y="39"/>
                  </a:lnTo>
                  <a:lnTo>
                    <a:pt x="182" y="0"/>
                  </a:lnTo>
                  <a:lnTo>
                    <a:pt x="232" y="42"/>
                  </a:lnTo>
                  <a:lnTo>
                    <a:pt x="188" y="74"/>
                  </a:lnTo>
                  <a:lnTo>
                    <a:pt x="134" y="110"/>
                  </a:lnTo>
                  <a:lnTo>
                    <a:pt x="61" y="129"/>
                  </a:lnTo>
                  <a:lnTo>
                    <a:pt x="0" y="11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2583" y="2888"/>
              <a:ext cx="465" cy="646"/>
            </a:xfrm>
            <a:custGeom>
              <a:avLst/>
              <a:gdLst>
                <a:gd name="T0" fmla="*/ 359 w 465"/>
                <a:gd name="T1" fmla="*/ 645 h 646"/>
                <a:gd name="T2" fmla="*/ 405 w 465"/>
                <a:gd name="T3" fmla="*/ 616 h 646"/>
                <a:gd name="T4" fmla="*/ 447 w 465"/>
                <a:gd name="T5" fmla="*/ 580 h 646"/>
                <a:gd name="T6" fmla="*/ 460 w 465"/>
                <a:gd name="T7" fmla="*/ 552 h 646"/>
                <a:gd name="T8" fmla="*/ 464 w 465"/>
                <a:gd name="T9" fmla="*/ 515 h 646"/>
                <a:gd name="T10" fmla="*/ 451 w 465"/>
                <a:gd name="T11" fmla="*/ 468 h 646"/>
                <a:gd name="T12" fmla="*/ 424 w 465"/>
                <a:gd name="T13" fmla="*/ 424 h 646"/>
                <a:gd name="T14" fmla="*/ 380 w 465"/>
                <a:gd name="T15" fmla="*/ 385 h 646"/>
                <a:gd name="T16" fmla="*/ 168 w 465"/>
                <a:gd name="T17" fmla="*/ 259 h 646"/>
                <a:gd name="T18" fmla="*/ 133 w 465"/>
                <a:gd name="T19" fmla="*/ 235 h 646"/>
                <a:gd name="T20" fmla="*/ 111 w 465"/>
                <a:gd name="T21" fmla="*/ 208 h 646"/>
                <a:gd name="T22" fmla="*/ 104 w 465"/>
                <a:gd name="T23" fmla="*/ 166 h 646"/>
                <a:gd name="T24" fmla="*/ 117 w 465"/>
                <a:gd name="T25" fmla="*/ 124 h 646"/>
                <a:gd name="T26" fmla="*/ 155 w 465"/>
                <a:gd name="T27" fmla="*/ 95 h 646"/>
                <a:gd name="T28" fmla="*/ 222 w 465"/>
                <a:gd name="T29" fmla="*/ 52 h 646"/>
                <a:gd name="T30" fmla="*/ 124 w 465"/>
                <a:gd name="T31" fmla="*/ 0 h 646"/>
                <a:gd name="T32" fmla="*/ 55 w 465"/>
                <a:gd name="T33" fmla="*/ 41 h 646"/>
                <a:gd name="T34" fmla="*/ 27 w 465"/>
                <a:gd name="T35" fmla="*/ 70 h 646"/>
                <a:gd name="T36" fmla="*/ 2 w 465"/>
                <a:gd name="T37" fmla="*/ 123 h 646"/>
                <a:gd name="T38" fmla="*/ 0 w 465"/>
                <a:gd name="T39" fmla="*/ 189 h 646"/>
                <a:gd name="T40" fmla="*/ 29 w 465"/>
                <a:gd name="T41" fmla="*/ 257 h 646"/>
                <a:gd name="T42" fmla="*/ 78 w 465"/>
                <a:gd name="T43" fmla="*/ 300 h 646"/>
                <a:gd name="T44" fmla="*/ 311 w 465"/>
                <a:gd name="T45" fmla="*/ 442 h 646"/>
                <a:gd name="T46" fmla="*/ 358 w 465"/>
                <a:gd name="T47" fmla="*/ 474 h 646"/>
                <a:gd name="T48" fmla="*/ 375 w 465"/>
                <a:gd name="T49" fmla="*/ 516 h 646"/>
                <a:gd name="T50" fmla="*/ 375 w 465"/>
                <a:gd name="T51" fmla="*/ 550 h 646"/>
                <a:gd name="T52" fmla="*/ 308 w 465"/>
                <a:gd name="T53" fmla="*/ 608 h 646"/>
                <a:gd name="T54" fmla="*/ 359 w 465"/>
                <a:gd name="T55" fmla="*/ 645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5" h="646">
                  <a:moveTo>
                    <a:pt x="359" y="645"/>
                  </a:moveTo>
                  <a:lnTo>
                    <a:pt x="405" y="616"/>
                  </a:lnTo>
                  <a:lnTo>
                    <a:pt x="447" y="580"/>
                  </a:lnTo>
                  <a:lnTo>
                    <a:pt x="460" y="552"/>
                  </a:lnTo>
                  <a:lnTo>
                    <a:pt x="464" y="515"/>
                  </a:lnTo>
                  <a:lnTo>
                    <a:pt x="451" y="468"/>
                  </a:lnTo>
                  <a:lnTo>
                    <a:pt x="424" y="424"/>
                  </a:lnTo>
                  <a:lnTo>
                    <a:pt x="380" y="385"/>
                  </a:lnTo>
                  <a:lnTo>
                    <a:pt x="168" y="259"/>
                  </a:lnTo>
                  <a:lnTo>
                    <a:pt x="133" y="235"/>
                  </a:lnTo>
                  <a:lnTo>
                    <a:pt x="111" y="208"/>
                  </a:lnTo>
                  <a:lnTo>
                    <a:pt x="104" y="166"/>
                  </a:lnTo>
                  <a:lnTo>
                    <a:pt x="117" y="124"/>
                  </a:lnTo>
                  <a:lnTo>
                    <a:pt x="155" y="95"/>
                  </a:lnTo>
                  <a:lnTo>
                    <a:pt x="222" y="52"/>
                  </a:lnTo>
                  <a:lnTo>
                    <a:pt x="124" y="0"/>
                  </a:lnTo>
                  <a:lnTo>
                    <a:pt x="55" y="41"/>
                  </a:lnTo>
                  <a:lnTo>
                    <a:pt x="27" y="70"/>
                  </a:lnTo>
                  <a:lnTo>
                    <a:pt x="2" y="123"/>
                  </a:lnTo>
                  <a:lnTo>
                    <a:pt x="0" y="189"/>
                  </a:lnTo>
                  <a:lnTo>
                    <a:pt x="29" y="257"/>
                  </a:lnTo>
                  <a:lnTo>
                    <a:pt x="78" y="300"/>
                  </a:lnTo>
                  <a:lnTo>
                    <a:pt x="311" y="442"/>
                  </a:lnTo>
                  <a:lnTo>
                    <a:pt x="358" y="474"/>
                  </a:lnTo>
                  <a:lnTo>
                    <a:pt x="375" y="516"/>
                  </a:lnTo>
                  <a:lnTo>
                    <a:pt x="375" y="550"/>
                  </a:lnTo>
                  <a:lnTo>
                    <a:pt x="308" y="608"/>
                  </a:lnTo>
                  <a:lnTo>
                    <a:pt x="359" y="64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2966" y="2396"/>
              <a:ext cx="318" cy="422"/>
            </a:xfrm>
            <a:custGeom>
              <a:avLst/>
              <a:gdLst>
                <a:gd name="T0" fmla="*/ 92 w 318"/>
                <a:gd name="T1" fmla="*/ 421 h 422"/>
                <a:gd name="T2" fmla="*/ 163 w 318"/>
                <a:gd name="T3" fmla="*/ 399 h 422"/>
                <a:gd name="T4" fmla="*/ 218 w 318"/>
                <a:gd name="T5" fmla="*/ 357 h 422"/>
                <a:gd name="T6" fmla="*/ 263 w 318"/>
                <a:gd name="T7" fmla="*/ 316 h 422"/>
                <a:gd name="T8" fmla="*/ 300 w 318"/>
                <a:gd name="T9" fmla="*/ 265 h 422"/>
                <a:gd name="T10" fmla="*/ 317 w 318"/>
                <a:gd name="T11" fmla="*/ 203 h 422"/>
                <a:gd name="T12" fmla="*/ 316 w 318"/>
                <a:gd name="T13" fmla="*/ 139 h 422"/>
                <a:gd name="T14" fmla="*/ 299 w 318"/>
                <a:gd name="T15" fmla="*/ 95 h 422"/>
                <a:gd name="T16" fmla="*/ 276 w 318"/>
                <a:gd name="T17" fmla="*/ 64 h 422"/>
                <a:gd name="T18" fmla="*/ 241 w 318"/>
                <a:gd name="T19" fmla="*/ 36 h 422"/>
                <a:gd name="T20" fmla="*/ 218 w 318"/>
                <a:gd name="T21" fmla="*/ 14 h 422"/>
                <a:gd name="T22" fmla="*/ 180 w 318"/>
                <a:gd name="T23" fmla="*/ 0 h 422"/>
                <a:gd name="T24" fmla="*/ 61 w 318"/>
                <a:gd name="T25" fmla="*/ 52 h 422"/>
                <a:gd name="T26" fmla="*/ 106 w 318"/>
                <a:gd name="T27" fmla="*/ 93 h 422"/>
                <a:gd name="T28" fmla="*/ 137 w 318"/>
                <a:gd name="T29" fmla="*/ 130 h 422"/>
                <a:gd name="T30" fmla="*/ 159 w 318"/>
                <a:gd name="T31" fmla="*/ 159 h 422"/>
                <a:gd name="T32" fmla="*/ 176 w 318"/>
                <a:gd name="T33" fmla="*/ 196 h 422"/>
                <a:gd name="T34" fmla="*/ 176 w 318"/>
                <a:gd name="T35" fmla="*/ 246 h 422"/>
                <a:gd name="T36" fmla="*/ 145 w 318"/>
                <a:gd name="T37" fmla="*/ 279 h 422"/>
                <a:gd name="T38" fmla="*/ 105 w 318"/>
                <a:gd name="T39" fmla="*/ 309 h 422"/>
                <a:gd name="T40" fmla="*/ 50 w 318"/>
                <a:gd name="T41" fmla="*/ 342 h 422"/>
                <a:gd name="T42" fmla="*/ 0 w 318"/>
                <a:gd name="T43" fmla="*/ 369 h 422"/>
                <a:gd name="T44" fmla="*/ 92 w 318"/>
                <a:gd name="T45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8" h="422">
                  <a:moveTo>
                    <a:pt x="92" y="421"/>
                  </a:moveTo>
                  <a:lnTo>
                    <a:pt x="163" y="399"/>
                  </a:lnTo>
                  <a:lnTo>
                    <a:pt x="218" y="357"/>
                  </a:lnTo>
                  <a:lnTo>
                    <a:pt x="263" y="316"/>
                  </a:lnTo>
                  <a:lnTo>
                    <a:pt x="300" y="265"/>
                  </a:lnTo>
                  <a:lnTo>
                    <a:pt x="317" y="203"/>
                  </a:lnTo>
                  <a:lnTo>
                    <a:pt x="316" y="139"/>
                  </a:lnTo>
                  <a:lnTo>
                    <a:pt x="299" y="95"/>
                  </a:lnTo>
                  <a:lnTo>
                    <a:pt x="276" y="64"/>
                  </a:lnTo>
                  <a:lnTo>
                    <a:pt x="241" y="36"/>
                  </a:lnTo>
                  <a:lnTo>
                    <a:pt x="218" y="14"/>
                  </a:lnTo>
                  <a:lnTo>
                    <a:pt x="180" y="0"/>
                  </a:lnTo>
                  <a:lnTo>
                    <a:pt x="61" y="52"/>
                  </a:lnTo>
                  <a:lnTo>
                    <a:pt x="106" y="93"/>
                  </a:lnTo>
                  <a:lnTo>
                    <a:pt x="137" y="130"/>
                  </a:lnTo>
                  <a:lnTo>
                    <a:pt x="159" y="159"/>
                  </a:lnTo>
                  <a:lnTo>
                    <a:pt x="176" y="196"/>
                  </a:lnTo>
                  <a:lnTo>
                    <a:pt x="176" y="246"/>
                  </a:lnTo>
                  <a:lnTo>
                    <a:pt x="145" y="279"/>
                  </a:lnTo>
                  <a:lnTo>
                    <a:pt x="105" y="309"/>
                  </a:lnTo>
                  <a:lnTo>
                    <a:pt x="50" y="342"/>
                  </a:lnTo>
                  <a:lnTo>
                    <a:pt x="0" y="369"/>
                  </a:lnTo>
                  <a:lnTo>
                    <a:pt x="92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2308" y="1190"/>
              <a:ext cx="1404" cy="1153"/>
            </a:xfrm>
            <a:custGeom>
              <a:avLst/>
              <a:gdLst>
                <a:gd name="T0" fmla="*/ 466 w 1404"/>
                <a:gd name="T1" fmla="*/ 1084 h 1153"/>
                <a:gd name="T2" fmla="*/ 370 w 1404"/>
                <a:gd name="T3" fmla="*/ 1066 h 1153"/>
                <a:gd name="T4" fmla="*/ 299 w 1404"/>
                <a:gd name="T5" fmla="*/ 1035 h 1153"/>
                <a:gd name="T6" fmla="*/ 257 w 1404"/>
                <a:gd name="T7" fmla="*/ 1002 h 1153"/>
                <a:gd name="T8" fmla="*/ 220 w 1404"/>
                <a:gd name="T9" fmla="*/ 956 h 1153"/>
                <a:gd name="T10" fmla="*/ 209 w 1404"/>
                <a:gd name="T11" fmla="*/ 914 h 1153"/>
                <a:gd name="T12" fmla="*/ 215 w 1404"/>
                <a:gd name="T13" fmla="*/ 873 h 1153"/>
                <a:gd name="T14" fmla="*/ 231 w 1404"/>
                <a:gd name="T15" fmla="*/ 836 h 1153"/>
                <a:gd name="T16" fmla="*/ 273 w 1404"/>
                <a:gd name="T17" fmla="*/ 798 h 1153"/>
                <a:gd name="T18" fmla="*/ 330 w 1404"/>
                <a:gd name="T19" fmla="*/ 774 h 1153"/>
                <a:gd name="T20" fmla="*/ 400 w 1404"/>
                <a:gd name="T21" fmla="*/ 748 h 1153"/>
                <a:gd name="T22" fmla="*/ 1110 w 1404"/>
                <a:gd name="T23" fmla="*/ 499 h 1153"/>
                <a:gd name="T24" fmla="*/ 1207 w 1404"/>
                <a:gd name="T25" fmla="*/ 451 h 1153"/>
                <a:gd name="T26" fmla="*/ 1289 w 1404"/>
                <a:gd name="T27" fmla="*/ 398 h 1153"/>
                <a:gd name="T28" fmla="*/ 1344 w 1404"/>
                <a:gd name="T29" fmla="*/ 356 h 1153"/>
                <a:gd name="T30" fmla="*/ 1381 w 1404"/>
                <a:gd name="T31" fmla="*/ 310 h 1153"/>
                <a:gd name="T32" fmla="*/ 1403 w 1404"/>
                <a:gd name="T33" fmla="*/ 249 h 1153"/>
                <a:gd name="T34" fmla="*/ 1401 w 1404"/>
                <a:gd name="T35" fmla="*/ 185 h 1153"/>
                <a:gd name="T36" fmla="*/ 1386 w 1404"/>
                <a:gd name="T37" fmla="*/ 136 h 1153"/>
                <a:gd name="T38" fmla="*/ 1370 w 1404"/>
                <a:gd name="T39" fmla="*/ 90 h 1153"/>
                <a:gd name="T40" fmla="*/ 1335 w 1404"/>
                <a:gd name="T41" fmla="*/ 55 h 1153"/>
                <a:gd name="T42" fmla="*/ 1280 w 1404"/>
                <a:gd name="T43" fmla="*/ 18 h 1153"/>
                <a:gd name="T44" fmla="*/ 1214 w 1404"/>
                <a:gd name="T45" fmla="*/ 0 h 1153"/>
                <a:gd name="T46" fmla="*/ 1172 w 1404"/>
                <a:gd name="T47" fmla="*/ 4 h 1153"/>
                <a:gd name="T48" fmla="*/ 1111 w 1404"/>
                <a:gd name="T49" fmla="*/ 7 h 1153"/>
                <a:gd name="T50" fmla="*/ 1053 w 1404"/>
                <a:gd name="T51" fmla="*/ 20 h 1153"/>
                <a:gd name="T52" fmla="*/ 989 w 1404"/>
                <a:gd name="T53" fmla="*/ 46 h 1153"/>
                <a:gd name="T54" fmla="*/ 939 w 1404"/>
                <a:gd name="T55" fmla="*/ 79 h 1153"/>
                <a:gd name="T56" fmla="*/ 899 w 1404"/>
                <a:gd name="T57" fmla="*/ 106 h 1153"/>
                <a:gd name="T58" fmla="*/ 878 w 1404"/>
                <a:gd name="T59" fmla="*/ 149 h 1153"/>
                <a:gd name="T60" fmla="*/ 897 w 1404"/>
                <a:gd name="T61" fmla="*/ 187 h 1153"/>
                <a:gd name="T62" fmla="*/ 939 w 1404"/>
                <a:gd name="T63" fmla="*/ 183 h 1153"/>
                <a:gd name="T64" fmla="*/ 987 w 1404"/>
                <a:gd name="T65" fmla="*/ 171 h 1153"/>
                <a:gd name="T66" fmla="*/ 1033 w 1404"/>
                <a:gd name="T67" fmla="*/ 158 h 1153"/>
                <a:gd name="T68" fmla="*/ 1069 w 1404"/>
                <a:gd name="T69" fmla="*/ 150 h 1153"/>
                <a:gd name="T70" fmla="*/ 1111 w 1404"/>
                <a:gd name="T71" fmla="*/ 150 h 1153"/>
                <a:gd name="T72" fmla="*/ 1154 w 1404"/>
                <a:gd name="T73" fmla="*/ 163 h 1153"/>
                <a:gd name="T74" fmla="*/ 1183 w 1404"/>
                <a:gd name="T75" fmla="*/ 204 h 1153"/>
                <a:gd name="T76" fmla="*/ 1179 w 1404"/>
                <a:gd name="T77" fmla="*/ 248 h 1153"/>
                <a:gd name="T78" fmla="*/ 1157 w 1404"/>
                <a:gd name="T79" fmla="*/ 286 h 1153"/>
                <a:gd name="T80" fmla="*/ 1121 w 1404"/>
                <a:gd name="T81" fmla="*/ 323 h 1153"/>
                <a:gd name="T82" fmla="*/ 1047 w 1404"/>
                <a:gd name="T83" fmla="*/ 361 h 1153"/>
                <a:gd name="T84" fmla="*/ 908 w 1404"/>
                <a:gd name="T85" fmla="*/ 415 h 1153"/>
                <a:gd name="T86" fmla="*/ 194 w 1404"/>
                <a:gd name="T87" fmla="*/ 675 h 1153"/>
                <a:gd name="T88" fmla="*/ 123 w 1404"/>
                <a:gd name="T89" fmla="*/ 715 h 1153"/>
                <a:gd name="T90" fmla="*/ 68 w 1404"/>
                <a:gd name="T91" fmla="*/ 763 h 1153"/>
                <a:gd name="T92" fmla="*/ 29 w 1404"/>
                <a:gd name="T93" fmla="*/ 809 h 1153"/>
                <a:gd name="T94" fmla="*/ 6 w 1404"/>
                <a:gd name="T95" fmla="*/ 858 h 1153"/>
                <a:gd name="T96" fmla="*/ 0 w 1404"/>
                <a:gd name="T97" fmla="*/ 912 h 1153"/>
                <a:gd name="T98" fmla="*/ 8 w 1404"/>
                <a:gd name="T99" fmla="*/ 952 h 1153"/>
                <a:gd name="T100" fmla="*/ 22 w 1404"/>
                <a:gd name="T101" fmla="*/ 992 h 1153"/>
                <a:gd name="T102" fmla="*/ 59 w 1404"/>
                <a:gd name="T103" fmla="*/ 1036 h 1153"/>
                <a:gd name="T104" fmla="*/ 127 w 1404"/>
                <a:gd name="T105" fmla="*/ 1095 h 1153"/>
                <a:gd name="T106" fmla="*/ 198 w 1404"/>
                <a:gd name="T107" fmla="*/ 1135 h 1153"/>
                <a:gd name="T108" fmla="*/ 273 w 1404"/>
                <a:gd name="T109" fmla="*/ 1152 h 1153"/>
                <a:gd name="T110" fmla="*/ 466 w 1404"/>
                <a:gd name="T111" fmla="*/ 1084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04" h="1153">
                  <a:moveTo>
                    <a:pt x="466" y="1084"/>
                  </a:moveTo>
                  <a:lnTo>
                    <a:pt x="370" y="1066"/>
                  </a:lnTo>
                  <a:lnTo>
                    <a:pt x="299" y="1035"/>
                  </a:lnTo>
                  <a:lnTo>
                    <a:pt x="257" y="1002"/>
                  </a:lnTo>
                  <a:lnTo>
                    <a:pt x="220" y="956"/>
                  </a:lnTo>
                  <a:lnTo>
                    <a:pt x="209" y="914"/>
                  </a:lnTo>
                  <a:lnTo>
                    <a:pt x="215" y="873"/>
                  </a:lnTo>
                  <a:lnTo>
                    <a:pt x="231" y="836"/>
                  </a:lnTo>
                  <a:lnTo>
                    <a:pt x="273" y="798"/>
                  </a:lnTo>
                  <a:lnTo>
                    <a:pt x="330" y="774"/>
                  </a:lnTo>
                  <a:lnTo>
                    <a:pt x="400" y="748"/>
                  </a:lnTo>
                  <a:lnTo>
                    <a:pt x="1110" y="499"/>
                  </a:lnTo>
                  <a:lnTo>
                    <a:pt x="1207" y="451"/>
                  </a:lnTo>
                  <a:lnTo>
                    <a:pt x="1289" y="398"/>
                  </a:lnTo>
                  <a:lnTo>
                    <a:pt x="1344" y="356"/>
                  </a:lnTo>
                  <a:lnTo>
                    <a:pt x="1381" y="310"/>
                  </a:lnTo>
                  <a:lnTo>
                    <a:pt x="1403" y="249"/>
                  </a:lnTo>
                  <a:lnTo>
                    <a:pt x="1401" y="185"/>
                  </a:lnTo>
                  <a:lnTo>
                    <a:pt x="1386" y="136"/>
                  </a:lnTo>
                  <a:lnTo>
                    <a:pt x="1370" y="90"/>
                  </a:lnTo>
                  <a:lnTo>
                    <a:pt x="1335" y="55"/>
                  </a:lnTo>
                  <a:lnTo>
                    <a:pt x="1280" y="18"/>
                  </a:lnTo>
                  <a:lnTo>
                    <a:pt x="1214" y="0"/>
                  </a:lnTo>
                  <a:lnTo>
                    <a:pt x="1172" y="4"/>
                  </a:lnTo>
                  <a:lnTo>
                    <a:pt x="1111" y="7"/>
                  </a:lnTo>
                  <a:lnTo>
                    <a:pt x="1053" y="20"/>
                  </a:lnTo>
                  <a:lnTo>
                    <a:pt x="989" y="46"/>
                  </a:lnTo>
                  <a:lnTo>
                    <a:pt x="939" y="79"/>
                  </a:lnTo>
                  <a:lnTo>
                    <a:pt x="899" y="106"/>
                  </a:lnTo>
                  <a:lnTo>
                    <a:pt x="878" y="149"/>
                  </a:lnTo>
                  <a:lnTo>
                    <a:pt x="897" y="187"/>
                  </a:lnTo>
                  <a:lnTo>
                    <a:pt x="939" y="183"/>
                  </a:lnTo>
                  <a:lnTo>
                    <a:pt x="987" y="171"/>
                  </a:lnTo>
                  <a:lnTo>
                    <a:pt x="1033" y="158"/>
                  </a:lnTo>
                  <a:lnTo>
                    <a:pt x="1069" y="150"/>
                  </a:lnTo>
                  <a:lnTo>
                    <a:pt x="1111" y="150"/>
                  </a:lnTo>
                  <a:lnTo>
                    <a:pt x="1154" y="163"/>
                  </a:lnTo>
                  <a:lnTo>
                    <a:pt x="1183" y="204"/>
                  </a:lnTo>
                  <a:lnTo>
                    <a:pt x="1179" y="248"/>
                  </a:lnTo>
                  <a:lnTo>
                    <a:pt x="1157" y="286"/>
                  </a:lnTo>
                  <a:lnTo>
                    <a:pt x="1121" y="323"/>
                  </a:lnTo>
                  <a:lnTo>
                    <a:pt x="1047" y="361"/>
                  </a:lnTo>
                  <a:lnTo>
                    <a:pt x="908" y="415"/>
                  </a:lnTo>
                  <a:lnTo>
                    <a:pt x="194" y="675"/>
                  </a:lnTo>
                  <a:lnTo>
                    <a:pt x="123" y="715"/>
                  </a:lnTo>
                  <a:lnTo>
                    <a:pt x="68" y="763"/>
                  </a:lnTo>
                  <a:lnTo>
                    <a:pt x="29" y="809"/>
                  </a:lnTo>
                  <a:lnTo>
                    <a:pt x="6" y="858"/>
                  </a:lnTo>
                  <a:lnTo>
                    <a:pt x="0" y="912"/>
                  </a:lnTo>
                  <a:lnTo>
                    <a:pt x="8" y="952"/>
                  </a:lnTo>
                  <a:lnTo>
                    <a:pt x="22" y="992"/>
                  </a:lnTo>
                  <a:lnTo>
                    <a:pt x="59" y="1036"/>
                  </a:lnTo>
                  <a:lnTo>
                    <a:pt x="127" y="1095"/>
                  </a:lnTo>
                  <a:lnTo>
                    <a:pt x="198" y="1135"/>
                  </a:lnTo>
                  <a:lnTo>
                    <a:pt x="273" y="1152"/>
                  </a:lnTo>
                  <a:lnTo>
                    <a:pt x="466" y="108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2711" y="3280"/>
              <a:ext cx="368" cy="422"/>
            </a:xfrm>
            <a:custGeom>
              <a:avLst/>
              <a:gdLst>
                <a:gd name="T0" fmla="*/ 367 w 368"/>
                <a:gd name="T1" fmla="*/ 421 h 422"/>
                <a:gd name="T2" fmla="*/ 171 w 368"/>
                <a:gd name="T3" fmla="*/ 340 h 422"/>
                <a:gd name="T4" fmla="*/ 117 w 368"/>
                <a:gd name="T5" fmla="*/ 304 h 422"/>
                <a:gd name="T6" fmla="*/ 73 w 368"/>
                <a:gd name="T7" fmla="*/ 265 h 422"/>
                <a:gd name="T8" fmla="*/ 31 w 368"/>
                <a:gd name="T9" fmla="*/ 219 h 422"/>
                <a:gd name="T10" fmla="*/ 9 w 368"/>
                <a:gd name="T11" fmla="*/ 179 h 422"/>
                <a:gd name="T12" fmla="*/ 0 w 368"/>
                <a:gd name="T13" fmla="*/ 137 h 422"/>
                <a:gd name="T14" fmla="*/ 2 w 368"/>
                <a:gd name="T15" fmla="*/ 95 h 422"/>
                <a:gd name="T16" fmla="*/ 19 w 368"/>
                <a:gd name="T17" fmla="*/ 51 h 422"/>
                <a:gd name="T18" fmla="*/ 44 w 368"/>
                <a:gd name="T19" fmla="*/ 0 h 422"/>
                <a:gd name="T20" fmla="*/ 120 w 368"/>
                <a:gd name="T21" fmla="*/ 52 h 422"/>
                <a:gd name="T22" fmla="*/ 95 w 368"/>
                <a:gd name="T23" fmla="*/ 98 h 422"/>
                <a:gd name="T24" fmla="*/ 95 w 368"/>
                <a:gd name="T25" fmla="*/ 143 h 422"/>
                <a:gd name="T26" fmla="*/ 122 w 368"/>
                <a:gd name="T27" fmla="*/ 191 h 422"/>
                <a:gd name="T28" fmla="*/ 162 w 368"/>
                <a:gd name="T29" fmla="*/ 235 h 422"/>
                <a:gd name="T30" fmla="*/ 223 w 368"/>
                <a:gd name="T31" fmla="*/ 284 h 422"/>
                <a:gd name="T32" fmla="*/ 290 w 368"/>
                <a:gd name="T33" fmla="*/ 317 h 422"/>
                <a:gd name="T34" fmla="*/ 332 w 368"/>
                <a:gd name="T35" fmla="*/ 351 h 422"/>
                <a:gd name="T36" fmla="*/ 351 w 368"/>
                <a:gd name="T37" fmla="*/ 378 h 422"/>
                <a:gd name="T38" fmla="*/ 367 w 368"/>
                <a:gd name="T39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422">
                  <a:moveTo>
                    <a:pt x="367" y="421"/>
                  </a:moveTo>
                  <a:lnTo>
                    <a:pt x="171" y="340"/>
                  </a:lnTo>
                  <a:lnTo>
                    <a:pt x="117" y="304"/>
                  </a:lnTo>
                  <a:lnTo>
                    <a:pt x="73" y="265"/>
                  </a:lnTo>
                  <a:lnTo>
                    <a:pt x="31" y="219"/>
                  </a:lnTo>
                  <a:lnTo>
                    <a:pt x="9" y="179"/>
                  </a:lnTo>
                  <a:lnTo>
                    <a:pt x="0" y="137"/>
                  </a:lnTo>
                  <a:lnTo>
                    <a:pt x="2" y="95"/>
                  </a:lnTo>
                  <a:lnTo>
                    <a:pt x="19" y="51"/>
                  </a:lnTo>
                  <a:lnTo>
                    <a:pt x="44" y="0"/>
                  </a:lnTo>
                  <a:lnTo>
                    <a:pt x="120" y="52"/>
                  </a:lnTo>
                  <a:lnTo>
                    <a:pt x="95" y="98"/>
                  </a:lnTo>
                  <a:lnTo>
                    <a:pt x="95" y="143"/>
                  </a:lnTo>
                  <a:lnTo>
                    <a:pt x="122" y="191"/>
                  </a:lnTo>
                  <a:lnTo>
                    <a:pt x="162" y="235"/>
                  </a:lnTo>
                  <a:lnTo>
                    <a:pt x="223" y="284"/>
                  </a:lnTo>
                  <a:lnTo>
                    <a:pt x="290" y="317"/>
                  </a:lnTo>
                  <a:lnTo>
                    <a:pt x="332" y="351"/>
                  </a:lnTo>
                  <a:lnTo>
                    <a:pt x="351" y="378"/>
                  </a:lnTo>
                  <a:lnTo>
                    <a:pt x="367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2432" y="1792"/>
              <a:ext cx="989" cy="1439"/>
            </a:xfrm>
            <a:custGeom>
              <a:avLst/>
              <a:gdLst>
                <a:gd name="T0" fmla="*/ 525 w 989"/>
                <a:gd name="T1" fmla="*/ 1438 h 1439"/>
                <a:gd name="T2" fmla="*/ 582 w 989"/>
                <a:gd name="T3" fmla="*/ 1409 h 1439"/>
                <a:gd name="T4" fmla="*/ 647 w 989"/>
                <a:gd name="T5" fmla="*/ 1355 h 1439"/>
                <a:gd name="T6" fmla="*/ 670 w 989"/>
                <a:gd name="T7" fmla="*/ 1304 h 1439"/>
                <a:gd name="T8" fmla="*/ 686 w 989"/>
                <a:gd name="T9" fmla="*/ 1255 h 1439"/>
                <a:gd name="T10" fmla="*/ 677 w 989"/>
                <a:gd name="T11" fmla="*/ 1198 h 1439"/>
                <a:gd name="T12" fmla="*/ 637 w 989"/>
                <a:gd name="T13" fmla="*/ 1125 h 1439"/>
                <a:gd name="T14" fmla="*/ 609 w 989"/>
                <a:gd name="T15" fmla="*/ 1092 h 1439"/>
                <a:gd name="T16" fmla="*/ 569 w 989"/>
                <a:gd name="T17" fmla="*/ 1063 h 1439"/>
                <a:gd name="T18" fmla="*/ 259 w 989"/>
                <a:gd name="T19" fmla="*/ 905 h 1439"/>
                <a:gd name="T20" fmla="*/ 201 w 989"/>
                <a:gd name="T21" fmla="*/ 863 h 1439"/>
                <a:gd name="T22" fmla="*/ 177 w 989"/>
                <a:gd name="T23" fmla="*/ 843 h 1439"/>
                <a:gd name="T24" fmla="*/ 160 w 989"/>
                <a:gd name="T25" fmla="*/ 800 h 1439"/>
                <a:gd name="T26" fmla="*/ 171 w 989"/>
                <a:gd name="T27" fmla="*/ 766 h 1439"/>
                <a:gd name="T28" fmla="*/ 215 w 989"/>
                <a:gd name="T29" fmla="*/ 738 h 1439"/>
                <a:gd name="T30" fmla="*/ 294 w 989"/>
                <a:gd name="T31" fmla="*/ 709 h 1439"/>
                <a:gd name="T32" fmla="*/ 780 w 989"/>
                <a:gd name="T33" fmla="*/ 521 h 1439"/>
                <a:gd name="T34" fmla="*/ 856 w 989"/>
                <a:gd name="T35" fmla="*/ 471 h 1439"/>
                <a:gd name="T36" fmla="*/ 918 w 989"/>
                <a:gd name="T37" fmla="*/ 417 h 1439"/>
                <a:gd name="T38" fmla="*/ 953 w 989"/>
                <a:gd name="T39" fmla="*/ 379 h 1439"/>
                <a:gd name="T40" fmla="*/ 984 w 989"/>
                <a:gd name="T41" fmla="*/ 334 h 1439"/>
                <a:gd name="T42" fmla="*/ 988 w 989"/>
                <a:gd name="T43" fmla="*/ 274 h 1439"/>
                <a:gd name="T44" fmla="*/ 972 w 989"/>
                <a:gd name="T45" fmla="*/ 214 h 1439"/>
                <a:gd name="T46" fmla="*/ 953 w 989"/>
                <a:gd name="T47" fmla="*/ 167 h 1439"/>
                <a:gd name="T48" fmla="*/ 920 w 989"/>
                <a:gd name="T49" fmla="*/ 126 h 1439"/>
                <a:gd name="T50" fmla="*/ 875 w 989"/>
                <a:gd name="T51" fmla="*/ 85 h 1439"/>
                <a:gd name="T52" fmla="*/ 828 w 989"/>
                <a:gd name="T53" fmla="*/ 50 h 1439"/>
                <a:gd name="T54" fmla="*/ 803 w 989"/>
                <a:gd name="T55" fmla="*/ 29 h 1439"/>
                <a:gd name="T56" fmla="*/ 756 w 989"/>
                <a:gd name="T57" fmla="*/ 0 h 1439"/>
                <a:gd name="T58" fmla="*/ 588 w 989"/>
                <a:gd name="T59" fmla="*/ 61 h 1439"/>
                <a:gd name="T60" fmla="*/ 649 w 989"/>
                <a:gd name="T61" fmla="*/ 104 h 1439"/>
                <a:gd name="T62" fmla="*/ 694 w 989"/>
                <a:gd name="T63" fmla="*/ 145 h 1439"/>
                <a:gd name="T64" fmla="*/ 739 w 989"/>
                <a:gd name="T65" fmla="*/ 182 h 1439"/>
                <a:gd name="T66" fmla="*/ 780 w 989"/>
                <a:gd name="T67" fmla="*/ 223 h 1439"/>
                <a:gd name="T68" fmla="*/ 803 w 989"/>
                <a:gd name="T69" fmla="*/ 272 h 1439"/>
                <a:gd name="T70" fmla="*/ 787 w 989"/>
                <a:gd name="T71" fmla="*/ 323 h 1439"/>
                <a:gd name="T72" fmla="*/ 729 w 989"/>
                <a:gd name="T73" fmla="*/ 369 h 1439"/>
                <a:gd name="T74" fmla="*/ 639 w 989"/>
                <a:gd name="T75" fmla="*/ 413 h 1439"/>
                <a:gd name="T76" fmla="*/ 212 w 989"/>
                <a:gd name="T77" fmla="*/ 589 h 1439"/>
                <a:gd name="T78" fmla="*/ 160 w 989"/>
                <a:gd name="T79" fmla="*/ 608 h 1439"/>
                <a:gd name="T80" fmla="*/ 88 w 989"/>
                <a:gd name="T81" fmla="*/ 653 h 1439"/>
                <a:gd name="T82" fmla="*/ 43 w 989"/>
                <a:gd name="T83" fmla="*/ 698 h 1439"/>
                <a:gd name="T84" fmla="*/ 9 w 989"/>
                <a:gd name="T85" fmla="*/ 755 h 1439"/>
                <a:gd name="T86" fmla="*/ 0 w 989"/>
                <a:gd name="T87" fmla="*/ 820 h 1439"/>
                <a:gd name="T88" fmla="*/ 10 w 989"/>
                <a:gd name="T89" fmla="*/ 872 h 1439"/>
                <a:gd name="T90" fmla="*/ 40 w 989"/>
                <a:gd name="T91" fmla="*/ 914 h 1439"/>
                <a:gd name="T92" fmla="*/ 84 w 989"/>
                <a:gd name="T93" fmla="*/ 949 h 1439"/>
                <a:gd name="T94" fmla="*/ 159 w 989"/>
                <a:gd name="T95" fmla="*/ 999 h 1439"/>
                <a:gd name="T96" fmla="*/ 487 w 989"/>
                <a:gd name="T97" fmla="*/ 1164 h 1439"/>
                <a:gd name="T98" fmla="*/ 530 w 989"/>
                <a:gd name="T99" fmla="*/ 1197 h 1439"/>
                <a:gd name="T100" fmla="*/ 569 w 989"/>
                <a:gd name="T101" fmla="*/ 1236 h 1439"/>
                <a:gd name="T102" fmla="*/ 557 w 989"/>
                <a:gd name="T103" fmla="*/ 1292 h 1439"/>
                <a:gd name="T104" fmla="*/ 502 w 989"/>
                <a:gd name="T105" fmla="*/ 1354 h 1439"/>
                <a:gd name="T106" fmla="*/ 434 w 989"/>
                <a:gd name="T107" fmla="*/ 1394 h 1439"/>
                <a:gd name="T108" fmla="*/ 525 w 989"/>
                <a:gd name="T109" fmla="*/ 1438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89" h="1439">
                  <a:moveTo>
                    <a:pt x="525" y="1438"/>
                  </a:moveTo>
                  <a:lnTo>
                    <a:pt x="582" y="1409"/>
                  </a:lnTo>
                  <a:lnTo>
                    <a:pt x="647" y="1355"/>
                  </a:lnTo>
                  <a:lnTo>
                    <a:pt x="670" y="1304"/>
                  </a:lnTo>
                  <a:lnTo>
                    <a:pt x="686" y="1255"/>
                  </a:lnTo>
                  <a:lnTo>
                    <a:pt x="677" y="1198"/>
                  </a:lnTo>
                  <a:lnTo>
                    <a:pt x="637" y="1125"/>
                  </a:lnTo>
                  <a:lnTo>
                    <a:pt x="609" y="1092"/>
                  </a:lnTo>
                  <a:lnTo>
                    <a:pt x="569" y="1063"/>
                  </a:lnTo>
                  <a:lnTo>
                    <a:pt x="259" y="905"/>
                  </a:lnTo>
                  <a:lnTo>
                    <a:pt x="201" y="863"/>
                  </a:lnTo>
                  <a:lnTo>
                    <a:pt x="177" y="843"/>
                  </a:lnTo>
                  <a:lnTo>
                    <a:pt x="160" y="800"/>
                  </a:lnTo>
                  <a:lnTo>
                    <a:pt x="171" y="766"/>
                  </a:lnTo>
                  <a:lnTo>
                    <a:pt x="215" y="738"/>
                  </a:lnTo>
                  <a:lnTo>
                    <a:pt x="294" y="709"/>
                  </a:lnTo>
                  <a:lnTo>
                    <a:pt x="780" y="521"/>
                  </a:lnTo>
                  <a:lnTo>
                    <a:pt x="856" y="471"/>
                  </a:lnTo>
                  <a:lnTo>
                    <a:pt x="918" y="417"/>
                  </a:lnTo>
                  <a:lnTo>
                    <a:pt x="953" y="379"/>
                  </a:lnTo>
                  <a:lnTo>
                    <a:pt x="984" y="334"/>
                  </a:lnTo>
                  <a:lnTo>
                    <a:pt x="988" y="274"/>
                  </a:lnTo>
                  <a:lnTo>
                    <a:pt x="972" y="214"/>
                  </a:lnTo>
                  <a:lnTo>
                    <a:pt x="953" y="167"/>
                  </a:lnTo>
                  <a:lnTo>
                    <a:pt x="920" y="126"/>
                  </a:lnTo>
                  <a:lnTo>
                    <a:pt x="875" y="85"/>
                  </a:lnTo>
                  <a:lnTo>
                    <a:pt x="828" y="50"/>
                  </a:lnTo>
                  <a:lnTo>
                    <a:pt x="803" y="29"/>
                  </a:lnTo>
                  <a:lnTo>
                    <a:pt x="756" y="0"/>
                  </a:lnTo>
                  <a:lnTo>
                    <a:pt x="588" y="61"/>
                  </a:lnTo>
                  <a:lnTo>
                    <a:pt x="649" y="104"/>
                  </a:lnTo>
                  <a:lnTo>
                    <a:pt x="694" y="145"/>
                  </a:lnTo>
                  <a:lnTo>
                    <a:pt x="739" y="182"/>
                  </a:lnTo>
                  <a:lnTo>
                    <a:pt x="780" y="223"/>
                  </a:lnTo>
                  <a:lnTo>
                    <a:pt x="803" y="272"/>
                  </a:lnTo>
                  <a:lnTo>
                    <a:pt x="787" y="323"/>
                  </a:lnTo>
                  <a:lnTo>
                    <a:pt x="729" y="369"/>
                  </a:lnTo>
                  <a:lnTo>
                    <a:pt x="639" y="413"/>
                  </a:lnTo>
                  <a:lnTo>
                    <a:pt x="212" y="589"/>
                  </a:lnTo>
                  <a:lnTo>
                    <a:pt x="160" y="608"/>
                  </a:lnTo>
                  <a:lnTo>
                    <a:pt x="88" y="653"/>
                  </a:lnTo>
                  <a:lnTo>
                    <a:pt x="43" y="698"/>
                  </a:lnTo>
                  <a:lnTo>
                    <a:pt x="9" y="755"/>
                  </a:lnTo>
                  <a:lnTo>
                    <a:pt x="0" y="820"/>
                  </a:lnTo>
                  <a:lnTo>
                    <a:pt x="10" y="872"/>
                  </a:lnTo>
                  <a:lnTo>
                    <a:pt x="40" y="914"/>
                  </a:lnTo>
                  <a:lnTo>
                    <a:pt x="84" y="949"/>
                  </a:lnTo>
                  <a:lnTo>
                    <a:pt x="159" y="999"/>
                  </a:lnTo>
                  <a:lnTo>
                    <a:pt x="487" y="1164"/>
                  </a:lnTo>
                  <a:lnTo>
                    <a:pt x="530" y="1197"/>
                  </a:lnTo>
                  <a:lnTo>
                    <a:pt x="569" y="1236"/>
                  </a:lnTo>
                  <a:lnTo>
                    <a:pt x="557" y="1292"/>
                  </a:lnTo>
                  <a:lnTo>
                    <a:pt x="502" y="1354"/>
                  </a:lnTo>
                  <a:lnTo>
                    <a:pt x="434" y="1394"/>
                  </a:lnTo>
                  <a:lnTo>
                    <a:pt x="525" y="143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2100" y="1162"/>
              <a:ext cx="669" cy="582"/>
            </a:xfrm>
            <a:custGeom>
              <a:avLst/>
              <a:gdLst>
                <a:gd name="T0" fmla="*/ 668 w 669"/>
                <a:gd name="T1" fmla="*/ 553 h 582"/>
                <a:gd name="T2" fmla="*/ 668 w 669"/>
                <a:gd name="T3" fmla="*/ 450 h 582"/>
                <a:gd name="T4" fmla="*/ 562 w 669"/>
                <a:gd name="T5" fmla="*/ 435 h 582"/>
                <a:gd name="T6" fmla="*/ 448 w 669"/>
                <a:gd name="T7" fmla="*/ 420 h 582"/>
                <a:gd name="T8" fmla="*/ 367 w 669"/>
                <a:gd name="T9" fmla="*/ 400 h 582"/>
                <a:gd name="T10" fmla="*/ 314 w 669"/>
                <a:gd name="T11" fmla="*/ 378 h 582"/>
                <a:gd name="T12" fmla="*/ 257 w 669"/>
                <a:gd name="T13" fmla="*/ 349 h 582"/>
                <a:gd name="T14" fmla="*/ 220 w 669"/>
                <a:gd name="T15" fmla="*/ 314 h 582"/>
                <a:gd name="T16" fmla="*/ 193 w 669"/>
                <a:gd name="T17" fmla="*/ 274 h 582"/>
                <a:gd name="T18" fmla="*/ 180 w 669"/>
                <a:gd name="T19" fmla="*/ 231 h 582"/>
                <a:gd name="T20" fmla="*/ 180 w 669"/>
                <a:gd name="T21" fmla="*/ 189 h 582"/>
                <a:gd name="T22" fmla="*/ 193 w 669"/>
                <a:gd name="T23" fmla="*/ 165 h 582"/>
                <a:gd name="T24" fmla="*/ 209 w 669"/>
                <a:gd name="T25" fmla="*/ 143 h 582"/>
                <a:gd name="T26" fmla="*/ 255 w 669"/>
                <a:gd name="T27" fmla="*/ 127 h 582"/>
                <a:gd name="T28" fmla="*/ 297 w 669"/>
                <a:gd name="T29" fmla="*/ 127 h 582"/>
                <a:gd name="T30" fmla="*/ 345 w 669"/>
                <a:gd name="T31" fmla="*/ 141 h 582"/>
                <a:gd name="T32" fmla="*/ 396 w 669"/>
                <a:gd name="T33" fmla="*/ 156 h 582"/>
                <a:gd name="T34" fmla="*/ 448 w 669"/>
                <a:gd name="T35" fmla="*/ 163 h 582"/>
                <a:gd name="T36" fmla="*/ 477 w 669"/>
                <a:gd name="T37" fmla="*/ 125 h 582"/>
                <a:gd name="T38" fmla="*/ 464 w 669"/>
                <a:gd name="T39" fmla="*/ 86 h 582"/>
                <a:gd name="T40" fmla="*/ 415 w 669"/>
                <a:gd name="T41" fmla="*/ 42 h 582"/>
                <a:gd name="T42" fmla="*/ 363 w 669"/>
                <a:gd name="T43" fmla="*/ 18 h 582"/>
                <a:gd name="T44" fmla="*/ 319 w 669"/>
                <a:gd name="T45" fmla="*/ 7 h 582"/>
                <a:gd name="T46" fmla="*/ 273 w 669"/>
                <a:gd name="T47" fmla="*/ 2 h 582"/>
                <a:gd name="T48" fmla="*/ 222 w 669"/>
                <a:gd name="T49" fmla="*/ 0 h 582"/>
                <a:gd name="T50" fmla="*/ 176 w 669"/>
                <a:gd name="T51" fmla="*/ 4 h 582"/>
                <a:gd name="T52" fmla="*/ 136 w 669"/>
                <a:gd name="T53" fmla="*/ 15 h 582"/>
                <a:gd name="T54" fmla="*/ 86 w 669"/>
                <a:gd name="T55" fmla="*/ 33 h 582"/>
                <a:gd name="T56" fmla="*/ 50 w 669"/>
                <a:gd name="T57" fmla="*/ 66 h 582"/>
                <a:gd name="T58" fmla="*/ 22 w 669"/>
                <a:gd name="T59" fmla="*/ 99 h 582"/>
                <a:gd name="T60" fmla="*/ 6 w 669"/>
                <a:gd name="T61" fmla="*/ 145 h 582"/>
                <a:gd name="T62" fmla="*/ 0 w 669"/>
                <a:gd name="T63" fmla="*/ 189 h 582"/>
                <a:gd name="T64" fmla="*/ 9 w 669"/>
                <a:gd name="T65" fmla="*/ 237 h 582"/>
                <a:gd name="T66" fmla="*/ 22 w 669"/>
                <a:gd name="T67" fmla="*/ 285 h 582"/>
                <a:gd name="T68" fmla="*/ 50 w 669"/>
                <a:gd name="T69" fmla="*/ 330 h 582"/>
                <a:gd name="T70" fmla="*/ 81 w 669"/>
                <a:gd name="T71" fmla="*/ 375 h 582"/>
                <a:gd name="T72" fmla="*/ 125 w 669"/>
                <a:gd name="T73" fmla="*/ 419 h 582"/>
                <a:gd name="T74" fmla="*/ 169 w 669"/>
                <a:gd name="T75" fmla="*/ 457 h 582"/>
                <a:gd name="T76" fmla="*/ 217 w 669"/>
                <a:gd name="T77" fmla="*/ 488 h 582"/>
                <a:gd name="T78" fmla="*/ 266 w 669"/>
                <a:gd name="T79" fmla="*/ 514 h 582"/>
                <a:gd name="T80" fmla="*/ 310 w 669"/>
                <a:gd name="T81" fmla="*/ 534 h 582"/>
                <a:gd name="T82" fmla="*/ 369 w 669"/>
                <a:gd name="T83" fmla="*/ 549 h 582"/>
                <a:gd name="T84" fmla="*/ 437 w 669"/>
                <a:gd name="T85" fmla="*/ 568 h 582"/>
                <a:gd name="T86" fmla="*/ 516 w 669"/>
                <a:gd name="T87" fmla="*/ 581 h 582"/>
                <a:gd name="T88" fmla="*/ 595 w 669"/>
                <a:gd name="T89" fmla="*/ 577 h 582"/>
                <a:gd name="T90" fmla="*/ 668 w 669"/>
                <a:gd name="T91" fmla="*/ 553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9" h="582">
                  <a:moveTo>
                    <a:pt x="668" y="553"/>
                  </a:moveTo>
                  <a:lnTo>
                    <a:pt x="668" y="450"/>
                  </a:lnTo>
                  <a:lnTo>
                    <a:pt x="562" y="435"/>
                  </a:lnTo>
                  <a:lnTo>
                    <a:pt x="448" y="420"/>
                  </a:lnTo>
                  <a:lnTo>
                    <a:pt x="367" y="400"/>
                  </a:lnTo>
                  <a:lnTo>
                    <a:pt x="314" y="378"/>
                  </a:lnTo>
                  <a:lnTo>
                    <a:pt x="257" y="349"/>
                  </a:lnTo>
                  <a:lnTo>
                    <a:pt x="220" y="314"/>
                  </a:lnTo>
                  <a:lnTo>
                    <a:pt x="193" y="274"/>
                  </a:lnTo>
                  <a:lnTo>
                    <a:pt x="180" y="231"/>
                  </a:lnTo>
                  <a:lnTo>
                    <a:pt x="180" y="189"/>
                  </a:lnTo>
                  <a:lnTo>
                    <a:pt x="193" y="165"/>
                  </a:lnTo>
                  <a:lnTo>
                    <a:pt x="209" y="143"/>
                  </a:lnTo>
                  <a:lnTo>
                    <a:pt x="255" y="127"/>
                  </a:lnTo>
                  <a:lnTo>
                    <a:pt x="297" y="127"/>
                  </a:lnTo>
                  <a:lnTo>
                    <a:pt x="345" y="141"/>
                  </a:lnTo>
                  <a:lnTo>
                    <a:pt x="396" y="156"/>
                  </a:lnTo>
                  <a:lnTo>
                    <a:pt x="448" y="163"/>
                  </a:lnTo>
                  <a:lnTo>
                    <a:pt x="477" y="125"/>
                  </a:lnTo>
                  <a:lnTo>
                    <a:pt x="464" y="86"/>
                  </a:lnTo>
                  <a:lnTo>
                    <a:pt x="415" y="42"/>
                  </a:lnTo>
                  <a:lnTo>
                    <a:pt x="363" y="18"/>
                  </a:lnTo>
                  <a:lnTo>
                    <a:pt x="319" y="7"/>
                  </a:lnTo>
                  <a:lnTo>
                    <a:pt x="273" y="2"/>
                  </a:lnTo>
                  <a:lnTo>
                    <a:pt x="222" y="0"/>
                  </a:lnTo>
                  <a:lnTo>
                    <a:pt x="176" y="4"/>
                  </a:lnTo>
                  <a:lnTo>
                    <a:pt x="136" y="15"/>
                  </a:lnTo>
                  <a:lnTo>
                    <a:pt x="86" y="33"/>
                  </a:lnTo>
                  <a:lnTo>
                    <a:pt x="50" y="66"/>
                  </a:lnTo>
                  <a:lnTo>
                    <a:pt x="22" y="99"/>
                  </a:lnTo>
                  <a:lnTo>
                    <a:pt x="6" y="145"/>
                  </a:lnTo>
                  <a:lnTo>
                    <a:pt x="0" y="189"/>
                  </a:lnTo>
                  <a:lnTo>
                    <a:pt x="9" y="237"/>
                  </a:lnTo>
                  <a:lnTo>
                    <a:pt x="22" y="285"/>
                  </a:lnTo>
                  <a:lnTo>
                    <a:pt x="50" y="330"/>
                  </a:lnTo>
                  <a:lnTo>
                    <a:pt x="81" y="375"/>
                  </a:lnTo>
                  <a:lnTo>
                    <a:pt x="125" y="419"/>
                  </a:lnTo>
                  <a:lnTo>
                    <a:pt x="169" y="457"/>
                  </a:lnTo>
                  <a:lnTo>
                    <a:pt x="217" y="488"/>
                  </a:lnTo>
                  <a:lnTo>
                    <a:pt x="266" y="514"/>
                  </a:lnTo>
                  <a:lnTo>
                    <a:pt x="310" y="534"/>
                  </a:lnTo>
                  <a:lnTo>
                    <a:pt x="369" y="549"/>
                  </a:lnTo>
                  <a:lnTo>
                    <a:pt x="437" y="568"/>
                  </a:lnTo>
                  <a:lnTo>
                    <a:pt x="516" y="581"/>
                  </a:lnTo>
                  <a:lnTo>
                    <a:pt x="595" y="577"/>
                  </a:lnTo>
                  <a:lnTo>
                    <a:pt x="668" y="55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1365" y="583"/>
              <a:ext cx="1413" cy="549"/>
            </a:xfrm>
            <a:custGeom>
              <a:avLst/>
              <a:gdLst>
                <a:gd name="T0" fmla="*/ 1412 w 1413"/>
                <a:gd name="T1" fmla="*/ 548 h 549"/>
                <a:gd name="T2" fmla="*/ 1316 w 1413"/>
                <a:gd name="T3" fmla="*/ 537 h 549"/>
                <a:gd name="T4" fmla="*/ 1237 w 1413"/>
                <a:gd name="T5" fmla="*/ 524 h 549"/>
                <a:gd name="T6" fmla="*/ 1179 w 1413"/>
                <a:gd name="T7" fmla="*/ 511 h 549"/>
                <a:gd name="T8" fmla="*/ 1118 w 1413"/>
                <a:gd name="T9" fmla="*/ 499 h 549"/>
                <a:gd name="T10" fmla="*/ 1060 w 1413"/>
                <a:gd name="T11" fmla="*/ 493 h 549"/>
                <a:gd name="T12" fmla="*/ 1000 w 1413"/>
                <a:gd name="T13" fmla="*/ 495 h 549"/>
                <a:gd name="T14" fmla="*/ 939 w 1413"/>
                <a:gd name="T15" fmla="*/ 499 h 549"/>
                <a:gd name="T16" fmla="*/ 894 w 1413"/>
                <a:gd name="T17" fmla="*/ 482 h 549"/>
                <a:gd name="T18" fmla="*/ 962 w 1413"/>
                <a:gd name="T19" fmla="*/ 440 h 549"/>
                <a:gd name="T20" fmla="*/ 1005 w 1413"/>
                <a:gd name="T21" fmla="*/ 411 h 549"/>
                <a:gd name="T22" fmla="*/ 1043 w 1413"/>
                <a:gd name="T23" fmla="*/ 381 h 549"/>
                <a:gd name="T24" fmla="*/ 1069 w 1413"/>
                <a:gd name="T25" fmla="*/ 348 h 549"/>
                <a:gd name="T26" fmla="*/ 962 w 1413"/>
                <a:gd name="T27" fmla="*/ 383 h 549"/>
                <a:gd name="T28" fmla="*/ 855 w 1413"/>
                <a:gd name="T29" fmla="*/ 418 h 549"/>
                <a:gd name="T30" fmla="*/ 783 w 1413"/>
                <a:gd name="T31" fmla="*/ 436 h 549"/>
                <a:gd name="T32" fmla="*/ 670 w 1413"/>
                <a:gd name="T33" fmla="*/ 449 h 549"/>
                <a:gd name="T34" fmla="*/ 597 w 1413"/>
                <a:gd name="T35" fmla="*/ 449 h 549"/>
                <a:gd name="T36" fmla="*/ 531 w 1413"/>
                <a:gd name="T37" fmla="*/ 444 h 549"/>
                <a:gd name="T38" fmla="*/ 486 w 1413"/>
                <a:gd name="T39" fmla="*/ 427 h 549"/>
                <a:gd name="T40" fmla="*/ 459 w 1413"/>
                <a:gd name="T41" fmla="*/ 407 h 549"/>
                <a:gd name="T42" fmla="*/ 527 w 1413"/>
                <a:gd name="T43" fmla="*/ 389 h 549"/>
                <a:gd name="T44" fmla="*/ 572 w 1413"/>
                <a:gd name="T45" fmla="*/ 365 h 549"/>
                <a:gd name="T46" fmla="*/ 599 w 1413"/>
                <a:gd name="T47" fmla="*/ 339 h 549"/>
                <a:gd name="T48" fmla="*/ 634 w 1413"/>
                <a:gd name="T49" fmla="*/ 308 h 549"/>
                <a:gd name="T50" fmla="*/ 544 w 1413"/>
                <a:gd name="T51" fmla="*/ 334 h 549"/>
                <a:gd name="T52" fmla="*/ 463 w 1413"/>
                <a:gd name="T53" fmla="*/ 348 h 549"/>
                <a:gd name="T54" fmla="*/ 378 w 1413"/>
                <a:gd name="T55" fmla="*/ 356 h 549"/>
                <a:gd name="T56" fmla="*/ 303 w 1413"/>
                <a:gd name="T57" fmla="*/ 352 h 549"/>
                <a:gd name="T58" fmla="*/ 254 w 1413"/>
                <a:gd name="T59" fmla="*/ 334 h 549"/>
                <a:gd name="T60" fmla="*/ 233 w 1413"/>
                <a:gd name="T61" fmla="*/ 312 h 549"/>
                <a:gd name="T62" fmla="*/ 281 w 1413"/>
                <a:gd name="T63" fmla="*/ 291 h 549"/>
                <a:gd name="T64" fmla="*/ 313 w 1413"/>
                <a:gd name="T65" fmla="*/ 269 h 549"/>
                <a:gd name="T66" fmla="*/ 341 w 1413"/>
                <a:gd name="T67" fmla="*/ 244 h 549"/>
                <a:gd name="T68" fmla="*/ 339 w 1413"/>
                <a:gd name="T69" fmla="*/ 229 h 549"/>
                <a:gd name="T70" fmla="*/ 262 w 1413"/>
                <a:gd name="T71" fmla="*/ 246 h 549"/>
                <a:gd name="T72" fmla="*/ 179 w 1413"/>
                <a:gd name="T73" fmla="*/ 255 h 549"/>
                <a:gd name="T74" fmla="*/ 109 w 1413"/>
                <a:gd name="T75" fmla="*/ 254 h 549"/>
                <a:gd name="T76" fmla="*/ 51 w 1413"/>
                <a:gd name="T77" fmla="*/ 244 h 549"/>
                <a:gd name="T78" fmla="*/ 19 w 1413"/>
                <a:gd name="T79" fmla="*/ 229 h 549"/>
                <a:gd name="T80" fmla="*/ 0 w 1413"/>
                <a:gd name="T81" fmla="*/ 205 h 549"/>
                <a:gd name="T82" fmla="*/ 120 w 1413"/>
                <a:gd name="T83" fmla="*/ 187 h 549"/>
                <a:gd name="T84" fmla="*/ 309 w 1413"/>
                <a:gd name="T85" fmla="*/ 156 h 549"/>
                <a:gd name="T86" fmla="*/ 544 w 1413"/>
                <a:gd name="T87" fmla="*/ 119 h 549"/>
                <a:gd name="T88" fmla="*/ 742 w 1413"/>
                <a:gd name="T89" fmla="*/ 71 h 549"/>
                <a:gd name="T90" fmla="*/ 926 w 1413"/>
                <a:gd name="T91" fmla="*/ 26 h 549"/>
                <a:gd name="T92" fmla="*/ 1020 w 1413"/>
                <a:gd name="T93" fmla="*/ 9 h 549"/>
                <a:gd name="T94" fmla="*/ 1098 w 1413"/>
                <a:gd name="T95" fmla="*/ 0 h 549"/>
                <a:gd name="T96" fmla="*/ 1165 w 1413"/>
                <a:gd name="T97" fmla="*/ 2 h 549"/>
                <a:gd name="T98" fmla="*/ 1211 w 1413"/>
                <a:gd name="T99" fmla="*/ 7 h 549"/>
                <a:gd name="T100" fmla="*/ 1254 w 1413"/>
                <a:gd name="T101" fmla="*/ 27 h 549"/>
                <a:gd name="T102" fmla="*/ 1288 w 1413"/>
                <a:gd name="T103" fmla="*/ 71 h 549"/>
                <a:gd name="T104" fmla="*/ 1301 w 1413"/>
                <a:gd name="T105" fmla="*/ 117 h 549"/>
                <a:gd name="T106" fmla="*/ 1316 w 1413"/>
                <a:gd name="T107" fmla="*/ 148 h 549"/>
                <a:gd name="T108" fmla="*/ 1344 w 1413"/>
                <a:gd name="T109" fmla="*/ 159 h 549"/>
                <a:gd name="T110" fmla="*/ 1384 w 1413"/>
                <a:gd name="T111" fmla="*/ 156 h 549"/>
                <a:gd name="T112" fmla="*/ 1412 w 1413"/>
                <a:gd name="T113" fmla="*/ 145 h 549"/>
                <a:gd name="T114" fmla="*/ 1412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1412" y="548"/>
                  </a:moveTo>
                  <a:lnTo>
                    <a:pt x="1316" y="537"/>
                  </a:lnTo>
                  <a:lnTo>
                    <a:pt x="1237" y="524"/>
                  </a:lnTo>
                  <a:lnTo>
                    <a:pt x="1179" y="511"/>
                  </a:lnTo>
                  <a:lnTo>
                    <a:pt x="1118" y="499"/>
                  </a:lnTo>
                  <a:lnTo>
                    <a:pt x="1060" y="493"/>
                  </a:lnTo>
                  <a:lnTo>
                    <a:pt x="1000" y="495"/>
                  </a:lnTo>
                  <a:lnTo>
                    <a:pt x="939" y="499"/>
                  </a:lnTo>
                  <a:lnTo>
                    <a:pt x="894" y="482"/>
                  </a:lnTo>
                  <a:lnTo>
                    <a:pt x="962" y="440"/>
                  </a:lnTo>
                  <a:lnTo>
                    <a:pt x="1005" y="411"/>
                  </a:lnTo>
                  <a:lnTo>
                    <a:pt x="1043" y="381"/>
                  </a:lnTo>
                  <a:lnTo>
                    <a:pt x="1069" y="348"/>
                  </a:lnTo>
                  <a:lnTo>
                    <a:pt x="962" y="383"/>
                  </a:lnTo>
                  <a:lnTo>
                    <a:pt x="855" y="418"/>
                  </a:lnTo>
                  <a:lnTo>
                    <a:pt x="783" y="436"/>
                  </a:lnTo>
                  <a:lnTo>
                    <a:pt x="670" y="449"/>
                  </a:lnTo>
                  <a:lnTo>
                    <a:pt x="597" y="449"/>
                  </a:lnTo>
                  <a:lnTo>
                    <a:pt x="531" y="444"/>
                  </a:lnTo>
                  <a:lnTo>
                    <a:pt x="486" y="427"/>
                  </a:lnTo>
                  <a:lnTo>
                    <a:pt x="459" y="407"/>
                  </a:lnTo>
                  <a:lnTo>
                    <a:pt x="527" y="389"/>
                  </a:lnTo>
                  <a:lnTo>
                    <a:pt x="572" y="365"/>
                  </a:lnTo>
                  <a:lnTo>
                    <a:pt x="599" y="339"/>
                  </a:lnTo>
                  <a:lnTo>
                    <a:pt x="634" y="308"/>
                  </a:lnTo>
                  <a:lnTo>
                    <a:pt x="544" y="334"/>
                  </a:lnTo>
                  <a:lnTo>
                    <a:pt x="463" y="348"/>
                  </a:lnTo>
                  <a:lnTo>
                    <a:pt x="378" y="356"/>
                  </a:lnTo>
                  <a:lnTo>
                    <a:pt x="303" y="352"/>
                  </a:lnTo>
                  <a:lnTo>
                    <a:pt x="254" y="334"/>
                  </a:lnTo>
                  <a:lnTo>
                    <a:pt x="233" y="312"/>
                  </a:lnTo>
                  <a:lnTo>
                    <a:pt x="281" y="291"/>
                  </a:lnTo>
                  <a:lnTo>
                    <a:pt x="313" y="269"/>
                  </a:lnTo>
                  <a:lnTo>
                    <a:pt x="341" y="244"/>
                  </a:lnTo>
                  <a:lnTo>
                    <a:pt x="339" y="229"/>
                  </a:lnTo>
                  <a:lnTo>
                    <a:pt x="262" y="246"/>
                  </a:lnTo>
                  <a:lnTo>
                    <a:pt x="179" y="255"/>
                  </a:lnTo>
                  <a:lnTo>
                    <a:pt x="109" y="254"/>
                  </a:lnTo>
                  <a:lnTo>
                    <a:pt x="51" y="244"/>
                  </a:lnTo>
                  <a:lnTo>
                    <a:pt x="19" y="229"/>
                  </a:lnTo>
                  <a:lnTo>
                    <a:pt x="0" y="205"/>
                  </a:lnTo>
                  <a:lnTo>
                    <a:pt x="120" y="187"/>
                  </a:lnTo>
                  <a:lnTo>
                    <a:pt x="309" y="156"/>
                  </a:lnTo>
                  <a:lnTo>
                    <a:pt x="544" y="119"/>
                  </a:lnTo>
                  <a:lnTo>
                    <a:pt x="742" y="71"/>
                  </a:lnTo>
                  <a:lnTo>
                    <a:pt x="926" y="26"/>
                  </a:lnTo>
                  <a:lnTo>
                    <a:pt x="1020" y="9"/>
                  </a:lnTo>
                  <a:lnTo>
                    <a:pt x="1098" y="0"/>
                  </a:lnTo>
                  <a:lnTo>
                    <a:pt x="1165" y="2"/>
                  </a:lnTo>
                  <a:lnTo>
                    <a:pt x="1211" y="7"/>
                  </a:lnTo>
                  <a:lnTo>
                    <a:pt x="1254" y="27"/>
                  </a:lnTo>
                  <a:lnTo>
                    <a:pt x="1288" y="71"/>
                  </a:lnTo>
                  <a:lnTo>
                    <a:pt x="1301" y="117"/>
                  </a:lnTo>
                  <a:lnTo>
                    <a:pt x="1316" y="148"/>
                  </a:lnTo>
                  <a:lnTo>
                    <a:pt x="1344" y="159"/>
                  </a:lnTo>
                  <a:lnTo>
                    <a:pt x="1384" y="156"/>
                  </a:lnTo>
                  <a:lnTo>
                    <a:pt x="1412" y="145"/>
                  </a:lnTo>
                  <a:lnTo>
                    <a:pt x="1412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2785" y="355"/>
              <a:ext cx="187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2976" y="583"/>
              <a:ext cx="1413" cy="549"/>
            </a:xfrm>
            <a:custGeom>
              <a:avLst/>
              <a:gdLst>
                <a:gd name="T0" fmla="*/ 0 w 1413"/>
                <a:gd name="T1" fmla="*/ 548 h 549"/>
                <a:gd name="T2" fmla="*/ 96 w 1413"/>
                <a:gd name="T3" fmla="*/ 537 h 549"/>
                <a:gd name="T4" fmla="*/ 175 w 1413"/>
                <a:gd name="T5" fmla="*/ 524 h 549"/>
                <a:gd name="T6" fmla="*/ 233 w 1413"/>
                <a:gd name="T7" fmla="*/ 511 h 549"/>
                <a:gd name="T8" fmla="*/ 294 w 1413"/>
                <a:gd name="T9" fmla="*/ 499 h 549"/>
                <a:gd name="T10" fmla="*/ 352 w 1413"/>
                <a:gd name="T11" fmla="*/ 493 h 549"/>
                <a:gd name="T12" fmla="*/ 412 w 1413"/>
                <a:gd name="T13" fmla="*/ 495 h 549"/>
                <a:gd name="T14" fmla="*/ 473 w 1413"/>
                <a:gd name="T15" fmla="*/ 499 h 549"/>
                <a:gd name="T16" fmla="*/ 518 w 1413"/>
                <a:gd name="T17" fmla="*/ 482 h 549"/>
                <a:gd name="T18" fmla="*/ 450 w 1413"/>
                <a:gd name="T19" fmla="*/ 440 h 549"/>
                <a:gd name="T20" fmla="*/ 407 w 1413"/>
                <a:gd name="T21" fmla="*/ 411 h 549"/>
                <a:gd name="T22" fmla="*/ 369 w 1413"/>
                <a:gd name="T23" fmla="*/ 381 h 549"/>
                <a:gd name="T24" fmla="*/ 343 w 1413"/>
                <a:gd name="T25" fmla="*/ 348 h 549"/>
                <a:gd name="T26" fmla="*/ 450 w 1413"/>
                <a:gd name="T27" fmla="*/ 383 h 549"/>
                <a:gd name="T28" fmla="*/ 557 w 1413"/>
                <a:gd name="T29" fmla="*/ 418 h 549"/>
                <a:gd name="T30" fmla="*/ 629 w 1413"/>
                <a:gd name="T31" fmla="*/ 436 h 549"/>
                <a:gd name="T32" fmla="*/ 742 w 1413"/>
                <a:gd name="T33" fmla="*/ 449 h 549"/>
                <a:gd name="T34" fmla="*/ 815 w 1413"/>
                <a:gd name="T35" fmla="*/ 449 h 549"/>
                <a:gd name="T36" fmla="*/ 881 w 1413"/>
                <a:gd name="T37" fmla="*/ 444 h 549"/>
                <a:gd name="T38" fmla="*/ 926 w 1413"/>
                <a:gd name="T39" fmla="*/ 427 h 549"/>
                <a:gd name="T40" fmla="*/ 953 w 1413"/>
                <a:gd name="T41" fmla="*/ 407 h 549"/>
                <a:gd name="T42" fmla="*/ 885 w 1413"/>
                <a:gd name="T43" fmla="*/ 389 h 549"/>
                <a:gd name="T44" fmla="*/ 840 w 1413"/>
                <a:gd name="T45" fmla="*/ 365 h 549"/>
                <a:gd name="T46" fmla="*/ 809 w 1413"/>
                <a:gd name="T47" fmla="*/ 339 h 549"/>
                <a:gd name="T48" fmla="*/ 778 w 1413"/>
                <a:gd name="T49" fmla="*/ 308 h 549"/>
                <a:gd name="T50" fmla="*/ 868 w 1413"/>
                <a:gd name="T51" fmla="*/ 334 h 549"/>
                <a:gd name="T52" fmla="*/ 949 w 1413"/>
                <a:gd name="T53" fmla="*/ 348 h 549"/>
                <a:gd name="T54" fmla="*/ 1034 w 1413"/>
                <a:gd name="T55" fmla="*/ 356 h 549"/>
                <a:gd name="T56" fmla="*/ 1109 w 1413"/>
                <a:gd name="T57" fmla="*/ 352 h 549"/>
                <a:gd name="T58" fmla="*/ 1158 w 1413"/>
                <a:gd name="T59" fmla="*/ 334 h 549"/>
                <a:gd name="T60" fmla="*/ 1179 w 1413"/>
                <a:gd name="T61" fmla="*/ 312 h 549"/>
                <a:gd name="T62" fmla="*/ 1131 w 1413"/>
                <a:gd name="T63" fmla="*/ 291 h 549"/>
                <a:gd name="T64" fmla="*/ 1099 w 1413"/>
                <a:gd name="T65" fmla="*/ 269 h 549"/>
                <a:gd name="T66" fmla="*/ 1071 w 1413"/>
                <a:gd name="T67" fmla="*/ 244 h 549"/>
                <a:gd name="T68" fmla="*/ 1073 w 1413"/>
                <a:gd name="T69" fmla="*/ 229 h 549"/>
                <a:gd name="T70" fmla="*/ 1150 w 1413"/>
                <a:gd name="T71" fmla="*/ 246 h 549"/>
                <a:gd name="T72" fmla="*/ 1233 w 1413"/>
                <a:gd name="T73" fmla="*/ 255 h 549"/>
                <a:gd name="T74" fmla="*/ 1311 w 1413"/>
                <a:gd name="T75" fmla="*/ 253 h 549"/>
                <a:gd name="T76" fmla="*/ 1361 w 1413"/>
                <a:gd name="T77" fmla="*/ 244 h 549"/>
                <a:gd name="T78" fmla="*/ 1393 w 1413"/>
                <a:gd name="T79" fmla="*/ 229 h 549"/>
                <a:gd name="T80" fmla="*/ 1412 w 1413"/>
                <a:gd name="T81" fmla="*/ 205 h 549"/>
                <a:gd name="T82" fmla="*/ 1292 w 1413"/>
                <a:gd name="T83" fmla="*/ 187 h 549"/>
                <a:gd name="T84" fmla="*/ 1087 w 1413"/>
                <a:gd name="T85" fmla="*/ 158 h 549"/>
                <a:gd name="T86" fmla="*/ 868 w 1413"/>
                <a:gd name="T87" fmla="*/ 119 h 549"/>
                <a:gd name="T88" fmla="*/ 670 w 1413"/>
                <a:gd name="T89" fmla="*/ 71 h 549"/>
                <a:gd name="T90" fmla="*/ 486 w 1413"/>
                <a:gd name="T91" fmla="*/ 26 h 549"/>
                <a:gd name="T92" fmla="*/ 392 w 1413"/>
                <a:gd name="T93" fmla="*/ 9 h 549"/>
                <a:gd name="T94" fmla="*/ 314 w 1413"/>
                <a:gd name="T95" fmla="*/ 0 h 549"/>
                <a:gd name="T96" fmla="*/ 247 w 1413"/>
                <a:gd name="T97" fmla="*/ 2 h 549"/>
                <a:gd name="T98" fmla="*/ 201 w 1413"/>
                <a:gd name="T99" fmla="*/ 7 h 549"/>
                <a:gd name="T100" fmla="*/ 158 w 1413"/>
                <a:gd name="T101" fmla="*/ 27 h 549"/>
                <a:gd name="T102" fmla="*/ 124 w 1413"/>
                <a:gd name="T103" fmla="*/ 71 h 549"/>
                <a:gd name="T104" fmla="*/ 111 w 1413"/>
                <a:gd name="T105" fmla="*/ 117 h 549"/>
                <a:gd name="T106" fmla="*/ 96 w 1413"/>
                <a:gd name="T107" fmla="*/ 148 h 549"/>
                <a:gd name="T108" fmla="*/ 68 w 1413"/>
                <a:gd name="T109" fmla="*/ 159 h 549"/>
                <a:gd name="T110" fmla="*/ 28 w 1413"/>
                <a:gd name="T111" fmla="*/ 156 h 549"/>
                <a:gd name="T112" fmla="*/ 0 w 1413"/>
                <a:gd name="T113" fmla="*/ 145 h 549"/>
                <a:gd name="T114" fmla="*/ 0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0" y="548"/>
                  </a:moveTo>
                  <a:lnTo>
                    <a:pt x="96" y="537"/>
                  </a:lnTo>
                  <a:lnTo>
                    <a:pt x="175" y="524"/>
                  </a:lnTo>
                  <a:lnTo>
                    <a:pt x="233" y="511"/>
                  </a:lnTo>
                  <a:lnTo>
                    <a:pt x="294" y="499"/>
                  </a:lnTo>
                  <a:lnTo>
                    <a:pt x="352" y="493"/>
                  </a:lnTo>
                  <a:lnTo>
                    <a:pt x="412" y="495"/>
                  </a:lnTo>
                  <a:lnTo>
                    <a:pt x="473" y="499"/>
                  </a:lnTo>
                  <a:lnTo>
                    <a:pt x="518" y="482"/>
                  </a:lnTo>
                  <a:lnTo>
                    <a:pt x="450" y="440"/>
                  </a:lnTo>
                  <a:lnTo>
                    <a:pt x="407" y="411"/>
                  </a:lnTo>
                  <a:lnTo>
                    <a:pt x="369" y="381"/>
                  </a:lnTo>
                  <a:lnTo>
                    <a:pt x="343" y="348"/>
                  </a:lnTo>
                  <a:lnTo>
                    <a:pt x="450" y="383"/>
                  </a:lnTo>
                  <a:lnTo>
                    <a:pt x="557" y="418"/>
                  </a:lnTo>
                  <a:lnTo>
                    <a:pt x="629" y="436"/>
                  </a:lnTo>
                  <a:lnTo>
                    <a:pt x="742" y="449"/>
                  </a:lnTo>
                  <a:lnTo>
                    <a:pt x="815" y="449"/>
                  </a:lnTo>
                  <a:lnTo>
                    <a:pt x="881" y="444"/>
                  </a:lnTo>
                  <a:lnTo>
                    <a:pt x="926" y="427"/>
                  </a:lnTo>
                  <a:lnTo>
                    <a:pt x="953" y="407"/>
                  </a:lnTo>
                  <a:lnTo>
                    <a:pt x="885" y="389"/>
                  </a:lnTo>
                  <a:lnTo>
                    <a:pt x="840" y="365"/>
                  </a:lnTo>
                  <a:lnTo>
                    <a:pt x="809" y="339"/>
                  </a:lnTo>
                  <a:lnTo>
                    <a:pt x="778" y="308"/>
                  </a:lnTo>
                  <a:lnTo>
                    <a:pt x="868" y="334"/>
                  </a:lnTo>
                  <a:lnTo>
                    <a:pt x="949" y="348"/>
                  </a:lnTo>
                  <a:lnTo>
                    <a:pt x="1034" y="356"/>
                  </a:lnTo>
                  <a:lnTo>
                    <a:pt x="1109" y="352"/>
                  </a:lnTo>
                  <a:lnTo>
                    <a:pt x="1158" y="334"/>
                  </a:lnTo>
                  <a:lnTo>
                    <a:pt x="1179" y="312"/>
                  </a:lnTo>
                  <a:lnTo>
                    <a:pt x="1131" y="291"/>
                  </a:lnTo>
                  <a:lnTo>
                    <a:pt x="1099" y="269"/>
                  </a:lnTo>
                  <a:lnTo>
                    <a:pt x="1071" y="244"/>
                  </a:lnTo>
                  <a:lnTo>
                    <a:pt x="1073" y="229"/>
                  </a:lnTo>
                  <a:lnTo>
                    <a:pt x="1150" y="246"/>
                  </a:lnTo>
                  <a:lnTo>
                    <a:pt x="1233" y="255"/>
                  </a:lnTo>
                  <a:lnTo>
                    <a:pt x="1311" y="253"/>
                  </a:lnTo>
                  <a:lnTo>
                    <a:pt x="1361" y="244"/>
                  </a:lnTo>
                  <a:lnTo>
                    <a:pt x="1393" y="229"/>
                  </a:lnTo>
                  <a:lnTo>
                    <a:pt x="1412" y="205"/>
                  </a:lnTo>
                  <a:lnTo>
                    <a:pt x="1292" y="187"/>
                  </a:lnTo>
                  <a:lnTo>
                    <a:pt x="1087" y="158"/>
                  </a:lnTo>
                  <a:lnTo>
                    <a:pt x="868" y="119"/>
                  </a:lnTo>
                  <a:lnTo>
                    <a:pt x="670" y="71"/>
                  </a:lnTo>
                  <a:lnTo>
                    <a:pt x="486" y="26"/>
                  </a:lnTo>
                  <a:lnTo>
                    <a:pt x="392" y="9"/>
                  </a:lnTo>
                  <a:lnTo>
                    <a:pt x="314" y="0"/>
                  </a:lnTo>
                  <a:lnTo>
                    <a:pt x="247" y="2"/>
                  </a:lnTo>
                  <a:lnTo>
                    <a:pt x="201" y="7"/>
                  </a:lnTo>
                  <a:lnTo>
                    <a:pt x="158" y="27"/>
                  </a:lnTo>
                  <a:lnTo>
                    <a:pt x="124" y="71"/>
                  </a:lnTo>
                  <a:lnTo>
                    <a:pt x="111" y="117"/>
                  </a:lnTo>
                  <a:lnTo>
                    <a:pt x="96" y="148"/>
                  </a:lnTo>
                  <a:lnTo>
                    <a:pt x="68" y="159"/>
                  </a:lnTo>
                  <a:lnTo>
                    <a:pt x="28" y="156"/>
                  </a:lnTo>
                  <a:lnTo>
                    <a:pt x="0" y="145"/>
                  </a:lnTo>
                  <a:lnTo>
                    <a:pt x="0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043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000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44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7165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E7C1BBB-9379-4727-8260-284834B861D2}" type="slidenum">
              <a:rPr lang="en-GB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0452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medic.med.uth.tmc.edu/path/strept.htm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://medicalmnemonics4u.blogspot.com/2009/10/contents-of-lj-medium.html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772816"/>
            <a:ext cx="7846640" cy="1656184"/>
          </a:xfrm>
        </p:spPr>
        <p:txBody>
          <a:bodyPr/>
          <a:lstStyle/>
          <a:p>
            <a:r>
              <a:rPr lang="en-GB" b="1" dirty="0" smtClean="0"/>
              <a:t>BACTERIA MEDIA AND CULTURE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KIMAIGA H.O</a:t>
            </a:r>
          </a:p>
          <a:p>
            <a:r>
              <a:rPr lang="en-US" b="1"/>
              <a:t>MBChB (University of Nairobi</a:t>
            </a:r>
            <a:r>
              <a:rPr lang="en-US" b="1" smtClean="0"/>
              <a:t>)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020974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Blood </a:t>
            </a:r>
            <a:r>
              <a:rPr lang="en-GB" dirty="0" smtClean="0"/>
              <a:t>agar</a:t>
            </a:r>
            <a:endParaRPr lang="en-GB" dirty="0"/>
          </a:p>
        </p:txBody>
      </p:sp>
      <p:pic>
        <p:nvPicPr>
          <p:cNvPr id="10" name="Picture 3" descr="E:\Bachelor of Medicine And Bachelor of Surgery (MBChB)  Year  2\MEDICAL MICROBIOLOGY\Others\Microbio media n agars\Image0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7165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018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Bachelor of Medicine And Bachelor of Surgery (MBChB)  Year  2\MEDICAL MICROBIOLOGY\Others\Microbio media n agars\Image00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0" y="404664"/>
            <a:ext cx="8587195" cy="644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47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achelor of Medicine And Bachelor of Surgery (MBChB)  Year  2\MEDICAL MICROBIOLOGY\5. MICROBIOLOGY PRACTICALS AND DEMONSTRATIONS\Laboratry Pictures\19th practicals 2011\IMG_20111019_1018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644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achelor of Medicine And Bachelor of Surgery (MBChB)  Year  2\MEDICAL MICROBIOLOGY\5. MICROBIOLOGY PRACTICALS AND DEMONSTRATIONS\Laboratry Pictures\19th practicals 2011\IMG_20111019_1018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954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:\Bachelor of Medicine And Bachelor of Surgery (MBChB)  Year  2\MEDICAL MICROBIOLOGY\Others\Microbio media n agars\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861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E:\Bachelor of Medicine And Bachelor of Surgery (MBChB)  Year  2\MEDICAL MICROBIOLOGY\Others\Microbio media n agars\Image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896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Bachelor of Medicine And Bachelor of Surgery (MBChB)  Year  2\MEDICAL MICROBIOLOGY\Others\Microbio media n agars\Image003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098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Bachelor of Medicine And Bachelor of Surgery (MBChB)  Year  2\MEDICAL MICROBIOLOGY\Others\Microbio media n agars\media\Blood Culture Med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88" y="1005840"/>
            <a:ext cx="7431024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315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b="1" smtClean="0"/>
              <a:t>BILE ESCULIN AGAR</a:t>
            </a:r>
            <a:br>
              <a:rPr lang="en-US" sz="4000" b="1" smtClean="0"/>
            </a:br>
            <a:endParaRPr lang="en-US" sz="4000" b="1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6019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Bile esculin agar is a medium used to identify </a:t>
            </a:r>
            <a:r>
              <a:rPr lang="en-US" smtClean="0">
                <a:hlinkClick r:id="rId2"/>
              </a:rPr>
              <a:t>group D streptococci</a:t>
            </a:r>
            <a:r>
              <a:rPr lang="en-US" smtClean="0"/>
              <a:t>. This group of bacteria have the ability to grow in the presence of bile, an emulsifying agent produced in the liver. Group D streptococci also have the ability to hydrolyze esculin.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 This hydrolysis of esculin turns the medium black and denotes a positive test. Other bacteria capable of growing in the presence of bile do not turn the medium black. A variation of this medium uses sodium azide to inhibit the growth of all other Gram-positive bacteria and Gram-negative bacteria.</a:t>
            </a:r>
          </a:p>
        </p:txBody>
      </p:sp>
    </p:spTree>
    <p:extLst>
      <p:ext uri="{BB962C8B-B14F-4D97-AF65-F5344CB8AC3E}">
        <p14:creationId xmlns:p14="http://schemas.microsoft.com/office/powerpoint/2010/main" val="828507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5" descr="esculi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945" y="381000"/>
            <a:ext cx="4724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718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Bacteria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Atmosphere:</a:t>
            </a:r>
          </a:p>
          <a:p>
            <a:pPr lvl="1"/>
            <a:r>
              <a:rPr lang="en-GB" dirty="0"/>
              <a:t>Aerobic, anaerobic or </a:t>
            </a:r>
            <a:r>
              <a:rPr lang="en-GB" dirty="0" err="1"/>
              <a:t>microaerophilic</a:t>
            </a:r>
            <a:endParaRPr lang="en-GB" dirty="0"/>
          </a:p>
          <a:p>
            <a:pPr lvl="1"/>
            <a:r>
              <a:rPr lang="en-GB" dirty="0"/>
              <a:t>Facultative or obligate anaerobes</a:t>
            </a:r>
          </a:p>
          <a:p>
            <a:r>
              <a:rPr lang="en-GB" dirty="0"/>
              <a:t>Usually at 37 degrees for 24 hours</a:t>
            </a:r>
          </a:p>
          <a:p>
            <a:r>
              <a:rPr lang="en-GB" dirty="0"/>
              <a:t>Most clinically important bacteria grow overnight, or within a few days</a:t>
            </a:r>
          </a:p>
          <a:p>
            <a:r>
              <a:rPr lang="en-GB" dirty="0"/>
              <a:t>Mycobacteria can take months and some can not be </a:t>
            </a:r>
            <a:r>
              <a:rPr lang="en-GB" dirty="0" smtClean="0"/>
              <a:t>grown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0689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b="1" smtClean="0"/>
              <a:t>CAMPY-BAP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229600" cy="6096000"/>
          </a:xfrm>
        </p:spPr>
        <p:txBody>
          <a:bodyPr/>
          <a:lstStyle/>
          <a:p>
            <a:pPr eaLnBrk="1" hangingPunct="1"/>
            <a:r>
              <a:rPr lang="en-US" dirty="0" smtClean="0"/>
              <a:t>Campy-BAP is a blood agar that is highly selective for the growth of </a:t>
            </a:r>
            <a:r>
              <a:rPr lang="en-US" i="1" dirty="0" smtClean="0"/>
              <a:t>Campylobacter</a:t>
            </a:r>
            <a:r>
              <a:rPr lang="en-US" dirty="0" smtClean="0"/>
              <a:t> species. It contains several antibiotics which inhibit the growth of Gram-</a:t>
            </a:r>
            <a:r>
              <a:rPr lang="en-US" dirty="0" err="1" smtClean="0"/>
              <a:t>positve</a:t>
            </a:r>
            <a:r>
              <a:rPr lang="en-US" dirty="0" smtClean="0"/>
              <a:t> bacteria as well as most Gram-negative organisms. </a:t>
            </a:r>
          </a:p>
          <a:p>
            <a:pPr eaLnBrk="1" hangingPunct="1"/>
            <a:r>
              <a:rPr lang="en-US" dirty="0" smtClean="0"/>
              <a:t>After the plate is inoculated, it is placed in a </a:t>
            </a:r>
            <a:r>
              <a:rPr lang="en-US" dirty="0" err="1" smtClean="0"/>
              <a:t>microaerophilic</a:t>
            </a:r>
            <a:r>
              <a:rPr lang="en-US" dirty="0" smtClean="0"/>
              <a:t> environment such as a sealed bag containing high carbon dioxide concentrations and low oxygen concentrations.</a:t>
            </a:r>
          </a:p>
        </p:txBody>
      </p:sp>
    </p:spTree>
    <p:extLst>
      <p:ext uri="{BB962C8B-B14F-4D97-AF65-F5344CB8AC3E}">
        <p14:creationId xmlns:p14="http://schemas.microsoft.com/office/powerpoint/2010/main" val="3280061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5" descr="f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7620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847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smtClean="0"/>
              <a:t>CHOCOLATE AGAR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562600"/>
          </a:xfrm>
        </p:spPr>
        <p:txBody>
          <a:bodyPr/>
          <a:lstStyle/>
          <a:p>
            <a:pPr eaLnBrk="1" hangingPunct="1"/>
            <a:r>
              <a:rPr lang="en-US" dirty="0" smtClean="0"/>
              <a:t>Chocolate agar is a nutrient medium which is used in culturing fastidious organisms such as </a:t>
            </a:r>
            <a:r>
              <a:rPr lang="en-US" i="1" dirty="0" err="1" smtClean="0"/>
              <a:t>Haemophilus</a:t>
            </a:r>
            <a:r>
              <a:rPr lang="en-US" dirty="0" smtClean="0"/>
              <a:t> species and </a:t>
            </a:r>
            <a:r>
              <a:rPr lang="en-US" i="1" dirty="0" smtClean="0"/>
              <a:t>Neisseria</a:t>
            </a:r>
            <a:r>
              <a:rPr lang="en-US" dirty="0" smtClean="0"/>
              <a:t>. </a:t>
            </a:r>
          </a:p>
          <a:p>
            <a:pPr eaLnBrk="1" hangingPunct="1"/>
            <a:r>
              <a:rPr lang="en-US" dirty="0" smtClean="0"/>
              <a:t>It is comprised of sheep blood that provides the X and V factors necessary for </a:t>
            </a:r>
            <a:r>
              <a:rPr lang="en-US" i="1" dirty="0" err="1" smtClean="0"/>
              <a:t>Haemophilus</a:t>
            </a:r>
            <a:r>
              <a:rPr lang="en-US" dirty="0" smtClean="0"/>
              <a:t> growth. Chocolate agar, however, does not reveal hemolysis data, so species differentiation among the members of </a:t>
            </a:r>
            <a:r>
              <a:rPr lang="en-US" i="1" dirty="0" err="1" smtClean="0"/>
              <a:t>Haemophilus</a:t>
            </a:r>
            <a:r>
              <a:rPr lang="en-US" dirty="0" smtClean="0"/>
              <a:t> must be performed in another manner. </a:t>
            </a:r>
          </a:p>
        </p:txBody>
      </p:sp>
    </p:spTree>
    <p:extLst>
      <p:ext uri="{BB962C8B-B14F-4D97-AF65-F5344CB8AC3E}">
        <p14:creationId xmlns:p14="http://schemas.microsoft.com/office/powerpoint/2010/main" val="4174041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Bachelor of Medicine And Bachelor of Surgery (MBChB)  Year  2\MEDICAL MICROBIOLOGY\Others\Microbio media n agars\media\C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" y="1418844"/>
            <a:ext cx="7208520" cy="402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247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5" descr="cho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1999"/>
            <a:ext cx="581025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 descr="E:\Bachelor of Medicine And Bachelor of Surgery (MBChB)  Year  2\MEDICAL MICROBIOLOGY\Others\Microbio media n agars\Image0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8" r="-61221" b="66843"/>
          <a:stretch/>
        </p:blipFill>
        <p:spPr bwMode="auto">
          <a:xfrm>
            <a:off x="5468815" y="0"/>
            <a:ext cx="9144000" cy="221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Bachelor of Medicine And Bachelor of Surgery (MBChB)  Year  2\MEDICAL MICROBIOLOGY\Others\Microb practical\IMG_20130208_1156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778" y="4600332"/>
            <a:ext cx="3010222" cy="225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094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E:\Bachelor of Medicine And Bachelor of Surgery (MBChB)  Year  2\MEDICAL MICROBIOLOGY\Others\Microbio media n agars\Image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882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60" cy="1152128"/>
          </a:xfrm>
        </p:spPr>
        <p:txBody>
          <a:bodyPr/>
          <a:lstStyle/>
          <a:p>
            <a:r>
              <a:rPr lang="en-GB" dirty="0" err="1"/>
              <a:t>MacConkey</a:t>
            </a:r>
            <a:r>
              <a:rPr lang="en-GB" dirty="0"/>
              <a:t> Agar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5328592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C</a:t>
            </a:r>
            <a:r>
              <a:rPr lang="en-GB" dirty="0" smtClean="0"/>
              <a:t>ontains</a:t>
            </a:r>
            <a:endParaRPr lang="en-GB" dirty="0"/>
          </a:p>
          <a:p>
            <a:pPr lvl="1"/>
            <a:r>
              <a:rPr lang="en-GB" dirty="0" smtClean="0"/>
              <a:t>Lactose</a:t>
            </a:r>
            <a:r>
              <a:rPr lang="en-GB" dirty="0"/>
              <a:t>,</a:t>
            </a:r>
          </a:p>
          <a:p>
            <a:pPr lvl="1"/>
            <a:r>
              <a:rPr lang="en-GB" dirty="0" smtClean="0"/>
              <a:t>Bile </a:t>
            </a:r>
            <a:r>
              <a:rPr lang="en-GB" dirty="0"/>
              <a:t>salts,</a:t>
            </a:r>
          </a:p>
          <a:p>
            <a:pPr lvl="1"/>
            <a:r>
              <a:rPr lang="en-GB" dirty="0" smtClean="0"/>
              <a:t>Neutral </a:t>
            </a:r>
            <a:r>
              <a:rPr lang="en-GB" dirty="0"/>
              <a:t>red (and crystal violet).</a:t>
            </a:r>
          </a:p>
          <a:p>
            <a:r>
              <a:rPr lang="en-GB" dirty="0" smtClean="0"/>
              <a:t>Selective </a:t>
            </a:r>
            <a:r>
              <a:rPr lang="en-GB" dirty="0"/>
              <a:t>media</a:t>
            </a:r>
          </a:p>
          <a:p>
            <a:pPr lvl="1"/>
            <a:r>
              <a:rPr lang="en-GB" dirty="0" smtClean="0"/>
              <a:t>Gram-positive </a:t>
            </a:r>
            <a:r>
              <a:rPr lang="en-GB" dirty="0"/>
              <a:t>organisms are inhibited by the bile salts and </a:t>
            </a:r>
            <a:r>
              <a:rPr lang="en-GB" dirty="0" smtClean="0"/>
              <a:t>the crystal </a:t>
            </a:r>
            <a:r>
              <a:rPr lang="en-GB" dirty="0"/>
              <a:t>violet.</a:t>
            </a:r>
          </a:p>
          <a:p>
            <a:r>
              <a:rPr lang="en-GB" dirty="0" smtClean="0"/>
              <a:t>Differential</a:t>
            </a:r>
            <a:endParaRPr lang="en-GB" dirty="0"/>
          </a:p>
          <a:p>
            <a:pPr lvl="1"/>
            <a:r>
              <a:rPr lang="en-GB" dirty="0" smtClean="0"/>
              <a:t>When </a:t>
            </a:r>
            <a:r>
              <a:rPr lang="en-GB" dirty="0"/>
              <a:t>bacteria ferment lactose and produce enough acid </a:t>
            </a:r>
            <a:r>
              <a:rPr lang="en-GB" dirty="0" smtClean="0"/>
              <a:t>products to </a:t>
            </a:r>
            <a:r>
              <a:rPr lang="en-GB" dirty="0"/>
              <a:t>reduce the pH below 6.8, the neutral red turns from </a:t>
            </a:r>
            <a:r>
              <a:rPr lang="en-GB" dirty="0" err="1"/>
              <a:t>colorless</a:t>
            </a:r>
            <a:r>
              <a:rPr lang="en-GB" dirty="0"/>
              <a:t> </a:t>
            </a:r>
            <a:r>
              <a:rPr lang="en-GB" dirty="0" smtClean="0"/>
              <a:t>to red</a:t>
            </a:r>
            <a:r>
              <a:rPr lang="en-GB" dirty="0"/>
              <a:t>.</a:t>
            </a:r>
          </a:p>
          <a:p>
            <a:pPr lvl="1"/>
            <a:r>
              <a:rPr lang="en-GB" dirty="0" smtClean="0"/>
              <a:t>Thus</a:t>
            </a:r>
            <a:r>
              <a:rPr lang="en-GB" dirty="0"/>
              <a:t>, </a:t>
            </a:r>
            <a:r>
              <a:rPr lang="en-GB" dirty="0" err="1"/>
              <a:t>MacConkey</a:t>
            </a:r>
            <a:r>
              <a:rPr lang="en-GB" dirty="0"/>
              <a:t> is a differential media on which </a:t>
            </a:r>
            <a:r>
              <a:rPr lang="en-GB" dirty="0" smtClean="0"/>
              <a:t>lactose fermenting </a:t>
            </a:r>
            <a:r>
              <a:rPr lang="en-GB" dirty="0"/>
              <a:t>colonies appear red (or pink). </a:t>
            </a:r>
            <a:r>
              <a:rPr lang="en-GB" dirty="0" err="1"/>
              <a:t>Nonlactose</a:t>
            </a:r>
            <a:r>
              <a:rPr lang="en-GB" dirty="0"/>
              <a:t> </a:t>
            </a:r>
            <a:r>
              <a:rPr lang="en-GB" dirty="0" smtClean="0"/>
              <a:t>fermenters are </a:t>
            </a:r>
            <a:r>
              <a:rPr lang="en-GB" dirty="0" err="1"/>
              <a:t>colorless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0038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Bachelor of Medicine And Bachelor of Surgery (MBChB)  Year  2\MEDICAL MICROBIOLOGY\5. MICROBIOLOGY PRACTICALS AND DEMONSTRATIONS\leo 31st may Microbio\IMG_0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MacConkey</a:t>
            </a:r>
            <a:r>
              <a:rPr lang="en-GB" dirty="0" smtClean="0"/>
              <a:t> Agar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734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0648"/>
            <a:ext cx="6161509" cy="616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254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3022104" cy="1143000"/>
          </a:xfrm>
        </p:spPr>
        <p:txBody>
          <a:bodyPr/>
          <a:lstStyle/>
          <a:p>
            <a:r>
              <a:rPr lang="en-GB" sz="3200" dirty="0" err="1" smtClean="0"/>
              <a:t>MacConkey</a:t>
            </a:r>
            <a:r>
              <a:rPr lang="en-GB" sz="3200" dirty="0" smtClean="0"/>
              <a:t> Broth for water Culture</a:t>
            </a:r>
            <a:endParaRPr lang="en-GB" sz="3200" dirty="0"/>
          </a:p>
        </p:txBody>
      </p:sp>
      <p:pic>
        <p:nvPicPr>
          <p:cNvPr id="5" name="Picture 2" descr="E:\Bachelor of Medicine And Bachelor of Surgery (MBChB)  Year  2\MEDICAL MICROBIOLOGY\Others\Microbio media n agars\media\MAC Broth 4 watr cultur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30861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E:\Bachelor of Medicine And Bachelor of Surgery (MBChB)  Year  2\MEDICAL MICROBIOLOGY\Others\Microbio media n agars\media\MacConkey broth 4 presumptive coliform cou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52936"/>
            <a:ext cx="4640064" cy="348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436096" y="764704"/>
            <a:ext cx="302210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9pPr>
          </a:lstStyle>
          <a:p>
            <a:r>
              <a:rPr lang="en-GB" sz="3200" dirty="0" err="1" smtClean="0"/>
              <a:t>MacConkey</a:t>
            </a:r>
            <a:r>
              <a:rPr lang="en-GB" sz="3200" dirty="0" smtClean="0"/>
              <a:t> Broth for presumptive coliform count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084293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Bachelor of Medicine And Bachelor of Surgery (MBChB)  Year  2\MEDICAL MICROBIOLOGY\5. MICROBIOLOGY PRACTICALS AND DEMONSTRATIONS\leo 31st may Microbio\IMG_20130531_1117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Bachelor of Medicine And Bachelor of Surgery (MBChB)  Year  2\MEDICAL MICROBIOLOGY\5. MICROBIOLOGY PRACTICALS AND DEMONSTRATIONS\Apparatus &amp; Sterilants etc\Gas Pak J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3" y="4716604"/>
            <a:ext cx="2889504" cy="216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6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achelor of Medicine And Bachelor of Surgery (MBChB)  Year  2\MEDICAL MICROBIOLOGY\5. MICROBIOLOGY PRACTICALS AND DEMONSTRATIONS\leo 31st may Microbio\IMG_20130531_1114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925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Alkaline peptone </a:t>
            </a:r>
            <a:r>
              <a:rPr lang="en-GB" dirty="0" smtClean="0"/>
              <a:t>water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Peptone </a:t>
            </a:r>
            <a:r>
              <a:rPr lang="en-GB" dirty="0"/>
              <a:t>water with Sodium Hydroxide to raise the pH to 8.6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8030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New folder (2)\CAM0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:\Bachelor of Medicine And Bachelor of Surgery (MBChB)  Year  2\MEDICAL MICROBIOLOGY\Others\Microbio media n agars\media\Alkaline Peptone Water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"/>
          <a:stretch/>
        </p:blipFill>
        <p:spPr bwMode="auto">
          <a:xfrm>
            <a:off x="5868144" y="4184140"/>
            <a:ext cx="3235358" cy="262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470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New folder (2)\CAM0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5641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Bachelor of Medicine And Bachelor of Surgery (MBChB)  Year  2\MEDICAL MICROBIOLOGY\Others\Microbio media n agars\media\C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" y="466344"/>
            <a:ext cx="7900416" cy="389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Bachelor of Medicine And Bachelor of Surgery (MBChB)  Year  2\MEDICAL MICROBIOLOGY\Others\Microbio media n agars\Image005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6" t="68975" r="36575" b="-1283"/>
          <a:stretch/>
        </p:blipFill>
        <p:spPr bwMode="auto">
          <a:xfrm>
            <a:off x="6066693" y="4642338"/>
            <a:ext cx="3042138" cy="221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376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Bachelor of Medicine And Bachelor of Surgery\MBChB  Year  2\MEDICAL MICROBIOLOGY\1. BACTERIOLOGY\Bacterio Ref\Bacteria\Bacteria-CLED Cystein Lactose Electron Deffici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437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achelor of Medicine And Bachelor of Surgery (MBChB)  Year  2\MEDICAL MICROBIOLOGY\5. MICROBIOLOGY PRACTICALS AND DEMONSTRATIONS\leo 31st may Microbio\IMG_0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7226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Bachelor of Medicine And Bachelor of Surgery\MBChB  Year  2\MEDICAL MICROBIOLOGY\1. BACTERIOLOGY\Bacterio Ref\Bacteria\Bacteria-E coli on C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9830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Bachelor of Medicine And Bachelor of Surgery (MBChB)  Year  2\MEDICAL MICROBIOLOGY\5. MICROBIOLOGY PRACTICALS AND DEMONSTRATIONS\leo 31st may Microbio\IMG_0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SS Agar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98508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Selenite F Broth</a:t>
            </a:r>
            <a:endParaRPr lang="en-GB" dirty="0"/>
          </a:p>
        </p:txBody>
      </p:sp>
      <p:pic>
        <p:nvPicPr>
          <p:cNvPr id="5" name="Picture 2" descr="E:\Bachelor of Medicine And Bachelor of Surgery (MBChB)  Year  2\MEDICAL MICROBIOLOGY\Others\Microbio media n agars\media\Selenite Broth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348880"/>
            <a:ext cx="208068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E:\Bachelor of Medicine And Bachelor of Surgery (MBChB)  Year  2\MEDICAL MICROBIOLOGY\Others\Microbio media n agars\media\Selenite Brot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3327"/>
            <a:ext cx="6264696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992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Bachelor of Medicine And Bachelor of Surgery (MBChB)  Year  2\MEDICAL MICROBIOLOGY\5. MICROBIOLOGY PRACTICALS AND DEMONSTRATIONS\Apparatus &amp; Sterilants etc\Field's McIntosh Jar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0" y="2924944"/>
            <a:ext cx="5230336" cy="392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Bachelor of Medicine And Bachelor of Surgery (MBChB)  Year  2\MEDICAL MICROBIOLOGY\5. MICROBIOLOGY PRACTICALS AND DEMONSTRATIONS\Apparatus &amp; Sterilants etc\Field's McIntosh Jar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856" y="4317088"/>
            <a:ext cx="3374144" cy="253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Bachelor of Medicine And Bachelor of Surgery (MBChB)  Year  2\MEDICAL MICROBIOLOGY\5. MICROBIOLOGY PRACTICALS AND DEMONSTRATIONS\Apparatus &amp; Sterilants etc\Field's McIntosh Jar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856" y="0"/>
            <a:ext cx="3366120" cy="416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:\Bachelor of Medicine And Bachelor of Surgery (MBChB)  Year  2\MEDICAL MICROBIOLOGY\Others\Microbio media n agars\Image000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2" y="-11425"/>
            <a:ext cx="2802625" cy="373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409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achelor of Medicine And Bachelor of Surgery (MBChB)  Year  2\MEDICAL MICROBIOLOGY\5. MICROBIOLOGY PRACTICALS AND DEMONSTRATIONS\leo 31st may Microbio\IMG_01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958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E:\Bachelor of Medicine And Bachelor of Surgery (MBChB)  Year  2\MEDICAL MICROBIOLOGY\Others\Microbio media n agars\Image015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9958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E:\Bachelor of Medicine And Bachelor of Surgery (MBChB)  Year  2\MEDICAL MICROBIOLOGY\Others\Microbio media n agars\Image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9738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Bachelor of Medicine And Bachelor of Surgery (MBChB)  Year  2\MEDICAL MICROBIOLOGY\Others\Microbio media n agars\media\Thayer Mart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944" y="696468"/>
            <a:ext cx="3944112" cy="546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6514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:\Bachelor of Medicine And Bachelor of Surgery (MBChB)  Year  2\MEDICAL MICROBIOLOGY\Others\Microbio media n agars\media\Subaroud's Dextrose Ag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" y="893064"/>
            <a:ext cx="6842760" cy="507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0818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Tripple</a:t>
            </a:r>
            <a:r>
              <a:rPr lang="en-GB" dirty="0"/>
              <a:t> Sugar Iron(TSI) </a:t>
            </a:r>
            <a:r>
              <a:rPr lang="en-GB" dirty="0" smtClean="0"/>
              <a:t>Agar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28800"/>
            <a:ext cx="8784976" cy="4968552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Sugars present:</a:t>
            </a:r>
          </a:p>
          <a:p>
            <a:pPr lvl="1"/>
            <a:r>
              <a:rPr lang="en-GB" dirty="0" smtClean="0"/>
              <a:t>Glucose - 0.1%</a:t>
            </a:r>
          </a:p>
          <a:p>
            <a:pPr lvl="1"/>
            <a:r>
              <a:rPr lang="en-GB" dirty="0" smtClean="0"/>
              <a:t>Lactose - </a:t>
            </a:r>
            <a:r>
              <a:rPr lang="en-GB" dirty="0"/>
              <a:t>0.1</a:t>
            </a:r>
            <a:r>
              <a:rPr lang="en-GB" dirty="0" smtClean="0"/>
              <a:t>%</a:t>
            </a:r>
          </a:p>
          <a:p>
            <a:pPr lvl="1"/>
            <a:r>
              <a:rPr lang="en-GB" dirty="0" smtClean="0"/>
              <a:t>Sucrose - </a:t>
            </a:r>
            <a:r>
              <a:rPr lang="en-GB" dirty="0"/>
              <a:t>0.1</a:t>
            </a:r>
            <a:r>
              <a:rPr lang="en-GB" dirty="0" smtClean="0"/>
              <a:t>%</a:t>
            </a:r>
          </a:p>
          <a:p>
            <a:pPr lvl="1"/>
            <a:r>
              <a:rPr lang="en-GB" dirty="0"/>
              <a:t>Ferrous Ammonium </a:t>
            </a:r>
            <a:r>
              <a:rPr lang="en-GB" dirty="0" smtClean="0"/>
              <a:t>Sulphate</a:t>
            </a:r>
          </a:p>
          <a:p>
            <a:r>
              <a:rPr lang="en-GB" dirty="0" smtClean="0"/>
              <a:t>Differentiates some of the </a:t>
            </a:r>
            <a:r>
              <a:rPr lang="en-GB" dirty="0" err="1" smtClean="0"/>
              <a:t>Enterobacteriaceae</a:t>
            </a:r>
            <a:r>
              <a:rPr lang="en-GB" dirty="0" smtClean="0"/>
              <a:t> on the basis of four reactions:</a:t>
            </a:r>
          </a:p>
          <a:p>
            <a:pPr lvl="1"/>
            <a:r>
              <a:rPr lang="en-GB" dirty="0" smtClean="0"/>
              <a:t>The fermentation of glucose, Lactose, Sucrose and H</a:t>
            </a:r>
            <a:r>
              <a:rPr lang="en-GB" baseline="-25000" dirty="0" smtClean="0"/>
              <a:t>2</a:t>
            </a:r>
            <a:r>
              <a:rPr lang="en-GB" dirty="0" smtClean="0"/>
              <a:t>S gas production</a:t>
            </a:r>
          </a:p>
          <a:p>
            <a:r>
              <a:rPr lang="en-GB" dirty="0" smtClean="0"/>
              <a:t>Colour changes</a:t>
            </a:r>
          </a:p>
          <a:p>
            <a:pPr lvl="1"/>
            <a:r>
              <a:rPr lang="en-GB" dirty="0" smtClean="0"/>
              <a:t>Pink - Alkaline</a:t>
            </a:r>
          </a:p>
          <a:p>
            <a:pPr lvl="1"/>
            <a:r>
              <a:rPr lang="en-GB" dirty="0" smtClean="0"/>
              <a:t>Yellow - Acid</a:t>
            </a:r>
          </a:p>
          <a:p>
            <a:r>
              <a:rPr lang="en-GB" dirty="0" smtClean="0"/>
              <a:t>It should be used in </a:t>
            </a:r>
            <a:r>
              <a:rPr lang="en-GB" dirty="0" err="1" smtClean="0"/>
              <a:t>conjuction</a:t>
            </a:r>
            <a:r>
              <a:rPr lang="en-GB" dirty="0" smtClean="0"/>
              <a:t> with a Urease Test to eliminate Proteus spp. when screening for Salmonella spp.</a:t>
            </a:r>
          </a:p>
        </p:txBody>
      </p:sp>
    </p:spTree>
    <p:extLst>
      <p:ext uri="{BB962C8B-B14F-4D97-AF65-F5344CB8AC3E}">
        <p14:creationId xmlns:p14="http://schemas.microsoft.com/office/powerpoint/2010/main" val="42648994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E:\Bachelor of Medicine And Bachelor of Surgery (MBChB)  Year  2\MEDICAL MICROBIOLOGY\Others\Tests\TSI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032" y="1124744"/>
            <a:ext cx="2410968" cy="575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Bachelor of Medicine And Bachelor of Surgery (MBChB)  Year  2\MEDICAL MICROBIOLOGY\Others\Tests\TSI Specimen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568" y="1124744"/>
            <a:ext cx="2194560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Bachelor of Medicine And Bachelor of Surgery (MBChB)  Year  2\MEDICAL MICROBIOLOGY\Others\Tests\TSI Specim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24744"/>
            <a:ext cx="2088232" cy="575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E:\Bachelor of Medicine And Bachelor of Surgery (MBChB)  Year  2\MEDICAL MICROBIOLOGY\Others\Microbio media n agars\media\TSI 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9" r="68294"/>
          <a:stretch/>
        </p:blipFill>
        <p:spPr bwMode="auto">
          <a:xfrm>
            <a:off x="9346" y="1124744"/>
            <a:ext cx="2042374" cy="575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Bachelor of Medicine And Bachelor of Surgery (MBChB)  Year  2\MEDICAL MICROBIOLOGY\Others\Tests\TSI Specimen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592" y="1124744"/>
            <a:ext cx="1614688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346" y="44624"/>
            <a:ext cx="902715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defRPr>
            </a:lvl9pPr>
          </a:lstStyle>
          <a:p>
            <a:r>
              <a:rPr lang="en-GB" smtClean="0"/>
              <a:t>Tripple Sugar Iron(TSI) Agar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99094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Bachelor of Medicine And Bachelor of Surgery\MBChB  Year  2\MEDICAL MICROBIOLOGY\Others\enterobacteriacea practical\triple-sugar-iron-ag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86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8434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Bachelor of Medicine And Bachelor of Surgery (MBChB)  Year  2\MEDICAL MICROBIOLOGY\Others\Microbio media n agars\media\Skirrow's Blood Ag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" y="1301496"/>
            <a:ext cx="7900416" cy="425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8640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RSM media</a:t>
            </a:r>
            <a:endParaRPr lang="en-GB" dirty="0"/>
          </a:p>
        </p:txBody>
      </p:sp>
      <p:pic>
        <p:nvPicPr>
          <p:cNvPr id="5" name="Picture 2" descr="E:\Bachelor of Medicine And Bachelor of Surgery (MBChB)  Year  2\MEDICAL MICROBIOLOGY\Others\Microbio media n agars\media\RCM media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274" y="2564904"/>
            <a:ext cx="2358726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E:\Bachelor of Medicine And Bachelor of Surgery (MBChB)  Year  2\MEDICAL MICROBIOLOGY\Others\Microbio media n agars\media\Robertson's Cooked meat medi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633920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359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achelor of Medicine And Bachelor of Surgery (MBChB)  Year  2\MEDICAL MICROBIOLOGY\5. MICROBIOLOGY PRACTICALS AND DEMONSTRATIONS\Apparatus &amp; Sterilants etc\C02 Candle Jar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" y="25160"/>
            <a:ext cx="4784544" cy="358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Bachelor of Medicine And Bachelor of Surgery (MBChB)  Year  2\MEDICAL MICROBIOLOGY\5. MICROBIOLOGY PRACTICALS AND DEMONSTRATIONS\Apparatus &amp; Sterilants etc\C02 Candle Jar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08392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0" y="3429000"/>
            <a:ext cx="4269048" cy="1143000"/>
          </a:xfrm>
        </p:spPr>
        <p:txBody>
          <a:bodyPr/>
          <a:lstStyle/>
          <a:p>
            <a:r>
              <a:rPr lang="en-GB" dirty="0" smtClean="0">
                <a:solidFill>
                  <a:schemeClr val="tx1">
                    <a:lumMod val="75000"/>
                  </a:schemeClr>
                </a:solidFill>
              </a:rPr>
              <a:t>CO2 Candle jar</a:t>
            </a:r>
            <a:endParaRPr lang="en-GB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028" name="Picture 4" descr="E:\Bachelor of Medicine And Bachelor of Surgery (MBChB)  Year  2\MEDICAL MICROBIOLOGY\5. MICROBIOLOGY PRACTICALS AND DEMONSTRATIONS\microbiology bacteriology\bactee 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516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5772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New folder (2)\CAM00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E:\Bachelor of Medicine And Bachelor of Surgery (MBChB)  Year  2\MEDICAL MICROBIOLOGY\Others\Microbio media n agars\Image007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4" t="61538" r="28654"/>
          <a:stretch/>
        </p:blipFill>
        <p:spPr bwMode="auto">
          <a:xfrm>
            <a:off x="6372200" y="4736724"/>
            <a:ext cx="2771800" cy="212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6331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E:\Bachelor of Medicine And Bachelor of Surgery (MBChB)  Year  2\MEDICAL MICROBIOLOGY\Others\Microbio media n agars\Image014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029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achelor of Medicine And Bachelor of Surgery (MBChB)  Year  2\MEDICAL MICROBIOLOGY\Others\Microbio media n agars\media\Amies Transport med with Charco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72" y="1409700"/>
            <a:ext cx="7610856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Bachelor of Medicine And Bachelor of Surgery (MBChB)  Year  2\MEDICAL MICROBIOLOGY\Others\Microbio media n agars\media\Amies Transport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37"/>
          <a:stretch/>
        </p:blipFill>
        <p:spPr bwMode="auto">
          <a:xfrm>
            <a:off x="796733" y="614875"/>
            <a:ext cx="3901440" cy="79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Bachelor of Medicine And Bachelor of Surgery (MBChB)  Year  2\MEDICAL MICROBIOLOGY\Others\Microbio media n agars\Image0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6" b="69487"/>
          <a:stretch/>
        </p:blipFill>
        <p:spPr bwMode="auto">
          <a:xfrm>
            <a:off x="7666892" y="0"/>
            <a:ext cx="1477108" cy="209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6950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Cary Blair</a:t>
            </a:r>
            <a:endParaRPr lang="en-GB" dirty="0"/>
          </a:p>
        </p:txBody>
      </p:sp>
      <p:pic>
        <p:nvPicPr>
          <p:cNvPr id="5" name="Picture 2" descr="E:\Bachelor of Medicine And Bachelor of Surgery (MBChB)  Year  2\MEDICAL MICROBIOLOGY\Others\Microbio media n agars\media\Cary - Blair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084" y="4221088"/>
            <a:ext cx="2392916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Bachelor of Medicine And Bachelor of Surgery (MBChB)  Year  2\MEDICAL MICROBIOLOGY\Others\Microbio media n agars\media\Cary - Blair Transport Medi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0" y="1268760"/>
            <a:ext cx="7108328" cy="342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59632" y="5733256"/>
            <a:ext cx="3815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Cary Blair With A rectal Swab Stick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37873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22" name="Picture 2" descr="E:\Bachelor of Medicine And Bachelor of Surgery (MBChB)  Year  2\MEDICAL MICROBIOLOGY\Others\Microbio media n agars\media\Stuarts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35197"/>
            <a:ext cx="6660232" cy="430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E:\Bachelor of Medicine And Bachelor of Surgery (MBChB)  Year  2\MEDICAL MICROBIOLOGY\Others\Microbio media n agars\Image017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1" r="71731"/>
          <a:stretch/>
        </p:blipFill>
        <p:spPr bwMode="auto">
          <a:xfrm>
            <a:off x="0" y="1951892"/>
            <a:ext cx="2584938" cy="490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168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Castanedas’s</a:t>
            </a:r>
            <a:r>
              <a:rPr lang="en-GB" dirty="0" smtClean="0"/>
              <a:t> medium</a:t>
            </a:r>
            <a:endParaRPr lang="en-GB" dirty="0"/>
          </a:p>
        </p:txBody>
      </p:sp>
      <p:pic>
        <p:nvPicPr>
          <p:cNvPr id="5" name="Picture 2" descr="E:\Bachelor of Medicine And Bachelor of Surgery (MBChB)  Year  2\MEDICAL MICROBIOLOGY\Others\Microbio media n agars\media\Castaneda's Medium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834" y="2642733"/>
            <a:ext cx="2079166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Bachelor of Medicine And Bachelor of Surgery (MBChB)  Year  2\MEDICAL MICROBIOLOGY\Others\Microbio media n agars\media\Castaneda's Medi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64436"/>
            <a:ext cx="7020272" cy="276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393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Diphasique</a:t>
            </a:r>
            <a:r>
              <a:rPr lang="en-GB" dirty="0" smtClean="0"/>
              <a:t> medium</a:t>
            </a:r>
            <a:endParaRPr lang="en-GB" dirty="0"/>
          </a:p>
        </p:txBody>
      </p:sp>
      <p:pic>
        <p:nvPicPr>
          <p:cNvPr id="5" name="Picture 2" descr="E:\Bachelor of Medicine And Bachelor of Surgery (MBChB)  Year  2\MEDICAL MICROBIOLOGY\Others\Microbio media n agars\media\Diphasique Mediu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1771650"/>
            <a:ext cx="30861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8346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Trypcase</a:t>
            </a:r>
            <a:r>
              <a:rPr lang="en-GB" dirty="0" smtClean="0"/>
              <a:t> Soy Broth</a:t>
            </a:r>
            <a:endParaRPr lang="en-GB" dirty="0"/>
          </a:p>
        </p:txBody>
      </p:sp>
      <p:pic>
        <p:nvPicPr>
          <p:cNvPr id="5" name="Picture 2" descr="E:\Bachelor of Medicine And Bachelor of Surgery (MBChB)  Year  2\MEDICAL MICROBIOLOGY\Others\Microbio media n agars\media\Trypticase Soy Brot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031" y="1771650"/>
            <a:ext cx="229393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9398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E:\Bachelor of Medicine And Bachelor of Surgery (MBChB)  Year  2\MEDICAL MICROBIOLOGY\Others\Microbio media n agars\Image0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1150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Harada </a:t>
            </a:r>
            <a:r>
              <a:rPr lang="en-GB" dirty="0" err="1"/>
              <a:t>moni</a:t>
            </a:r>
            <a:r>
              <a:rPr lang="en-GB" dirty="0"/>
              <a:t> culture tech.</a:t>
            </a:r>
          </a:p>
        </p:txBody>
      </p:sp>
      <p:pic>
        <p:nvPicPr>
          <p:cNvPr id="5" name="Picture 2" descr="E:\Bachelor of Medicine And Bachelor of Surgery (MBChB)  Year  2\MEDICAL MICROBIOLOGY\Others\Microbio media n agars\media\Harada moni culture tech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500" y="1771650"/>
            <a:ext cx="5064999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035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Bachelor of Medicine And Bachelor of Surgery (MBChB)  Year  2\MEDICAL MICROBIOLOGY\5. MICROBIOLOGY PRACTICALS AND DEMONSTRATIONS\leo 31st may Microbio\IMG_20130531_1116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6843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Lowenstein Jensen Media.jpg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8434" name="Picture 2" descr="E:\Bachelor of Medicine And Bachelor of Surgery (MBChB)  Year  2\MEDICAL MICROBIOLOGY\Others\Microbio media n agars\media\Lowenstein Jensen Med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56" y="2204864"/>
            <a:ext cx="7562088" cy="415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9659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Contents of LJ </a:t>
            </a:r>
            <a:r>
              <a:rPr lang="en-GB" dirty="0" smtClean="0">
                <a:hlinkClick r:id="rId2"/>
              </a:rPr>
              <a:t>Medium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Coagulated </a:t>
            </a:r>
            <a:r>
              <a:rPr lang="en-GB" dirty="0"/>
              <a:t>hen's eggs</a:t>
            </a:r>
          </a:p>
          <a:p>
            <a:r>
              <a:rPr lang="en-GB" dirty="0"/>
              <a:t>Malachite </a:t>
            </a:r>
            <a:r>
              <a:rPr lang="en-GB" b="1" dirty="0"/>
              <a:t>green</a:t>
            </a:r>
            <a:r>
              <a:rPr lang="en-GB" dirty="0"/>
              <a:t> (Represented by </a:t>
            </a:r>
            <a:r>
              <a:rPr lang="en-GB" b="1" dirty="0"/>
              <a:t>green </a:t>
            </a:r>
            <a:r>
              <a:rPr lang="en-GB" dirty="0"/>
              <a:t>chilly)</a:t>
            </a:r>
          </a:p>
          <a:p>
            <a:r>
              <a:rPr lang="en-GB" dirty="0"/>
              <a:t>Mineral salt</a:t>
            </a:r>
          </a:p>
          <a:p>
            <a:r>
              <a:rPr lang="en-GB" dirty="0" err="1"/>
              <a:t>As</a:t>
            </a:r>
            <a:r>
              <a:rPr lang="en-GB" b="1" dirty="0" err="1"/>
              <a:t>p</a:t>
            </a:r>
            <a:r>
              <a:rPr lang="en-GB" dirty="0" err="1"/>
              <a:t>a</a:t>
            </a:r>
            <a:r>
              <a:rPr lang="en-GB" b="1" dirty="0" err="1"/>
              <a:t>r</a:t>
            </a:r>
            <a:r>
              <a:rPr lang="en-GB" dirty="0" err="1"/>
              <a:t>aginase</a:t>
            </a:r>
            <a:r>
              <a:rPr lang="en-GB" dirty="0"/>
              <a:t> (Represented by </a:t>
            </a:r>
            <a:r>
              <a:rPr lang="en-GB" b="1" dirty="0" err="1"/>
              <a:t>P</a:t>
            </a:r>
            <a:r>
              <a:rPr lang="en-GB" dirty="0" err="1"/>
              <a:t>eppe</a:t>
            </a:r>
            <a:r>
              <a:rPr lang="en-GB" b="1" dirty="0" err="1"/>
              <a:t>R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357506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Manitol</a:t>
            </a:r>
            <a:r>
              <a:rPr lang="en-GB" dirty="0"/>
              <a:t> Salt Agar</a:t>
            </a:r>
          </a:p>
        </p:txBody>
      </p:sp>
      <p:pic>
        <p:nvPicPr>
          <p:cNvPr id="8" name="Picture 3" descr="E:\Bachelor of Medicine And Bachelor of Surgery (MBChB)  Year  2\MEDICAL MICROBIOLOGY\Others\Microbio media n agars\Image02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1771650"/>
            <a:ext cx="30861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5470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:\Bachelor of Medicine And Bachelor of Surgery (MBChB)  Year  2\MEDICAL MICROBIOLOGY\Others\Microbio media n agars\Image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2167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E:\Bachelor of Medicine And Bachelor of Surgery (MBChB)  Year  2\MEDICAL MICROBIOLOGY\Others\Microbio media n agars\Image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4583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8674" name="Picture 2" descr="E:\Bachelor of Medicine And Bachelor of Surgery (MBChB)  Year  2\MEDICAL MICROBIOLOGY\Others\Microbio media n agars\media\Specific Antibody Te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20" y="466344"/>
            <a:ext cx="4480560" cy="592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257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752"/>
            <a:ext cx="9092713" cy="388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nod"/>
          <p:cNvSpPr>
            <a:spLocks noChangeAspect="1" noChangeArrowheads="1"/>
          </p:cNvSpPr>
          <p:nvPr/>
        </p:nvSpPr>
        <p:spPr bwMode="auto">
          <a:xfrm>
            <a:off x="3775075" y="-1235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0" y="4365104"/>
            <a:ext cx="8181036" cy="2242592"/>
          </a:xfrm>
        </p:spPr>
        <p:txBody>
          <a:bodyPr>
            <a:normAutofit fontScale="62500" lnSpcReduction="20000"/>
          </a:bodyPr>
          <a:lstStyle/>
          <a:p>
            <a:pPr marL="0" lvl="0" indent="0">
              <a:buNone/>
            </a:pPr>
            <a:r>
              <a:rPr lang="en-US" dirty="0" err="1"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lang="en-US" dirty="0" err="1" smtClean="0">
                <a:effectLst/>
                <a:latin typeface="Arial" pitchFamily="34" charset="0"/>
                <a:cs typeface="Arial" pitchFamily="34" charset="0"/>
              </a:rPr>
              <a:t>aerobic</a:t>
            </a:r>
            <a:r>
              <a:rPr lang="en-US" dirty="0" smtClean="0"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effectLst/>
                <a:latin typeface="Arial" pitchFamily="34" charset="0"/>
                <a:cs typeface="Arial" pitchFamily="34" charset="0"/>
              </a:rPr>
              <a:t>or facultative </a:t>
            </a:r>
            <a:r>
              <a:rPr lang="en-US" dirty="0" err="1">
                <a:effectLst/>
                <a:latin typeface="Arial" pitchFamily="34" charset="0"/>
                <a:cs typeface="Arial" pitchFamily="34" charset="0"/>
              </a:rPr>
              <a:t>anarobic</a:t>
            </a:r>
            <a:r>
              <a:rPr lang="en-US" dirty="0">
                <a:effectLst/>
                <a:latin typeface="Arial" pitchFamily="34" charset="0"/>
                <a:cs typeface="Arial" pitchFamily="34" charset="0"/>
              </a:rPr>
              <a:t> rods  </a:t>
            </a:r>
            <a:endParaRPr lang="en-US" dirty="0" smtClean="0">
              <a:effectLst/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r>
              <a:rPr lang="en-US" i="1" dirty="0">
                <a:effectLst/>
                <a:latin typeface="Arial" pitchFamily="34" charset="0"/>
                <a:cs typeface="Arial" pitchFamily="34" charset="0"/>
              </a:rPr>
              <a:t>B</a:t>
            </a:r>
            <a:r>
              <a:rPr lang="en-US" i="1" dirty="0" smtClean="0">
                <a:effectLst/>
                <a:latin typeface="Arial" pitchFamily="34" charset="0"/>
                <a:cs typeface="Arial" pitchFamily="34" charset="0"/>
              </a:rPr>
              <a:t>acteria </a:t>
            </a:r>
            <a:r>
              <a:rPr lang="en-US" i="1" dirty="0">
                <a:effectLst/>
                <a:latin typeface="Arial" pitchFamily="34" charset="0"/>
                <a:cs typeface="Arial" pitchFamily="34" charset="0"/>
              </a:rPr>
              <a:t>likes chocolate m &amp; n </a:t>
            </a:r>
            <a:r>
              <a:rPr lang="en-US" i="1" dirty="0" smtClean="0">
                <a:effectLst/>
                <a:latin typeface="Arial" pitchFamily="34" charset="0"/>
                <a:cs typeface="Arial" pitchFamily="34" charset="0"/>
              </a:rPr>
              <a:t>:</a:t>
            </a:r>
          </a:p>
          <a:p>
            <a:pPr lvl="0"/>
            <a:r>
              <a:rPr lang="en-US" dirty="0" smtClean="0">
                <a:effectLst/>
                <a:latin typeface="Arial" pitchFamily="34" charset="0"/>
                <a:cs typeface="Arial" pitchFamily="34" charset="0"/>
              </a:rPr>
              <a:t>Bacillus</a:t>
            </a:r>
          </a:p>
          <a:p>
            <a:pPr lvl="0"/>
            <a:r>
              <a:rPr lang="en-US" dirty="0" smtClean="0">
                <a:effectLst/>
                <a:latin typeface="Arial" pitchFamily="34" charset="0"/>
                <a:cs typeface="Arial" pitchFamily="34" charset="0"/>
              </a:rPr>
              <a:t>Listeria</a:t>
            </a:r>
          </a:p>
          <a:p>
            <a:pPr lvl="0"/>
            <a:r>
              <a:rPr lang="en-US" dirty="0" err="1" smtClean="0">
                <a:effectLst/>
                <a:latin typeface="Arial" pitchFamily="34" charset="0"/>
                <a:cs typeface="Arial" pitchFamily="34" charset="0"/>
              </a:rPr>
              <a:t>Corynebacterium</a:t>
            </a:r>
            <a:endParaRPr lang="en-US" dirty="0" smtClean="0">
              <a:effectLst/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dirty="0" smtClean="0">
                <a:effectLst/>
                <a:latin typeface="Arial" pitchFamily="34" charset="0"/>
                <a:cs typeface="Arial" pitchFamily="34" charset="0"/>
              </a:rPr>
              <a:t>Mycobacterium</a:t>
            </a:r>
          </a:p>
          <a:p>
            <a:pPr lvl="0"/>
            <a:r>
              <a:rPr lang="en-US" dirty="0" err="1" smtClean="0">
                <a:effectLst/>
                <a:latin typeface="Arial" pitchFamily="34" charset="0"/>
                <a:cs typeface="Arial" pitchFamily="34" charset="0"/>
              </a:rPr>
              <a:t>Nocardia</a:t>
            </a:r>
            <a:r>
              <a:rPr lang="en-US" dirty="0" smtClean="0">
                <a:effectLst/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effectLst/>
              <a:latin typeface="Arial" pitchFamily="34" charset="0"/>
              <a:cs typeface="Arial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8191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BACTERIA MEDIA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771650"/>
            <a:ext cx="8062664" cy="4825702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Blood agar</a:t>
            </a:r>
          </a:p>
          <a:p>
            <a:r>
              <a:rPr lang="en-GB" dirty="0" smtClean="0"/>
              <a:t>Bile </a:t>
            </a:r>
            <a:r>
              <a:rPr lang="en-GB" dirty="0" err="1"/>
              <a:t>Esculin</a:t>
            </a:r>
            <a:r>
              <a:rPr lang="en-GB" dirty="0"/>
              <a:t> Agar</a:t>
            </a:r>
          </a:p>
          <a:p>
            <a:r>
              <a:rPr lang="en-GB" dirty="0"/>
              <a:t>CAMPY-BAP</a:t>
            </a:r>
          </a:p>
          <a:p>
            <a:r>
              <a:rPr lang="en-GB" dirty="0"/>
              <a:t>Chocolate Agar</a:t>
            </a:r>
          </a:p>
          <a:p>
            <a:r>
              <a:rPr lang="en-GB" dirty="0" err="1"/>
              <a:t>MacConkey</a:t>
            </a:r>
            <a:r>
              <a:rPr lang="en-GB" dirty="0"/>
              <a:t> Agar</a:t>
            </a:r>
          </a:p>
          <a:p>
            <a:r>
              <a:rPr lang="en-GB" dirty="0" smtClean="0"/>
              <a:t>Eosin </a:t>
            </a:r>
            <a:r>
              <a:rPr lang="en-GB" dirty="0"/>
              <a:t>Methylene Blue (EMB) Agar</a:t>
            </a:r>
          </a:p>
          <a:p>
            <a:r>
              <a:rPr lang="en-GB" dirty="0" err="1"/>
              <a:t>Hektoen</a:t>
            </a:r>
            <a:r>
              <a:rPr lang="en-GB" dirty="0"/>
              <a:t> Enteric (HE) Agar</a:t>
            </a:r>
          </a:p>
          <a:p>
            <a:r>
              <a:rPr lang="en-GB" dirty="0" err="1" smtClean="0"/>
              <a:t>Mannitol</a:t>
            </a:r>
            <a:r>
              <a:rPr lang="en-GB" dirty="0" smtClean="0"/>
              <a:t> </a:t>
            </a:r>
            <a:r>
              <a:rPr lang="en-GB" dirty="0"/>
              <a:t>Salts Agar</a:t>
            </a:r>
          </a:p>
          <a:p>
            <a:r>
              <a:rPr lang="en-GB" dirty="0"/>
              <a:t>Chopped Meat Glucose Medium</a:t>
            </a:r>
          </a:p>
          <a:p>
            <a:r>
              <a:rPr lang="en-GB" dirty="0"/>
              <a:t>Triple Sugar-Iron Agar</a:t>
            </a:r>
          </a:p>
          <a:p>
            <a:r>
              <a:rPr lang="en-GB" dirty="0" err="1"/>
              <a:t>Tryptic</a:t>
            </a:r>
            <a:r>
              <a:rPr lang="en-GB" dirty="0"/>
              <a:t> Soy </a:t>
            </a:r>
            <a:r>
              <a:rPr lang="en-GB" dirty="0" smtClean="0"/>
              <a:t>Agar/Broth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5034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88640"/>
            <a:ext cx="8712968" cy="64087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Bacteriology media can either be liquid or solid (broth) media in broad perspective.</a:t>
            </a:r>
            <a:endParaRPr lang="en-GB" dirty="0"/>
          </a:p>
          <a:p>
            <a:r>
              <a:rPr lang="en-US" dirty="0" smtClean="0"/>
              <a:t>They are classified into; </a:t>
            </a:r>
            <a:r>
              <a:rPr lang="en-US" i="1" dirty="0" smtClean="0"/>
              <a:t>(</a:t>
            </a:r>
            <a:r>
              <a:rPr lang="en-US" i="1" dirty="0" err="1" smtClean="0"/>
              <a:t>Mneumonic</a:t>
            </a:r>
            <a:r>
              <a:rPr lang="en-US" i="1" dirty="0" smtClean="0"/>
              <a:t> BEST)</a:t>
            </a:r>
            <a:endParaRPr lang="en-US" i="1" dirty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Basic/Simple  media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Has peptone(</a:t>
            </a:r>
            <a:r>
              <a:rPr lang="en-US" dirty="0" err="1" smtClean="0"/>
              <a:t>aminoacids</a:t>
            </a:r>
            <a:r>
              <a:rPr lang="en-US" dirty="0" smtClean="0"/>
              <a:t> and polypeptides) 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n-US" b="1" dirty="0" smtClean="0"/>
              <a:t>Nutrient </a:t>
            </a:r>
            <a:r>
              <a:rPr lang="en-US" b="1" dirty="0"/>
              <a:t>agar</a:t>
            </a:r>
            <a:r>
              <a:rPr lang="en-US" dirty="0"/>
              <a:t> and </a:t>
            </a:r>
            <a:r>
              <a:rPr lang="en-US" b="1" dirty="0"/>
              <a:t>nutrient broth</a:t>
            </a:r>
            <a:endParaRPr lang="en-US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Enriched </a:t>
            </a:r>
            <a:r>
              <a:rPr lang="en-US" dirty="0" smtClean="0"/>
              <a:t>media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Has nutrients for isolation of bacteria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Blood agar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Chocolate blood agar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Selenite F broth</a:t>
            </a:r>
            <a:endParaRPr lang="en-US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Selective </a:t>
            </a:r>
            <a:r>
              <a:rPr lang="en-US" dirty="0" smtClean="0"/>
              <a:t>media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Has chemicals and antimicrobials that make it selective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Thayer-Martin medium- Has antimicrobials</a:t>
            </a:r>
          </a:p>
          <a:p>
            <a:pPr lvl="2">
              <a:buFont typeface="Arial" pitchFamily="34" charset="0"/>
              <a:buChar char="•"/>
            </a:pPr>
            <a:r>
              <a:rPr lang="en-US" dirty="0" err="1" smtClean="0"/>
              <a:t>Deoxychocolate</a:t>
            </a:r>
            <a:r>
              <a:rPr lang="en-US" dirty="0" smtClean="0"/>
              <a:t> citrate agar- Has bile salts</a:t>
            </a:r>
            <a:endParaRPr lang="en-US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Transport </a:t>
            </a:r>
            <a:r>
              <a:rPr lang="en-US" dirty="0" smtClean="0"/>
              <a:t>media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Cary Blair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Indicative media</a:t>
            </a:r>
          </a:p>
          <a:p>
            <a:pPr lvl="2">
              <a:buFont typeface="Arial" pitchFamily="34" charset="0"/>
              <a:buChar char="•"/>
            </a:pPr>
            <a:r>
              <a:rPr lang="en-US" dirty="0" err="1" smtClean="0"/>
              <a:t>MacConkey</a:t>
            </a:r>
            <a:r>
              <a:rPr lang="en-US" dirty="0" smtClean="0"/>
              <a:t> agar</a:t>
            </a:r>
            <a:endParaRPr lang="en-US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85302525"/>
      </p:ext>
    </p:extLst>
  </p:cSld>
  <p:clrMapOvr>
    <a:masterClrMapping/>
  </p:clrMapOvr>
</p:sld>
</file>

<file path=ppt/theme/theme1.xml><?xml version="1.0" encoding="utf-8"?>
<a:theme xmlns:a="http://schemas.openxmlformats.org/drawingml/2006/main" name="1_TS001069040">
  <a:themeElements>
    <a:clrScheme name="Office Theme 1">
      <a:dk1>
        <a:srgbClr val="000000"/>
      </a:dk1>
      <a:lt1>
        <a:srgbClr val="FFFFFF"/>
      </a:lt1>
      <a:dk2>
        <a:srgbClr val="7F00FF"/>
      </a:dk2>
      <a:lt2>
        <a:srgbClr val="FAFD00"/>
      </a:lt2>
      <a:accent1>
        <a:srgbClr val="B50069"/>
      </a:accent1>
      <a:accent2>
        <a:srgbClr val="FF7F00"/>
      </a:accent2>
      <a:accent3>
        <a:srgbClr val="C0AAFF"/>
      </a:accent3>
      <a:accent4>
        <a:srgbClr val="DADADA"/>
      </a:accent4>
      <a:accent5>
        <a:srgbClr val="D7AAB9"/>
      </a:accent5>
      <a:accent6>
        <a:srgbClr val="E77200"/>
      </a:accent6>
      <a:hlink>
        <a:srgbClr val="FF00FF"/>
      </a:hlink>
      <a:folHlink>
        <a:srgbClr val="B760F9"/>
      </a:folHlink>
    </a:clrScheme>
    <a:fontScheme name="Office Theme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7F00FF"/>
        </a:dk2>
        <a:lt2>
          <a:srgbClr val="FAFD00"/>
        </a:lt2>
        <a:accent1>
          <a:srgbClr val="B50069"/>
        </a:accent1>
        <a:accent2>
          <a:srgbClr val="FF7F00"/>
        </a:accent2>
        <a:accent3>
          <a:srgbClr val="C0AAFF"/>
        </a:accent3>
        <a:accent4>
          <a:srgbClr val="DADADA"/>
        </a:accent4>
        <a:accent5>
          <a:srgbClr val="D7AAB9"/>
        </a:accent5>
        <a:accent6>
          <a:srgbClr val="E77200"/>
        </a:accent6>
        <a:hlink>
          <a:srgbClr val="FF00FF"/>
        </a:hlink>
        <a:folHlink>
          <a:srgbClr val="B760F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B760F9"/>
        </a:lt1>
        <a:dk2>
          <a:srgbClr val="7B00E4"/>
        </a:dk2>
        <a:lt2>
          <a:srgbClr val="280049"/>
        </a:lt2>
        <a:accent1>
          <a:srgbClr val="FFFFFF"/>
        </a:accent1>
        <a:accent2>
          <a:srgbClr val="FFFF00"/>
        </a:accent2>
        <a:accent3>
          <a:srgbClr val="D8B6FB"/>
        </a:accent3>
        <a:accent4>
          <a:srgbClr val="000000"/>
        </a:accent4>
        <a:accent5>
          <a:srgbClr val="FFFFFF"/>
        </a:accent5>
        <a:accent6>
          <a:srgbClr val="E7E700"/>
        </a:accent6>
        <a:hlink>
          <a:srgbClr val="FF00FF"/>
        </a:hlink>
        <a:folHlink>
          <a:srgbClr val="DFB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DADADA"/>
        </a:lt2>
        <a:accent1>
          <a:srgbClr val="F2F2F2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F7F7F7"/>
        </a:accent5>
        <a:accent6>
          <a:srgbClr val="838383"/>
        </a:accent6>
        <a:hlink>
          <a:srgbClr val="DADADA"/>
        </a:hlink>
        <a:folHlink>
          <a:srgbClr val="6767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671</Words>
  <Application>Microsoft Office PowerPoint</Application>
  <PresentationFormat>On-screen Show (4:3)</PresentationFormat>
  <Paragraphs>102</Paragraphs>
  <Slides>65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1_TS001069040</vt:lpstr>
      <vt:lpstr>BACTERIA MEDIA AND CULTURE</vt:lpstr>
      <vt:lpstr>Bacteria growth</vt:lpstr>
      <vt:lpstr>PowerPoint Presentation</vt:lpstr>
      <vt:lpstr>PowerPoint Presentation</vt:lpstr>
      <vt:lpstr>CO2 Candle jar</vt:lpstr>
      <vt:lpstr>PowerPoint Presentation</vt:lpstr>
      <vt:lpstr>PowerPoint Presentation</vt:lpstr>
      <vt:lpstr>BACTERIA MEDIA</vt:lpstr>
      <vt:lpstr>PowerPoint Presentation</vt:lpstr>
      <vt:lpstr>Blood agar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BILE ESCULIN AGAR </vt:lpstr>
      <vt:lpstr>PowerPoint Presentation</vt:lpstr>
      <vt:lpstr>CAMPY-BAP</vt:lpstr>
      <vt:lpstr>PowerPoint Presentation</vt:lpstr>
      <vt:lpstr>CHOCOLATE AGAR</vt:lpstr>
      <vt:lpstr>PowerPoint Presentation</vt:lpstr>
      <vt:lpstr>PowerPoint Presentation</vt:lpstr>
      <vt:lpstr>PowerPoint Presentation</vt:lpstr>
      <vt:lpstr>MacConkey Agar</vt:lpstr>
      <vt:lpstr>MacConkey Agar</vt:lpstr>
      <vt:lpstr>PowerPoint Presentation</vt:lpstr>
      <vt:lpstr>MacConkey Broth for water Culture</vt:lpstr>
      <vt:lpstr>PowerPoint Presentation</vt:lpstr>
      <vt:lpstr>Alkaline peptone water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SS Agar</vt:lpstr>
      <vt:lpstr>Selenite F Broth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Tripple Sugar Iron(TSI) Agar</vt:lpstr>
      <vt:lpstr>PowerPoint Presentation</vt:lpstr>
      <vt:lpstr>PowerPoint Presentation</vt:lpstr>
      <vt:lpstr>PowerPoint Presentation</vt:lpstr>
      <vt:lpstr>RSM media</vt:lpstr>
      <vt:lpstr>PowerPoint Presentation</vt:lpstr>
      <vt:lpstr>PowerPoint Presentation</vt:lpstr>
      <vt:lpstr>PowerPoint Presentation</vt:lpstr>
      <vt:lpstr>Cary Blair</vt:lpstr>
      <vt:lpstr>PowerPoint Presentation</vt:lpstr>
      <vt:lpstr>Castanedas’s medium</vt:lpstr>
      <vt:lpstr>Diphasique medium</vt:lpstr>
      <vt:lpstr>Trypcase Soy Broth</vt:lpstr>
      <vt:lpstr>PowerPoint Presentation</vt:lpstr>
      <vt:lpstr>Harada moni culture tech.</vt:lpstr>
      <vt:lpstr>Lowenstein Jensen Media.jpg</vt:lpstr>
      <vt:lpstr>Contents of LJ Medium</vt:lpstr>
      <vt:lpstr>Manitol Salt Agar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BACTERIA MEDIA AND CULTURE</dc:title>
  <dc:creator>Dr. Kimaiga H.O. MBChB (UoN)</dc:creator>
  <cp:lastModifiedBy>Dr. Kimaiga H.O. MBChB (UoN)</cp:lastModifiedBy>
  <cp:revision>38</cp:revision>
  <dcterms:created xsi:type="dcterms:W3CDTF">2013-09-06T13:06:16Z</dcterms:created>
  <dcterms:modified xsi:type="dcterms:W3CDTF">2013-10-28T18:16:45Z</dcterms:modified>
</cp:coreProperties>
</file>