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341" r:id="rId2"/>
    <p:sldId id="342" r:id="rId3"/>
    <p:sldId id="389" r:id="rId4"/>
    <p:sldId id="390" r:id="rId5"/>
    <p:sldId id="346" r:id="rId6"/>
    <p:sldId id="348" r:id="rId7"/>
    <p:sldId id="349" r:id="rId8"/>
    <p:sldId id="350" r:id="rId9"/>
    <p:sldId id="352" r:id="rId10"/>
    <p:sldId id="353" r:id="rId11"/>
    <p:sldId id="354" r:id="rId12"/>
    <p:sldId id="355" r:id="rId13"/>
    <p:sldId id="357" r:id="rId14"/>
    <p:sldId id="356" r:id="rId15"/>
    <p:sldId id="358" r:id="rId16"/>
    <p:sldId id="359" r:id="rId17"/>
    <p:sldId id="361" r:id="rId18"/>
    <p:sldId id="363" r:id="rId19"/>
    <p:sldId id="364" r:id="rId20"/>
    <p:sldId id="365" r:id="rId21"/>
    <p:sldId id="366" r:id="rId22"/>
    <p:sldId id="367"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1" autoAdjust="0"/>
  </p:normalViewPr>
  <p:slideViewPr>
    <p:cSldViewPr>
      <p:cViewPr varScale="1">
        <p:scale>
          <a:sx n="63" d="100"/>
          <a:sy n="63" d="100"/>
        </p:scale>
        <p:origin x="-15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1120C-2A41-43FB-9315-DF28E4D46878}" type="datetimeFigureOut">
              <a:rPr lang="en-GB" smtClean="0"/>
              <a:t>14/01/2014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00154-3A71-45F5-AC50-E173937862BB}" type="slidenum">
              <a:rPr lang="en-GB" smtClean="0"/>
              <a:t>‹#›</a:t>
            </a:fld>
            <a:endParaRPr lang="en-GB"/>
          </a:p>
        </p:txBody>
      </p:sp>
    </p:spTree>
    <p:extLst>
      <p:ext uri="{BB962C8B-B14F-4D97-AF65-F5344CB8AC3E}">
        <p14:creationId xmlns:p14="http://schemas.microsoft.com/office/powerpoint/2010/main" val="402780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cytosis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CE10E7-1C28-4D77-A4AF-8439D570F883}" type="slidenum">
              <a:rPr lang="en-GB">
                <a:solidFill>
                  <a:prstClr val="black"/>
                </a:solidFill>
              </a:rPr>
              <a:pPr eaLnBrk="1" hangingPunct="1"/>
              <a:t>6</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effectLst/>
                <a:latin typeface="+mn-lt"/>
                <a:ea typeface="+mn-ea"/>
                <a:cs typeface="+mn-cs"/>
              </a:rPr>
              <a:t>Staphylococci: </a:t>
            </a:r>
            <a:r>
              <a:rPr lang="en-GB" sz="1200" b="1" i="1" kern="1200" dirty="0" err="1" smtClean="0">
                <a:solidFill>
                  <a:schemeClr val="tx1"/>
                </a:solidFill>
                <a:effectLst/>
                <a:latin typeface="+mn-lt"/>
                <a:ea typeface="+mn-ea"/>
                <a:cs typeface="+mn-cs"/>
              </a:rPr>
              <a:t>novobiocin</a:t>
            </a:r>
            <a:r>
              <a:rPr lang="en-GB" sz="1200" b="1" i="1" kern="1200" dirty="0" smtClean="0">
                <a:solidFill>
                  <a:schemeClr val="tx1"/>
                </a:solidFill>
                <a:effectLst/>
                <a:latin typeface="+mn-lt"/>
                <a:ea typeface="+mn-ea"/>
                <a:cs typeface="+mn-cs"/>
              </a:rPr>
              <a:t> test to distinguish coagulase negative </a:t>
            </a:r>
            <a:r>
              <a:rPr lang="en-GB" sz="1200" b="1" i="1" kern="1200" dirty="0" err="1" smtClean="0">
                <a:solidFill>
                  <a:schemeClr val="tx1"/>
                </a:solidFill>
                <a:effectLst/>
                <a:latin typeface="+mn-lt"/>
                <a:ea typeface="+mn-ea"/>
                <a:cs typeface="+mn-cs"/>
              </a:rPr>
              <a:t>staphylococciepi</a:t>
            </a:r>
            <a:r>
              <a:rPr lang="en-GB" sz="1200" i="1" kern="1200" dirty="0" err="1" smtClean="0">
                <a:solidFill>
                  <a:schemeClr val="tx1"/>
                </a:solidFill>
                <a:effectLst/>
                <a:latin typeface="+mn-lt"/>
                <a:ea typeface="+mn-ea"/>
                <a:cs typeface="+mn-cs"/>
              </a:rPr>
              <a:t>dermidis</a:t>
            </a:r>
            <a:r>
              <a:rPr lang="en-GB" sz="1200" i="1" kern="1200" dirty="0" smtClean="0">
                <a:solidFill>
                  <a:schemeClr val="tx1"/>
                </a:solidFill>
                <a:effectLst/>
                <a:latin typeface="+mn-lt"/>
                <a:ea typeface="+mn-ea"/>
                <a:cs typeface="+mn-cs"/>
              </a:rPr>
              <a:t> stays away from the </a:t>
            </a:r>
            <a:r>
              <a:rPr lang="en-GB" sz="1200" i="1" kern="1200" dirty="0" err="1" smtClean="0">
                <a:solidFill>
                  <a:schemeClr val="tx1"/>
                </a:solidFill>
                <a:effectLst/>
                <a:latin typeface="+mn-lt"/>
                <a:ea typeface="+mn-ea"/>
                <a:cs typeface="+mn-cs"/>
              </a:rPr>
              <a:t>novobiocin</a:t>
            </a:r>
            <a:r>
              <a:rPr lang="en-GB" sz="1200" i="1" kern="1200" dirty="0" smtClean="0">
                <a:solidFill>
                  <a:schemeClr val="tx1"/>
                </a:solidFill>
                <a:effectLst/>
                <a:latin typeface="+mn-lt"/>
                <a:ea typeface="+mn-ea"/>
                <a:cs typeface="+mn-cs"/>
              </a:rPr>
              <a:t> disc like an </a:t>
            </a:r>
            <a:r>
              <a:rPr lang="en-GB" sz="1200" b="1" i="1" kern="1200" dirty="0" smtClean="0">
                <a:solidFill>
                  <a:schemeClr val="tx1"/>
                </a:solidFill>
                <a:effectLst/>
                <a:latin typeface="+mn-lt"/>
                <a:ea typeface="+mn-ea"/>
                <a:cs typeface="+mn-cs"/>
              </a:rPr>
              <a:t>epi</a:t>
            </a:r>
            <a:r>
              <a:rPr lang="en-GB" sz="1200" i="1" kern="1200" dirty="0" smtClean="0">
                <a:solidFill>
                  <a:schemeClr val="tx1"/>
                </a:solidFill>
                <a:effectLst/>
                <a:latin typeface="+mn-lt"/>
                <a:ea typeface="+mn-ea"/>
                <a:cs typeface="+mn-cs"/>
              </a:rPr>
              <a:t>demic.</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 Therefore, </a:t>
            </a:r>
            <a:r>
              <a:rPr lang="en-GB" sz="1200" i="1" kern="1200" dirty="0" err="1" smtClean="0">
                <a:solidFill>
                  <a:schemeClr val="tx1"/>
                </a:solidFill>
                <a:effectLst/>
                <a:latin typeface="+mn-lt"/>
                <a:ea typeface="+mn-ea"/>
                <a:cs typeface="+mn-cs"/>
              </a:rPr>
              <a:t>epidermidis</a:t>
            </a:r>
            <a:r>
              <a:rPr lang="en-GB" sz="1200" i="1" kern="1200" dirty="0" smtClean="0">
                <a:solidFill>
                  <a:schemeClr val="tx1"/>
                </a:solidFill>
                <a:effectLst/>
                <a:latin typeface="+mn-lt"/>
                <a:ea typeface="+mn-ea"/>
                <a:cs typeface="+mn-cs"/>
              </a:rPr>
              <a:t> is sensitive to </a:t>
            </a:r>
            <a:r>
              <a:rPr lang="en-GB" sz="1200" i="1" kern="1200" dirty="0" err="1" smtClean="0">
                <a:solidFill>
                  <a:schemeClr val="tx1"/>
                </a:solidFill>
                <a:effectLst/>
                <a:latin typeface="+mn-lt"/>
                <a:ea typeface="+mn-ea"/>
                <a:cs typeface="+mn-cs"/>
              </a:rPr>
              <a:t>novobiocin</a:t>
            </a:r>
            <a:r>
              <a:rPr lang="en-GB" sz="1200" i="1" kern="1200" dirty="0" smtClean="0">
                <a:solidFill>
                  <a:schemeClr val="tx1"/>
                </a:solidFill>
                <a:effectLst/>
                <a:latin typeface="+mn-lt"/>
                <a:ea typeface="+mn-ea"/>
                <a:cs typeface="+mn-cs"/>
              </a:rPr>
              <a:t>.</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Staph </a:t>
            </a:r>
            <a:r>
              <a:rPr lang="en-GB" sz="1200" b="1" i="1" kern="1200" dirty="0" err="1" smtClean="0">
                <a:solidFill>
                  <a:schemeClr val="tx1"/>
                </a:solidFill>
                <a:effectLst/>
                <a:latin typeface="+mn-lt"/>
                <a:ea typeface="+mn-ea"/>
                <a:cs typeface="+mn-cs"/>
              </a:rPr>
              <a:t>sap</a:t>
            </a:r>
            <a:r>
              <a:rPr lang="en-GB" sz="1200" i="1" kern="1200" dirty="0" err="1" smtClean="0">
                <a:solidFill>
                  <a:schemeClr val="tx1"/>
                </a:solidFill>
                <a:effectLst/>
                <a:latin typeface="+mn-lt"/>
                <a:ea typeface="+mn-ea"/>
                <a:cs typeface="+mn-cs"/>
              </a:rPr>
              <a:t>rophyticus</a:t>
            </a:r>
            <a:r>
              <a:rPr lang="en-GB" sz="1200" i="1" kern="1200" dirty="0" smtClean="0">
                <a:solidFill>
                  <a:schemeClr val="tx1"/>
                </a:solidFill>
                <a:effectLst/>
                <a:latin typeface="+mn-lt"/>
                <a:ea typeface="+mn-ea"/>
                <a:cs typeface="+mn-cs"/>
              </a:rPr>
              <a:t>, much friendlier, comes up to the disc and says, "</a:t>
            </a:r>
            <a:r>
              <a:rPr lang="en-GB" sz="1200" b="1" i="1" kern="1200" dirty="0" smtClean="0">
                <a:solidFill>
                  <a:schemeClr val="tx1"/>
                </a:solidFill>
                <a:effectLst/>
                <a:latin typeface="+mn-lt"/>
                <a:ea typeface="+mn-ea"/>
                <a:cs typeface="+mn-cs"/>
              </a:rPr>
              <a:t>'sap?</a:t>
            </a:r>
            <a:r>
              <a:rPr lang="en-GB" sz="1200" i="1" kern="1200" dirty="0" smtClean="0">
                <a:solidFill>
                  <a:schemeClr val="tx1"/>
                </a:solidFill>
                <a:effectLst/>
                <a:latin typeface="+mn-lt"/>
                <a:ea typeface="+mn-ea"/>
                <a:cs typeface="+mn-cs"/>
              </a:rPr>
              <a:t>'" [short for "</a:t>
            </a:r>
            <a:r>
              <a:rPr lang="en-GB" sz="1200" i="1" kern="1200" dirty="0" err="1" smtClean="0">
                <a:solidFill>
                  <a:schemeClr val="tx1"/>
                </a:solidFill>
                <a:effectLst/>
                <a:latin typeface="+mn-lt"/>
                <a:ea typeface="+mn-ea"/>
                <a:cs typeface="+mn-cs"/>
              </a:rPr>
              <a:t>whassup</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ie</a:t>
            </a:r>
            <a:r>
              <a:rPr lang="en-GB" sz="1200" i="1" kern="1200" dirty="0" smtClean="0">
                <a:solidFill>
                  <a:schemeClr val="tx1"/>
                </a:solidFill>
                <a:effectLst/>
                <a:latin typeface="+mn-lt"/>
                <a:ea typeface="+mn-ea"/>
                <a:cs typeface="+mn-cs"/>
              </a:rPr>
              <a:t> "what's up"].</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 Therefore, </a:t>
            </a:r>
            <a:r>
              <a:rPr lang="en-GB" sz="1200" i="1" kern="1200" dirty="0" err="1" smtClean="0">
                <a:solidFill>
                  <a:schemeClr val="tx1"/>
                </a:solidFill>
                <a:effectLst/>
                <a:latin typeface="+mn-lt"/>
                <a:ea typeface="+mn-ea"/>
                <a:cs typeface="+mn-cs"/>
              </a:rPr>
              <a:t>saprophyticus</a:t>
            </a:r>
            <a:r>
              <a:rPr lang="en-GB" sz="1200" i="1" kern="1200" dirty="0" smtClean="0">
                <a:solidFill>
                  <a:schemeClr val="tx1"/>
                </a:solidFill>
                <a:effectLst/>
                <a:latin typeface="+mn-lt"/>
                <a:ea typeface="+mn-ea"/>
                <a:cs typeface="+mn-cs"/>
              </a:rPr>
              <a:t> is </a:t>
            </a:r>
            <a:r>
              <a:rPr lang="en-GB" sz="1200" i="1" kern="1200" dirty="0" err="1" smtClean="0">
                <a:solidFill>
                  <a:schemeClr val="tx1"/>
                </a:solidFill>
                <a:effectLst/>
                <a:latin typeface="+mn-lt"/>
                <a:ea typeface="+mn-ea"/>
                <a:cs typeface="+mn-cs"/>
              </a:rPr>
              <a:t>novobiocin</a:t>
            </a:r>
            <a:r>
              <a:rPr lang="en-GB" sz="1200" i="1" kern="1200" dirty="0" smtClean="0">
                <a:solidFill>
                  <a:schemeClr val="tx1"/>
                </a:solidFill>
                <a:effectLst/>
                <a:latin typeface="+mn-lt"/>
                <a:ea typeface="+mn-ea"/>
                <a:cs typeface="+mn-cs"/>
              </a:rPr>
              <a:t> resistant.</a:t>
            </a:r>
            <a:endParaRPr lang="en-GB" dirty="0"/>
          </a:p>
        </p:txBody>
      </p:sp>
      <p:sp>
        <p:nvSpPr>
          <p:cNvPr id="4" name="Slide Number Placeholder 3"/>
          <p:cNvSpPr>
            <a:spLocks noGrp="1"/>
          </p:cNvSpPr>
          <p:nvPr>
            <p:ph type="sldNum" sz="quarter" idx="10"/>
          </p:nvPr>
        </p:nvSpPr>
        <p:spPr/>
        <p:txBody>
          <a:bodyPr/>
          <a:lstStyle/>
          <a:p>
            <a:fld id="{DB100154-3A71-45F5-AC50-E173937862BB}" type="slidenum">
              <a:rPr lang="en-GB" smtClean="0"/>
              <a:t>36</a:t>
            </a:fld>
            <a:endParaRPr lang="en-GB"/>
          </a:p>
        </p:txBody>
      </p:sp>
    </p:spTree>
    <p:extLst>
      <p:ext uri="{BB962C8B-B14F-4D97-AF65-F5344CB8AC3E}">
        <p14:creationId xmlns:p14="http://schemas.microsoft.com/office/powerpoint/2010/main" val="421838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2166938" y="563563"/>
            <a:ext cx="4800600" cy="6151562"/>
            <a:chOff x="1365" y="355"/>
            <a:chExt cx="3024" cy="3875"/>
          </a:xfrm>
        </p:grpSpPr>
        <p:sp>
          <p:nvSpPr>
            <p:cNvPr id="2050"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1"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2"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3"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4"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5"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6"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7"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8"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9"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0"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1"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2"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3"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4"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2065"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067" name="Rectangle 19"/>
          <p:cNvSpPr>
            <a:spLocks noGrp="1" noChangeArrowheads="1"/>
          </p:cNvSpPr>
          <p:nvPr>
            <p:ph type="ctrTitle" sz="quarter"/>
          </p:nvPr>
        </p:nvSpPr>
        <p:spPr>
          <a:xfrm>
            <a:off x="685800" y="2286000"/>
            <a:ext cx="7772400" cy="1143000"/>
          </a:xfrm>
        </p:spPr>
        <p:txBody>
          <a:bodyPr/>
          <a:lstStyle>
            <a:lvl1pPr>
              <a:defRPr/>
            </a:lvl1pPr>
          </a:lstStyle>
          <a:p>
            <a:pPr lvl="0"/>
            <a:r>
              <a:rPr lang="en-GB" noProof="0" smtClean="0"/>
              <a:t>Click to edit Master title style</a:t>
            </a:r>
          </a:p>
        </p:txBody>
      </p:sp>
      <p:sp>
        <p:nvSpPr>
          <p:cNvPr id="2068"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70" name="Rectangle 22"/>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71" name="Rectangle 23"/>
          <p:cNvSpPr>
            <a:spLocks noGrp="1" noChangeArrowheads="1"/>
          </p:cNvSpPr>
          <p:nvPr>
            <p:ph type="sldNum" sz="quarter" idx="4"/>
          </p:nvPr>
        </p:nvSpPr>
        <p:spPr/>
        <p:txBody>
          <a:bodyPr/>
          <a:lstStyle>
            <a:lvl1pPr>
              <a:defRPr/>
            </a:lvl1pPr>
          </a:lstStyle>
          <a:p>
            <a:fld id="{41907B08-DE58-4EB1-A445-0C63E8219D4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3663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7B9ACBD-7D98-4FDE-99B0-479700343D1C}"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52637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AB4F5B2-8ACF-4665-BAC9-07738455F5E0}"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26462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781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C856F8E-A427-4349-8129-E72D6327AF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8391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29C3B5-6883-44AD-B001-179677537AF3}"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69264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1CC74E4-D48B-4165-9F57-E79A1B841936}"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346734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9CADE2A-6B4F-49D8-9665-14DCF6370B1D}"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33420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083D4C6-7BAC-48CB-BDFD-CAA762E9C233}" type="slidenum">
              <a:rPr lang="en-GB">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5107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9EA75280-150B-4462-A4BD-48345749F54C}" type="slidenum">
              <a:rPr lang="en-GB">
                <a:solidFill>
                  <a:srgbClr val="FFFFFF"/>
                </a:solidFill>
              </a:rPr>
              <a:pPr/>
              <a:t>‹#›</a:t>
            </a:fld>
            <a:endParaRPr lang="en-GB">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57390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254BDA-3944-493C-AE0B-6F1DEB2BEADA}" type="slidenum">
              <a:rPr lang="en-GB">
                <a:solidFill>
                  <a:srgbClr val="FFFFFF"/>
                </a:solidFill>
              </a:rPr>
              <a:pPr/>
              <a:t>‹#›</a:t>
            </a:fld>
            <a:endParaRPr lang="en-GB">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40539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92A1832-2F8E-4903-9108-C06AC08102C0}"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35890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332FE2D-A179-4C8C-BAE5-68A833DA10FC}"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7921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2166938" y="563563"/>
            <a:ext cx="4800600" cy="6151562"/>
            <a:chOff x="1365" y="355"/>
            <a:chExt cx="3024" cy="3875"/>
          </a:xfrm>
        </p:grpSpPr>
        <p:sp>
          <p:nvSpPr>
            <p:cNvPr id="1026"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7"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8"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9"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0"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1"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2"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3"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4"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5"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6"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9"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1041"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
        <p:nvSpPr>
          <p:cNvPr id="1046"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pPr eaLnBrk="0" fontAlgn="base" hangingPunct="0">
              <a:spcBef>
                <a:spcPct val="0"/>
              </a:spcBef>
              <a:spcAft>
                <a:spcPct val="0"/>
              </a:spcAft>
            </a:pPr>
            <a:fld id="{BE7C1BBB-9379-4727-8260-284834B861D2}" type="slidenum">
              <a:rPr lang="en-GB" smtClean="0">
                <a:solidFill>
                  <a:srgbClr val="FFFFFF"/>
                </a:solidFill>
              </a:rPr>
              <a:pPr eaLnBrk="0" fontAlgn="base" hangingPunct="0">
                <a:spcBef>
                  <a:spcPct val="0"/>
                </a:spcBef>
                <a:spcAft>
                  <a:spcPct val="0"/>
                </a:spcAft>
              </a:pPr>
              <a:t>‹#›</a:t>
            </a:fld>
            <a:endParaRPr lang="en-GB" smtClean="0">
              <a:solidFill>
                <a:srgbClr val="FFFFFF"/>
              </a:solidFill>
            </a:endParaRPr>
          </a:p>
        </p:txBody>
      </p:sp>
      <p:sp>
        <p:nvSpPr>
          <p:cNvPr id="1047"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1288440808"/>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GB" b="1" smtClean="0"/>
              <a:t>STAPHYLOCOCCUS </a:t>
            </a:r>
            <a:r>
              <a:rPr lang="en-GB" b="1" dirty="0" smtClean="0"/>
              <a:t>AND MICROCOCCUS</a:t>
            </a:r>
          </a:p>
        </p:txBody>
      </p:sp>
      <p:sp>
        <p:nvSpPr>
          <p:cNvPr id="4" name="Subtitle 3"/>
          <p:cNvSpPr>
            <a:spLocks noGrp="1"/>
          </p:cNvSpPr>
          <p:nvPr>
            <p:ph type="subTitle" idx="1"/>
          </p:nvPr>
        </p:nvSpPr>
        <p:spPr/>
        <p:txBody>
          <a:bodyPr/>
          <a:lstStyle/>
          <a:p>
            <a:r>
              <a:rPr lang="en-GB" dirty="0" smtClean="0"/>
              <a:t>KIMAIGA H.O</a:t>
            </a:r>
          </a:p>
          <a:p>
            <a:r>
              <a:rPr lang="en-GB" dirty="0" smtClean="0"/>
              <a:t>MBChB (University of Nairobi)</a:t>
            </a:r>
            <a:endParaRPr lang="en-GB" dirty="0"/>
          </a:p>
        </p:txBody>
      </p:sp>
    </p:spTree>
    <p:extLst>
      <p:ext uri="{BB962C8B-B14F-4D97-AF65-F5344CB8AC3E}">
        <p14:creationId xmlns:p14="http://schemas.microsoft.com/office/powerpoint/2010/main" val="346625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
            <a:ext cx="7772400" cy="714375"/>
          </a:xfrm>
        </p:spPr>
        <p:txBody>
          <a:bodyPr rtlCol="0">
            <a:normAutofit fontScale="90000"/>
          </a:bodyPr>
          <a:lstStyle/>
          <a:p>
            <a:pPr eaLnBrk="1" fontAlgn="auto" hangingPunct="1">
              <a:spcAft>
                <a:spcPts val="0"/>
              </a:spcAft>
              <a:defRPr/>
            </a:pPr>
            <a:r>
              <a:rPr lang="en-US" b="1" dirty="0" smtClean="0">
                <a:solidFill>
                  <a:srgbClr val="FF0000"/>
                </a:solidFill>
                <a:latin typeface="Arial" pitchFamily="34" charset="0"/>
                <a:cs typeface="Arial" pitchFamily="34" charset="0"/>
              </a:rPr>
              <a:t>Mechanisms of pathogenicity</a:t>
            </a:r>
            <a:endParaRPr lang="en-GB" dirty="0" smtClean="0"/>
          </a:p>
        </p:txBody>
      </p:sp>
      <p:sp>
        <p:nvSpPr>
          <p:cNvPr id="3" name="Subtitle 2"/>
          <p:cNvSpPr>
            <a:spLocks noGrp="1"/>
          </p:cNvSpPr>
          <p:nvPr>
            <p:ph type="subTitle" idx="1"/>
          </p:nvPr>
        </p:nvSpPr>
        <p:spPr>
          <a:xfrm>
            <a:off x="323528" y="908720"/>
            <a:ext cx="8640960" cy="5688632"/>
          </a:xfrm>
        </p:spPr>
        <p:txBody>
          <a:bodyPr rtlCol="0">
            <a:normAutofit fontScale="77500" lnSpcReduction="20000"/>
          </a:bodyPr>
          <a:lstStyle/>
          <a:p>
            <a:pPr algn="l" eaLnBrk="1" fontAlgn="auto" hangingPunct="1">
              <a:spcAft>
                <a:spcPts val="0"/>
              </a:spcAft>
              <a:buFont typeface="Wingdings" pitchFamily="2" charset="2"/>
              <a:buChar char="Ø"/>
              <a:defRPr/>
            </a:pPr>
            <a:r>
              <a:rPr lang="en-GB" b="1" dirty="0" smtClean="0">
                <a:solidFill>
                  <a:schemeClr val="tx1"/>
                </a:solidFill>
              </a:rPr>
              <a:t>Produces enzymes which contribute to its invasiveness</a:t>
            </a:r>
            <a:endParaRPr lang="en-GB" dirty="0" smtClean="0">
              <a:solidFill>
                <a:schemeClr val="tx1"/>
              </a:solidFill>
            </a:endParaRPr>
          </a:p>
          <a:p>
            <a:pPr marL="971550" lvl="1" indent="-514350" fontAlgn="auto">
              <a:spcAft>
                <a:spcPts val="0"/>
              </a:spcAft>
              <a:buFont typeface="+mj-lt"/>
              <a:buAutoNum type="arabicPeriod"/>
              <a:defRPr/>
            </a:pPr>
            <a:r>
              <a:rPr lang="en-GB" i="1" dirty="0" smtClean="0">
                <a:solidFill>
                  <a:schemeClr val="tx1"/>
                </a:solidFill>
              </a:rPr>
              <a:t>Coagulase-</a:t>
            </a:r>
            <a:r>
              <a:rPr lang="en-GB" dirty="0" smtClean="0">
                <a:solidFill>
                  <a:schemeClr val="tx1"/>
                </a:solidFill>
              </a:rPr>
              <a:t> Clots plasma, interferes with phagocytosis, facilitates spread in the tissues. </a:t>
            </a:r>
            <a:r>
              <a:rPr lang="en-US" dirty="0"/>
              <a:t>Coagulase </a:t>
            </a:r>
            <a:r>
              <a:rPr lang="en-US" dirty="0" smtClean="0"/>
              <a:t>binds </a:t>
            </a:r>
            <a:r>
              <a:rPr lang="en-US" dirty="0"/>
              <a:t>to </a:t>
            </a:r>
            <a:r>
              <a:rPr lang="en-US" dirty="0" err="1"/>
              <a:t>prothrombin</a:t>
            </a:r>
            <a:r>
              <a:rPr lang="en-US" dirty="0"/>
              <a:t> in the host to form a complex called </a:t>
            </a:r>
            <a:r>
              <a:rPr lang="en-US" dirty="0" err="1"/>
              <a:t>staphylothrombin</a:t>
            </a:r>
            <a:r>
              <a:rPr lang="en-US" dirty="0" smtClean="0"/>
              <a:t>.</a:t>
            </a:r>
            <a:endParaRPr lang="en-GB" dirty="0" smtClean="0">
              <a:solidFill>
                <a:schemeClr val="tx1"/>
              </a:solidFill>
            </a:endParaRPr>
          </a:p>
          <a:p>
            <a:pPr marL="971550" lvl="1" indent="-514350" algn="l" eaLnBrk="1" fontAlgn="auto" hangingPunct="1">
              <a:spcAft>
                <a:spcPts val="0"/>
              </a:spcAft>
              <a:buFont typeface="+mj-lt"/>
              <a:buAutoNum type="arabicPeriod"/>
              <a:defRPr/>
            </a:pPr>
            <a:r>
              <a:rPr lang="en-GB" i="1" dirty="0" smtClean="0">
                <a:solidFill>
                  <a:schemeClr val="tx1"/>
                </a:solidFill>
              </a:rPr>
              <a:t>Haemolysins- </a:t>
            </a:r>
            <a:r>
              <a:rPr lang="en-GB" dirty="0" err="1" smtClean="0">
                <a:solidFill>
                  <a:schemeClr val="tx1"/>
                </a:solidFill>
              </a:rPr>
              <a:t>Lyze</a:t>
            </a:r>
            <a:r>
              <a:rPr lang="en-GB" dirty="0" smtClean="0">
                <a:solidFill>
                  <a:schemeClr val="tx1"/>
                </a:solidFill>
              </a:rPr>
              <a:t> red cells.</a:t>
            </a:r>
          </a:p>
          <a:p>
            <a:pPr marL="971550" lvl="1" indent="-514350" fontAlgn="auto">
              <a:spcAft>
                <a:spcPts val="0"/>
              </a:spcAft>
              <a:buFont typeface="+mj-lt"/>
              <a:buAutoNum type="arabicPeriod"/>
              <a:defRPr/>
            </a:pPr>
            <a:r>
              <a:rPr lang="en-GB" i="1" dirty="0" err="1" smtClean="0">
                <a:solidFill>
                  <a:schemeClr val="tx1"/>
                </a:solidFill>
              </a:rPr>
              <a:t>Leukocidin</a:t>
            </a:r>
            <a:r>
              <a:rPr lang="en-GB" i="1" dirty="0" smtClean="0">
                <a:solidFill>
                  <a:schemeClr val="tx1"/>
                </a:solidFill>
              </a:rPr>
              <a:t>- </a:t>
            </a:r>
            <a:r>
              <a:rPr lang="en-GB" dirty="0" smtClean="0">
                <a:solidFill>
                  <a:schemeClr val="tx1"/>
                </a:solidFill>
              </a:rPr>
              <a:t> Kills leucocytes.</a:t>
            </a:r>
            <a:r>
              <a:rPr lang="en-US" dirty="0"/>
              <a:t> </a:t>
            </a:r>
            <a:r>
              <a:rPr lang="en-US" dirty="0" smtClean="0"/>
              <a:t>Important </a:t>
            </a:r>
            <a:r>
              <a:rPr lang="en-US" dirty="0"/>
              <a:t>factor in necrotizing skin infections. </a:t>
            </a:r>
            <a:endParaRPr lang="en-GB" dirty="0" smtClean="0">
              <a:solidFill>
                <a:schemeClr val="tx1"/>
              </a:solidFill>
            </a:endParaRPr>
          </a:p>
          <a:p>
            <a:pPr marL="971550" lvl="1" indent="-514350" algn="l" eaLnBrk="1" fontAlgn="auto" hangingPunct="1">
              <a:spcAft>
                <a:spcPts val="0"/>
              </a:spcAft>
              <a:buFont typeface="+mj-lt"/>
              <a:buAutoNum type="arabicPeriod"/>
              <a:defRPr/>
            </a:pPr>
            <a:r>
              <a:rPr lang="en-GB" i="1" dirty="0" err="1" smtClean="0">
                <a:solidFill>
                  <a:schemeClr val="tx1"/>
                </a:solidFill>
              </a:rPr>
              <a:t>Fibrinolysin</a:t>
            </a:r>
            <a:r>
              <a:rPr lang="en-GB" i="1" dirty="0" smtClean="0">
                <a:solidFill>
                  <a:schemeClr val="tx1"/>
                </a:solidFill>
              </a:rPr>
              <a:t>- </a:t>
            </a:r>
            <a:r>
              <a:rPr lang="en-GB" dirty="0" smtClean="0">
                <a:solidFill>
                  <a:schemeClr val="tx1"/>
                </a:solidFill>
              </a:rPr>
              <a:t>Digests fibrin.</a:t>
            </a:r>
          </a:p>
          <a:p>
            <a:pPr marL="971550" lvl="1" indent="-514350" algn="l" eaLnBrk="1" fontAlgn="auto" hangingPunct="1">
              <a:spcAft>
                <a:spcPts val="0"/>
              </a:spcAft>
              <a:buFont typeface="+mj-lt"/>
              <a:buAutoNum type="arabicPeriod"/>
              <a:defRPr/>
            </a:pPr>
            <a:r>
              <a:rPr lang="en-GB" i="1" dirty="0" smtClean="0">
                <a:solidFill>
                  <a:schemeClr val="tx1"/>
                </a:solidFill>
              </a:rPr>
              <a:t>Lipase- </a:t>
            </a:r>
            <a:r>
              <a:rPr lang="en-GB" dirty="0" smtClean="0">
                <a:solidFill>
                  <a:schemeClr val="tx1"/>
                </a:solidFill>
              </a:rPr>
              <a:t>Breaks down fat</a:t>
            </a:r>
          </a:p>
          <a:p>
            <a:pPr marL="971550" lvl="1" indent="-514350" algn="l" eaLnBrk="1" fontAlgn="auto" hangingPunct="1">
              <a:spcAft>
                <a:spcPts val="0"/>
              </a:spcAft>
              <a:buFont typeface="+mj-lt"/>
              <a:buAutoNum type="arabicPeriod"/>
              <a:defRPr/>
            </a:pPr>
            <a:r>
              <a:rPr lang="en-GB" i="1" dirty="0" err="1" smtClean="0">
                <a:solidFill>
                  <a:schemeClr val="tx1"/>
                </a:solidFill>
              </a:rPr>
              <a:t>Hyaluronidase</a:t>
            </a:r>
            <a:r>
              <a:rPr lang="en-GB" i="1" dirty="0" smtClean="0">
                <a:solidFill>
                  <a:schemeClr val="tx1"/>
                </a:solidFill>
              </a:rPr>
              <a:t>-</a:t>
            </a:r>
            <a:r>
              <a:rPr lang="en-GB" dirty="0" smtClean="0">
                <a:solidFill>
                  <a:schemeClr val="tx1"/>
                </a:solidFill>
              </a:rPr>
              <a:t> Facilitates spread in tissues by destroying hyaluronic acid</a:t>
            </a:r>
          </a:p>
          <a:p>
            <a:pPr marL="971550" lvl="1" indent="-514350" fontAlgn="auto">
              <a:spcAft>
                <a:spcPts val="0"/>
              </a:spcAft>
              <a:buFont typeface="+mj-lt"/>
              <a:buAutoNum type="arabicPeriod"/>
              <a:defRPr/>
            </a:pPr>
            <a:r>
              <a:rPr lang="en-GB" i="1" dirty="0" smtClean="0">
                <a:solidFill>
                  <a:schemeClr val="tx1"/>
                </a:solidFill>
              </a:rPr>
              <a:t>Protein A</a:t>
            </a:r>
            <a:r>
              <a:rPr lang="en-GB" dirty="0" smtClean="0">
                <a:solidFill>
                  <a:schemeClr val="tx1"/>
                </a:solidFill>
              </a:rPr>
              <a:t>: </a:t>
            </a:r>
            <a:r>
              <a:rPr lang="en-GB" dirty="0" err="1" smtClean="0">
                <a:solidFill>
                  <a:schemeClr val="tx1"/>
                </a:solidFill>
              </a:rPr>
              <a:t>Antiphagocytic</a:t>
            </a:r>
            <a:r>
              <a:rPr lang="en-GB" dirty="0" smtClean="0">
                <a:solidFill>
                  <a:schemeClr val="tx1"/>
                </a:solidFill>
              </a:rPr>
              <a:t>, </a:t>
            </a:r>
            <a:r>
              <a:rPr lang="en-US" dirty="0" smtClean="0">
                <a:effectLst/>
              </a:rPr>
              <a:t>reacts with Fc portion of </a:t>
            </a:r>
            <a:r>
              <a:rPr lang="en-US" dirty="0" err="1" smtClean="0">
                <a:effectLst/>
              </a:rPr>
              <a:t>IgG</a:t>
            </a:r>
            <a:r>
              <a:rPr lang="en-US" dirty="0" smtClean="0">
                <a:effectLst/>
              </a:rPr>
              <a:t> molecule </a:t>
            </a:r>
            <a:r>
              <a:rPr lang="en-GB" dirty="0">
                <a:effectLst/>
              </a:rPr>
              <a:t>and </a:t>
            </a:r>
            <a:r>
              <a:rPr lang="en-GB" dirty="0" smtClean="0">
                <a:effectLst/>
              </a:rPr>
              <a:t>inhibits phagocytosis </a:t>
            </a:r>
            <a:r>
              <a:rPr lang="en-GB" dirty="0">
                <a:effectLst/>
              </a:rPr>
              <a:t>and </a:t>
            </a:r>
            <a:r>
              <a:rPr lang="en-GB" dirty="0" err="1" smtClean="0">
                <a:effectLst/>
              </a:rPr>
              <a:t>opsonization</a:t>
            </a:r>
            <a:endParaRPr lang="en-GB" dirty="0" smtClean="0">
              <a:solidFill>
                <a:schemeClr val="tx1"/>
              </a:solidFill>
            </a:endParaRPr>
          </a:p>
          <a:p>
            <a:pPr marL="971550" lvl="1" indent="-514350" algn="l" eaLnBrk="1" fontAlgn="auto" hangingPunct="1">
              <a:spcAft>
                <a:spcPts val="0"/>
              </a:spcAft>
              <a:buFont typeface="+mj-lt"/>
              <a:buAutoNum type="arabicPeriod"/>
              <a:defRPr/>
            </a:pPr>
            <a:r>
              <a:rPr lang="en-GB" i="1" dirty="0" err="1" smtClean="0">
                <a:solidFill>
                  <a:schemeClr val="tx1"/>
                </a:solidFill>
              </a:rPr>
              <a:t>Chemotaxis</a:t>
            </a:r>
            <a:r>
              <a:rPr lang="en-GB" i="1" dirty="0" smtClean="0">
                <a:solidFill>
                  <a:schemeClr val="tx1"/>
                </a:solidFill>
              </a:rPr>
              <a:t> inhibitory protein</a:t>
            </a:r>
            <a:r>
              <a:rPr lang="en-GB" dirty="0" smtClean="0">
                <a:solidFill>
                  <a:schemeClr val="tx1"/>
                </a:solidFill>
              </a:rPr>
              <a:t>: Inhibits migration and activation of neutrophils</a:t>
            </a:r>
          </a:p>
          <a:p>
            <a:pPr marL="971550" lvl="1" indent="-514350" algn="l" eaLnBrk="1" fontAlgn="auto" hangingPunct="1">
              <a:spcAft>
                <a:spcPts val="0"/>
              </a:spcAft>
              <a:buFont typeface="+mj-lt"/>
              <a:buAutoNum type="arabicPeriod"/>
              <a:defRPr/>
            </a:pPr>
            <a:r>
              <a:rPr lang="en-US" i="1" dirty="0" smtClean="0">
                <a:solidFill>
                  <a:schemeClr val="tx1"/>
                </a:solidFill>
                <a:cs typeface="Times New Roman" pitchFamily="18" charset="0"/>
              </a:rPr>
              <a:t>B </a:t>
            </a:r>
            <a:r>
              <a:rPr lang="en-US" i="1" dirty="0" err="1" smtClean="0">
                <a:solidFill>
                  <a:schemeClr val="tx1"/>
                </a:solidFill>
                <a:cs typeface="Times New Roman" pitchFamily="18" charset="0"/>
              </a:rPr>
              <a:t>lactasamase</a:t>
            </a:r>
            <a:r>
              <a:rPr lang="en-US" dirty="0" err="1" smtClean="0">
                <a:solidFill>
                  <a:schemeClr val="tx1"/>
                </a:solidFill>
                <a:cs typeface="Times New Roman" pitchFamily="18" charset="0"/>
              </a:rPr>
              <a:t>-associted</a:t>
            </a:r>
            <a:r>
              <a:rPr lang="en-US" dirty="0" smtClean="0">
                <a:solidFill>
                  <a:schemeClr val="tx1"/>
                </a:solidFill>
                <a:cs typeface="Times New Roman" pitchFamily="18" charset="0"/>
              </a:rPr>
              <a:t> with antibiotic resistance</a:t>
            </a:r>
            <a:endParaRPr lang="en-GB" dirty="0" smtClean="0">
              <a:solidFill>
                <a:schemeClr val="tx1"/>
              </a:solidFill>
            </a:endParaRPr>
          </a:p>
        </p:txBody>
      </p:sp>
    </p:spTree>
    <p:extLst>
      <p:ext uri="{BB962C8B-B14F-4D97-AF65-F5344CB8AC3E}">
        <p14:creationId xmlns:p14="http://schemas.microsoft.com/office/powerpoint/2010/main" val="329101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23528" y="404664"/>
            <a:ext cx="8501063" cy="5643562"/>
          </a:xfrm>
        </p:spPr>
        <p:txBody>
          <a:bodyPr>
            <a:normAutofit fontScale="92500" lnSpcReduction="10000"/>
          </a:bodyPr>
          <a:lstStyle/>
          <a:p>
            <a:pPr algn="l" eaLnBrk="1" fontAlgn="auto" hangingPunct="1">
              <a:spcAft>
                <a:spcPts val="0"/>
              </a:spcAft>
              <a:buFont typeface="Wingdings" pitchFamily="2" charset="2"/>
              <a:buChar char="Ø"/>
              <a:defRPr/>
            </a:pPr>
            <a:r>
              <a:rPr lang="en-GB" b="1" dirty="0" smtClean="0">
                <a:solidFill>
                  <a:schemeClr val="tx1"/>
                </a:solidFill>
              </a:rPr>
              <a:t>Produces toxins that contribute to tissue damage</a:t>
            </a:r>
          </a:p>
          <a:p>
            <a:pPr lvl="1" fontAlgn="auto">
              <a:spcAft>
                <a:spcPts val="0"/>
              </a:spcAft>
              <a:buFont typeface="Wingdings" pitchFamily="2" charset="2"/>
              <a:buChar char="§"/>
              <a:defRPr/>
            </a:pPr>
            <a:r>
              <a:rPr lang="en-GB" b="1" dirty="0" smtClean="0">
                <a:solidFill>
                  <a:schemeClr val="tx1"/>
                </a:solidFill>
              </a:rPr>
              <a:t>Enterotoxins</a:t>
            </a:r>
            <a:r>
              <a:rPr lang="en-GB" dirty="0"/>
              <a:t>  (heat stable);  Cause food-poisoning  </a:t>
            </a:r>
            <a:endParaRPr lang="en-GB" dirty="0" smtClean="0"/>
          </a:p>
          <a:p>
            <a:pPr lvl="2" fontAlgn="auto">
              <a:spcAft>
                <a:spcPts val="0"/>
              </a:spcAft>
              <a:buFont typeface="Wingdings" pitchFamily="2" charset="2"/>
              <a:buChar char="§"/>
              <a:defRPr/>
            </a:pPr>
            <a:r>
              <a:rPr lang="en-GB" dirty="0" smtClean="0"/>
              <a:t>Enterotoxins </a:t>
            </a:r>
            <a:r>
              <a:rPr lang="en-GB" dirty="0"/>
              <a:t>and TSST-1 are </a:t>
            </a:r>
            <a:r>
              <a:rPr lang="en-GB" dirty="0" err="1"/>
              <a:t>superantigens</a:t>
            </a:r>
            <a:r>
              <a:rPr lang="en-GB" dirty="0"/>
              <a:t> that may cause toxic shock. </a:t>
            </a:r>
          </a:p>
          <a:p>
            <a:pPr lvl="2" fontAlgn="auto">
              <a:spcAft>
                <a:spcPts val="0"/>
              </a:spcAft>
              <a:buFont typeface="Wingdings" pitchFamily="2" charset="2"/>
              <a:buChar char="§"/>
              <a:defRPr/>
            </a:pPr>
            <a:r>
              <a:rPr lang="en-GB" dirty="0"/>
              <a:t>Staphylococcal enterotoxins cause emesis (vomiting) when ingested and the bacterium is a leading cause of food poisoning</a:t>
            </a:r>
            <a:r>
              <a:rPr lang="en-GB" dirty="0" smtClean="0"/>
              <a:t>.</a:t>
            </a:r>
            <a:endParaRPr lang="en-GB" dirty="0"/>
          </a:p>
          <a:p>
            <a:pPr lvl="2" fontAlgn="auto">
              <a:spcAft>
                <a:spcPts val="0"/>
              </a:spcAft>
              <a:buFont typeface="Wingdings" pitchFamily="2" charset="2"/>
              <a:buChar char="§"/>
              <a:defRPr/>
            </a:pPr>
            <a:r>
              <a:rPr lang="en-GB" dirty="0"/>
              <a:t>The </a:t>
            </a:r>
            <a:r>
              <a:rPr lang="en-GB" dirty="0" err="1"/>
              <a:t>exfoliatin</a:t>
            </a:r>
            <a:r>
              <a:rPr lang="en-GB" dirty="0"/>
              <a:t> toxin causes the scalded skin syndrome in neonates, which results in widespread blistering and loss of the </a:t>
            </a:r>
            <a:r>
              <a:rPr lang="en-GB" dirty="0" smtClean="0"/>
              <a:t>epidermis</a:t>
            </a:r>
            <a:endParaRPr lang="en-GB" dirty="0" smtClean="0">
              <a:solidFill>
                <a:schemeClr val="tx1"/>
              </a:solidFill>
            </a:endParaRPr>
          </a:p>
          <a:p>
            <a:pPr lvl="1" algn="l" eaLnBrk="1" fontAlgn="auto" hangingPunct="1">
              <a:spcAft>
                <a:spcPts val="0"/>
              </a:spcAft>
              <a:buFont typeface="Wingdings" pitchFamily="2" charset="2"/>
              <a:buChar char="§"/>
              <a:defRPr/>
            </a:pPr>
            <a:r>
              <a:rPr lang="en-GB" b="1" dirty="0" smtClean="0">
                <a:solidFill>
                  <a:schemeClr val="tx1"/>
                </a:solidFill>
              </a:rPr>
              <a:t>Toxic shock syndrome toxin</a:t>
            </a:r>
            <a:r>
              <a:rPr lang="en-GB" dirty="0" smtClean="0">
                <a:solidFill>
                  <a:schemeClr val="tx1"/>
                </a:solidFill>
              </a:rPr>
              <a:t>: Shock, rash, desquamation of skin.</a:t>
            </a:r>
          </a:p>
          <a:p>
            <a:pPr lvl="1" algn="l" eaLnBrk="1" fontAlgn="auto" hangingPunct="1">
              <a:spcAft>
                <a:spcPts val="0"/>
              </a:spcAft>
              <a:buFont typeface="Wingdings" pitchFamily="2" charset="2"/>
              <a:buChar char="§"/>
              <a:defRPr/>
            </a:pPr>
            <a:r>
              <a:rPr lang="en-GB" b="1" dirty="0" err="1" smtClean="0">
                <a:solidFill>
                  <a:schemeClr val="tx1"/>
                </a:solidFill>
              </a:rPr>
              <a:t>Epidermolytic</a:t>
            </a:r>
            <a:r>
              <a:rPr lang="en-GB" b="1" dirty="0" smtClean="0">
                <a:solidFill>
                  <a:schemeClr val="tx1"/>
                </a:solidFill>
              </a:rPr>
              <a:t> toxins A and B</a:t>
            </a:r>
            <a:r>
              <a:rPr lang="en-GB" dirty="0" smtClean="0">
                <a:solidFill>
                  <a:schemeClr val="tx1"/>
                </a:solidFill>
              </a:rPr>
              <a:t>: Generalized peeling of the skin.</a:t>
            </a:r>
          </a:p>
          <a:p>
            <a:pPr algn="l" eaLnBrk="1" fontAlgn="auto" hangingPunct="1">
              <a:spcAft>
                <a:spcPts val="0"/>
              </a:spcAft>
              <a:defRPr/>
            </a:pPr>
            <a:endParaRPr lang="en-GB" dirty="0" smtClean="0"/>
          </a:p>
        </p:txBody>
      </p:sp>
    </p:spTree>
    <p:extLst>
      <p:ext uri="{BB962C8B-B14F-4D97-AF65-F5344CB8AC3E}">
        <p14:creationId xmlns:p14="http://schemas.microsoft.com/office/powerpoint/2010/main" val="48528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38" y="1603375"/>
            <a:ext cx="6510337"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617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755576" y="332656"/>
            <a:ext cx="7772400" cy="571500"/>
          </a:xfrm>
        </p:spPr>
        <p:txBody>
          <a:bodyPr/>
          <a:lstStyle/>
          <a:p>
            <a:pPr eaLnBrk="1" hangingPunct="1"/>
            <a:r>
              <a:rPr lang="en-GB" sz="6000" b="1" dirty="0" smtClean="0">
                <a:solidFill>
                  <a:srgbClr val="FF0000"/>
                </a:solidFill>
              </a:rPr>
              <a:t>Clinical features</a:t>
            </a:r>
          </a:p>
        </p:txBody>
      </p:sp>
      <p:sp>
        <p:nvSpPr>
          <p:cNvPr id="3" name="Subtitle 2"/>
          <p:cNvSpPr>
            <a:spLocks noGrp="1"/>
          </p:cNvSpPr>
          <p:nvPr>
            <p:ph type="subTitle" idx="1"/>
          </p:nvPr>
        </p:nvSpPr>
        <p:spPr>
          <a:xfrm>
            <a:off x="395536" y="1124743"/>
            <a:ext cx="8568952" cy="5472609"/>
          </a:xfrm>
        </p:spPr>
        <p:txBody>
          <a:bodyPr rtlCol="0">
            <a:normAutofit fontScale="92500" lnSpcReduction="10000"/>
          </a:bodyPr>
          <a:lstStyle/>
          <a:p>
            <a:pPr marL="457200" indent="-457200" algn="l" eaLnBrk="1" fontAlgn="auto" hangingPunct="1">
              <a:spcAft>
                <a:spcPts val="0"/>
              </a:spcAft>
              <a:buFont typeface="Arial" panose="020B0604020202020204" pitchFamily="34" charset="0"/>
              <a:buChar char="•"/>
              <a:defRPr/>
            </a:pPr>
            <a:r>
              <a:rPr lang="en-GB" sz="3000" dirty="0" smtClean="0">
                <a:solidFill>
                  <a:schemeClr val="tx1"/>
                </a:solidFill>
                <a:latin typeface="Arial" pitchFamily="34" charset="0"/>
                <a:cs typeface="Arial" pitchFamily="34" charset="0"/>
              </a:rPr>
              <a:t>Causes Pyogenic diseases and toxin-mediated diseases</a:t>
            </a:r>
          </a:p>
          <a:p>
            <a:pPr algn="l" eaLnBrk="1" fontAlgn="auto" hangingPunct="1">
              <a:spcAft>
                <a:spcPts val="0"/>
              </a:spcAft>
              <a:defRPr/>
            </a:pPr>
            <a:r>
              <a:rPr lang="en-GB" sz="3000" b="1" dirty="0" smtClean="0">
                <a:solidFill>
                  <a:schemeClr val="tx1"/>
                </a:solidFill>
                <a:latin typeface="Arial" pitchFamily="34" charset="0"/>
                <a:cs typeface="Arial" pitchFamily="34" charset="0"/>
              </a:rPr>
              <a:t>1. </a:t>
            </a:r>
            <a:r>
              <a:rPr lang="en-GB" sz="3000" b="1" dirty="0" err="1" smtClean="0">
                <a:solidFill>
                  <a:schemeClr val="tx1"/>
                </a:solidFill>
                <a:latin typeface="Arial" pitchFamily="34" charset="0"/>
                <a:cs typeface="Arial" pitchFamily="34" charset="0"/>
              </a:rPr>
              <a:t>Pyogenic</a:t>
            </a:r>
            <a:r>
              <a:rPr lang="en-GB" sz="3000" b="1" dirty="0" smtClean="0">
                <a:solidFill>
                  <a:schemeClr val="tx1"/>
                </a:solidFill>
                <a:latin typeface="Arial" pitchFamily="34" charset="0"/>
                <a:cs typeface="Arial" pitchFamily="34" charset="0"/>
              </a:rPr>
              <a:t> diseases</a:t>
            </a:r>
          </a:p>
          <a:p>
            <a:pPr marL="457200" indent="-457200" algn="l" fontAlgn="auto">
              <a:spcAft>
                <a:spcPts val="0"/>
              </a:spcAft>
              <a:buFont typeface="Arial" panose="020B0604020202020204" pitchFamily="34" charset="0"/>
              <a:buChar char="•"/>
              <a:defRPr/>
            </a:pPr>
            <a:r>
              <a:rPr lang="en-US" sz="3000" b="1" dirty="0" smtClean="0">
                <a:solidFill>
                  <a:schemeClr val="tx1"/>
                </a:solidFill>
              </a:rPr>
              <a:t>Local lesions of skin </a:t>
            </a:r>
            <a:r>
              <a:rPr lang="en-GB" sz="3000" b="1" dirty="0" smtClean="0">
                <a:solidFill>
                  <a:schemeClr val="tx1"/>
                </a:solidFill>
                <a:latin typeface="Arial" pitchFamily="34" charset="0"/>
                <a:cs typeface="Arial" pitchFamily="34" charset="0"/>
              </a:rPr>
              <a:t>-</a:t>
            </a:r>
            <a:r>
              <a:rPr lang="en-GB" sz="3000" dirty="0" smtClean="0">
                <a:solidFill>
                  <a:schemeClr val="tx1"/>
                </a:solidFill>
                <a:latin typeface="Arial" pitchFamily="34" charset="0"/>
                <a:cs typeface="Arial" pitchFamily="34" charset="0"/>
              </a:rPr>
              <a:t> impetigo, </a:t>
            </a:r>
            <a:r>
              <a:rPr lang="en-US" sz="3000" dirty="0" smtClean="0">
                <a:solidFill>
                  <a:schemeClr val="tx1"/>
                </a:solidFill>
                <a:latin typeface="Arial" pitchFamily="34" charset="0"/>
                <a:cs typeface="Arial" pitchFamily="34" charset="0"/>
              </a:rPr>
              <a:t>furuncles (boils) and carbuncles</a:t>
            </a:r>
            <a:r>
              <a:rPr lang="en-GB" sz="3000" dirty="0" smtClean="0">
                <a:solidFill>
                  <a:schemeClr val="tx1"/>
                </a:solidFill>
              </a:rPr>
              <a:t> (boils clustered together)</a:t>
            </a:r>
            <a:r>
              <a:rPr lang="en-US" sz="3000" dirty="0" smtClean="0">
                <a:solidFill>
                  <a:schemeClr val="tx1"/>
                </a:solidFill>
                <a:cs typeface="Arial" pitchFamily="34" charset="0"/>
              </a:rPr>
              <a:t>,  </a:t>
            </a:r>
            <a:r>
              <a:rPr lang="en-US" sz="3000" dirty="0" smtClean="0">
                <a:solidFill>
                  <a:schemeClr val="tx1"/>
                </a:solidFill>
                <a:latin typeface="Arial" pitchFamily="34" charset="0"/>
                <a:cs typeface="Arial" pitchFamily="34" charset="0"/>
              </a:rPr>
              <a:t>paronychia, cellulitis, folliculitis, </a:t>
            </a:r>
            <a:r>
              <a:rPr lang="en-US" sz="3000" dirty="0" err="1" smtClean="0">
                <a:solidFill>
                  <a:schemeClr val="tx1"/>
                </a:solidFill>
                <a:latin typeface="Arial" pitchFamily="34" charset="0"/>
                <a:cs typeface="Arial" pitchFamily="34" charset="0"/>
              </a:rPr>
              <a:t>suppurativa</a:t>
            </a:r>
            <a:r>
              <a:rPr lang="en-US" sz="3000" dirty="0" smtClean="0">
                <a:solidFill>
                  <a:schemeClr val="tx1"/>
                </a:solidFill>
                <a:latin typeface="Arial" pitchFamily="34" charset="0"/>
                <a:cs typeface="Arial" pitchFamily="34" charset="0"/>
              </a:rPr>
              <a:t>, eyelid infection, </a:t>
            </a:r>
            <a:r>
              <a:rPr lang="en-US" sz="3000" dirty="0">
                <a:latin typeface="Arial" pitchFamily="34" charset="0"/>
                <a:cs typeface="Arial" pitchFamily="34" charset="0"/>
              </a:rPr>
              <a:t>acute bacterial endocarditis (ABE</a:t>
            </a:r>
            <a:r>
              <a:rPr lang="en-US" sz="3000" dirty="0" smtClean="0">
                <a:latin typeface="Arial" pitchFamily="34" charset="0"/>
                <a:cs typeface="Arial" pitchFamily="34" charset="0"/>
              </a:rPr>
              <a:t>) and </a:t>
            </a:r>
            <a:r>
              <a:rPr lang="en-US" sz="3000" dirty="0" err="1" smtClean="0">
                <a:solidFill>
                  <a:schemeClr val="tx1"/>
                </a:solidFill>
                <a:latin typeface="Arial" pitchFamily="34" charset="0"/>
                <a:cs typeface="Arial" pitchFamily="34" charset="0"/>
              </a:rPr>
              <a:t>mastisits</a:t>
            </a:r>
            <a:endParaRPr lang="en-US" sz="3000" dirty="0" smtClean="0">
              <a:solidFill>
                <a:schemeClr val="tx1"/>
              </a:solidFill>
              <a:latin typeface="Arial" pitchFamily="34" charset="0"/>
              <a:cs typeface="Arial" pitchFamily="34" charset="0"/>
            </a:endParaRPr>
          </a:p>
          <a:p>
            <a:pPr marL="457200" indent="-457200" algn="l" fontAlgn="auto">
              <a:spcAft>
                <a:spcPts val="0"/>
              </a:spcAft>
              <a:buFont typeface="Arial" panose="020B0604020202020204" pitchFamily="34" charset="0"/>
              <a:buChar char="•"/>
              <a:defRPr/>
            </a:pPr>
            <a:r>
              <a:rPr lang="en-US" sz="3000" b="1" dirty="0" smtClean="0">
                <a:solidFill>
                  <a:schemeClr val="tx1"/>
                </a:solidFill>
              </a:rPr>
              <a:t>Systemic infections </a:t>
            </a:r>
            <a:r>
              <a:rPr lang="en-US" sz="3000" b="1" dirty="0" smtClean="0">
                <a:solidFill>
                  <a:schemeClr val="tx1"/>
                </a:solidFill>
              </a:rPr>
              <a:t>– (PAINS)</a:t>
            </a:r>
            <a:r>
              <a:rPr lang="en-GB" sz="2800" b="1" i="1" dirty="0" smtClean="0">
                <a:effectLst/>
              </a:rPr>
              <a:t>P</a:t>
            </a:r>
            <a:r>
              <a:rPr lang="en-GB" sz="2800" i="1" dirty="0" smtClean="0">
                <a:effectLst/>
              </a:rPr>
              <a:t>neumonia, </a:t>
            </a:r>
            <a:r>
              <a:rPr lang="en-GB" sz="2800" b="1" i="1" dirty="0" smtClean="0">
                <a:effectLst/>
              </a:rPr>
              <a:t>A</a:t>
            </a:r>
            <a:r>
              <a:rPr lang="en-GB" sz="2800" i="1" dirty="0" smtClean="0">
                <a:effectLst/>
              </a:rPr>
              <a:t>cute endocarditis, </a:t>
            </a:r>
            <a:r>
              <a:rPr lang="en-GB" sz="2800" b="1" i="1" dirty="0" smtClean="0">
                <a:effectLst/>
              </a:rPr>
              <a:t>I</a:t>
            </a:r>
            <a:r>
              <a:rPr lang="en-GB" sz="2800" i="1" dirty="0" smtClean="0">
                <a:effectLst/>
              </a:rPr>
              <a:t>nfective arthritis, </a:t>
            </a:r>
            <a:r>
              <a:rPr lang="en-GB" sz="2800" b="1" i="1" dirty="0" smtClean="0">
                <a:effectLst/>
              </a:rPr>
              <a:t>N</a:t>
            </a:r>
            <a:r>
              <a:rPr lang="en-GB" sz="2800" i="1" dirty="0" smtClean="0">
                <a:effectLst/>
              </a:rPr>
              <a:t>ecrotizing </a:t>
            </a:r>
            <a:r>
              <a:rPr lang="en-GB" sz="2800" i="1" dirty="0">
                <a:effectLst/>
              </a:rPr>
              <a:t>fasciitis</a:t>
            </a:r>
            <a:br>
              <a:rPr lang="en-GB" sz="2800" i="1" dirty="0">
                <a:effectLst/>
              </a:rPr>
            </a:br>
            <a:r>
              <a:rPr lang="en-GB" sz="2800" b="1" i="1" dirty="0" smtClean="0">
                <a:effectLst/>
              </a:rPr>
              <a:t>S</a:t>
            </a:r>
            <a:r>
              <a:rPr lang="en-GB" sz="2800" i="1" dirty="0" smtClean="0">
                <a:effectLst/>
              </a:rPr>
              <a:t>epsis. </a:t>
            </a:r>
            <a:r>
              <a:rPr lang="en-US" sz="3000" dirty="0" err="1" smtClean="0">
                <a:solidFill>
                  <a:schemeClr val="tx1"/>
                </a:solidFill>
                <a:latin typeface="Arial" pitchFamily="34" charset="0"/>
                <a:cs typeface="Arial" pitchFamily="34" charset="0"/>
              </a:rPr>
              <a:t>Osteomyl</a:t>
            </a:r>
            <a:r>
              <a:rPr lang="en-GB" sz="3000" dirty="0" err="1" smtClean="0">
                <a:solidFill>
                  <a:schemeClr val="tx1"/>
                </a:solidFill>
                <a:latin typeface="Arial" pitchFamily="34" charset="0"/>
                <a:cs typeface="Arial" pitchFamily="34" charset="0"/>
              </a:rPr>
              <a:t>etis</a:t>
            </a:r>
            <a:r>
              <a:rPr lang="en-GB" sz="3000" dirty="0" smtClean="0">
                <a:solidFill>
                  <a:schemeClr val="tx1"/>
                </a:solidFill>
                <a:latin typeface="Arial" pitchFamily="34" charset="0"/>
                <a:cs typeface="Arial" pitchFamily="34" charset="0"/>
              </a:rPr>
              <a:t>, </a:t>
            </a:r>
            <a:r>
              <a:rPr lang="en-GB" sz="3000" dirty="0" smtClean="0">
                <a:solidFill>
                  <a:schemeClr val="tx1"/>
                </a:solidFill>
                <a:latin typeface="Arial" pitchFamily="34" charset="0"/>
                <a:cs typeface="Arial" pitchFamily="34" charset="0"/>
              </a:rPr>
              <a:t>Post </a:t>
            </a:r>
            <a:r>
              <a:rPr lang="en-GB" sz="3000" dirty="0" smtClean="0">
                <a:solidFill>
                  <a:schemeClr val="tx1"/>
                </a:solidFill>
                <a:latin typeface="Arial" pitchFamily="34" charset="0"/>
                <a:cs typeface="Arial" pitchFamily="34" charset="0"/>
              </a:rPr>
              <a:t>surgical wound </a:t>
            </a:r>
            <a:r>
              <a:rPr lang="en-GB" sz="3000" dirty="0" smtClean="0">
                <a:solidFill>
                  <a:schemeClr val="tx1"/>
                </a:solidFill>
                <a:latin typeface="Arial" pitchFamily="34" charset="0"/>
                <a:cs typeface="Arial" pitchFamily="34" charset="0"/>
              </a:rPr>
              <a:t>infections and </a:t>
            </a:r>
            <a:r>
              <a:rPr lang="en-GB" sz="3000" dirty="0" smtClean="0">
                <a:solidFill>
                  <a:schemeClr val="tx1"/>
                </a:solidFill>
                <a:latin typeface="Arial" pitchFamily="34" charset="0"/>
                <a:cs typeface="Arial" pitchFamily="34" charset="0"/>
              </a:rPr>
              <a:t>Abscess</a:t>
            </a:r>
          </a:p>
          <a:p>
            <a:pPr eaLnBrk="1" hangingPunct="1">
              <a:defRPr/>
            </a:pPr>
            <a:r>
              <a:rPr lang="en-GB" sz="3000" dirty="0" smtClean="0">
                <a:latin typeface="Arial" pitchFamily="34" charset="0"/>
                <a:cs typeface="Arial" pitchFamily="34" charset="0"/>
              </a:rPr>
              <a:t>  </a:t>
            </a:r>
            <a:endParaRPr lang="en-US" dirty="0" smtClean="0"/>
          </a:p>
          <a:p>
            <a:pPr marL="1428750" lvl="2" indent="-514350" algn="l" eaLnBrk="1" fontAlgn="auto" hangingPunct="1">
              <a:spcAft>
                <a:spcPts val="0"/>
              </a:spcAft>
              <a:buFont typeface="+mj-lt"/>
              <a:buAutoNum type="alphaLcParenR"/>
              <a:defRPr/>
            </a:pPr>
            <a:endParaRPr lang="en-GB" sz="3000" dirty="0" smtClean="0">
              <a:latin typeface="Arial" pitchFamily="34" charset="0"/>
              <a:cs typeface="Arial" pitchFamily="34" charset="0"/>
            </a:endParaRPr>
          </a:p>
          <a:p>
            <a:pPr marL="514350" indent="-514350" eaLnBrk="1" fontAlgn="auto" hangingPunct="1">
              <a:spcAft>
                <a:spcPts val="0"/>
              </a:spcAft>
              <a:defRPr/>
            </a:pPr>
            <a:endParaRPr lang="en-GB" sz="3000" dirty="0" smtClean="0">
              <a:latin typeface="Arial" pitchFamily="34" charset="0"/>
              <a:cs typeface="Arial" pitchFamily="34" charset="0"/>
            </a:endParaRPr>
          </a:p>
          <a:p>
            <a:pPr marL="514350" indent="-514350" eaLnBrk="1" fontAlgn="auto" hangingPunct="1">
              <a:spcAft>
                <a:spcPts val="0"/>
              </a:spcAft>
              <a:defRPr/>
            </a:pPr>
            <a:endParaRPr lang="en-GB" sz="3000" dirty="0" smtClean="0">
              <a:latin typeface="Arial" pitchFamily="34" charset="0"/>
              <a:cs typeface="Arial" pitchFamily="34" charset="0"/>
            </a:endParaRPr>
          </a:p>
          <a:p>
            <a:pPr eaLnBrk="1" fontAlgn="auto" hangingPunct="1">
              <a:spcAft>
                <a:spcPts val="0"/>
              </a:spcAft>
              <a:defRPr/>
            </a:pPr>
            <a:endParaRPr lang="en-GB" dirty="0" smtClean="0"/>
          </a:p>
        </p:txBody>
      </p:sp>
    </p:spTree>
    <p:extLst>
      <p:ext uri="{BB962C8B-B14F-4D97-AF65-F5344CB8AC3E}">
        <p14:creationId xmlns:p14="http://schemas.microsoft.com/office/powerpoint/2010/main" val="3576445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4" descr="staph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9127498" cy="6477000"/>
          </a:xfrm>
          <a:noFill/>
        </p:spPr>
      </p:pic>
    </p:spTree>
    <p:extLst>
      <p:ext uri="{BB962C8B-B14F-4D97-AF65-F5344CB8AC3E}">
        <p14:creationId xmlns:p14="http://schemas.microsoft.com/office/powerpoint/2010/main" val="543635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95536" y="404664"/>
            <a:ext cx="8501063" cy="5592762"/>
          </a:xfrm>
        </p:spPr>
        <p:txBody>
          <a:bodyPr/>
          <a:lstStyle/>
          <a:p>
            <a:pPr marL="0" indent="0" algn="l" eaLnBrk="1" fontAlgn="auto" hangingPunct="1">
              <a:spcAft>
                <a:spcPts val="0"/>
              </a:spcAft>
              <a:buNone/>
              <a:defRPr/>
            </a:pPr>
            <a:r>
              <a:rPr lang="en-GB" sz="2800" b="1" dirty="0" smtClean="0">
                <a:solidFill>
                  <a:schemeClr val="tx1"/>
                </a:solidFill>
              </a:rPr>
              <a:t>2. Toxin mediated diseases</a:t>
            </a:r>
          </a:p>
          <a:p>
            <a:pPr marL="0" indent="0" algn="l" eaLnBrk="1" fontAlgn="auto" hangingPunct="1">
              <a:spcAft>
                <a:spcPts val="0"/>
              </a:spcAft>
              <a:buNone/>
              <a:defRPr/>
            </a:pPr>
            <a:r>
              <a:rPr lang="en-GB" sz="2800" dirty="0" smtClean="0">
                <a:solidFill>
                  <a:schemeClr val="tx1"/>
                </a:solidFill>
              </a:rPr>
              <a:t>(a) </a:t>
            </a:r>
            <a:r>
              <a:rPr lang="en-GB" sz="2800" b="1" dirty="0" smtClean="0">
                <a:solidFill>
                  <a:schemeClr val="tx1"/>
                </a:solidFill>
              </a:rPr>
              <a:t>Food poisoning- (gastroenteritis) </a:t>
            </a:r>
          </a:p>
          <a:p>
            <a:pPr fontAlgn="auto">
              <a:spcAft>
                <a:spcPts val="0"/>
              </a:spcAft>
              <a:defRPr/>
            </a:pPr>
            <a:r>
              <a:rPr lang="en-GB" sz="2800" dirty="0" smtClean="0"/>
              <a:t>D</a:t>
            </a:r>
            <a:r>
              <a:rPr lang="en-GB" sz="2800" dirty="0" smtClean="0">
                <a:solidFill>
                  <a:schemeClr val="tx1"/>
                </a:solidFill>
              </a:rPr>
              <a:t>ue to enterotoxin</a:t>
            </a:r>
          </a:p>
          <a:p>
            <a:pPr lvl="1" fontAlgn="auto">
              <a:spcAft>
                <a:spcPts val="0"/>
              </a:spcAft>
              <a:defRPr/>
            </a:pPr>
            <a:r>
              <a:rPr lang="en-GB" sz="2400" dirty="0" smtClean="0">
                <a:solidFill>
                  <a:schemeClr val="tx1"/>
                </a:solidFill>
              </a:rPr>
              <a:t>Vomiting and watery non-bloody </a:t>
            </a:r>
            <a:r>
              <a:rPr lang="en-GB" sz="2400" dirty="0" err="1" smtClean="0">
                <a:solidFill>
                  <a:schemeClr val="tx1"/>
                </a:solidFill>
              </a:rPr>
              <a:t>diarrhea</a:t>
            </a:r>
            <a:endParaRPr lang="en-GB" sz="2400" dirty="0"/>
          </a:p>
          <a:p>
            <a:pPr lvl="1" fontAlgn="auto">
              <a:spcAft>
                <a:spcPts val="0"/>
              </a:spcAft>
              <a:defRPr/>
            </a:pPr>
            <a:r>
              <a:rPr lang="en-GB" sz="2400" dirty="0" smtClean="0">
                <a:solidFill>
                  <a:schemeClr val="tx1"/>
                </a:solidFill>
              </a:rPr>
              <a:t>Enterotoxin stimulates release of IL-1 and IL</a:t>
            </a:r>
          </a:p>
          <a:p>
            <a:pPr lvl="1" fontAlgn="auto">
              <a:spcAft>
                <a:spcPts val="0"/>
              </a:spcAft>
              <a:defRPr/>
            </a:pPr>
            <a:r>
              <a:rPr lang="en-GB" sz="2000" dirty="0" smtClean="0">
                <a:solidFill>
                  <a:schemeClr val="tx1"/>
                </a:solidFill>
              </a:rPr>
              <a:t>Stimulates release of cytokines- stimulates </a:t>
            </a:r>
            <a:r>
              <a:rPr lang="en-GB" sz="2000" dirty="0" err="1" smtClean="0">
                <a:solidFill>
                  <a:schemeClr val="tx1"/>
                </a:solidFill>
              </a:rPr>
              <a:t>entric</a:t>
            </a:r>
            <a:r>
              <a:rPr lang="en-GB" sz="2000" dirty="0" smtClean="0">
                <a:solidFill>
                  <a:schemeClr val="tx1"/>
                </a:solidFill>
              </a:rPr>
              <a:t> nervous system  to activate the vomiting centre in the brain</a:t>
            </a:r>
          </a:p>
          <a:p>
            <a:pPr lvl="1" fontAlgn="auto">
              <a:spcAft>
                <a:spcPts val="0"/>
              </a:spcAft>
              <a:defRPr/>
            </a:pPr>
            <a:r>
              <a:rPr lang="en-GB" sz="2000" dirty="0" smtClean="0">
                <a:solidFill>
                  <a:schemeClr val="tx1"/>
                </a:solidFill>
              </a:rPr>
              <a:t>Enterotoxin is heat resistant hence not inactivated by brief boiling</a:t>
            </a:r>
          </a:p>
          <a:p>
            <a:pPr lvl="1" fontAlgn="auto">
              <a:spcAft>
                <a:spcPts val="0"/>
              </a:spcAft>
              <a:defRPr/>
            </a:pPr>
            <a:r>
              <a:rPr lang="en-GB" sz="2000" dirty="0" smtClean="0">
                <a:solidFill>
                  <a:schemeClr val="tx1"/>
                </a:solidFill>
              </a:rPr>
              <a:t>Also resistant to stomach acid and enzyme</a:t>
            </a:r>
          </a:p>
          <a:p>
            <a:pPr lvl="1" fontAlgn="auto">
              <a:spcAft>
                <a:spcPts val="0"/>
              </a:spcAft>
              <a:defRPr/>
            </a:pPr>
            <a:r>
              <a:rPr lang="en-GB" sz="2000" dirty="0" smtClean="0">
                <a:solidFill>
                  <a:schemeClr val="tx1"/>
                </a:solidFill>
              </a:rPr>
              <a:t>Six immunogenic types  of the enterotoxin exist (A-F)</a:t>
            </a:r>
          </a:p>
          <a:p>
            <a:pPr fontAlgn="auto">
              <a:spcAft>
                <a:spcPts val="0"/>
              </a:spcAft>
              <a:defRPr/>
            </a:pPr>
            <a:r>
              <a:rPr lang="en-US" sz="2800" dirty="0" smtClean="0">
                <a:solidFill>
                  <a:schemeClr val="tx1"/>
                </a:solidFill>
              </a:rPr>
              <a:t>Resolves within 24 hours</a:t>
            </a:r>
            <a:r>
              <a:rPr lang="en-GB" sz="2800" dirty="0" smtClean="0">
                <a:solidFill>
                  <a:schemeClr val="tx1"/>
                </a:solidFill>
              </a:rPr>
              <a:t> </a:t>
            </a:r>
          </a:p>
          <a:p>
            <a:pPr marL="514350" indent="-514350" algn="l" eaLnBrk="1" fontAlgn="auto" hangingPunct="1">
              <a:spcAft>
                <a:spcPts val="0"/>
              </a:spcAft>
              <a:buFont typeface="+mj-lt"/>
              <a:buAutoNum type="alphaLcParenR"/>
              <a:defRPr/>
            </a:pPr>
            <a:endParaRPr lang="en-GB" dirty="0" smtClean="0"/>
          </a:p>
          <a:p>
            <a:pPr marL="514350" indent="-514350" algn="l" eaLnBrk="1" fontAlgn="auto" hangingPunct="1">
              <a:spcAft>
                <a:spcPts val="0"/>
              </a:spcAft>
              <a:buFont typeface="+mj-lt"/>
              <a:buAutoNum type="alphaLcParenR"/>
              <a:defRPr/>
            </a:pPr>
            <a:endParaRPr lang="en-GB" dirty="0" smtClean="0"/>
          </a:p>
        </p:txBody>
      </p:sp>
    </p:spTree>
    <p:extLst>
      <p:ext uri="{BB962C8B-B14F-4D97-AF65-F5344CB8AC3E}">
        <p14:creationId xmlns:p14="http://schemas.microsoft.com/office/powerpoint/2010/main" val="49525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ubtitle 2"/>
          <p:cNvSpPr>
            <a:spLocks noGrp="1"/>
          </p:cNvSpPr>
          <p:nvPr>
            <p:ph idx="1"/>
          </p:nvPr>
        </p:nvSpPr>
        <p:spPr>
          <a:xfrm>
            <a:off x="323528" y="260648"/>
            <a:ext cx="8424936" cy="3456384"/>
          </a:xfrm>
        </p:spPr>
        <p:txBody>
          <a:bodyPr>
            <a:normAutofit fontScale="70000" lnSpcReduction="20000"/>
          </a:bodyPr>
          <a:lstStyle/>
          <a:p>
            <a:pPr marL="0" indent="0" algn="l" eaLnBrk="1" hangingPunct="1">
              <a:buNone/>
            </a:pPr>
            <a:r>
              <a:rPr lang="en-GB" sz="3500" b="1" dirty="0" smtClean="0">
                <a:solidFill>
                  <a:schemeClr val="tx1"/>
                </a:solidFill>
              </a:rPr>
              <a:t>(b)Toxic shock syndrome  </a:t>
            </a:r>
          </a:p>
          <a:p>
            <a:pPr marL="457200" indent="-457200">
              <a:buFont typeface="Arial" panose="020B0604020202020204" pitchFamily="34" charset="0"/>
              <a:buChar char="•"/>
            </a:pPr>
            <a:r>
              <a:rPr lang="en-US" dirty="0" smtClean="0">
                <a:solidFill>
                  <a:schemeClr val="tx1"/>
                </a:solidFill>
              </a:rPr>
              <a:t>Mediated via ‘</a:t>
            </a:r>
            <a:r>
              <a:rPr lang="en-US" b="1" dirty="0" smtClean="0">
                <a:solidFill>
                  <a:schemeClr val="tx1"/>
                </a:solidFill>
              </a:rPr>
              <a:t>toxic shock syndrome toxin</a:t>
            </a:r>
            <a:r>
              <a:rPr lang="en-US" dirty="0" smtClean="0">
                <a:solidFill>
                  <a:schemeClr val="tx1"/>
                </a:solidFill>
              </a:rPr>
              <a:t>’</a:t>
            </a:r>
          </a:p>
          <a:p>
            <a:pPr marL="457200" indent="-457200">
              <a:buFont typeface="Arial" panose="020B0604020202020204" pitchFamily="34" charset="0"/>
              <a:buChar char="•"/>
            </a:pPr>
            <a:r>
              <a:rPr lang="en-GB" dirty="0" smtClean="0"/>
              <a:t>C</a:t>
            </a:r>
            <a:r>
              <a:rPr lang="en-GB" dirty="0" smtClean="0">
                <a:solidFill>
                  <a:schemeClr val="tx1"/>
                </a:solidFill>
              </a:rPr>
              <a:t>haracterised by fever, hypotension, </a:t>
            </a:r>
            <a:r>
              <a:rPr lang="en-US" dirty="0" smtClean="0">
                <a:solidFill>
                  <a:schemeClr val="tx1"/>
                </a:solidFill>
              </a:rPr>
              <a:t>erythematous skin rash which desquamate</a:t>
            </a:r>
            <a:r>
              <a:rPr lang="en-GB" dirty="0" smtClean="0">
                <a:solidFill>
                  <a:schemeClr val="tx1"/>
                </a:solidFill>
              </a:rPr>
              <a:t>,</a:t>
            </a:r>
            <a:r>
              <a:rPr lang="en-US" dirty="0" smtClean="0">
                <a:solidFill>
                  <a:schemeClr val="tx1"/>
                </a:solidFill>
              </a:rPr>
              <a:t> vomiting, </a:t>
            </a:r>
            <a:r>
              <a:rPr lang="en-US" dirty="0" err="1" smtClean="0">
                <a:solidFill>
                  <a:schemeClr val="tx1"/>
                </a:solidFill>
              </a:rPr>
              <a:t>diarrhoea</a:t>
            </a:r>
            <a:r>
              <a:rPr lang="en-US" dirty="0" smtClean="0">
                <a:solidFill>
                  <a:schemeClr val="tx1"/>
                </a:solidFill>
              </a:rPr>
              <a:t> and shock due to  enterotoxin F (TSST-1). </a:t>
            </a:r>
          </a:p>
          <a:p>
            <a:pPr marL="457200" indent="-457200">
              <a:buFont typeface="Arial" panose="020B0604020202020204" pitchFamily="34" charset="0"/>
              <a:buChar char="•"/>
            </a:pPr>
            <a:r>
              <a:rPr lang="en-US" dirty="0" smtClean="0">
                <a:solidFill>
                  <a:schemeClr val="tx1"/>
                </a:solidFill>
              </a:rPr>
              <a:t>This is followed 1-2 weeks later by desquamation, particularly of the palms of the hands and the soles of the feet</a:t>
            </a:r>
          </a:p>
          <a:p>
            <a:pPr marL="457200" indent="-457200">
              <a:buFont typeface="Arial" panose="020B0604020202020204" pitchFamily="34" charset="0"/>
              <a:buChar char="•"/>
            </a:pPr>
            <a:r>
              <a:rPr lang="en-US" dirty="0" smtClean="0">
                <a:solidFill>
                  <a:schemeClr val="tx1"/>
                </a:solidFill>
              </a:rPr>
              <a:t>Occurs in women using tampons, individuals with wounds, patients with nasal packaging.</a:t>
            </a:r>
          </a:p>
          <a:p>
            <a:pPr marL="457200" indent="-457200">
              <a:buFont typeface="Arial" panose="020B0604020202020204" pitchFamily="34" charset="0"/>
              <a:buChar char="•"/>
            </a:pPr>
            <a:r>
              <a:rPr lang="en-GB" dirty="0" smtClean="0">
                <a:solidFill>
                  <a:schemeClr val="tx1"/>
                </a:solidFill>
              </a:rPr>
              <a:t>The toxin stimulates release of IL-1, IL-2 and </a:t>
            </a:r>
            <a:r>
              <a:rPr lang="en-GB" dirty="0" err="1" smtClean="0">
                <a:solidFill>
                  <a:schemeClr val="tx1"/>
                </a:solidFill>
              </a:rPr>
              <a:t>tumuor</a:t>
            </a:r>
            <a:r>
              <a:rPr lang="en-GB" dirty="0" smtClean="0">
                <a:solidFill>
                  <a:schemeClr val="tx1"/>
                </a:solidFill>
              </a:rPr>
              <a:t> necrosis factor(TNF)</a:t>
            </a:r>
            <a:endParaRPr lang="en-US" dirty="0" smtClean="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745" y="3413125"/>
            <a:ext cx="425608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68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2"/>
          <p:cNvSpPr>
            <a:spLocks noGrp="1"/>
          </p:cNvSpPr>
          <p:nvPr>
            <p:ph idx="1"/>
          </p:nvPr>
        </p:nvSpPr>
        <p:spPr>
          <a:xfrm>
            <a:off x="323528" y="260648"/>
            <a:ext cx="8568952" cy="3600400"/>
          </a:xfrm>
        </p:spPr>
        <p:txBody>
          <a:bodyPr>
            <a:normAutofit fontScale="85000" lnSpcReduction="20000"/>
          </a:bodyPr>
          <a:lstStyle/>
          <a:p>
            <a:pPr marL="0" indent="0">
              <a:buNone/>
            </a:pPr>
            <a:r>
              <a:rPr lang="en-GB" sz="3300" b="1" dirty="0">
                <a:solidFill>
                  <a:srgbClr val="FF0000"/>
                </a:solidFill>
              </a:rPr>
              <a:t>Staphylococcal Scalded skin syndrome (</a:t>
            </a:r>
            <a:r>
              <a:rPr lang="en-GB" sz="3300" b="1" dirty="0" smtClean="0">
                <a:solidFill>
                  <a:srgbClr val="FF0000"/>
                </a:solidFill>
              </a:rPr>
              <a:t>SSSS)</a:t>
            </a:r>
          </a:p>
          <a:p>
            <a:r>
              <a:rPr lang="en-GB" dirty="0" smtClean="0">
                <a:solidFill>
                  <a:schemeClr val="tx1"/>
                </a:solidFill>
              </a:rPr>
              <a:t>SSSS-(</a:t>
            </a:r>
            <a:r>
              <a:rPr lang="en-GB" dirty="0" err="1" smtClean="0">
                <a:solidFill>
                  <a:schemeClr val="tx1"/>
                </a:solidFill>
              </a:rPr>
              <a:t>ritter’s</a:t>
            </a:r>
            <a:r>
              <a:rPr lang="en-GB" dirty="0" smtClean="0">
                <a:solidFill>
                  <a:schemeClr val="tx1"/>
                </a:solidFill>
              </a:rPr>
              <a:t> disease) characterized by fever, and large erythematous rash, loss of hair and nails</a:t>
            </a:r>
          </a:p>
          <a:p>
            <a:r>
              <a:rPr lang="en-US" sz="3200" dirty="0" smtClean="0">
                <a:solidFill>
                  <a:schemeClr val="tx1"/>
                </a:solidFill>
              </a:rPr>
              <a:t>Mediated by </a:t>
            </a:r>
            <a:r>
              <a:rPr lang="en-US" sz="3200" b="1" dirty="0" err="1" smtClean="0">
                <a:solidFill>
                  <a:schemeClr val="tx1"/>
                </a:solidFill>
              </a:rPr>
              <a:t>Exfoliative</a:t>
            </a:r>
            <a:r>
              <a:rPr lang="en-US" sz="3200" b="1" dirty="0" smtClean="0">
                <a:solidFill>
                  <a:schemeClr val="tx1"/>
                </a:solidFill>
              </a:rPr>
              <a:t> or </a:t>
            </a:r>
            <a:r>
              <a:rPr lang="en-US" sz="3200" b="1" dirty="0" err="1" smtClean="0">
                <a:solidFill>
                  <a:schemeClr val="tx1"/>
                </a:solidFill>
              </a:rPr>
              <a:t>epidermolytic</a:t>
            </a:r>
            <a:r>
              <a:rPr lang="en-US" sz="3200" b="1" dirty="0" smtClean="0">
                <a:solidFill>
                  <a:schemeClr val="tx1"/>
                </a:solidFill>
              </a:rPr>
              <a:t> toxin</a:t>
            </a:r>
            <a:r>
              <a:rPr lang="en-GB" sz="3200" dirty="0" smtClean="0">
                <a:solidFill>
                  <a:schemeClr val="tx1"/>
                </a:solidFill>
              </a:rPr>
              <a:t>- acts as a protease which cleaves protein </a:t>
            </a:r>
            <a:r>
              <a:rPr lang="en-GB" sz="3200" dirty="0" err="1" smtClean="0">
                <a:solidFill>
                  <a:schemeClr val="tx1"/>
                </a:solidFill>
              </a:rPr>
              <a:t>desmoglein</a:t>
            </a:r>
            <a:r>
              <a:rPr lang="en-GB" sz="3200" dirty="0" smtClean="0">
                <a:solidFill>
                  <a:schemeClr val="tx1"/>
                </a:solidFill>
              </a:rPr>
              <a:t> (attaches epidermal cells) resulting in separation of the epidermal layer -</a:t>
            </a:r>
            <a:r>
              <a:rPr lang="en-US" sz="3200" dirty="0" smtClean="0">
                <a:solidFill>
                  <a:schemeClr val="tx1"/>
                </a:solidFill>
              </a:rPr>
              <a:t>sloughs off the body</a:t>
            </a:r>
          </a:p>
          <a:p>
            <a:r>
              <a:rPr lang="en-GB" sz="3200" dirty="0" smtClean="0">
                <a:solidFill>
                  <a:schemeClr val="tx1"/>
                </a:solidFill>
              </a:rPr>
              <a:t>Common in children, neonates and adults with renal failure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416610"/>
            <a:ext cx="3888432" cy="344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565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496944" cy="652686"/>
          </a:xfrm>
        </p:spPr>
        <p:txBody>
          <a:bodyPr/>
          <a:lstStyle/>
          <a:p>
            <a:pPr algn="l"/>
            <a:r>
              <a:rPr lang="en-GB" sz="3600" dirty="0"/>
              <a:t>Laboratory </a:t>
            </a:r>
            <a:r>
              <a:rPr lang="en-GB" sz="3600" dirty="0" smtClean="0"/>
              <a:t>Diagnosis of </a:t>
            </a:r>
            <a:r>
              <a:rPr lang="en-US" sz="3600" dirty="0" smtClean="0"/>
              <a:t>Staphylococci	</a:t>
            </a:r>
            <a:endParaRPr lang="en-US" sz="3600" dirty="0"/>
          </a:p>
        </p:txBody>
      </p:sp>
      <p:sp>
        <p:nvSpPr>
          <p:cNvPr id="3" name="Content Placeholder 2"/>
          <p:cNvSpPr>
            <a:spLocks noGrp="1"/>
          </p:cNvSpPr>
          <p:nvPr>
            <p:ph idx="1"/>
          </p:nvPr>
        </p:nvSpPr>
        <p:spPr>
          <a:xfrm>
            <a:off x="323528" y="1412776"/>
            <a:ext cx="8640960" cy="5256584"/>
          </a:xfrm>
        </p:spPr>
        <p:txBody>
          <a:bodyPr>
            <a:normAutofit fontScale="92500"/>
          </a:bodyPr>
          <a:lstStyle/>
          <a:p>
            <a:r>
              <a:rPr lang="en-GB" dirty="0"/>
              <a:t>Specimens</a:t>
            </a:r>
          </a:p>
          <a:p>
            <a:pPr lvl="1"/>
            <a:r>
              <a:rPr lang="en-GB" dirty="0"/>
              <a:t>Pus and swabs from infected sites, sputum, cerebrospinal fluid, blood for culture. Faeces, vomit and the remains of food when food poisoning is suspected, nasal swabs from carriers.</a:t>
            </a:r>
          </a:p>
          <a:p>
            <a:r>
              <a:rPr lang="en-GB" dirty="0"/>
              <a:t>Microscopy</a:t>
            </a:r>
          </a:p>
          <a:p>
            <a:pPr lvl="1"/>
            <a:r>
              <a:rPr lang="en-GB" dirty="0"/>
              <a:t>Gram stain and observe for gram positive </a:t>
            </a:r>
            <a:r>
              <a:rPr lang="en-GB" dirty="0" err="1"/>
              <a:t>cocci</a:t>
            </a:r>
            <a:r>
              <a:rPr lang="en-GB" dirty="0"/>
              <a:t> in clusters or singly and in </a:t>
            </a:r>
            <a:r>
              <a:rPr lang="en-GB" dirty="0" smtClean="0"/>
              <a:t>pairs</a:t>
            </a:r>
            <a:r>
              <a:rPr lang="en-US" dirty="0" smtClean="0"/>
              <a:t> </a:t>
            </a:r>
          </a:p>
          <a:p>
            <a:r>
              <a:rPr lang="en-US" dirty="0" smtClean="0"/>
              <a:t>Colony: </a:t>
            </a:r>
          </a:p>
          <a:p>
            <a:pPr lvl="1"/>
            <a:r>
              <a:rPr lang="en-US" dirty="0" smtClean="0"/>
              <a:t>Smooth circular 2-3 mm diameter</a:t>
            </a:r>
          </a:p>
          <a:p>
            <a:pPr lvl="1"/>
            <a:r>
              <a:rPr lang="en-US" dirty="0"/>
              <a:t>Y</a:t>
            </a:r>
            <a:r>
              <a:rPr lang="en-US" dirty="0" smtClean="0"/>
              <a:t>ellow-S aureus white- S epidermidis(albus)</a:t>
            </a:r>
          </a:p>
          <a:p>
            <a:endParaRPr lang="en-US" dirty="0" smtClean="0"/>
          </a:p>
          <a:p>
            <a:endParaRPr lang="en-US" dirty="0" smtClean="0"/>
          </a:p>
          <a:p>
            <a:endParaRPr lang="en-US" dirty="0"/>
          </a:p>
        </p:txBody>
      </p:sp>
    </p:spTree>
    <p:extLst>
      <p:ext uri="{BB962C8B-B14F-4D97-AF65-F5344CB8AC3E}">
        <p14:creationId xmlns:p14="http://schemas.microsoft.com/office/powerpoint/2010/main" val="59897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712968" cy="5904656"/>
          </a:xfrm>
        </p:spPr>
        <p:txBody>
          <a:bodyPr>
            <a:normAutofit fontScale="85000" lnSpcReduction="10000"/>
          </a:bodyPr>
          <a:lstStyle/>
          <a:p>
            <a:r>
              <a:rPr lang="en-GB" dirty="0"/>
              <a:t>Culture</a:t>
            </a:r>
          </a:p>
          <a:p>
            <a:pPr lvl="1"/>
            <a:r>
              <a:rPr lang="en-GB" dirty="0" smtClean="0"/>
              <a:t>Blood </a:t>
            </a:r>
            <a:r>
              <a:rPr lang="en-GB" dirty="0"/>
              <a:t>agar, chocolate blood agar:  </a:t>
            </a:r>
            <a:r>
              <a:rPr lang="en-GB" dirty="0" smtClean="0"/>
              <a:t>S</a:t>
            </a:r>
            <a:r>
              <a:rPr lang="en-GB" dirty="0"/>
              <a:t>. </a:t>
            </a:r>
            <a:r>
              <a:rPr lang="en-GB" dirty="0" err="1"/>
              <a:t>aureus</a:t>
            </a:r>
            <a:r>
              <a:rPr lang="en-GB" dirty="0"/>
              <a:t> produces golden-yellow </a:t>
            </a:r>
            <a:r>
              <a:rPr lang="en-GB" dirty="0" smtClean="0"/>
              <a:t>colonies that </a:t>
            </a:r>
            <a:r>
              <a:rPr lang="en-GB" dirty="0"/>
              <a:t>are </a:t>
            </a:r>
            <a:r>
              <a:rPr lang="en-GB" dirty="0" err="1"/>
              <a:t>betahaemolytic</a:t>
            </a:r>
            <a:r>
              <a:rPr lang="en-GB" dirty="0"/>
              <a:t>. </a:t>
            </a:r>
            <a:endParaRPr lang="en-GB" dirty="0" smtClean="0"/>
          </a:p>
          <a:p>
            <a:pPr lvl="1"/>
            <a:r>
              <a:rPr lang="en-US" dirty="0"/>
              <a:t>Smooth circular 2-3 mm diameter</a:t>
            </a:r>
          </a:p>
          <a:p>
            <a:pPr lvl="1"/>
            <a:r>
              <a:rPr lang="en-US" dirty="0"/>
              <a:t>Yellow-S </a:t>
            </a:r>
            <a:r>
              <a:rPr lang="en-US" dirty="0" err="1"/>
              <a:t>aureus</a:t>
            </a:r>
            <a:r>
              <a:rPr lang="en-US" dirty="0"/>
              <a:t> white- S </a:t>
            </a:r>
            <a:r>
              <a:rPr lang="en-US" dirty="0" err="1"/>
              <a:t>epidermidis</a:t>
            </a:r>
            <a:r>
              <a:rPr lang="en-US" dirty="0"/>
              <a:t>(</a:t>
            </a:r>
            <a:r>
              <a:rPr lang="en-US" dirty="0" err="1"/>
              <a:t>albus</a:t>
            </a:r>
            <a:r>
              <a:rPr lang="en-US" dirty="0" smtClean="0"/>
              <a:t>)</a:t>
            </a:r>
            <a:endParaRPr lang="en-GB" dirty="0"/>
          </a:p>
          <a:p>
            <a:pPr lvl="1"/>
            <a:r>
              <a:rPr lang="en-GB" dirty="0" smtClean="0"/>
              <a:t>Fermentation </a:t>
            </a:r>
            <a:r>
              <a:rPr lang="en-GB" dirty="0"/>
              <a:t>of glucose produces mainly lactic acid </a:t>
            </a:r>
            <a:r>
              <a:rPr lang="en-GB" dirty="0" smtClean="0"/>
              <a:t>- </a:t>
            </a:r>
            <a:r>
              <a:rPr lang="en-GB" dirty="0"/>
              <a:t>facultative anaerobes </a:t>
            </a:r>
          </a:p>
          <a:p>
            <a:pPr lvl="1"/>
            <a:r>
              <a:rPr lang="en-GB" dirty="0" err="1" smtClean="0"/>
              <a:t>Mannitol</a:t>
            </a:r>
            <a:r>
              <a:rPr lang="en-GB" dirty="0" smtClean="0"/>
              <a:t> </a:t>
            </a:r>
            <a:r>
              <a:rPr lang="en-GB" dirty="0"/>
              <a:t>salt agar (selective and differential for isolation from faeces -staphylococcal food-poisoning) : yellow colonies</a:t>
            </a:r>
          </a:p>
          <a:p>
            <a:pPr lvl="2"/>
            <a:r>
              <a:rPr lang="en-GB" dirty="0"/>
              <a:t>H</a:t>
            </a:r>
            <a:r>
              <a:rPr lang="en-GB" dirty="0" smtClean="0"/>
              <a:t>igh </a:t>
            </a:r>
            <a:r>
              <a:rPr lang="en-GB" dirty="0"/>
              <a:t>salt (7.5%) inhibits the growth of most other organisms, but Staph. are facultative halophiles and can grow in up to 10% </a:t>
            </a:r>
            <a:r>
              <a:rPr lang="en-GB" dirty="0" err="1" smtClean="0"/>
              <a:t>NaCl</a:t>
            </a:r>
            <a:r>
              <a:rPr lang="en-GB" dirty="0" smtClean="0"/>
              <a:t>.  </a:t>
            </a:r>
            <a:endParaRPr lang="en-GB" dirty="0"/>
          </a:p>
          <a:p>
            <a:pPr lvl="2"/>
            <a:r>
              <a:rPr lang="en-GB" dirty="0"/>
              <a:t>MSA also contains </a:t>
            </a:r>
            <a:r>
              <a:rPr lang="en-GB" dirty="0" err="1"/>
              <a:t>mannitol</a:t>
            </a:r>
            <a:r>
              <a:rPr lang="en-GB" dirty="0"/>
              <a:t> and the pH indicator phenol red.  If an organism growing on MSA ferments </a:t>
            </a:r>
            <a:r>
              <a:rPr lang="en-GB" dirty="0" err="1"/>
              <a:t>mannitol</a:t>
            </a:r>
            <a:r>
              <a:rPr lang="en-GB" dirty="0"/>
              <a:t>, the acid produced turns the colonies </a:t>
            </a:r>
            <a:r>
              <a:rPr lang="en-GB" dirty="0" smtClean="0"/>
              <a:t>yellow hence </a:t>
            </a:r>
            <a:r>
              <a:rPr lang="en-GB" dirty="0" err="1" smtClean="0"/>
              <a:t>apositive</a:t>
            </a:r>
            <a:r>
              <a:rPr lang="en-GB" dirty="0" smtClean="0"/>
              <a:t> test. </a:t>
            </a:r>
            <a:endParaRPr lang="en-GB" dirty="0"/>
          </a:p>
          <a:p>
            <a:pPr lvl="2"/>
            <a:r>
              <a:rPr lang="en-GB" dirty="0" smtClean="0"/>
              <a:t>S</a:t>
            </a:r>
            <a:r>
              <a:rPr lang="en-GB" dirty="0"/>
              <a:t>. </a:t>
            </a:r>
            <a:r>
              <a:rPr lang="en-GB" dirty="0" err="1"/>
              <a:t>aureus</a:t>
            </a:r>
            <a:r>
              <a:rPr lang="en-GB" dirty="0"/>
              <a:t> ferments </a:t>
            </a:r>
            <a:r>
              <a:rPr lang="en-GB" dirty="0" err="1"/>
              <a:t>mannitol</a:t>
            </a:r>
            <a:r>
              <a:rPr lang="en-GB" dirty="0"/>
              <a:t> and S. </a:t>
            </a:r>
            <a:r>
              <a:rPr lang="en-GB" dirty="0" err="1"/>
              <a:t>epidermidis</a:t>
            </a:r>
            <a:r>
              <a:rPr lang="en-GB" dirty="0"/>
              <a:t> does not</a:t>
            </a:r>
            <a:r>
              <a:rPr lang="en-GB" dirty="0" smtClean="0"/>
              <a:t>.</a:t>
            </a:r>
          </a:p>
        </p:txBody>
      </p:sp>
    </p:spTree>
    <p:extLst>
      <p:ext uri="{BB962C8B-B14F-4D97-AF65-F5344CB8AC3E}">
        <p14:creationId xmlns:p14="http://schemas.microsoft.com/office/powerpoint/2010/main" val="208951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0001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050" y="41692"/>
            <a:ext cx="9112950" cy="6771684"/>
          </a:xfrm>
          <a:prstGeom prst="rect">
            <a:avLst/>
          </a:prstGeom>
          <a:noFill/>
        </p:spPr>
      </p:pic>
      <p:pic>
        <p:nvPicPr>
          <p:cNvPr id="5" name="Picture 4" descr="Gram_Positive_Classification"/>
          <p:cNvPicPr>
            <a:picLocks noChangeAspect="1" noChangeArrowheads="1"/>
          </p:cNvPicPr>
          <p:nvPr/>
        </p:nvPicPr>
        <p:blipFill rotWithShape="1">
          <a:blip r:embed="rId3"/>
          <a:srcRect t="53846" r="60000"/>
          <a:stretch/>
        </p:blipFill>
        <p:spPr bwMode="auto">
          <a:xfrm>
            <a:off x="5076056" y="44624"/>
            <a:ext cx="4017640" cy="3476804"/>
          </a:xfrm>
          <a:prstGeom prst="rect">
            <a:avLst/>
          </a:prstGeom>
          <a:noFill/>
          <a:ln w="9525">
            <a:noFill/>
            <a:miter lim="800000"/>
            <a:headEnd/>
            <a:tailEnd/>
          </a:ln>
        </p:spPr>
      </p:pic>
    </p:spTree>
    <p:extLst>
      <p:ext uri="{BB962C8B-B14F-4D97-AF65-F5344CB8AC3E}">
        <p14:creationId xmlns:p14="http://schemas.microsoft.com/office/powerpoint/2010/main" val="236567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p:txBody>
          <a:bodyPr/>
          <a:lstStyle/>
          <a:p>
            <a:r>
              <a:rPr lang="en-GB" smtClean="0"/>
              <a:t>Mannitol Salt Agar test </a:t>
            </a:r>
          </a:p>
        </p:txBody>
      </p:sp>
      <p:sp>
        <p:nvSpPr>
          <p:cNvPr id="17412" name="Text Placeholder 4"/>
          <p:cNvSpPr>
            <a:spLocks noGrp="1"/>
          </p:cNvSpPr>
          <p:nvPr>
            <p:ph type="body" sz="quarter" idx="3"/>
          </p:nvPr>
        </p:nvSpPr>
        <p:spPr>
          <a:xfrm>
            <a:off x="4645025" y="1785938"/>
            <a:ext cx="4041775" cy="571500"/>
          </a:xfrm>
        </p:spPr>
        <p:txBody>
          <a:bodyPr/>
          <a:lstStyle/>
          <a:p>
            <a:r>
              <a:rPr lang="en-GB" smtClean="0"/>
              <a:t>Golden-yellow-B- haemolytic colonies</a:t>
            </a:r>
          </a:p>
        </p:txBody>
      </p:sp>
      <p:pic>
        <p:nvPicPr>
          <p:cNvPr id="17415" name="Picture 1"/>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643438" y="2428875"/>
            <a:ext cx="4041775" cy="3024188"/>
          </a:xfrm>
          <a:noFill/>
        </p:spPr>
      </p:pic>
      <p:pic>
        <p:nvPicPr>
          <p:cNvPr id="9" name="Picture 53" descr="Mannitol salt aga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2294" y="2293144"/>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2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32656"/>
            <a:ext cx="8568952" cy="6264695"/>
          </a:xfrm>
        </p:spPr>
        <p:txBody>
          <a:bodyPr>
            <a:normAutofit/>
          </a:bodyPr>
          <a:lstStyle/>
          <a:p>
            <a:pPr algn="l" eaLnBrk="1" fontAlgn="auto" hangingPunct="1">
              <a:spcAft>
                <a:spcPts val="0"/>
              </a:spcAft>
              <a:defRPr/>
            </a:pPr>
            <a:r>
              <a:rPr lang="en-GB" sz="2400" b="1" dirty="0" smtClean="0">
                <a:solidFill>
                  <a:schemeClr val="tx1"/>
                </a:solidFill>
              </a:rPr>
              <a:t>Biochemical tests</a:t>
            </a:r>
            <a:endParaRPr lang="en-GB" sz="2400" dirty="0" smtClean="0">
              <a:solidFill>
                <a:schemeClr val="tx1"/>
              </a:solidFill>
            </a:endParaRPr>
          </a:p>
          <a:p>
            <a:pPr algn="l" eaLnBrk="1" fontAlgn="auto" hangingPunct="1">
              <a:spcAft>
                <a:spcPts val="0"/>
              </a:spcAft>
              <a:defRPr/>
            </a:pPr>
            <a:r>
              <a:rPr lang="en-GB" sz="2400" i="1" dirty="0" smtClean="0">
                <a:solidFill>
                  <a:schemeClr val="tx1"/>
                </a:solidFill>
              </a:rPr>
              <a:t>S. </a:t>
            </a:r>
            <a:r>
              <a:rPr lang="en-GB" sz="2400" i="1" dirty="0" err="1" smtClean="0">
                <a:solidFill>
                  <a:schemeClr val="tx1"/>
                </a:solidFill>
              </a:rPr>
              <a:t>aureus</a:t>
            </a:r>
            <a:r>
              <a:rPr lang="en-GB" sz="2400" i="1" dirty="0" smtClean="0">
                <a:solidFill>
                  <a:schemeClr val="tx1"/>
                </a:solidFill>
              </a:rPr>
              <a:t> </a:t>
            </a:r>
            <a:r>
              <a:rPr lang="en-GB" sz="2400" dirty="0" smtClean="0">
                <a:solidFill>
                  <a:schemeClr val="tx1"/>
                </a:solidFill>
              </a:rPr>
              <a:t>is:</a:t>
            </a:r>
          </a:p>
          <a:p>
            <a:pPr lvl="1" fontAlgn="auto">
              <a:spcAft>
                <a:spcPts val="0"/>
              </a:spcAft>
              <a:buFont typeface="Wingdings" pitchFamily="2" charset="2"/>
              <a:buChar char="§"/>
              <a:defRPr/>
            </a:pPr>
            <a:r>
              <a:rPr lang="en-GB" sz="2400" dirty="0" smtClean="0">
                <a:solidFill>
                  <a:schemeClr val="tx1"/>
                </a:solidFill>
              </a:rPr>
              <a:t>Coagulase positive;</a:t>
            </a:r>
            <a:r>
              <a:rPr lang="en-US" sz="2400" dirty="0" smtClean="0"/>
              <a:t>S </a:t>
            </a:r>
            <a:r>
              <a:rPr lang="en-US" sz="2400" dirty="0" err="1"/>
              <a:t>aureus</a:t>
            </a:r>
            <a:r>
              <a:rPr lang="en-US" sz="2400" dirty="0"/>
              <a:t> +</a:t>
            </a:r>
            <a:r>
              <a:rPr lang="en-US" sz="2400" dirty="0" err="1"/>
              <a:t>ve</a:t>
            </a:r>
            <a:r>
              <a:rPr lang="en-US" sz="2400" dirty="0"/>
              <a:t> others –</a:t>
            </a:r>
            <a:r>
              <a:rPr lang="en-US" sz="2400" dirty="0" err="1" smtClean="0"/>
              <a:t>ve</a:t>
            </a:r>
            <a:endParaRPr lang="en-GB" sz="2400" dirty="0" smtClean="0">
              <a:solidFill>
                <a:schemeClr val="tx1"/>
              </a:solidFill>
            </a:endParaRPr>
          </a:p>
          <a:p>
            <a:pPr lvl="1" algn="l" eaLnBrk="1" fontAlgn="auto" hangingPunct="1">
              <a:spcAft>
                <a:spcPts val="0"/>
              </a:spcAft>
              <a:buFont typeface="Wingdings" pitchFamily="2" charset="2"/>
              <a:buChar char="§"/>
              <a:defRPr/>
            </a:pPr>
            <a:r>
              <a:rPr lang="en-GB" sz="2400" dirty="0" smtClean="0">
                <a:solidFill>
                  <a:schemeClr val="tx1"/>
                </a:solidFill>
              </a:rPr>
              <a:t>DNA-</a:t>
            </a:r>
            <a:r>
              <a:rPr lang="en-GB" sz="2400" dirty="0" err="1" smtClean="0">
                <a:solidFill>
                  <a:schemeClr val="tx1"/>
                </a:solidFill>
              </a:rPr>
              <a:t>ase</a:t>
            </a:r>
            <a:r>
              <a:rPr lang="en-GB" sz="2400" dirty="0" smtClean="0">
                <a:solidFill>
                  <a:schemeClr val="tx1"/>
                </a:solidFill>
              </a:rPr>
              <a:t> positive</a:t>
            </a:r>
          </a:p>
          <a:p>
            <a:pPr lvl="1" algn="l" eaLnBrk="1" fontAlgn="auto" hangingPunct="1">
              <a:spcAft>
                <a:spcPts val="0"/>
              </a:spcAft>
              <a:buFont typeface="Wingdings" pitchFamily="2" charset="2"/>
              <a:buChar char="§"/>
              <a:defRPr/>
            </a:pPr>
            <a:r>
              <a:rPr lang="en-GB" sz="2400" dirty="0" smtClean="0">
                <a:solidFill>
                  <a:schemeClr val="tx1"/>
                </a:solidFill>
              </a:rPr>
              <a:t>Catalase positive</a:t>
            </a:r>
          </a:p>
          <a:p>
            <a:pPr lvl="2" fontAlgn="auto">
              <a:spcAft>
                <a:spcPts val="0"/>
              </a:spcAft>
              <a:buFont typeface="Wingdings" pitchFamily="2" charset="2"/>
              <a:buChar char="§"/>
              <a:defRPr/>
            </a:pPr>
            <a:r>
              <a:rPr lang="en-GB" sz="2000" dirty="0"/>
              <a:t>Are catalase-positive (can convert hydrogen peroxide (H2O2) to water and oxygen) catalase test useful to distinguish staphylococci from </a:t>
            </a:r>
            <a:r>
              <a:rPr lang="en-GB" sz="2000" dirty="0" smtClean="0"/>
              <a:t>enterococci and streptococci</a:t>
            </a:r>
            <a:r>
              <a:rPr lang="en-GB" sz="2000" dirty="0"/>
              <a:t>. </a:t>
            </a:r>
          </a:p>
          <a:p>
            <a:pPr lvl="2" fontAlgn="auto">
              <a:spcAft>
                <a:spcPts val="0"/>
              </a:spcAft>
              <a:buFont typeface="Wingdings" pitchFamily="2" charset="2"/>
              <a:buChar char="§"/>
              <a:defRPr/>
            </a:pPr>
            <a:r>
              <a:rPr lang="en-US" sz="2000" dirty="0" smtClean="0"/>
              <a:t>The </a:t>
            </a:r>
            <a:r>
              <a:rPr lang="en-US" sz="2000" dirty="0"/>
              <a:t>test is performed by adding 3% hydrogen peroxide to a colony on an agar plate or slant. Catalase-positive cultures produce O2 and bubble at once. The test should not be done on blood agar because blood itself contains catalase. </a:t>
            </a:r>
            <a:endParaRPr lang="en-US" sz="2000" dirty="0" smtClean="0"/>
          </a:p>
          <a:p>
            <a:pPr marL="571500" indent="-571500" algn="l" fontAlgn="auto">
              <a:spcAft>
                <a:spcPts val="0"/>
              </a:spcAft>
              <a:buFont typeface="Arial" panose="020B0604020202020204" pitchFamily="34" charset="0"/>
              <a:buChar char="•"/>
              <a:defRPr/>
            </a:pPr>
            <a:r>
              <a:rPr lang="en-US" sz="2400" dirty="0" err="1"/>
              <a:t>Novobiocin</a:t>
            </a:r>
            <a:r>
              <a:rPr lang="en-US" sz="2400" dirty="0"/>
              <a:t> test(diff btw coagulase –</a:t>
            </a:r>
            <a:r>
              <a:rPr lang="en-US" sz="2400" dirty="0" err="1"/>
              <a:t>ve</a:t>
            </a:r>
            <a:r>
              <a:rPr lang="en-US" sz="2400" dirty="0"/>
              <a:t> Staph</a:t>
            </a:r>
            <a:r>
              <a:rPr lang="en-US" sz="2400" dirty="0" smtClean="0"/>
              <a:t>)</a:t>
            </a:r>
            <a:endParaRPr lang="en-US" sz="2400" dirty="0"/>
          </a:p>
        </p:txBody>
      </p:sp>
    </p:spTree>
    <p:extLst>
      <p:ext uri="{BB962C8B-B14F-4D97-AF65-F5344CB8AC3E}">
        <p14:creationId xmlns:p14="http://schemas.microsoft.com/office/powerpoint/2010/main" val="116868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Staph Cultures</a:t>
            </a:r>
            <a:endParaRPr lang="en-US" dirty="0"/>
          </a:p>
        </p:txBody>
      </p:sp>
      <p:pic>
        <p:nvPicPr>
          <p:cNvPr id="4" name="Content Placeholder 3" descr="S albus vs S aureus.JPG"/>
          <p:cNvPicPr>
            <a:picLocks noGrp="1" noChangeAspect="1"/>
          </p:cNvPicPr>
          <p:nvPr>
            <p:ph idx="1"/>
          </p:nvPr>
        </p:nvPicPr>
        <p:blipFill>
          <a:blip r:embed="rId3"/>
          <a:stretch>
            <a:fillRect/>
          </a:stretch>
        </p:blipFill>
        <p:spPr>
          <a:xfrm>
            <a:off x="35536" y="1700808"/>
            <a:ext cx="5765800" cy="4324350"/>
          </a:xfrm>
        </p:spPr>
      </p:pic>
      <p:pic>
        <p:nvPicPr>
          <p:cNvPr id="5" name="Content Placeholder 3" descr="S aureus BA.JPG"/>
          <p:cNvPicPr>
            <a:picLocks noChangeAspect="1"/>
          </p:cNvPicPr>
          <p:nvPr/>
        </p:nvPicPr>
        <p:blipFill rotWithShape="1">
          <a:blip r:embed="rId4"/>
          <a:srcRect l="24271" r="16129"/>
          <a:stretch/>
        </p:blipFill>
        <p:spPr bwMode="auto">
          <a:xfrm>
            <a:off x="5707625" y="1700808"/>
            <a:ext cx="34363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96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Tryptic</a:t>
            </a:r>
            <a:r>
              <a:rPr lang="en-US" dirty="0" smtClean="0"/>
              <a:t> Soy Broth/ RCM 10% </a:t>
            </a:r>
            <a:r>
              <a:rPr lang="en-US" dirty="0" err="1" smtClean="0"/>
              <a:t>NaCl</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141" y="2708920"/>
            <a:ext cx="3133319" cy="321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140968"/>
            <a:ext cx="6084169" cy="279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82309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63" y="3331919"/>
            <a:ext cx="2966169" cy="35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595688"/>
            <a:ext cx="22479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812" y="2348880"/>
            <a:ext cx="3084036" cy="40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38607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00050"/>
            <a:ext cx="7772400" cy="436662"/>
          </a:xfrm>
        </p:spPr>
        <p:txBody>
          <a:bodyPr/>
          <a:lstStyle/>
          <a:p>
            <a:r>
              <a:rPr lang="en-GB" u="sng" dirty="0"/>
              <a:t>Antimicrobial </a:t>
            </a:r>
            <a:r>
              <a:rPr lang="en-GB" u="sng" dirty="0" smtClean="0"/>
              <a:t>susceptibility</a:t>
            </a:r>
            <a:endParaRPr lang="en-GB" dirty="0"/>
          </a:p>
        </p:txBody>
      </p:sp>
      <p:sp>
        <p:nvSpPr>
          <p:cNvPr id="3" name="Subtitle 2"/>
          <p:cNvSpPr>
            <a:spLocks noGrp="1"/>
          </p:cNvSpPr>
          <p:nvPr>
            <p:ph idx="1"/>
          </p:nvPr>
        </p:nvSpPr>
        <p:spPr>
          <a:xfrm>
            <a:off x="179512" y="1052736"/>
            <a:ext cx="8712968" cy="5544616"/>
          </a:xfrm>
        </p:spPr>
        <p:txBody>
          <a:bodyPr rtlCol="0">
            <a:normAutofit fontScale="32500" lnSpcReduction="20000"/>
          </a:bodyPr>
          <a:lstStyle/>
          <a:p>
            <a:pPr fontAlgn="auto">
              <a:lnSpc>
                <a:spcPct val="120000"/>
              </a:lnSpc>
              <a:spcAft>
                <a:spcPts val="0"/>
              </a:spcAft>
              <a:defRPr/>
            </a:pPr>
            <a:r>
              <a:rPr lang="en-GB" sz="5100" dirty="0" smtClean="0"/>
              <a:t>Antibiotics </a:t>
            </a:r>
            <a:r>
              <a:rPr lang="en-GB" sz="5100" dirty="0" smtClean="0">
                <a:solidFill>
                  <a:schemeClr val="tx1"/>
                </a:solidFill>
              </a:rPr>
              <a:t>with activity against </a:t>
            </a:r>
            <a:r>
              <a:rPr lang="en-GB" sz="5100" i="1" dirty="0" smtClean="0">
                <a:solidFill>
                  <a:schemeClr val="tx1"/>
                </a:solidFill>
              </a:rPr>
              <a:t>S. </a:t>
            </a:r>
            <a:r>
              <a:rPr lang="en-GB" sz="5100" i="1" dirty="0" err="1" smtClean="0">
                <a:solidFill>
                  <a:schemeClr val="tx1"/>
                </a:solidFill>
              </a:rPr>
              <a:t>aureus</a:t>
            </a:r>
            <a:r>
              <a:rPr lang="en-GB" sz="5100" i="1" dirty="0" smtClean="0">
                <a:solidFill>
                  <a:schemeClr val="tx1"/>
                </a:solidFill>
              </a:rPr>
              <a:t> </a:t>
            </a:r>
            <a:r>
              <a:rPr lang="en-GB" sz="5100" dirty="0" smtClean="0">
                <a:solidFill>
                  <a:schemeClr val="tx1"/>
                </a:solidFill>
              </a:rPr>
              <a:t>include: </a:t>
            </a:r>
            <a:r>
              <a:rPr lang="en-GB" sz="5100" b="1" dirty="0" err="1" smtClean="0"/>
              <a:t>Penicillins,Vancomycin</a:t>
            </a:r>
            <a:r>
              <a:rPr lang="en-GB" sz="5100" b="1" dirty="0" smtClean="0"/>
              <a:t>, Macrolides, </a:t>
            </a:r>
            <a:r>
              <a:rPr lang="en-GB" sz="5100" b="1" dirty="0" err="1" smtClean="0"/>
              <a:t>Cephalosporins</a:t>
            </a:r>
            <a:r>
              <a:rPr lang="en-GB" sz="5100" b="1" dirty="0" smtClean="0"/>
              <a:t>, </a:t>
            </a:r>
            <a:r>
              <a:rPr lang="en-GB" sz="5100" b="1" dirty="0" err="1" smtClean="0"/>
              <a:t>Fusidic</a:t>
            </a:r>
            <a:r>
              <a:rPr lang="en-GB" sz="5100" b="1" dirty="0" smtClean="0"/>
              <a:t> acid, Erythromycin, </a:t>
            </a:r>
            <a:r>
              <a:rPr lang="en-GB" sz="5100" b="1" dirty="0" err="1" smtClean="0"/>
              <a:t>Lincomycin</a:t>
            </a:r>
            <a:r>
              <a:rPr lang="en-GB" sz="5100" b="1" dirty="0" smtClean="0"/>
              <a:t> and Clindamycin (</a:t>
            </a:r>
            <a:r>
              <a:rPr lang="en-GB" sz="5100" b="1" dirty="0" err="1" smtClean="0"/>
              <a:t>Dalacin</a:t>
            </a:r>
            <a:r>
              <a:rPr lang="en-GB" sz="5100" b="1" dirty="0" smtClean="0"/>
              <a:t> </a:t>
            </a:r>
            <a:r>
              <a:rPr lang="en-GB" sz="5100" b="1" dirty="0" smtClean="0"/>
              <a:t>C)</a:t>
            </a:r>
          </a:p>
          <a:p>
            <a:pPr fontAlgn="auto">
              <a:lnSpc>
                <a:spcPct val="120000"/>
              </a:lnSpc>
              <a:spcAft>
                <a:spcPts val="0"/>
              </a:spcAft>
              <a:defRPr/>
            </a:pPr>
            <a:r>
              <a:rPr lang="en-GB" sz="5100" dirty="0" smtClean="0">
                <a:solidFill>
                  <a:schemeClr val="tx1"/>
                </a:solidFill>
              </a:rPr>
              <a:t>Most </a:t>
            </a:r>
            <a:r>
              <a:rPr lang="en-GB" sz="5100" dirty="0" smtClean="0">
                <a:solidFill>
                  <a:schemeClr val="tx1"/>
                </a:solidFill>
              </a:rPr>
              <a:t>strains of </a:t>
            </a:r>
            <a:r>
              <a:rPr lang="en-GB" sz="5100" i="1" dirty="0" smtClean="0">
                <a:solidFill>
                  <a:schemeClr val="tx1"/>
                </a:solidFill>
              </a:rPr>
              <a:t>S. </a:t>
            </a:r>
            <a:r>
              <a:rPr lang="en-GB" sz="5100" i="1" dirty="0" err="1" smtClean="0">
                <a:solidFill>
                  <a:schemeClr val="tx1"/>
                </a:solidFill>
              </a:rPr>
              <a:t>aureus</a:t>
            </a:r>
            <a:r>
              <a:rPr lang="en-GB" sz="5100" i="1" dirty="0" smtClean="0">
                <a:solidFill>
                  <a:schemeClr val="tx1"/>
                </a:solidFill>
              </a:rPr>
              <a:t> </a:t>
            </a:r>
            <a:r>
              <a:rPr lang="en-GB" sz="5100" dirty="0" smtClean="0">
                <a:solidFill>
                  <a:schemeClr val="tx1"/>
                </a:solidFill>
              </a:rPr>
              <a:t>are </a:t>
            </a:r>
            <a:r>
              <a:rPr lang="en-GB" sz="5100" b="1" dirty="0" smtClean="0">
                <a:solidFill>
                  <a:schemeClr val="tx1"/>
                </a:solidFill>
              </a:rPr>
              <a:t>resistant to penicillin </a:t>
            </a:r>
            <a:r>
              <a:rPr lang="en-GB" sz="5100" dirty="0" smtClean="0">
                <a:solidFill>
                  <a:schemeClr val="tx1"/>
                </a:solidFill>
              </a:rPr>
              <a:t>– produce plasmid-coded </a:t>
            </a:r>
            <a:r>
              <a:rPr lang="en-GB" sz="5100" i="1" dirty="0" smtClean="0">
                <a:solidFill>
                  <a:schemeClr val="tx1"/>
                </a:solidFill>
              </a:rPr>
              <a:t>beta</a:t>
            </a:r>
            <a:r>
              <a:rPr lang="en-GB" sz="5100" dirty="0" smtClean="0">
                <a:solidFill>
                  <a:schemeClr val="tx1"/>
                </a:solidFill>
              </a:rPr>
              <a:t>-lactamase</a:t>
            </a:r>
            <a:endParaRPr lang="en-GB" sz="5100" dirty="0"/>
          </a:p>
          <a:p>
            <a:pPr fontAlgn="auto">
              <a:lnSpc>
                <a:spcPct val="120000"/>
              </a:lnSpc>
              <a:spcAft>
                <a:spcPts val="0"/>
              </a:spcAft>
              <a:defRPr/>
            </a:pPr>
            <a:r>
              <a:rPr lang="en-GB" sz="5100" b="1" i="1" dirty="0" smtClean="0">
                <a:solidFill>
                  <a:schemeClr val="tx1"/>
                </a:solidFill>
              </a:rPr>
              <a:t>MRSA </a:t>
            </a:r>
            <a:r>
              <a:rPr lang="en-GB" sz="5100" b="1" i="1" dirty="0" smtClean="0">
                <a:solidFill>
                  <a:schemeClr val="tx1"/>
                </a:solidFill>
              </a:rPr>
              <a:t>(methicillin resistant S. </a:t>
            </a:r>
            <a:r>
              <a:rPr lang="en-GB" sz="5100" b="1" i="1" dirty="0" err="1" smtClean="0">
                <a:solidFill>
                  <a:schemeClr val="tx1"/>
                </a:solidFill>
              </a:rPr>
              <a:t>aureus</a:t>
            </a:r>
            <a:r>
              <a:rPr lang="en-GB" sz="5100" b="1" i="1" dirty="0" smtClean="0">
                <a:solidFill>
                  <a:schemeClr val="tx1"/>
                </a:solidFill>
              </a:rPr>
              <a:t>): </a:t>
            </a:r>
            <a:r>
              <a:rPr lang="en-GB" sz="5100" dirty="0" smtClean="0">
                <a:solidFill>
                  <a:schemeClr val="tx1"/>
                </a:solidFill>
              </a:rPr>
              <a:t>resistant to </a:t>
            </a:r>
            <a:r>
              <a:rPr lang="en-GB" sz="5100" dirty="0" err="1" smtClean="0">
                <a:solidFill>
                  <a:schemeClr val="tx1"/>
                </a:solidFill>
              </a:rPr>
              <a:t>methicillin</a:t>
            </a:r>
            <a:r>
              <a:rPr lang="en-GB" sz="5100" dirty="0" smtClean="0">
                <a:solidFill>
                  <a:schemeClr val="tx1"/>
                </a:solidFill>
              </a:rPr>
              <a:t> and related </a:t>
            </a:r>
            <a:r>
              <a:rPr lang="en-GB" sz="5100" dirty="0" err="1" smtClean="0">
                <a:solidFill>
                  <a:schemeClr val="tx1"/>
                </a:solidFill>
              </a:rPr>
              <a:t>penicillins</a:t>
            </a:r>
            <a:r>
              <a:rPr lang="en-GB" sz="5100" dirty="0" smtClean="0">
                <a:solidFill>
                  <a:schemeClr val="tx1"/>
                </a:solidFill>
              </a:rPr>
              <a:t> -</a:t>
            </a:r>
            <a:r>
              <a:rPr lang="en-US" sz="5100" dirty="0" smtClean="0">
                <a:solidFill>
                  <a:schemeClr val="tx1"/>
                </a:solidFill>
              </a:rPr>
              <a:t>treated with </a:t>
            </a:r>
            <a:r>
              <a:rPr lang="en-US" sz="5100" b="1" dirty="0" err="1" smtClean="0">
                <a:solidFill>
                  <a:schemeClr val="tx1"/>
                </a:solidFill>
              </a:rPr>
              <a:t>vancomycin</a:t>
            </a:r>
            <a:r>
              <a:rPr lang="en-US" sz="5100" dirty="0" smtClean="0">
                <a:solidFill>
                  <a:schemeClr val="tx1"/>
                </a:solidFill>
              </a:rPr>
              <a:t> or a combination therapy using </a:t>
            </a:r>
            <a:r>
              <a:rPr lang="en-US" sz="5100" b="1" dirty="0" smtClean="0">
                <a:solidFill>
                  <a:schemeClr val="tx1"/>
                </a:solidFill>
              </a:rPr>
              <a:t>sulfa drugs and minocycline or </a:t>
            </a:r>
            <a:r>
              <a:rPr lang="en-US" sz="5100" b="1" dirty="0" smtClean="0">
                <a:solidFill>
                  <a:schemeClr val="tx1"/>
                </a:solidFill>
              </a:rPr>
              <a:t>rifampin</a:t>
            </a:r>
            <a:endParaRPr lang="en-GB" sz="5100" b="1" dirty="0" smtClean="0"/>
          </a:p>
          <a:p>
            <a:pPr fontAlgn="auto">
              <a:lnSpc>
                <a:spcPct val="120000"/>
              </a:lnSpc>
              <a:spcAft>
                <a:spcPts val="0"/>
              </a:spcAft>
              <a:defRPr/>
            </a:pPr>
            <a:r>
              <a:rPr lang="en-US" sz="5100" b="1" dirty="0" smtClean="0">
                <a:solidFill>
                  <a:schemeClr val="tx1"/>
                </a:solidFill>
                <a:cs typeface="Traditional Arabic" pitchFamily="18" charset="-78"/>
              </a:rPr>
              <a:t>VRSA </a:t>
            </a:r>
            <a:r>
              <a:rPr lang="en-US" sz="5100" b="1" dirty="0" smtClean="0">
                <a:solidFill>
                  <a:schemeClr val="tx1"/>
                </a:solidFill>
                <a:cs typeface="Traditional Arabic" pitchFamily="18" charset="-78"/>
              </a:rPr>
              <a:t>(</a:t>
            </a:r>
            <a:r>
              <a:rPr lang="en-US" sz="5100" b="1" dirty="0" err="1" smtClean="0">
                <a:solidFill>
                  <a:schemeClr val="tx1"/>
                </a:solidFill>
                <a:cs typeface="Traditional Arabic" pitchFamily="18" charset="-78"/>
              </a:rPr>
              <a:t>Vancomycin</a:t>
            </a:r>
            <a:r>
              <a:rPr lang="en-US" sz="5100" b="1" dirty="0" smtClean="0">
                <a:solidFill>
                  <a:schemeClr val="tx1"/>
                </a:solidFill>
                <a:cs typeface="Traditional Arabic" pitchFamily="18" charset="-78"/>
              </a:rPr>
              <a:t> Resistant </a:t>
            </a:r>
            <a:r>
              <a:rPr lang="en-US" sz="5100" b="1" i="1" dirty="0" err="1" smtClean="0">
                <a:solidFill>
                  <a:schemeClr val="tx1"/>
                </a:solidFill>
                <a:cs typeface="Traditional Arabic" pitchFamily="18" charset="-78"/>
              </a:rPr>
              <a:t>S.aureus</a:t>
            </a:r>
            <a:r>
              <a:rPr lang="en-US" sz="5100" b="1" dirty="0" smtClean="0">
                <a:solidFill>
                  <a:schemeClr val="tx1"/>
                </a:solidFill>
                <a:cs typeface="Traditional Arabic" pitchFamily="18" charset="-78"/>
              </a:rPr>
              <a:t>) &amp; VISA (</a:t>
            </a:r>
            <a:r>
              <a:rPr lang="en-US" sz="5100" b="1" dirty="0" err="1" smtClean="0">
                <a:solidFill>
                  <a:schemeClr val="tx1"/>
                </a:solidFill>
                <a:cs typeface="Traditional Arabic" pitchFamily="18" charset="-78"/>
              </a:rPr>
              <a:t>Vancomycin</a:t>
            </a:r>
            <a:r>
              <a:rPr lang="en-US" sz="5100" b="1" dirty="0" smtClean="0">
                <a:solidFill>
                  <a:schemeClr val="tx1"/>
                </a:solidFill>
                <a:cs typeface="Traditional Arabic" pitchFamily="18" charset="-78"/>
              </a:rPr>
              <a:t> Intermediate </a:t>
            </a:r>
            <a:r>
              <a:rPr lang="en-US" sz="5100" b="1" i="1" dirty="0" err="1" smtClean="0">
                <a:solidFill>
                  <a:schemeClr val="tx1"/>
                </a:solidFill>
                <a:cs typeface="Traditional Arabic" pitchFamily="18" charset="-78"/>
              </a:rPr>
              <a:t>S.aureus</a:t>
            </a:r>
            <a:r>
              <a:rPr lang="en-US" sz="5100" b="1" dirty="0" smtClean="0">
                <a:solidFill>
                  <a:schemeClr val="tx1"/>
                </a:solidFill>
                <a:cs typeface="Traditional Arabic" pitchFamily="18" charset="-78"/>
              </a:rPr>
              <a:t>) </a:t>
            </a:r>
            <a:r>
              <a:rPr lang="en-US" sz="5100" dirty="0" smtClean="0">
                <a:solidFill>
                  <a:schemeClr val="tx1"/>
                </a:solidFill>
                <a:cs typeface="Traditional Arabic" pitchFamily="18" charset="-78"/>
              </a:rPr>
              <a:t>have emerged-treat with a combination of </a:t>
            </a:r>
            <a:r>
              <a:rPr lang="en-US" sz="5100" b="1" dirty="0" err="1" smtClean="0">
                <a:solidFill>
                  <a:schemeClr val="tx1"/>
                </a:solidFill>
                <a:cs typeface="Traditional Arabic" pitchFamily="18" charset="-78"/>
              </a:rPr>
              <a:t>Quinupristin-Dalfopristin</a:t>
            </a:r>
            <a:r>
              <a:rPr lang="en-US" sz="5100" b="1" dirty="0" smtClean="0">
                <a:solidFill>
                  <a:schemeClr val="tx1"/>
                </a:solidFill>
                <a:cs typeface="Traditional Arabic" pitchFamily="18" charset="-78"/>
              </a:rPr>
              <a:t> (</a:t>
            </a:r>
            <a:r>
              <a:rPr lang="en-US" sz="5100" b="1" dirty="0" err="1" smtClean="0">
                <a:solidFill>
                  <a:schemeClr val="tx1"/>
                </a:solidFill>
                <a:cs typeface="Traditional Arabic" pitchFamily="18" charset="-78"/>
              </a:rPr>
              <a:t>synercid</a:t>
            </a:r>
            <a:r>
              <a:rPr lang="en-US" sz="5100" b="1" dirty="0" smtClean="0">
                <a:solidFill>
                  <a:schemeClr val="tx1"/>
                </a:solidFill>
                <a:cs typeface="Traditional Arabic" pitchFamily="18" charset="-78"/>
              </a:rPr>
              <a:t>) or Linezolid </a:t>
            </a:r>
            <a:endParaRPr lang="en-US" sz="5100" b="1" dirty="0" smtClean="0">
              <a:solidFill>
                <a:schemeClr val="tx1"/>
              </a:solidFill>
              <a:cs typeface="Traditional Arabic" pitchFamily="18" charset="-78"/>
            </a:endParaRPr>
          </a:p>
          <a:p>
            <a:pPr fontAlgn="auto">
              <a:lnSpc>
                <a:spcPct val="120000"/>
              </a:lnSpc>
              <a:spcAft>
                <a:spcPts val="0"/>
              </a:spcAft>
              <a:defRPr/>
            </a:pPr>
            <a:r>
              <a:rPr lang="en-US" sz="5100" dirty="0" smtClean="0">
                <a:solidFill>
                  <a:schemeClr val="tx1"/>
                </a:solidFill>
                <a:cs typeface="Traditional Arabic" pitchFamily="18" charset="-78"/>
              </a:rPr>
              <a:t>Skin </a:t>
            </a:r>
            <a:r>
              <a:rPr lang="en-US" sz="5100" dirty="0" smtClean="0">
                <a:solidFill>
                  <a:schemeClr val="tx1"/>
                </a:solidFill>
                <a:cs typeface="Traditional Arabic" pitchFamily="18" charset="-78"/>
              </a:rPr>
              <a:t>infection- topical antibiotic </a:t>
            </a:r>
            <a:r>
              <a:rPr lang="en-US" sz="5100" dirty="0" err="1" smtClean="0">
                <a:solidFill>
                  <a:schemeClr val="tx1"/>
                </a:solidFill>
                <a:cs typeface="Traditional Arabic" pitchFamily="18" charset="-78"/>
              </a:rPr>
              <a:t>e.g</a:t>
            </a:r>
            <a:r>
              <a:rPr lang="en-US" sz="5100" dirty="0" smtClean="0">
                <a:solidFill>
                  <a:schemeClr val="tx1"/>
                </a:solidFill>
                <a:cs typeface="Traditional Arabic" pitchFamily="18" charset="-78"/>
              </a:rPr>
              <a:t> </a:t>
            </a:r>
            <a:r>
              <a:rPr lang="en-US" sz="5100" b="1" dirty="0" err="1" smtClean="0">
                <a:solidFill>
                  <a:schemeClr val="tx1"/>
                </a:solidFill>
                <a:latin typeface="Comic Sans MS" pitchFamily="66" charset="0"/>
                <a:cs typeface="Traditional Arabic" pitchFamily="18" charset="-78"/>
              </a:rPr>
              <a:t>mupirocin</a:t>
            </a:r>
            <a:endParaRPr lang="en-US" sz="5100" b="1" dirty="0">
              <a:latin typeface="Comic Sans MS" pitchFamily="66" charset="0"/>
              <a:cs typeface="Traditional Arabic" pitchFamily="18" charset="-78"/>
            </a:endParaRPr>
          </a:p>
          <a:p>
            <a:pPr fontAlgn="auto">
              <a:lnSpc>
                <a:spcPct val="120000"/>
              </a:lnSpc>
              <a:spcAft>
                <a:spcPts val="0"/>
              </a:spcAft>
              <a:defRPr/>
            </a:pPr>
            <a:r>
              <a:rPr lang="en-GB" sz="5100" dirty="0" smtClean="0"/>
              <a:t>A </a:t>
            </a:r>
            <a:r>
              <a:rPr lang="en-GB" sz="5100" dirty="0"/>
              <a:t>plasmid associated with </a:t>
            </a:r>
            <a:r>
              <a:rPr lang="en-GB" sz="5100" dirty="0" err="1"/>
              <a:t>vancomycin</a:t>
            </a:r>
            <a:r>
              <a:rPr lang="en-GB" sz="5100" dirty="0"/>
              <a:t> resistance has been detected in </a:t>
            </a:r>
            <a:r>
              <a:rPr lang="en-GB" sz="5100" dirty="0" err="1"/>
              <a:t>Enterococcusfaecalis</a:t>
            </a:r>
            <a:r>
              <a:rPr lang="en-GB" sz="5100" dirty="0"/>
              <a:t> which can be transferred to S. </a:t>
            </a:r>
            <a:r>
              <a:rPr lang="en-GB" sz="5100" dirty="0" err="1"/>
              <a:t>aureus</a:t>
            </a:r>
            <a:r>
              <a:rPr lang="en-GB" sz="5100" dirty="0"/>
              <a:t> in the laboratory, and it is speculated that this transfer may occur naturally (e.g. in the gastrointestinal tract</a:t>
            </a:r>
            <a:r>
              <a:rPr lang="en-GB" sz="5100" dirty="0" smtClean="0"/>
              <a:t>).</a:t>
            </a:r>
          </a:p>
          <a:p>
            <a:pPr fontAlgn="auto">
              <a:lnSpc>
                <a:spcPct val="120000"/>
              </a:lnSpc>
              <a:spcAft>
                <a:spcPts val="0"/>
              </a:spcAft>
              <a:defRPr/>
            </a:pPr>
            <a:r>
              <a:rPr lang="en-GB" sz="5100" dirty="0" smtClean="0"/>
              <a:t>Antibiotic </a:t>
            </a:r>
            <a:r>
              <a:rPr lang="en-GB" sz="5100" dirty="0"/>
              <a:t>sensitivity tests is a must by lab on all staph isolated from clinical materials to determine drug of </a:t>
            </a:r>
            <a:r>
              <a:rPr lang="en-GB" sz="5100" dirty="0" smtClean="0"/>
              <a:t>choice</a:t>
            </a:r>
            <a:endParaRPr lang="en-GB" sz="5100" dirty="0"/>
          </a:p>
        </p:txBody>
      </p:sp>
    </p:spTree>
    <p:extLst>
      <p:ext uri="{BB962C8B-B14F-4D97-AF65-F5344CB8AC3E}">
        <p14:creationId xmlns:p14="http://schemas.microsoft.com/office/powerpoint/2010/main" val="2503037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570" y="1630969"/>
            <a:ext cx="3861900" cy="356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 y="1545318"/>
            <a:ext cx="48641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74856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Prevention </a:t>
            </a:r>
          </a:p>
        </p:txBody>
      </p:sp>
      <p:sp>
        <p:nvSpPr>
          <p:cNvPr id="3" name="Subtitle 2"/>
          <p:cNvSpPr>
            <a:spLocks noGrp="1"/>
          </p:cNvSpPr>
          <p:nvPr>
            <p:ph idx="1"/>
          </p:nvPr>
        </p:nvSpPr>
        <p:spPr/>
        <p:txBody>
          <a:bodyPr/>
          <a:lstStyle/>
          <a:p>
            <a:r>
              <a:rPr lang="en-US" dirty="0" smtClean="0"/>
              <a:t>Hand antisepsis </a:t>
            </a:r>
          </a:p>
          <a:p>
            <a:r>
              <a:rPr lang="en-US" dirty="0"/>
              <a:t>T</a:t>
            </a:r>
            <a:r>
              <a:rPr lang="en-US" dirty="0" smtClean="0"/>
              <a:t>he proper cleansing of wounds and surgical openings</a:t>
            </a:r>
          </a:p>
          <a:p>
            <a:r>
              <a:rPr lang="en-US" dirty="0"/>
              <a:t>A</a:t>
            </a:r>
            <a:r>
              <a:rPr lang="en-US" dirty="0" smtClean="0"/>
              <a:t>septic use of catheters or indwelling needles</a:t>
            </a:r>
          </a:p>
          <a:p>
            <a:r>
              <a:rPr lang="en-US" dirty="0"/>
              <a:t>A</a:t>
            </a:r>
            <a:r>
              <a:rPr lang="en-US" dirty="0" smtClean="0"/>
              <a:t>ppropriate use of antiseptics</a:t>
            </a:r>
          </a:p>
        </p:txBody>
      </p:sp>
    </p:spTree>
    <p:extLst>
      <p:ext uri="{BB962C8B-B14F-4D97-AF65-F5344CB8AC3E}">
        <p14:creationId xmlns:p14="http://schemas.microsoft.com/office/powerpoint/2010/main" val="2729538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9512" y="400050"/>
            <a:ext cx="8640960" cy="1143000"/>
          </a:xfrm>
        </p:spPr>
        <p:txBody>
          <a:bodyPr/>
          <a:lstStyle/>
          <a:p>
            <a:r>
              <a:rPr lang="en-GB" dirty="0" smtClean="0"/>
              <a:t>Other pathogenic Staphylococcus species</a:t>
            </a:r>
          </a:p>
        </p:txBody>
      </p:sp>
      <p:sp>
        <p:nvSpPr>
          <p:cNvPr id="4" name="Content Placeholder 3"/>
          <p:cNvSpPr>
            <a:spLocks noGrp="1"/>
          </p:cNvSpPr>
          <p:nvPr>
            <p:ph idx="1"/>
          </p:nvPr>
        </p:nvSpPr>
        <p:spPr/>
        <p:txBody>
          <a:bodyPr/>
          <a:lstStyle/>
          <a:p>
            <a:r>
              <a:rPr lang="en-GB" dirty="0"/>
              <a:t>Staphylococcus </a:t>
            </a:r>
            <a:r>
              <a:rPr lang="en-GB" dirty="0" err="1" smtClean="0"/>
              <a:t>epidermidis</a:t>
            </a:r>
            <a:endParaRPr lang="en-GB" dirty="0" smtClean="0"/>
          </a:p>
          <a:p>
            <a:r>
              <a:rPr lang="en-GB" dirty="0"/>
              <a:t>Staphylococcus </a:t>
            </a:r>
            <a:r>
              <a:rPr lang="en-GB" dirty="0" err="1" smtClean="0"/>
              <a:t>saprophyticus</a:t>
            </a:r>
            <a:endParaRPr lang="en-GB" dirty="0" smtClean="0"/>
          </a:p>
          <a:p>
            <a:r>
              <a:rPr lang="en-GB" dirty="0"/>
              <a:t>S. </a:t>
            </a:r>
            <a:r>
              <a:rPr lang="en-GB" dirty="0" err="1"/>
              <a:t>haemolyticus</a:t>
            </a:r>
            <a:r>
              <a:rPr lang="en-GB" dirty="0"/>
              <a:t> </a:t>
            </a:r>
          </a:p>
        </p:txBody>
      </p:sp>
    </p:spTree>
    <p:extLst>
      <p:ext uri="{BB962C8B-B14F-4D97-AF65-F5344CB8AC3E}">
        <p14:creationId xmlns:p14="http://schemas.microsoft.com/office/powerpoint/2010/main" val="2796584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0"/>
            <a:ext cx="7772400" cy="857250"/>
          </a:xfrm>
        </p:spPr>
        <p:txBody>
          <a:bodyPr/>
          <a:lstStyle/>
          <a:p>
            <a:pPr eaLnBrk="1" hangingPunct="1"/>
            <a:r>
              <a:rPr lang="en-GB" b="1" i="1" dirty="0" smtClean="0">
                <a:solidFill>
                  <a:srgbClr val="FF0000"/>
                </a:solidFill>
              </a:rPr>
              <a:t>Staphylococcus </a:t>
            </a:r>
            <a:r>
              <a:rPr lang="en-GB" b="1" i="1" dirty="0" err="1" smtClean="0">
                <a:solidFill>
                  <a:srgbClr val="FF0000"/>
                </a:solidFill>
              </a:rPr>
              <a:t>epidermidis</a:t>
            </a:r>
            <a:endParaRPr lang="en-GB" b="1" dirty="0" smtClean="0">
              <a:solidFill>
                <a:srgbClr val="FF0000"/>
              </a:solidFill>
            </a:endParaRPr>
          </a:p>
        </p:txBody>
      </p:sp>
      <p:sp>
        <p:nvSpPr>
          <p:cNvPr id="22531" name="Subtitle 2"/>
          <p:cNvSpPr>
            <a:spLocks noGrp="1"/>
          </p:cNvSpPr>
          <p:nvPr>
            <p:ph type="subTitle" idx="1"/>
          </p:nvPr>
        </p:nvSpPr>
        <p:spPr>
          <a:xfrm>
            <a:off x="500063" y="785813"/>
            <a:ext cx="8072437" cy="5429250"/>
          </a:xfrm>
        </p:spPr>
        <p:txBody>
          <a:bodyPr/>
          <a:lstStyle/>
          <a:p>
            <a:pPr algn="l" eaLnBrk="1" hangingPunct="1">
              <a:buFont typeface="Wingdings" pitchFamily="2" charset="2"/>
              <a:buChar char="Ø"/>
            </a:pPr>
            <a:r>
              <a:rPr lang="en-GB" sz="2800" dirty="0" smtClean="0">
                <a:solidFill>
                  <a:schemeClr val="tx1"/>
                </a:solidFill>
                <a:cs typeface="Arial" pitchFamily="34" charset="0"/>
              </a:rPr>
              <a:t>Characteristics</a:t>
            </a:r>
          </a:p>
          <a:p>
            <a:pPr lvl="1" algn="l" eaLnBrk="1" hangingPunct="1">
              <a:buFont typeface="Wingdings" pitchFamily="2" charset="2"/>
              <a:buChar char="§"/>
            </a:pPr>
            <a:r>
              <a:rPr lang="en-GB" dirty="0" smtClean="0">
                <a:solidFill>
                  <a:schemeClr val="tx1"/>
                </a:solidFill>
                <a:cs typeface="Arial" pitchFamily="34" charset="0"/>
              </a:rPr>
              <a:t>Gram-positive </a:t>
            </a:r>
            <a:r>
              <a:rPr lang="en-GB" dirty="0" err="1" smtClean="0">
                <a:solidFill>
                  <a:schemeClr val="tx1"/>
                </a:solidFill>
                <a:cs typeface="Arial" pitchFamily="34" charset="0"/>
              </a:rPr>
              <a:t>cocci</a:t>
            </a:r>
            <a:r>
              <a:rPr lang="en-GB" dirty="0" smtClean="0">
                <a:solidFill>
                  <a:schemeClr val="tx1"/>
                </a:solidFill>
                <a:cs typeface="Arial" pitchFamily="34" charset="0"/>
              </a:rPr>
              <a:t>- grape-like clusters</a:t>
            </a:r>
          </a:p>
          <a:p>
            <a:pPr lvl="1" algn="l" eaLnBrk="1" hangingPunct="1">
              <a:buFont typeface="Wingdings" pitchFamily="2" charset="2"/>
              <a:buChar char="§"/>
            </a:pPr>
            <a:r>
              <a:rPr lang="en-GB" dirty="0">
                <a:cs typeface="Arial" pitchFamily="34" charset="0"/>
              </a:rPr>
              <a:t>F</a:t>
            </a:r>
            <a:r>
              <a:rPr lang="en-GB" dirty="0" smtClean="0">
                <a:solidFill>
                  <a:schemeClr val="tx1"/>
                </a:solidFill>
                <a:cs typeface="Arial" pitchFamily="34" charset="0"/>
              </a:rPr>
              <a:t>orms white raised colonies </a:t>
            </a:r>
          </a:p>
          <a:p>
            <a:pPr lvl="1" algn="l" eaLnBrk="1" hangingPunct="1">
              <a:buFont typeface="Wingdings" pitchFamily="2" charset="2"/>
              <a:buChar char="§"/>
            </a:pPr>
            <a:r>
              <a:rPr lang="en-GB" dirty="0">
                <a:cs typeface="Arial" pitchFamily="34" charset="0"/>
              </a:rPr>
              <a:t>N</a:t>
            </a:r>
            <a:r>
              <a:rPr lang="en-GB" dirty="0" smtClean="0">
                <a:solidFill>
                  <a:schemeClr val="tx1"/>
                </a:solidFill>
                <a:cs typeface="Arial" pitchFamily="34" charset="0"/>
              </a:rPr>
              <a:t>on-</a:t>
            </a:r>
            <a:r>
              <a:rPr lang="en-GB" dirty="0" err="1" smtClean="0">
                <a:solidFill>
                  <a:schemeClr val="tx1"/>
                </a:solidFill>
                <a:cs typeface="Arial" pitchFamily="34" charset="0"/>
              </a:rPr>
              <a:t>hemolytic</a:t>
            </a:r>
            <a:r>
              <a:rPr lang="en-GB" dirty="0" smtClean="0">
                <a:solidFill>
                  <a:schemeClr val="tx1"/>
                </a:solidFill>
                <a:cs typeface="Arial" pitchFamily="34" charset="0"/>
              </a:rPr>
              <a:t> on blood agar </a:t>
            </a:r>
          </a:p>
          <a:p>
            <a:pPr lvl="1" algn="l" eaLnBrk="1" hangingPunct="1">
              <a:buFont typeface="Wingdings" pitchFamily="2" charset="2"/>
              <a:buChar char="§"/>
            </a:pPr>
            <a:r>
              <a:rPr lang="en-GB" dirty="0">
                <a:cs typeface="Arial" pitchFamily="34" charset="0"/>
              </a:rPr>
              <a:t>C</a:t>
            </a:r>
            <a:r>
              <a:rPr lang="en-GB" dirty="0" smtClean="0">
                <a:solidFill>
                  <a:schemeClr val="tx1"/>
                </a:solidFill>
                <a:cs typeface="Arial" pitchFamily="34" charset="0"/>
              </a:rPr>
              <a:t>atalase positive, </a:t>
            </a:r>
          </a:p>
          <a:p>
            <a:pPr lvl="1" algn="l" eaLnBrk="1" hangingPunct="1">
              <a:buFont typeface="Wingdings" pitchFamily="2" charset="2"/>
              <a:buChar char="§"/>
            </a:pPr>
            <a:r>
              <a:rPr lang="en-GB" dirty="0" smtClean="0">
                <a:solidFill>
                  <a:schemeClr val="tx1"/>
                </a:solidFill>
                <a:cs typeface="Arial" pitchFamily="34" charset="0"/>
              </a:rPr>
              <a:t>Coagulase negative</a:t>
            </a:r>
          </a:p>
          <a:p>
            <a:pPr lvl="1" algn="l" eaLnBrk="1" hangingPunct="1">
              <a:buFont typeface="Wingdings" pitchFamily="2" charset="2"/>
              <a:buChar char="§"/>
            </a:pPr>
            <a:r>
              <a:rPr lang="en-US" dirty="0" smtClean="0">
                <a:solidFill>
                  <a:schemeClr val="tx1"/>
                </a:solidFill>
              </a:rPr>
              <a:t>It does not ferment </a:t>
            </a:r>
            <a:r>
              <a:rPr lang="en-US" dirty="0" err="1" smtClean="0">
                <a:solidFill>
                  <a:schemeClr val="tx1"/>
                </a:solidFill>
              </a:rPr>
              <a:t>mannitol</a:t>
            </a:r>
            <a:r>
              <a:rPr lang="en-US" dirty="0" smtClean="0">
                <a:solidFill>
                  <a:schemeClr val="tx1"/>
                </a:solidFill>
              </a:rPr>
              <a:t> </a:t>
            </a:r>
          </a:p>
          <a:p>
            <a:pPr lvl="1" algn="l" eaLnBrk="1" hangingPunct="1">
              <a:buFont typeface="Wingdings" pitchFamily="2" charset="2"/>
              <a:buChar char="§"/>
            </a:pPr>
            <a:r>
              <a:rPr lang="en-US" dirty="0" smtClean="0">
                <a:solidFill>
                  <a:schemeClr val="tx1"/>
                </a:solidFill>
              </a:rPr>
              <a:t>It is resistant to </a:t>
            </a:r>
            <a:r>
              <a:rPr lang="en-US" dirty="0" err="1" smtClean="0">
                <a:solidFill>
                  <a:schemeClr val="tx1"/>
                </a:solidFill>
              </a:rPr>
              <a:t>polymyxin</a:t>
            </a:r>
            <a:r>
              <a:rPr lang="en-US" dirty="0" smtClean="0">
                <a:solidFill>
                  <a:schemeClr val="tx1"/>
                </a:solidFill>
              </a:rPr>
              <a:t> B</a:t>
            </a:r>
          </a:p>
          <a:p>
            <a:pPr lvl="1" algn="l" eaLnBrk="1" hangingPunct="1">
              <a:buFont typeface="Wingdings" pitchFamily="2" charset="2"/>
              <a:buChar char="§"/>
            </a:pPr>
            <a:r>
              <a:rPr lang="en-US" dirty="0" smtClean="0">
                <a:solidFill>
                  <a:schemeClr val="tx1"/>
                </a:solidFill>
                <a:cs typeface="Traditional Arabic" pitchFamily="18" charset="-78"/>
              </a:rPr>
              <a:t>Sensitive to </a:t>
            </a:r>
            <a:r>
              <a:rPr lang="en-US" dirty="0" err="1" smtClean="0">
                <a:solidFill>
                  <a:schemeClr val="tx1"/>
                </a:solidFill>
                <a:cs typeface="Traditional Arabic" pitchFamily="18" charset="-78"/>
              </a:rPr>
              <a:t>novobiocin</a:t>
            </a:r>
            <a:r>
              <a:rPr lang="en-US" dirty="0" smtClean="0">
                <a:solidFill>
                  <a:schemeClr val="tx1"/>
                </a:solidFill>
                <a:cs typeface="Traditional Arabic" pitchFamily="18" charset="-78"/>
              </a:rPr>
              <a:t> (</a:t>
            </a:r>
            <a:r>
              <a:rPr lang="en-US" i="1" dirty="0" smtClean="0">
                <a:solidFill>
                  <a:schemeClr val="tx1"/>
                </a:solidFill>
                <a:cs typeface="Traditional Arabic" pitchFamily="18" charset="-78"/>
              </a:rPr>
              <a:t>S. </a:t>
            </a:r>
            <a:r>
              <a:rPr lang="en-US" i="1" dirty="0" err="1" smtClean="0">
                <a:solidFill>
                  <a:schemeClr val="tx1"/>
                </a:solidFill>
                <a:cs typeface="Traditional Arabic" pitchFamily="18" charset="-78"/>
              </a:rPr>
              <a:t>saprophyticus</a:t>
            </a:r>
            <a:r>
              <a:rPr lang="en-US" dirty="0" smtClean="0">
                <a:solidFill>
                  <a:schemeClr val="tx1"/>
                </a:solidFill>
                <a:cs typeface="Traditional Arabic" pitchFamily="18" charset="-78"/>
              </a:rPr>
              <a:t> is resistant)</a:t>
            </a:r>
          </a:p>
        </p:txBody>
      </p:sp>
    </p:spTree>
    <p:extLst>
      <p:ext uri="{BB962C8B-B14F-4D97-AF65-F5344CB8AC3E}">
        <p14:creationId xmlns:p14="http://schemas.microsoft.com/office/powerpoint/2010/main" val="375909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08912" cy="1008112"/>
          </a:xfrm>
        </p:spPr>
        <p:txBody>
          <a:bodyPr/>
          <a:lstStyle/>
          <a:p>
            <a:r>
              <a:rPr lang="en-US" dirty="0">
                <a:solidFill>
                  <a:srgbClr val="FF0000"/>
                </a:solidFill>
              </a:rPr>
              <a:t>STAPHYLOCOCCUS</a:t>
            </a:r>
            <a:endParaRPr lang="en-GB" dirty="0"/>
          </a:p>
        </p:txBody>
      </p:sp>
      <p:sp>
        <p:nvSpPr>
          <p:cNvPr id="3" name="Content Placeholder 2"/>
          <p:cNvSpPr>
            <a:spLocks noGrp="1"/>
          </p:cNvSpPr>
          <p:nvPr>
            <p:ph idx="1"/>
          </p:nvPr>
        </p:nvSpPr>
        <p:spPr>
          <a:xfrm>
            <a:off x="395536" y="1140758"/>
            <a:ext cx="8568952" cy="2216234"/>
          </a:xfrm>
        </p:spPr>
        <p:txBody>
          <a:bodyPr>
            <a:normAutofit fontScale="70000" lnSpcReduction="20000"/>
          </a:bodyPr>
          <a:lstStyle/>
          <a:p>
            <a:r>
              <a:rPr lang="en-GB" dirty="0"/>
              <a:t>Derived from Greek “</a:t>
            </a:r>
            <a:r>
              <a:rPr lang="en-GB" dirty="0" err="1"/>
              <a:t>staphyle</a:t>
            </a:r>
            <a:r>
              <a:rPr lang="en-GB" dirty="0"/>
              <a:t>” (bunch of grapes)</a:t>
            </a:r>
          </a:p>
          <a:p>
            <a:r>
              <a:rPr lang="en-GB" dirty="0"/>
              <a:t>Non-spore, non-motile and few are capsulated</a:t>
            </a:r>
          </a:p>
          <a:p>
            <a:r>
              <a:rPr lang="en-GB" dirty="0"/>
              <a:t>Gram positive </a:t>
            </a:r>
            <a:r>
              <a:rPr lang="en-GB" dirty="0" err="1"/>
              <a:t>cocci</a:t>
            </a:r>
            <a:r>
              <a:rPr lang="en-GB" dirty="0"/>
              <a:t> arranged in irregular grapelike clusters</a:t>
            </a:r>
          </a:p>
          <a:p>
            <a:r>
              <a:rPr lang="en-GB" dirty="0" smtClean="0"/>
              <a:t>At </a:t>
            </a:r>
            <a:r>
              <a:rPr lang="en-GB" dirty="0"/>
              <a:t>least 40 spp. have been described. Most are harmless and reside normally on the skin and mucous membranes of humans and other organisms and also as component of soil microbial </a:t>
            </a:r>
            <a:r>
              <a:rPr lang="en-GB" dirty="0" smtClean="0"/>
              <a:t>flora</a:t>
            </a:r>
            <a:endParaRPr lang="en-GB"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69588"/>
            <a:ext cx="4809556" cy="348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15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0"/>
            <a:ext cx="7772400" cy="928688"/>
          </a:xfrm>
        </p:spPr>
        <p:txBody>
          <a:bodyPr/>
          <a:lstStyle/>
          <a:p>
            <a:r>
              <a:rPr lang="en-GB" b="1" i="1" smtClean="0">
                <a:solidFill>
                  <a:srgbClr val="FF0000"/>
                </a:solidFill>
              </a:rPr>
              <a:t>Staphylococcus epidermidis</a:t>
            </a:r>
            <a:endParaRPr lang="en-GB" smtClean="0"/>
          </a:p>
        </p:txBody>
      </p:sp>
      <p:sp>
        <p:nvSpPr>
          <p:cNvPr id="3" name="Subtitle 2"/>
          <p:cNvSpPr>
            <a:spLocks noGrp="1"/>
          </p:cNvSpPr>
          <p:nvPr>
            <p:ph type="subTitle" idx="1"/>
          </p:nvPr>
        </p:nvSpPr>
        <p:spPr>
          <a:xfrm>
            <a:off x="428625" y="785813"/>
            <a:ext cx="8286750" cy="5667523"/>
          </a:xfrm>
        </p:spPr>
        <p:txBody>
          <a:bodyPr>
            <a:normAutofit fontScale="92500"/>
          </a:bodyPr>
          <a:lstStyle/>
          <a:p>
            <a:pPr algn="l" eaLnBrk="1" fontAlgn="auto" hangingPunct="1">
              <a:spcAft>
                <a:spcPts val="0"/>
              </a:spcAft>
              <a:buFont typeface="Wingdings" pitchFamily="2" charset="2"/>
              <a:buChar char="Ø"/>
              <a:defRPr/>
            </a:pPr>
            <a:r>
              <a:rPr lang="en-GB" sz="2400" dirty="0" smtClean="0">
                <a:solidFill>
                  <a:schemeClr val="tx1"/>
                </a:solidFill>
                <a:cs typeface="Arial" pitchFamily="34" charset="0"/>
              </a:rPr>
              <a:t>Normal flora of the skin and mucous membrane </a:t>
            </a:r>
            <a:r>
              <a:rPr lang="en-US" sz="2400" dirty="0" smtClean="0">
                <a:solidFill>
                  <a:schemeClr val="tx1"/>
                </a:solidFill>
                <a:cs typeface="Traditional Arabic" pitchFamily="18" charset="-78"/>
              </a:rPr>
              <a:t>Anterior nose &amp; External ear canal</a:t>
            </a:r>
          </a:p>
          <a:p>
            <a:pPr algn="l" eaLnBrk="1" fontAlgn="auto" hangingPunct="1">
              <a:spcAft>
                <a:spcPts val="0"/>
              </a:spcAft>
              <a:buFont typeface="Wingdings" pitchFamily="2" charset="2"/>
              <a:buChar char="Ø"/>
              <a:defRPr/>
            </a:pPr>
            <a:r>
              <a:rPr lang="en-GB" sz="2400" b="1" dirty="0" smtClean="0">
                <a:solidFill>
                  <a:schemeClr val="tx1"/>
                </a:solidFill>
                <a:cs typeface="Arial" pitchFamily="34" charset="0"/>
              </a:rPr>
              <a:t>Hospital-acquired</a:t>
            </a:r>
          </a:p>
          <a:p>
            <a:pPr algn="l" eaLnBrk="1" fontAlgn="auto" hangingPunct="1">
              <a:spcAft>
                <a:spcPts val="0"/>
              </a:spcAft>
              <a:buFont typeface="Wingdings" pitchFamily="2" charset="2"/>
              <a:buChar char="Ø"/>
              <a:defRPr/>
            </a:pPr>
            <a:r>
              <a:rPr lang="en-GB" sz="2400" i="1" dirty="0" smtClean="0">
                <a:solidFill>
                  <a:schemeClr val="tx1"/>
                </a:solidFill>
                <a:cs typeface="Arial" pitchFamily="34" charset="0"/>
              </a:rPr>
              <a:t> </a:t>
            </a:r>
            <a:r>
              <a:rPr lang="en-GB" sz="2400" dirty="0" smtClean="0">
                <a:solidFill>
                  <a:schemeClr val="tx1"/>
                </a:solidFill>
                <a:cs typeface="Arial" pitchFamily="34" charset="0"/>
              </a:rPr>
              <a:t>May cause </a:t>
            </a:r>
            <a:r>
              <a:rPr lang="en-GB" sz="2400" b="1" dirty="0" err="1" smtClean="0">
                <a:solidFill>
                  <a:schemeClr val="tx1"/>
                </a:solidFill>
                <a:cs typeface="Arial" pitchFamily="34" charset="0"/>
              </a:rPr>
              <a:t>endocarditis</a:t>
            </a:r>
            <a:r>
              <a:rPr lang="en-GB" sz="2400" b="1" dirty="0" smtClean="0">
                <a:solidFill>
                  <a:schemeClr val="tx1"/>
                </a:solidFill>
                <a:cs typeface="Arial" pitchFamily="34" charset="0"/>
              </a:rPr>
              <a:t> and bacteraemia </a:t>
            </a:r>
            <a:r>
              <a:rPr lang="en-GB" sz="2400" dirty="0" smtClean="0">
                <a:solidFill>
                  <a:schemeClr val="tx1"/>
                </a:solidFill>
                <a:cs typeface="Arial" pitchFamily="34" charset="0"/>
              </a:rPr>
              <a:t>following infection of </a:t>
            </a:r>
            <a:r>
              <a:rPr lang="en-GB" sz="2400" dirty="0" err="1" smtClean="0">
                <a:solidFill>
                  <a:schemeClr val="tx1"/>
                </a:solidFill>
                <a:cs typeface="Arial" pitchFamily="34" charset="0"/>
              </a:rPr>
              <a:t>cannulae</a:t>
            </a:r>
            <a:r>
              <a:rPr lang="en-GB" sz="2400" dirty="0" smtClean="0">
                <a:solidFill>
                  <a:schemeClr val="tx1"/>
                </a:solidFill>
                <a:cs typeface="Arial" pitchFamily="34" charset="0"/>
              </a:rPr>
              <a:t>, indwelling catheters, shunts or other appliances positioned in the body.</a:t>
            </a:r>
          </a:p>
          <a:p>
            <a:pPr algn="l" eaLnBrk="1" fontAlgn="auto" hangingPunct="1">
              <a:spcAft>
                <a:spcPts val="0"/>
              </a:spcAft>
              <a:buFont typeface="Wingdings" pitchFamily="2" charset="2"/>
              <a:buChar char="Ø"/>
              <a:defRPr/>
            </a:pPr>
            <a:r>
              <a:rPr lang="en-GB" sz="2400" dirty="0" smtClean="0">
                <a:solidFill>
                  <a:schemeClr val="tx1"/>
                </a:solidFill>
                <a:cs typeface="Arial" pitchFamily="34" charset="0"/>
              </a:rPr>
              <a:t>Also causes </a:t>
            </a:r>
            <a:r>
              <a:rPr lang="en-GB" sz="2400" b="1" dirty="0" smtClean="0">
                <a:solidFill>
                  <a:schemeClr val="tx1"/>
                </a:solidFill>
                <a:cs typeface="Arial" pitchFamily="34" charset="0"/>
              </a:rPr>
              <a:t>sepsis in neonates and peritonitis </a:t>
            </a:r>
            <a:r>
              <a:rPr lang="en-GB" sz="2400" dirty="0" smtClean="0">
                <a:solidFill>
                  <a:schemeClr val="tx1"/>
                </a:solidFill>
                <a:cs typeface="Arial" pitchFamily="34" charset="0"/>
              </a:rPr>
              <a:t>in patients with renal failure-peritoneal dialysis</a:t>
            </a:r>
          </a:p>
          <a:p>
            <a:pPr algn="l" eaLnBrk="1" fontAlgn="auto" hangingPunct="1">
              <a:spcAft>
                <a:spcPts val="0"/>
              </a:spcAft>
              <a:buFont typeface="Wingdings" pitchFamily="2" charset="2"/>
              <a:buChar char="Ø"/>
              <a:defRPr/>
            </a:pPr>
            <a:r>
              <a:rPr lang="en-GB" sz="2400" dirty="0" smtClean="0">
                <a:solidFill>
                  <a:schemeClr val="tx1"/>
                </a:solidFill>
                <a:cs typeface="Arial" pitchFamily="34" charset="0"/>
              </a:rPr>
              <a:t>Produce </a:t>
            </a:r>
            <a:r>
              <a:rPr lang="en-GB" sz="2400" b="1" dirty="0" err="1" smtClean="0">
                <a:solidFill>
                  <a:schemeClr val="tx1"/>
                </a:solidFill>
                <a:cs typeface="Arial" pitchFamily="34" charset="0"/>
              </a:rPr>
              <a:t>glacocalyx</a:t>
            </a:r>
            <a:r>
              <a:rPr lang="en-GB" sz="2400" b="1" dirty="0" smtClean="0">
                <a:solidFill>
                  <a:schemeClr val="tx1"/>
                </a:solidFill>
                <a:cs typeface="Arial" pitchFamily="34" charset="0"/>
              </a:rPr>
              <a:t> </a:t>
            </a:r>
            <a:r>
              <a:rPr lang="en-GB" sz="2400" dirty="0" smtClean="0">
                <a:solidFill>
                  <a:schemeClr val="tx1"/>
                </a:solidFill>
                <a:cs typeface="Arial" pitchFamily="34" charset="0"/>
              </a:rPr>
              <a:t>which adheres to the catheter</a:t>
            </a:r>
          </a:p>
          <a:p>
            <a:pPr algn="l" eaLnBrk="1" fontAlgn="auto" hangingPunct="1">
              <a:spcAft>
                <a:spcPts val="0"/>
              </a:spcAft>
              <a:buFont typeface="Wingdings" pitchFamily="2" charset="2"/>
              <a:buChar char="Ø"/>
              <a:defRPr/>
            </a:pPr>
            <a:r>
              <a:rPr lang="en-US" sz="2400" dirty="0" smtClean="0">
                <a:solidFill>
                  <a:schemeClr val="tx1"/>
                </a:solidFill>
              </a:rPr>
              <a:t>associated with </a:t>
            </a:r>
            <a:r>
              <a:rPr lang="en-US" sz="2400" dirty="0" err="1" smtClean="0">
                <a:solidFill>
                  <a:schemeClr val="tx1"/>
                </a:solidFill>
              </a:rPr>
              <a:t>bacteremia</a:t>
            </a:r>
            <a:r>
              <a:rPr lang="en-US" sz="2400" dirty="0" smtClean="0">
                <a:solidFill>
                  <a:schemeClr val="tx1"/>
                </a:solidFill>
              </a:rPr>
              <a:t> in neonatal intensive care units</a:t>
            </a:r>
            <a:endParaRPr lang="en-GB" sz="2400" dirty="0" smtClean="0">
              <a:solidFill>
                <a:schemeClr val="tx1"/>
              </a:solidFill>
              <a:cs typeface="Arial" pitchFamily="34" charset="0"/>
            </a:endParaRPr>
          </a:p>
          <a:p>
            <a:pPr algn="l" eaLnBrk="1" fontAlgn="auto" hangingPunct="1">
              <a:spcAft>
                <a:spcPts val="0"/>
              </a:spcAft>
              <a:buFont typeface="Wingdings" pitchFamily="2" charset="2"/>
              <a:buChar char="Ø"/>
              <a:defRPr/>
            </a:pPr>
            <a:r>
              <a:rPr lang="en-GB" sz="2400" dirty="0" smtClean="0">
                <a:solidFill>
                  <a:schemeClr val="tx1"/>
                </a:solidFill>
                <a:cs typeface="Arial" pitchFamily="34" charset="0"/>
              </a:rPr>
              <a:t> highly antibiotic resistant.</a:t>
            </a:r>
          </a:p>
          <a:p>
            <a:pPr lvl="1" algn="l" eaLnBrk="1" fontAlgn="auto" hangingPunct="1">
              <a:spcAft>
                <a:spcPts val="0"/>
              </a:spcAft>
              <a:buFont typeface="Wingdings" pitchFamily="2" charset="2"/>
              <a:buChar char="Ø"/>
              <a:defRPr/>
            </a:pPr>
            <a:r>
              <a:rPr lang="en-GB" sz="2400" dirty="0" smtClean="0">
                <a:solidFill>
                  <a:schemeClr val="tx1"/>
                </a:solidFill>
                <a:cs typeface="Arial" pitchFamily="34" charset="0"/>
              </a:rPr>
              <a:t>Produce B-</a:t>
            </a:r>
            <a:r>
              <a:rPr lang="en-GB" sz="2400" dirty="0" err="1" smtClean="0">
                <a:solidFill>
                  <a:schemeClr val="tx1"/>
                </a:solidFill>
                <a:cs typeface="Arial" pitchFamily="34" charset="0"/>
              </a:rPr>
              <a:t>lactamase</a:t>
            </a:r>
            <a:endParaRPr lang="en-GB" sz="2400" dirty="0" smtClean="0">
              <a:solidFill>
                <a:schemeClr val="tx1"/>
              </a:solidFill>
              <a:cs typeface="Arial" pitchFamily="34" charset="0"/>
            </a:endParaRPr>
          </a:p>
          <a:p>
            <a:pPr lvl="1" algn="l" eaLnBrk="1" fontAlgn="auto" hangingPunct="1">
              <a:spcAft>
                <a:spcPts val="0"/>
              </a:spcAft>
              <a:buFont typeface="Wingdings" pitchFamily="2" charset="2"/>
              <a:buChar char="Ø"/>
              <a:defRPr/>
            </a:pPr>
            <a:r>
              <a:rPr lang="en-GB" sz="2400" dirty="0" smtClean="0">
                <a:solidFill>
                  <a:schemeClr val="tx1"/>
                </a:solidFill>
                <a:cs typeface="Arial" pitchFamily="34" charset="0"/>
              </a:rPr>
              <a:t>Resistant to </a:t>
            </a:r>
            <a:r>
              <a:rPr lang="en-GB" sz="2400" dirty="0" err="1" smtClean="0">
                <a:solidFill>
                  <a:schemeClr val="tx1"/>
                </a:solidFill>
                <a:cs typeface="Arial" pitchFamily="34" charset="0"/>
              </a:rPr>
              <a:t>methicillin</a:t>
            </a:r>
            <a:r>
              <a:rPr lang="en-GB" sz="2400" dirty="0" smtClean="0">
                <a:solidFill>
                  <a:schemeClr val="tx1"/>
                </a:solidFill>
                <a:cs typeface="Arial" pitchFamily="34" charset="0"/>
              </a:rPr>
              <a:t> and </a:t>
            </a:r>
            <a:r>
              <a:rPr lang="en-GB" sz="2400" dirty="0" err="1" smtClean="0">
                <a:solidFill>
                  <a:schemeClr val="tx1"/>
                </a:solidFill>
                <a:cs typeface="Arial" pitchFamily="34" charset="0"/>
              </a:rPr>
              <a:t>nafcillin</a:t>
            </a:r>
            <a:endParaRPr lang="en-GB" sz="2400" dirty="0" smtClean="0">
              <a:solidFill>
                <a:schemeClr val="tx1"/>
              </a:solidFill>
              <a:cs typeface="Arial" pitchFamily="34" charset="0"/>
            </a:endParaRPr>
          </a:p>
          <a:p>
            <a:pPr algn="l" eaLnBrk="1" fontAlgn="auto" hangingPunct="1">
              <a:spcAft>
                <a:spcPts val="0"/>
              </a:spcAft>
              <a:buFont typeface="Wingdings" pitchFamily="2" charset="2"/>
              <a:buChar char="Ø"/>
              <a:defRPr/>
            </a:pPr>
            <a:r>
              <a:rPr lang="en-GB" sz="2400" dirty="0" smtClean="0">
                <a:solidFill>
                  <a:schemeClr val="tx1"/>
                </a:solidFill>
                <a:cs typeface="Arial" pitchFamily="34" charset="0"/>
              </a:rPr>
              <a:t>Treated with </a:t>
            </a:r>
            <a:r>
              <a:rPr lang="en-GB" sz="2400" dirty="0" err="1" smtClean="0">
                <a:solidFill>
                  <a:schemeClr val="tx1"/>
                </a:solidFill>
                <a:cs typeface="Arial" pitchFamily="34" charset="0"/>
              </a:rPr>
              <a:t>vancomycin</a:t>
            </a:r>
            <a:r>
              <a:rPr lang="en-GB" sz="2400" dirty="0" smtClean="0">
                <a:solidFill>
                  <a:schemeClr val="tx1"/>
                </a:solidFill>
                <a:cs typeface="Arial" pitchFamily="34" charset="0"/>
              </a:rPr>
              <a:t> + </a:t>
            </a:r>
            <a:r>
              <a:rPr lang="en-GB" sz="2400" dirty="0" err="1" smtClean="0">
                <a:solidFill>
                  <a:schemeClr val="tx1"/>
                </a:solidFill>
                <a:cs typeface="Arial" pitchFamily="34" charset="0"/>
              </a:rPr>
              <a:t>rifampin</a:t>
            </a:r>
            <a:r>
              <a:rPr lang="en-GB" sz="2400" dirty="0" smtClean="0">
                <a:solidFill>
                  <a:schemeClr val="tx1"/>
                </a:solidFill>
                <a:cs typeface="Arial" pitchFamily="34" charset="0"/>
              </a:rPr>
              <a:t> or and </a:t>
            </a:r>
            <a:r>
              <a:rPr lang="en-GB" sz="2400" dirty="0" err="1" smtClean="0">
                <a:solidFill>
                  <a:schemeClr val="tx1"/>
                </a:solidFill>
                <a:cs typeface="Arial" pitchFamily="34" charset="0"/>
              </a:rPr>
              <a:t>aminoglycoside</a:t>
            </a:r>
            <a:endParaRPr lang="en-GB" sz="2400" dirty="0" smtClean="0">
              <a:solidFill>
                <a:schemeClr val="tx1"/>
              </a:solidFill>
            </a:endParaRPr>
          </a:p>
          <a:p>
            <a:pPr>
              <a:defRPr/>
            </a:pPr>
            <a:endParaRPr lang="en-GB" dirty="0"/>
          </a:p>
        </p:txBody>
      </p:sp>
    </p:spTree>
    <p:extLst>
      <p:ext uri="{BB962C8B-B14F-4D97-AF65-F5344CB8AC3E}">
        <p14:creationId xmlns:p14="http://schemas.microsoft.com/office/powerpoint/2010/main" val="970668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0"/>
            <a:ext cx="7772400" cy="1071563"/>
          </a:xfrm>
        </p:spPr>
        <p:txBody>
          <a:bodyPr/>
          <a:lstStyle/>
          <a:p>
            <a:r>
              <a:rPr lang="en-GB" b="1" i="1" smtClean="0">
                <a:solidFill>
                  <a:srgbClr val="FF0000"/>
                </a:solidFill>
              </a:rPr>
              <a:t>S. saprophyticus</a:t>
            </a:r>
            <a:endParaRPr lang="en-GB" b="1" smtClean="0">
              <a:solidFill>
                <a:srgbClr val="FF0000"/>
              </a:solidFill>
            </a:endParaRPr>
          </a:p>
        </p:txBody>
      </p:sp>
      <p:sp>
        <p:nvSpPr>
          <p:cNvPr id="3" name="Subtitle 2"/>
          <p:cNvSpPr>
            <a:spLocks noGrp="1"/>
          </p:cNvSpPr>
          <p:nvPr>
            <p:ph type="subTitle" idx="1"/>
          </p:nvPr>
        </p:nvSpPr>
        <p:spPr>
          <a:xfrm>
            <a:off x="285750" y="785813"/>
            <a:ext cx="8501063" cy="5500687"/>
          </a:xfrm>
        </p:spPr>
        <p:txBody>
          <a:bodyPr/>
          <a:lstStyle/>
          <a:p>
            <a:pPr marL="182563" indent="-182563" algn="l">
              <a:spcAft>
                <a:spcPts val="600"/>
              </a:spcAft>
              <a:buFont typeface="Wingdings" pitchFamily="2" charset="2"/>
              <a:buChar char="Ø"/>
              <a:defRPr/>
            </a:pPr>
            <a:r>
              <a:rPr lang="en-US" sz="2800" dirty="0" smtClean="0">
                <a:solidFill>
                  <a:schemeClr val="tx1"/>
                </a:solidFill>
                <a:cs typeface="Traditional Arabic" pitchFamily="18" charset="-78"/>
              </a:rPr>
              <a:t>Most infections are hospital acquired</a:t>
            </a:r>
            <a:r>
              <a:rPr lang="en-US" sz="2800" b="1" dirty="0"/>
              <a:t> (nosocomial) </a:t>
            </a:r>
            <a:endParaRPr lang="en-US" sz="2800" dirty="0" smtClean="0">
              <a:solidFill>
                <a:schemeClr val="tx1"/>
              </a:solidFill>
              <a:cs typeface="Traditional Arabic" pitchFamily="18" charset="-78"/>
            </a:endParaRPr>
          </a:p>
          <a:p>
            <a:pPr marL="182563" indent="-182563" algn="l">
              <a:spcAft>
                <a:spcPts val="600"/>
              </a:spcAft>
              <a:buFont typeface="Wingdings" pitchFamily="2" charset="2"/>
              <a:buChar char="Ø"/>
              <a:defRPr/>
            </a:pPr>
            <a:r>
              <a:rPr lang="en-US" sz="2800" dirty="0" smtClean="0">
                <a:solidFill>
                  <a:schemeClr val="tx1"/>
                </a:solidFill>
                <a:cs typeface="Traditional Arabic" pitchFamily="18" charset="-78"/>
              </a:rPr>
              <a:t>Opportunistic pathogen in </a:t>
            </a:r>
            <a:r>
              <a:rPr lang="en-US" sz="2800" dirty="0" err="1" smtClean="0">
                <a:solidFill>
                  <a:schemeClr val="tx1"/>
                </a:solidFill>
                <a:cs typeface="Traditional Arabic" pitchFamily="18" charset="-78"/>
              </a:rPr>
              <a:t>immuno</a:t>
            </a:r>
            <a:r>
              <a:rPr lang="en-US" sz="2800" dirty="0" smtClean="0">
                <a:solidFill>
                  <a:schemeClr val="tx1"/>
                </a:solidFill>
                <a:cs typeface="Traditional Arabic" pitchFamily="18" charset="-78"/>
              </a:rPr>
              <a:t>-suppressed</a:t>
            </a:r>
          </a:p>
          <a:p>
            <a:pPr marL="182563" indent="-182563" algn="l">
              <a:spcAft>
                <a:spcPts val="600"/>
              </a:spcAft>
              <a:buFont typeface="Wingdings" pitchFamily="2" charset="2"/>
              <a:buChar char="Ø"/>
              <a:defRPr/>
            </a:pPr>
            <a:r>
              <a:rPr lang="en-US" sz="2800" dirty="0" smtClean="0">
                <a:solidFill>
                  <a:schemeClr val="tx1"/>
                </a:solidFill>
                <a:cs typeface="Traditional Arabic" pitchFamily="18" charset="-78"/>
              </a:rPr>
              <a:t>Strongly associated with presence of foreign bodies </a:t>
            </a:r>
          </a:p>
          <a:p>
            <a:pPr marL="760413" lvl="1" algn="l">
              <a:spcAft>
                <a:spcPts val="600"/>
              </a:spcAft>
              <a:buFont typeface="Wingdings" pitchFamily="2" charset="2"/>
              <a:buChar char="Ø"/>
              <a:defRPr/>
            </a:pPr>
            <a:r>
              <a:rPr lang="en-US" dirty="0" smtClean="0">
                <a:solidFill>
                  <a:schemeClr val="tx1"/>
                </a:solidFill>
                <a:cs typeface="Traditional Arabic" pitchFamily="18" charset="-78"/>
              </a:rPr>
              <a:t>Prosthetic heart valves (</a:t>
            </a:r>
            <a:r>
              <a:rPr lang="en-US" dirty="0" err="1" smtClean="0">
                <a:solidFill>
                  <a:schemeClr val="tx1"/>
                </a:solidFill>
                <a:cs typeface="Traditional Arabic" pitchFamily="18" charset="-78"/>
              </a:rPr>
              <a:t>endocarditis</a:t>
            </a:r>
            <a:r>
              <a:rPr lang="en-US" dirty="0" smtClean="0">
                <a:solidFill>
                  <a:schemeClr val="tx1"/>
                </a:solidFill>
                <a:cs typeface="Traditional Arabic" pitchFamily="18" charset="-78"/>
              </a:rPr>
              <a:t>)</a:t>
            </a:r>
          </a:p>
          <a:p>
            <a:pPr marL="760413" lvl="1" algn="l">
              <a:spcAft>
                <a:spcPts val="600"/>
              </a:spcAft>
              <a:buFont typeface="Wingdings" pitchFamily="2" charset="2"/>
              <a:buChar char="Ø"/>
              <a:defRPr/>
            </a:pPr>
            <a:r>
              <a:rPr lang="en-US" dirty="0" smtClean="0">
                <a:solidFill>
                  <a:schemeClr val="tx1"/>
                </a:solidFill>
                <a:cs typeface="Traditional Arabic" pitchFamily="18" charset="-78"/>
              </a:rPr>
              <a:t>IV catheters (</a:t>
            </a:r>
            <a:r>
              <a:rPr lang="en-US" dirty="0" err="1" smtClean="0">
                <a:solidFill>
                  <a:schemeClr val="tx1"/>
                </a:solidFill>
                <a:cs typeface="Traditional Arabic" pitchFamily="18" charset="-78"/>
              </a:rPr>
              <a:t>bacteremia</a:t>
            </a:r>
            <a:r>
              <a:rPr lang="en-US" dirty="0" smtClean="0">
                <a:solidFill>
                  <a:schemeClr val="tx1"/>
                </a:solidFill>
                <a:cs typeface="Traditional Arabic" pitchFamily="18" charset="-78"/>
              </a:rPr>
              <a:t>)</a:t>
            </a:r>
          </a:p>
          <a:p>
            <a:pPr marL="760413" lvl="1" algn="l">
              <a:spcAft>
                <a:spcPts val="600"/>
              </a:spcAft>
              <a:buFont typeface="Wingdings" pitchFamily="2" charset="2"/>
              <a:buChar char="Ø"/>
              <a:defRPr/>
            </a:pPr>
            <a:r>
              <a:rPr lang="en-US" dirty="0" smtClean="0">
                <a:solidFill>
                  <a:schemeClr val="tx1"/>
                </a:solidFill>
                <a:cs typeface="Traditional Arabic" pitchFamily="18" charset="-78"/>
              </a:rPr>
              <a:t>Urinary catheter (UTI in elderly)</a:t>
            </a:r>
          </a:p>
          <a:p>
            <a:pPr marL="760413" lvl="1" algn="l">
              <a:spcAft>
                <a:spcPts val="600"/>
              </a:spcAft>
              <a:buFont typeface="Wingdings" pitchFamily="2" charset="2"/>
              <a:buChar char="Ø"/>
              <a:defRPr/>
            </a:pPr>
            <a:r>
              <a:rPr lang="en-US" dirty="0" smtClean="0">
                <a:solidFill>
                  <a:schemeClr val="tx1"/>
                </a:solidFill>
                <a:cs typeface="Traditional Arabic" pitchFamily="18" charset="-78"/>
              </a:rPr>
              <a:t>CSF shunts (meningitis)</a:t>
            </a:r>
          </a:p>
          <a:p>
            <a:pPr marL="760413" lvl="1" algn="l">
              <a:spcAft>
                <a:spcPts val="600"/>
              </a:spcAft>
              <a:buFont typeface="Wingdings" pitchFamily="2" charset="2"/>
              <a:buChar char="Ø"/>
              <a:defRPr/>
            </a:pPr>
            <a:r>
              <a:rPr lang="en-US" dirty="0" smtClean="0">
                <a:solidFill>
                  <a:schemeClr val="tx1"/>
                </a:solidFill>
                <a:cs typeface="Traditional Arabic" pitchFamily="18" charset="-78"/>
              </a:rPr>
              <a:t>Peritoneal dialysis catheter (peritonitis)</a:t>
            </a:r>
          </a:p>
          <a:p>
            <a:pPr>
              <a:defRPr/>
            </a:pPr>
            <a:endParaRPr lang="en-GB" dirty="0"/>
          </a:p>
        </p:txBody>
      </p:sp>
    </p:spTree>
    <p:extLst>
      <p:ext uri="{BB962C8B-B14F-4D97-AF65-F5344CB8AC3E}">
        <p14:creationId xmlns:p14="http://schemas.microsoft.com/office/powerpoint/2010/main" val="4273139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536" y="260648"/>
            <a:ext cx="8062664" cy="796702"/>
          </a:xfrm>
        </p:spPr>
        <p:txBody>
          <a:bodyPr/>
          <a:lstStyle/>
          <a:p>
            <a:r>
              <a:rPr lang="en-GB" dirty="0" smtClean="0"/>
              <a:t>Staphylococcus </a:t>
            </a:r>
            <a:r>
              <a:rPr lang="en-GB" dirty="0" err="1" smtClean="0"/>
              <a:t>saprophyticus</a:t>
            </a:r>
            <a:r>
              <a:rPr lang="en-GB" dirty="0" smtClean="0"/>
              <a:t> </a:t>
            </a:r>
          </a:p>
        </p:txBody>
      </p:sp>
      <p:sp>
        <p:nvSpPr>
          <p:cNvPr id="3" name="Subtitle 2"/>
          <p:cNvSpPr>
            <a:spLocks noGrp="1"/>
          </p:cNvSpPr>
          <p:nvPr>
            <p:ph idx="1"/>
          </p:nvPr>
        </p:nvSpPr>
        <p:spPr>
          <a:xfrm>
            <a:off x="323528" y="1484784"/>
            <a:ext cx="8424936" cy="4536504"/>
          </a:xfrm>
        </p:spPr>
        <p:txBody>
          <a:bodyPr>
            <a:normAutofit fontScale="92500" lnSpcReduction="20000"/>
          </a:bodyPr>
          <a:lstStyle/>
          <a:p>
            <a:r>
              <a:rPr lang="en-US" dirty="0" smtClean="0"/>
              <a:t>Saprophytic</a:t>
            </a:r>
          </a:p>
          <a:p>
            <a:r>
              <a:rPr lang="en-US" dirty="0" smtClean="0"/>
              <a:t>Most infections are community-acquired</a:t>
            </a:r>
          </a:p>
          <a:p>
            <a:r>
              <a:rPr lang="en-GB" dirty="0"/>
              <a:t>C</a:t>
            </a:r>
            <a:r>
              <a:rPr lang="en-GB" dirty="0" smtClean="0"/>
              <a:t>oagulase </a:t>
            </a:r>
            <a:r>
              <a:rPr lang="en-GB" dirty="0" smtClean="0"/>
              <a:t>negative</a:t>
            </a:r>
          </a:p>
          <a:p>
            <a:r>
              <a:rPr lang="en-GB" dirty="0" smtClean="0"/>
              <a:t>Inhabits the skin surrounding  the genitourinary tract</a:t>
            </a:r>
          </a:p>
          <a:p>
            <a:r>
              <a:rPr lang="en-GB" dirty="0" smtClean="0"/>
              <a:t>Urease  and lipase positive. </a:t>
            </a:r>
          </a:p>
          <a:p>
            <a:r>
              <a:rPr lang="en-US" dirty="0" smtClean="0"/>
              <a:t>Resistant to antibiotics – </a:t>
            </a:r>
            <a:r>
              <a:rPr lang="en-US" dirty="0" err="1" smtClean="0"/>
              <a:t>novobiocin</a:t>
            </a:r>
            <a:r>
              <a:rPr lang="en-US" dirty="0" smtClean="0"/>
              <a:t>, </a:t>
            </a:r>
            <a:r>
              <a:rPr lang="en-US" dirty="0" err="1" smtClean="0"/>
              <a:t>penicillins</a:t>
            </a:r>
            <a:r>
              <a:rPr lang="en-US" dirty="0" smtClean="0"/>
              <a:t> &amp; </a:t>
            </a:r>
            <a:r>
              <a:rPr lang="en-US" dirty="0" err="1" smtClean="0"/>
              <a:t>cephalosporins</a:t>
            </a:r>
            <a:endParaRPr lang="en-US" dirty="0" smtClean="0"/>
          </a:p>
          <a:p>
            <a:r>
              <a:rPr lang="en-GB" dirty="0" smtClean="0"/>
              <a:t>Treated with quinolone (</a:t>
            </a:r>
            <a:r>
              <a:rPr lang="en-GB" dirty="0" err="1" smtClean="0"/>
              <a:t>norfloxacin</a:t>
            </a:r>
            <a:r>
              <a:rPr lang="en-GB" dirty="0" smtClean="0"/>
              <a:t>) or </a:t>
            </a:r>
            <a:r>
              <a:rPr lang="en-GB" dirty="0" err="1" smtClean="0"/>
              <a:t>trimethroprim</a:t>
            </a:r>
            <a:r>
              <a:rPr lang="en-GB" dirty="0" smtClean="0"/>
              <a:t>-sulfamethoxazole</a:t>
            </a:r>
          </a:p>
          <a:p>
            <a:endParaRPr lang="en-US" dirty="0" smtClean="0"/>
          </a:p>
          <a:p>
            <a:endParaRPr lang="en-GB" dirty="0" smtClean="0"/>
          </a:p>
        </p:txBody>
      </p:sp>
    </p:spTree>
    <p:extLst>
      <p:ext uri="{BB962C8B-B14F-4D97-AF65-F5344CB8AC3E}">
        <p14:creationId xmlns:p14="http://schemas.microsoft.com/office/powerpoint/2010/main" val="1765064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0"/>
            <a:ext cx="7772400" cy="1000125"/>
          </a:xfrm>
        </p:spPr>
        <p:txBody>
          <a:bodyPr/>
          <a:lstStyle/>
          <a:p>
            <a:r>
              <a:rPr lang="en-US" b="1" i="1" dirty="0" smtClean="0">
                <a:solidFill>
                  <a:srgbClr val="FF0000"/>
                </a:solidFill>
              </a:rPr>
              <a:t>S. </a:t>
            </a:r>
            <a:r>
              <a:rPr lang="en-US" b="1" i="1" dirty="0" err="1" smtClean="0">
                <a:solidFill>
                  <a:srgbClr val="FF0000"/>
                </a:solidFill>
              </a:rPr>
              <a:t>haemolyticus</a:t>
            </a:r>
            <a:endParaRPr lang="en-GB" b="1" i="1" dirty="0" smtClean="0">
              <a:solidFill>
                <a:srgbClr val="FF0000"/>
              </a:solidFill>
            </a:endParaRPr>
          </a:p>
        </p:txBody>
      </p:sp>
      <p:sp>
        <p:nvSpPr>
          <p:cNvPr id="3" name="Subtitle 2"/>
          <p:cNvSpPr>
            <a:spLocks noGrp="1"/>
          </p:cNvSpPr>
          <p:nvPr>
            <p:ph type="subTitle" idx="1"/>
          </p:nvPr>
        </p:nvSpPr>
        <p:spPr>
          <a:xfrm>
            <a:off x="214313" y="714375"/>
            <a:ext cx="8572500" cy="5594945"/>
          </a:xfrm>
        </p:spPr>
        <p:txBody>
          <a:bodyPr>
            <a:normAutofit fontScale="92500" lnSpcReduction="10000"/>
          </a:bodyPr>
          <a:lstStyle/>
          <a:p>
            <a:pPr algn="l">
              <a:buFont typeface="Wingdings" pitchFamily="2" charset="2"/>
              <a:buChar char="Ø"/>
              <a:defRPr/>
            </a:pPr>
            <a:r>
              <a:rPr lang="en-US" sz="2800" dirty="0" err="1" smtClean="0">
                <a:solidFill>
                  <a:schemeClr val="tx1"/>
                </a:solidFill>
              </a:rPr>
              <a:t>Haemolytic</a:t>
            </a:r>
            <a:r>
              <a:rPr lang="en-US" sz="2800" dirty="0" smtClean="0">
                <a:solidFill>
                  <a:schemeClr val="tx1"/>
                </a:solidFill>
              </a:rPr>
              <a:t> on BA</a:t>
            </a:r>
            <a:endParaRPr lang="en-GB" sz="2800" dirty="0" smtClean="0">
              <a:solidFill>
                <a:schemeClr val="tx1"/>
              </a:solidFill>
            </a:endParaRPr>
          </a:p>
          <a:p>
            <a:pPr algn="l">
              <a:buFont typeface="Wingdings" pitchFamily="2" charset="2"/>
              <a:buChar char="Ø"/>
              <a:defRPr/>
            </a:pPr>
            <a:r>
              <a:rPr lang="en-US" sz="2800" dirty="0" err="1" smtClean="0">
                <a:solidFill>
                  <a:schemeClr val="tx1"/>
                </a:solidFill>
              </a:rPr>
              <a:t>Coagulase</a:t>
            </a:r>
            <a:r>
              <a:rPr lang="en-US" sz="2800" dirty="0" smtClean="0">
                <a:solidFill>
                  <a:schemeClr val="tx1"/>
                </a:solidFill>
              </a:rPr>
              <a:t> –</a:t>
            </a:r>
            <a:r>
              <a:rPr lang="en-US" sz="2800" dirty="0" err="1" smtClean="0">
                <a:solidFill>
                  <a:schemeClr val="tx1"/>
                </a:solidFill>
              </a:rPr>
              <a:t>ve</a:t>
            </a:r>
            <a:endParaRPr lang="en-GB" sz="2800" dirty="0" smtClean="0">
              <a:solidFill>
                <a:schemeClr val="tx1"/>
              </a:solidFill>
            </a:endParaRPr>
          </a:p>
          <a:p>
            <a:pPr algn="l">
              <a:buFont typeface="Wingdings" pitchFamily="2" charset="2"/>
              <a:buChar char="Ø"/>
              <a:defRPr/>
            </a:pPr>
            <a:r>
              <a:rPr lang="en-US" sz="2800" dirty="0" err="1" smtClean="0">
                <a:solidFill>
                  <a:schemeClr val="tx1"/>
                </a:solidFill>
              </a:rPr>
              <a:t>Vancomycin</a:t>
            </a:r>
            <a:r>
              <a:rPr lang="en-US" sz="2800" dirty="0" smtClean="0">
                <a:solidFill>
                  <a:schemeClr val="tx1"/>
                </a:solidFill>
              </a:rPr>
              <a:t> R</a:t>
            </a:r>
            <a:r>
              <a:rPr lang="en-GB" sz="2800" i="1" dirty="0" smtClean="0">
                <a:solidFill>
                  <a:schemeClr val="tx1"/>
                </a:solidFill>
              </a:rPr>
              <a:t> </a:t>
            </a:r>
          </a:p>
          <a:p>
            <a:pPr algn="l">
              <a:buFont typeface="Wingdings" pitchFamily="2" charset="2"/>
              <a:buChar char="Ø"/>
              <a:defRPr/>
            </a:pPr>
            <a:r>
              <a:rPr lang="en-GB" sz="2800" dirty="0" smtClean="0">
                <a:solidFill>
                  <a:schemeClr val="tx1"/>
                </a:solidFill>
              </a:rPr>
              <a:t>2</a:t>
            </a:r>
            <a:r>
              <a:rPr lang="en-GB" sz="2800" baseline="30000" dirty="0" smtClean="0">
                <a:solidFill>
                  <a:schemeClr val="tx1"/>
                </a:solidFill>
              </a:rPr>
              <a:t>nd</a:t>
            </a:r>
            <a:r>
              <a:rPr lang="en-GB" sz="2800" dirty="0" smtClean="0">
                <a:solidFill>
                  <a:schemeClr val="tx1"/>
                </a:solidFill>
              </a:rPr>
              <a:t> most clinically isolated </a:t>
            </a:r>
            <a:r>
              <a:rPr lang="en-GB" sz="2800" dirty="0" err="1" smtClean="0">
                <a:solidFill>
                  <a:schemeClr val="tx1"/>
                </a:solidFill>
              </a:rPr>
              <a:t>CoNS</a:t>
            </a:r>
            <a:r>
              <a:rPr lang="en-GB" sz="2800" dirty="0" smtClean="0">
                <a:solidFill>
                  <a:schemeClr val="tx1"/>
                </a:solidFill>
              </a:rPr>
              <a:t> (</a:t>
            </a:r>
            <a:r>
              <a:rPr lang="en-GB" sz="2800" i="1" dirty="0" smtClean="0">
                <a:solidFill>
                  <a:schemeClr val="tx1"/>
                </a:solidFill>
              </a:rPr>
              <a:t>S. </a:t>
            </a:r>
            <a:r>
              <a:rPr lang="en-GB" sz="2800" i="1" dirty="0" err="1" smtClean="0">
                <a:solidFill>
                  <a:schemeClr val="tx1"/>
                </a:solidFill>
              </a:rPr>
              <a:t>epidermidis</a:t>
            </a:r>
            <a:r>
              <a:rPr lang="en-GB" sz="2800" i="1" dirty="0" smtClean="0">
                <a:solidFill>
                  <a:schemeClr val="tx1"/>
                </a:solidFill>
              </a:rPr>
              <a:t> </a:t>
            </a:r>
            <a:r>
              <a:rPr lang="en-GB" sz="2800" dirty="0" smtClean="0">
                <a:solidFill>
                  <a:schemeClr val="tx1"/>
                </a:solidFill>
              </a:rPr>
              <a:t>is the first) </a:t>
            </a:r>
          </a:p>
          <a:p>
            <a:pPr algn="l">
              <a:buFont typeface="Wingdings" pitchFamily="2" charset="2"/>
              <a:buChar char="Ø"/>
              <a:defRPr/>
            </a:pPr>
            <a:r>
              <a:rPr lang="en-GB" sz="2800" dirty="0" err="1" smtClean="0">
                <a:solidFill>
                  <a:schemeClr val="tx1"/>
                </a:solidFill>
              </a:rPr>
              <a:t>Nosocomial</a:t>
            </a:r>
            <a:r>
              <a:rPr lang="en-GB" sz="2800" dirty="0" smtClean="0">
                <a:solidFill>
                  <a:schemeClr val="tx1"/>
                </a:solidFill>
              </a:rPr>
              <a:t> pathogen</a:t>
            </a:r>
          </a:p>
          <a:p>
            <a:pPr algn="l">
              <a:buFont typeface="Wingdings" pitchFamily="2" charset="2"/>
              <a:buChar char="Ø"/>
              <a:defRPr/>
            </a:pPr>
            <a:r>
              <a:rPr lang="en-GB" sz="2800" dirty="0" smtClean="0">
                <a:solidFill>
                  <a:schemeClr val="tx1"/>
                </a:solidFill>
              </a:rPr>
              <a:t>Human infections include: native valve </a:t>
            </a:r>
            <a:r>
              <a:rPr lang="en-GB" sz="2800" dirty="0" err="1" smtClean="0">
                <a:solidFill>
                  <a:schemeClr val="tx1"/>
                </a:solidFill>
              </a:rPr>
              <a:t>endocarditis</a:t>
            </a:r>
            <a:r>
              <a:rPr lang="en-GB" sz="2800" dirty="0" smtClean="0">
                <a:solidFill>
                  <a:schemeClr val="tx1"/>
                </a:solidFill>
              </a:rPr>
              <a:t>, </a:t>
            </a:r>
            <a:r>
              <a:rPr lang="en-GB" sz="2800" dirty="0" err="1" smtClean="0">
                <a:solidFill>
                  <a:schemeClr val="tx1"/>
                </a:solidFill>
              </a:rPr>
              <a:t>septicemia</a:t>
            </a:r>
            <a:r>
              <a:rPr lang="en-GB" sz="2800" dirty="0" smtClean="0">
                <a:solidFill>
                  <a:schemeClr val="tx1"/>
                </a:solidFill>
              </a:rPr>
              <a:t>,  peritonitis, urinary tract,  wound, bone, and joint infection. </a:t>
            </a:r>
          </a:p>
          <a:p>
            <a:pPr algn="l">
              <a:buFont typeface="Wingdings" pitchFamily="2" charset="2"/>
              <a:buChar char="Ø"/>
              <a:defRPr/>
            </a:pPr>
            <a:r>
              <a:rPr lang="en-GB" sz="2800" dirty="0" smtClean="0">
                <a:solidFill>
                  <a:schemeClr val="tx1"/>
                </a:solidFill>
              </a:rPr>
              <a:t>Forms </a:t>
            </a:r>
            <a:r>
              <a:rPr lang="en-GB" sz="2800" dirty="0" err="1" smtClean="0">
                <a:solidFill>
                  <a:schemeClr val="tx1"/>
                </a:solidFill>
              </a:rPr>
              <a:t>biofilms</a:t>
            </a:r>
            <a:r>
              <a:rPr lang="en-GB" sz="2800" dirty="0" smtClean="0">
                <a:solidFill>
                  <a:schemeClr val="tx1"/>
                </a:solidFill>
              </a:rPr>
              <a:t>- prosthetic valves, cerebrospinal fluid shunts, </a:t>
            </a:r>
            <a:r>
              <a:rPr lang="en-GB" sz="2800" dirty="0" err="1" smtClean="0">
                <a:solidFill>
                  <a:schemeClr val="tx1"/>
                </a:solidFill>
              </a:rPr>
              <a:t>orthopedic</a:t>
            </a:r>
            <a:r>
              <a:rPr lang="en-GB" sz="2800" dirty="0" smtClean="0">
                <a:solidFill>
                  <a:schemeClr val="tx1"/>
                </a:solidFill>
              </a:rPr>
              <a:t> prostheses, and intravascular, urinary, and dialysis catheters. </a:t>
            </a:r>
          </a:p>
          <a:p>
            <a:pPr algn="l">
              <a:buFont typeface="Wingdings" pitchFamily="2" charset="2"/>
              <a:buChar char="Ø"/>
              <a:defRPr/>
            </a:pPr>
            <a:r>
              <a:rPr lang="en-GB" sz="2800" i="1" dirty="0" smtClean="0">
                <a:solidFill>
                  <a:schemeClr val="tx1"/>
                </a:solidFill>
              </a:rPr>
              <a:t>S. </a:t>
            </a:r>
            <a:r>
              <a:rPr lang="en-GB" sz="2800" i="1" dirty="0" err="1" smtClean="0">
                <a:solidFill>
                  <a:schemeClr val="tx1"/>
                </a:solidFill>
              </a:rPr>
              <a:t>haemolyticus</a:t>
            </a:r>
            <a:r>
              <a:rPr lang="en-GB" sz="2800" dirty="0" smtClean="0">
                <a:solidFill>
                  <a:schemeClr val="tx1"/>
                </a:solidFill>
              </a:rPr>
              <a:t> is multi-drug resistant</a:t>
            </a:r>
            <a:endParaRPr lang="en-GB" sz="2800" dirty="0"/>
          </a:p>
        </p:txBody>
      </p:sp>
    </p:spTree>
    <p:extLst>
      <p:ext uri="{BB962C8B-B14F-4D97-AF65-F5344CB8AC3E}">
        <p14:creationId xmlns:p14="http://schemas.microsoft.com/office/powerpoint/2010/main" val="2074844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23528" y="404664"/>
            <a:ext cx="8134672" cy="5481786"/>
          </a:xfrm>
        </p:spPr>
        <p:txBody>
          <a:bodyPr/>
          <a:lstStyle/>
          <a:p>
            <a:r>
              <a:rPr lang="en-US" i="1" dirty="0" smtClean="0"/>
              <a:t>S. </a:t>
            </a:r>
            <a:r>
              <a:rPr lang="en-US" i="1" dirty="0" err="1" smtClean="0"/>
              <a:t>schleiferi</a:t>
            </a:r>
            <a:r>
              <a:rPr lang="en-US" i="1" dirty="0" smtClean="0"/>
              <a:t> </a:t>
            </a:r>
            <a:r>
              <a:rPr lang="en-US" dirty="0" smtClean="0"/>
              <a:t>implicated in endocarditis, septicemia, joint infections, osteomyelitis, and wound infections </a:t>
            </a:r>
            <a:endParaRPr lang="en-GB" dirty="0" smtClean="0"/>
          </a:p>
          <a:p>
            <a:r>
              <a:rPr lang="en-US" i="1" dirty="0" smtClean="0"/>
              <a:t>S. </a:t>
            </a:r>
            <a:r>
              <a:rPr lang="en-US" i="1" dirty="0" err="1" smtClean="0"/>
              <a:t>lugdunensis</a:t>
            </a:r>
            <a:r>
              <a:rPr lang="en-US" i="1" dirty="0" smtClean="0"/>
              <a:t> </a:t>
            </a:r>
            <a:r>
              <a:rPr lang="en-US" dirty="0" smtClean="0"/>
              <a:t>implicated in endocarditis, urinary tract infection, </a:t>
            </a:r>
            <a:r>
              <a:rPr lang="en-US" dirty="0" err="1" smtClean="0"/>
              <a:t>endophthalmitis</a:t>
            </a:r>
            <a:r>
              <a:rPr lang="en-US" dirty="0" smtClean="0"/>
              <a:t>, septic arthritis, and vascular catheter infections, associated with aggressive infections having a high mortality</a:t>
            </a:r>
            <a:endParaRPr lang="en-GB" dirty="0" smtClean="0"/>
          </a:p>
          <a:p>
            <a:endParaRPr lang="en-GB" dirty="0"/>
          </a:p>
        </p:txBody>
      </p:sp>
    </p:spTree>
    <p:extLst>
      <p:ext uri="{BB962C8B-B14F-4D97-AF65-F5344CB8AC3E}">
        <p14:creationId xmlns:p14="http://schemas.microsoft.com/office/powerpoint/2010/main" val="1869170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2700" dirty="0"/>
              <a:t>S. </a:t>
            </a:r>
            <a:r>
              <a:rPr lang="en-GB" sz="2700" dirty="0" err="1"/>
              <a:t>aureus</a:t>
            </a:r>
            <a:r>
              <a:rPr lang="en-GB" sz="2700" dirty="0"/>
              <a:t> can be distinguished from other staphylococcus on the basis of the following factors</a:t>
            </a:r>
            <a:br>
              <a:rPr lang="en-GB" sz="2700" dirty="0"/>
            </a:br>
            <a:endParaRPr lang="en-GB" dirty="0"/>
          </a:p>
        </p:txBody>
      </p:sp>
      <p:sp>
        <p:nvSpPr>
          <p:cNvPr id="3" name="Subtitle 2"/>
          <p:cNvSpPr>
            <a:spLocks noGrp="1"/>
          </p:cNvSpPr>
          <p:nvPr>
            <p:ph idx="1"/>
          </p:nvPr>
        </p:nvSpPr>
        <p:spPr>
          <a:xfrm>
            <a:off x="395536" y="1340768"/>
            <a:ext cx="8352928" cy="4968552"/>
          </a:xfrm>
        </p:spPr>
        <p:txBody>
          <a:bodyPr>
            <a:normAutofit fontScale="85000" lnSpcReduction="10000"/>
          </a:bodyPr>
          <a:lstStyle/>
          <a:p>
            <a:r>
              <a:rPr lang="en-US" dirty="0" smtClean="0"/>
              <a:t>forms a fairly large golden-yellow colony on rich medium</a:t>
            </a:r>
            <a:endParaRPr lang="en-GB" dirty="0" smtClean="0"/>
          </a:p>
          <a:p>
            <a:r>
              <a:rPr lang="en-US" dirty="0" smtClean="0"/>
              <a:t>S. </a:t>
            </a:r>
            <a:r>
              <a:rPr lang="en-US" dirty="0" err="1" smtClean="0"/>
              <a:t>aureus</a:t>
            </a:r>
            <a:r>
              <a:rPr lang="en-US" dirty="0" smtClean="0"/>
              <a:t> is often hemolytic on blood agar</a:t>
            </a:r>
          </a:p>
          <a:p>
            <a:r>
              <a:rPr lang="en-GB" dirty="0" smtClean="0"/>
              <a:t>S. </a:t>
            </a:r>
            <a:r>
              <a:rPr lang="en-GB" dirty="0" err="1" smtClean="0"/>
              <a:t>aureus</a:t>
            </a:r>
            <a:r>
              <a:rPr lang="en-GB" dirty="0" smtClean="0"/>
              <a:t> is coagulase-positive whereas most other Staphylococcus species are coagulase-negative </a:t>
            </a:r>
          </a:p>
          <a:p>
            <a:r>
              <a:rPr lang="en-GB" dirty="0" smtClean="0"/>
              <a:t>S. </a:t>
            </a:r>
            <a:r>
              <a:rPr lang="en-GB" dirty="0" err="1" smtClean="0"/>
              <a:t>aureus</a:t>
            </a:r>
            <a:r>
              <a:rPr lang="en-GB" dirty="0" smtClean="0"/>
              <a:t> ferments </a:t>
            </a:r>
            <a:r>
              <a:rPr lang="en-GB" dirty="0" err="1" smtClean="0"/>
              <a:t>mannitol</a:t>
            </a:r>
            <a:r>
              <a:rPr lang="en-GB" dirty="0" smtClean="0"/>
              <a:t> and </a:t>
            </a:r>
            <a:r>
              <a:rPr lang="en-GB" dirty="0" err="1" smtClean="0"/>
              <a:t>hemolyzes</a:t>
            </a:r>
            <a:r>
              <a:rPr lang="en-GB" dirty="0" smtClean="0"/>
              <a:t> red blood cells, whereas others do not.</a:t>
            </a:r>
          </a:p>
          <a:p>
            <a:r>
              <a:rPr lang="en-GB" dirty="0" smtClean="0"/>
              <a:t>S. </a:t>
            </a:r>
            <a:r>
              <a:rPr lang="en-GB" dirty="0" err="1" smtClean="0"/>
              <a:t>aureus</a:t>
            </a:r>
            <a:r>
              <a:rPr lang="en-GB" dirty="0" smtClean="0"/>
              <a:t> also possesses </a:t>
            </a:r>
            <a:r>
              <a:rPr lang="en-GB" dirty="0" err="1" smtClean="0"/>
              <a:t>DNAase</a:t>
            </a:r>
            <a:r>
              <a:rPr lang="en-GB" dirty="0" smtClean="0"/>
              <a:t> enzyme in cell while other staphylococci rarely possesses this enzyme </a:t>
            </a:r>
          </a:p>
          <a:p>
            <a:r>
              <a:rPr lang="en-GB" dirty="0" smtClean="0"/>
              <a:t>Antibodies to protein A agglutinates S. </a:t>
            </a:r>
            <a:r>
              <a:rPr lang="en-GB" dirty="0" err="1" smtClean="0"/>
              <a:t>aureus</a:t>
            </a:r>
            <a:r>
              <a:rPr lang="en-GB" dirty="0" smtClean="0"/>
              <a:t> but not other staphylococci.</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4217142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63"/>
            <a:ext cx="7772400" cy="1357312"/>
          </a:xfrm>
        </p:spPr>
        <p:txBody>
          <a:bodyPr rtlCol="0">
            <a:normAutofit fontScale="90000"/>
          </a:bodyPr>
          <a:lstStyle/>
          <a:p>
            <a:pPr eaLnBrk="1" fontAlgn="auto" hangingPunct="1">
              <a:spcAft>
                <a:spcPts val="0"/>
              </a:spcAft>
              <a:defRPr/>
            </a:pPr>
            <a:r>
              <a:rPr lang="en-GB" b="1" dirty="0" smtClean="0"/>
              <a:t>Biochemical reactions that differentiate </a:t>
            </a:r>
            <a:r>
              <a:rPr lang="en-GB" b="1" i="1" dirty="0" smtClean="0"/>
              <a:t>S. </a:t>
            </a:r>
            <a:r>
              <a:rPr lang="en-GB" b="1" i="1" dirty="0" err="1" smtClean="0"/>
              <a:t>epidermidis</a:t>
            </a:r>
            <a:r>
              <a:rPr lang="en-GB" b="1" i="1" dirty="0" smtClean="0"/>
              <a:t> </a:t>
            </a:r>
            <a:r>
              <a:rPr lang="en-GB" b="1" dirty="0" smtClean="0"/>
              <a:t>and </a:t>
            </a:r>
            <a:r>
              <a:rPr lang="en-GB" b="1" i="1" dirty="0" smtClean="0"/>
              <a:t>S. </a:t>
            </a:r>
            <a:r>
              <a:rPr lang="en-GB" b="1" i="1" dirty="0" err="1" smtClean="0"/>
              <a:t>saprophyticus</a:t>
            </a:r>
            <a:r>
              <a:rPr lang="en-GB" b="1" i="1" dirty="0" smtClean="0"/>
              <a:t> </a:t>
            </a:r>
            <a:r>
              <a:rPr lang="en-GB" b="1" dirty="0" smtClean="0"/>
              <a:t>from </a:t>
            </a:r>
            <a:r>
              <a:rPr lang="en-GB" b="1" i="1" dirty="0" smtClean="0"/>
              <a:t>S. </a:t>
            </a:r>
            <a:r>
              <a:rPr lang="en-GB" b="1" i="1" dirty="0" err="1" smtClean="0"/>
              <a:t>aureus</a:t>
            </a:r>
            <a:r>
              <a:rPr lang="en-GB" dirty="0" smtClean="0"/>
              <a:t/>
            </a:r>
            <a:br>
              <a:rPr lang="en-GB" dirty="0" smtClean="0"/>
            </a:br>
            <a:endParaRPr lang="en-GB" dirty="0" smtClean="0"/>
          </a:p>
        </p:txBody>
      </p:sp>
      <p:sp>
        <p:nvSpPr>
          <p:cNvPr id="3" name="Subtitle 2"/>
          <p:cNvSpPr>
            <a:spLocks noGrp="1"/>
          </p:cNvSpPr>
          <p:nvPr>
            <p:ph type="subTitle" idx="1"/>
          </p:nvPr>
        </p:nvSpPr>
        <p:spPr>
          <a:xfrm>
            <a:off x="500063" y="1500188"/>
            <a:ext cx="7272337" cy="4786312"/>
          </a:xfrm>
        </p:spPr>
        <p:txBody>
          <a:bodyPr rtlCol="0">
            <a:normAutofit/>
          </a:bodyPr>
          <a:lstStyle/>
          <a:p>
            <a:pPr eaLnBrk="1" fontAlgn="auto" hangingPunct="1">
              <a:spcAft>
                <a:spcPts val="0"/>
              </a:spcAft>
              <a:defRPr/>
            </a:pPr>
            <a:endParaRPr lang="en-GB" dirty="0" smtClean="0"/>
          </a:p>
          <a:p>
            <a:pPr eaLnBrk="1" fontAlgn="auto" hangingPunct="1">
              <a:spcAft>
                <a:spcPts val="0"/>
              </a:spcAft>
              <a:defRPr/>
            </a:pPr>
            <a:endParaRPr lang="en-GB" dirty="0" smtClean="0"/>
          </a:p>
          <a:p>
            <a:pPr eaLnBrk="1" fontAlgn="auto" hangingPunct="1">
              <a:spcAft>
                <a:spcPts val="0"/>
              </a:spcAft>
              <a:defRPr/>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2815256789"/>
              </p:ext>
            </p:extLst>
          </p:nvPr>
        </p:nvGraphicFramePr>
        <p:xfrm>
          <a:off x="971600" y="2132856"/>
          <a:ext cx="6850990" cy="3030193"/>
        </p:xfrm>
        <a:graphic>
          <a:graphicData uri="http://schemas.openxmlformats.org/drawingml/2006/table">
            <a:tbl>
              <a:tblPr firstRow="1" bandRow="1">
                <a:tableStyleId>{5C22544A-7EE6-4342-B048-85BDC9FD1C3A}</a:tableStyleId>
              </a:tblPr>
              <a:tblGrid>
                <a:gridCol w="1800200"/>
                <a:gridCol w="1389380"/>
                <a:gridCol w="1732280"/>
                <a:gridCol w="1929130"/>
              </a:tblGrid>
              <a:tr h="652843">
                <a:tc>
                  <a:txBody>
                    <a:bodyPr/>
                    <a:lstStyle/>
                    <a:p>
                      <a:r>
                        <a:rPr lang="en-GB" sz="1800" i="1" dirty="0" smtClean="0"/>
                        <a:t>Test</a:t>
                      </a:r>
                      <a:endParaRPr lang="en-GB" sz="1800" dirty="0"/>
                    </a:p>
                  </a:txBody>
                  <a:tcPr marT="45711" marB="45711"/>
                </a:tc>
                <a:tc>
                  <a:txBody>
                    <a:bodyPr/>
                    <a:lstStyle/>
                    <a:p>
                      <a:r>
                        <a:rPr lang="en-GB" sz="1800" i="1" dirty="0" smtClean="0"/>
                        <a:t>S. </a:t>
                      </a:r>
                      <a:r>
                        <a:rPr lang="en-GB" sz="1800" i="1" dirty="0" err="1" smtClean="0"/>
                        <a:t>aureus</a:t>
                      </a:r>
                      <a:r>
                        <a:rPr lang="en-GB" sz="1800" i="1" dirty="0" smtClean="0"/>
                        <a:t> </a:t>
                      </a:r>
                      <a:endParaRPr lang="en-GB" sz="1800" dirty="0"/>
                    </a:p>
                  </a:txBody>
                  <a:tcPr marT="45711" marB="45711"/>
                </a:tc>
                <a:tc>
                  <a:txBody>
                    <a:bodyPr/>
                    <a:lstStyle/>
                    <a:p>
                      <a:r>
                        <a:rPr lang="en-GB" sz="1800" i="1" dirty="0" smtClean="0"/>
                        <a:t>S. </a:t>
                      </a:r>
                      <a:r>
                        <a:rPr lang="en-GB" sz="1800" i="1" dirty="0" err="1" smtClean="0"/>
                        <a:t>epidermidis</a:t>
                      </a:r>
                      <a:r>
                        <a:rPr lang="en-GB" sz="1800" i="1" dirty="0" smtClean="0"/>
                        <a:t> </a:t>
                      </a:r>
                      <a:endParaRPr lang="en-GB" sz="180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1" dirty="0" smtClean="0"/>
                        <a:t>S. </a:t>
                      </a:r>
                      <a:r>
                        <a:rPr lang="en-GB" sz="1800" i="1" dirty="0" err="1" smtClean="0"/>
                        <a:t>saprophyticus</a:t>
                      </a:r>
                      <a:endParaRPr lang="en-GB" sz="1800" dirty="0" smtClean="0"/>
                    </a:p>
                    <a:p>
                      <a:endParaRPr lang="en-GB" sz="1800" dirty="0"/>
                    </a:p>
                  </a:txBody>
                  <a:tcPr marT="45711" marB="45711"/>
                </a:tc>
              </a:tr>
              <a:tr h="264764">
                <a:tc>
                  <a:txBody>
                    <a:bodyPr/>
                    <a:lstStyle/>
                    <a:p>
                      <a:r>
                        <a:rPr lang="en-GB" sz="1800" dirty="0" err="1" smtClean="0"/>
                        <a:t>Coagulase</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a:t>
                      </a:r>
                      <a:endParaRPr lang="en-GB" sz="1800" dirty="0"/>
                    </a:p>
                  </a:txBody>
                  <a:tcPr marT="45711" marB="45711"/>
                </a:tc>
              </a:tr>
              <a:tr h="264764">
                <a:tc>
                  <a:txBody>
                    <a:bodyPr/>
                    <a:lstStyle/>
                    <a:p>
                      <a:r>
                        <a:rPr lang="en-GB" sz="1800" dirty="0" smtClean="0"/>
                        <a:t>DNA-</a:t>
                      </a:r>
                      <a:r>
                        <a:rPr lang="en-GB" sz="1800" dirty="0" err="1" smtClean="0"/>
                        <a:t>ase</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 (weak)</a:t>
                      </a:r>
                      <a:endParaRPr lang="en-GB" sz="1800" dirty="0"/>
                    </a:p>
                  </a:txBody>
                  <a:tcPr marT="45711" marB="45711"/>
                </a:tc>
                <a:tc>
                  <a:txBody>
                    <a:bodyPr/>
                    <a:lstStyle/>
                    <a:p>
                      <a:r>
                        <a:rPr lang="en-GB" sz="1800" dirty="0" smtClean="0"/>
                        <a:t>-</a:t>
                      </a:r>
                      <a:endParaRPr lang="en-GB" sz="1800" dirty="0"/>
                    </a:p>
                  </a:txBody>
                  <a:tcPr marT="45711" marB="45711"/>
                </a:tc>
              </a:tr>
              <a:tr h="264764">
                <a:tc>
                  <a:txBody>
                    <a:bodyPr/>
                    <a:lstStyle/>
                    <a:p>
                      <a:r>
                        <a:rPr lang="en-GB" sz="1800" dirty="0" err="1" smtClean="0"/>
                        <a:t>Mannitol</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a:t>
                      </a:r>
                      <a:endParaRPr lang="en-GB" sz="1800" dirty="0"/>
                    </a:p>
                  </a:txBody>
                  <a:tcPr marT="45711" marB="45711"/>
                </a:tc>
              </a:tr>
              <a:tr h="264764">
                <a:tc>
                  <a:txBody>
                    <a:bodyPr/>
                    <a:lstStyle/>
                    <a:p>
                      <a:r>
                        <a:rPr lang="en-GB" sz="1800" dirty="0" smtClean="0"/>
                        <a:t>Sucrose</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a:t>
                      </a:r>
                      <a:endParaRPr lang="en-GB" sz="1800" dirty="0"/>
                    </a:p>
                  </a:txBody>
                  <a:tcPr marT="45711" marB="45711"/>
                </a:tc>
                <a:tc>
                  <a:txBody>
                    <a:bodyPr/>
                    <a:lstStyle/>
                    <a:p>
                      <a:r>
                        <a:rPr lang="en-GB" sz="1800" dirty="0" smtClean="0"/>
                        <a:t>+</a:t>
                      </a:r>
                      <a:endParaRPr lang="en-GB" sz="1800" dirty="0"/>
                    </a:p>
                  </a:txBody>
                  <a:tcPr marT="45711" marB="45711"/>
                </a:tc>
              </a:tr>
              <a:tr h="652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Novobiocin</a:t>
                      </a:r>
                      <a:endParaRPr lang="en-GB"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(5g disc)</a:t>
                      </a:r>
                    </a:p>
                    <a:p>
                      <a:endParaRPr lang="en-GB" sz="1800" dirty="0"/>
                    </a:p>
                  </a:txBody>
                  <a:tcPr marT="45711" marB="45711"/>
                </a:tc>
                <a:tc>
                  <a:txBody>
                    <a:bodyPr/>
                    <a:lstStyle/>
                    <a:p>
                      <a:r>
                        <a:rPr lang="en-GB" sz="1800" dirty="0" smtClean="0">
                          <a:solidFill>
                            <a:prstClr val="black"/>
                          </a:solidFill>
                          <a:ea typeface="Calibri" pitchFamily="34" charset="0"/>
                          <a:cs typeface="TimesTen-Roman"/>
                        </a:rPr>
                        <a:t>Susceptible</a:t>
                      </a:r>
                      <a:endParaRPr lang="en-GB" sz="1800" dirty="0"/>
                    </a:p>
                  </a:txBody>
                  <a:tcPr marT="45711" marB="45711"/>
                </a:tc>
                <a:tc>
                  <a:txBody>
                    <a:bodyPr/>
                    <a:lstStyle/>
                    <a:p>
                      <a:r>
                        <a:rPr lang="en-GB" sz="1800" dirty="0" smtClean="0">
                          <a:solidFill>
                            <a:prstClr val="black"/>
                          </a:solidFill>
                          <a:ea typeface="Calibri" pitchFamily="34" charset="0"/>
                          <a:cs typeface="TimesTen-Roman"/>
                        </a:rPr>
                        <a:t>Susceptible</a:t>
                      </a:r>
                      <a:endParaRPr lang="en-GB" sz="1800" dirty="0"/>
                    </a:p>
                  </a:txBody>
                  <a:tcPr marT="45711" marB="45711"/>
                </a:tc>
                <a:tc>
                  <a:txBody>
                    <a:bodyPr/>
                    <a:lstStyle/>
                    <a:p>
                      <a:r>
                        <a:rPr lang="en-GB" sz="1800" dirty="0" smtClean="0">
                          <a:solidFill>
                            <a:prstClr val="black"/>
                          </a:solidFill>
                          <a:ea typeface="Calibri" pitchFamily="34" charset="0"/>
                          <a:cs typeface="TimesTen-Roman"/>
                        </a:rPr>
                        <a:t>Resistant</a:t>
                      </a:r>
                      <a:endParaRPr lang="en-GB" sz="1800" dirty="0"/>
                    </a:p>
                  </a:txBody>
                  <a:tcPr marT="45711" marB="45711"/>
                </a:tc>
              </a:tr>
            </a:tbl>
          </a:graphicData>
        </a:graphic>
      </p:graphicFrame>
    </p:spTree>
    <p:extLst>
      <p:ext uri="{BB962C8B-B14F-4D97-AF65-F5344CB8AC3E}">
        <p14:creationId xmlns:p14="http://schemas.microsoft.com/office/powerpoint/2010/main" val="3937600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0"/>
            <a:ext cx="7772400" cy="928688"/>
          </a:xfrm>
        </p:spPr>
        <p:txBody>
          <a:bodyPr/>
          <a:lstStyle/>
          <a:p>
            <a:pPr eaLnBrk="1" hangingPunct="1"/>
            <a:r>
              <a:rPr lang="en-US" b="1" smtClean="0">
                <a:solidFill>
                  <a:srgbClr val="FF0000"/>
                </a:solidFill>
              </a:rPr>
              <a:t>Micrococcus</a:t>
            </a:r>
            <a:endParaRPr lang="en-GB" b="1" smtClean="0">
              <a:solidFill>
                <a:srgbClr val="FF0000"/>
              </a:solidFill>
            </a:endParaRPr>
          </a:p>
        </p:txBody>
      </p:sp>
      <p:sp>
        <p:nvSpPr>
          <p:cNvPr id="3" name="Subtitle 2"/>
          <p:cNvSpPr>
            <a:spLocks noGrp="1"/>
          </p:cNvSpPr>
          <p:nvPr>
            <p:ph type="subTitle" idx="1"/>
          </p:nvPr>
        </p:nvSpPr>
        <p:spPr>
          <a:xfrm>
            <a:off x="571500" y="1143000"/>
            <a:ext cx="8072438" cy="5214938"/>
          </a:xfrm>
        </p:spPr>
        <p:txBody>
          <a:bodyPr rtlCol="0">
            <a:normAutofit fontScale="77500" lnSpcReduction="20000"/>
          </a:bodyPr>
          <a:lstStyle/>
          <a:p>
            <a:pPr algn="l" eaLnBrk="1" fontAlgn="auto" hangingPunct="1">
              <a:spcAft>
                <a:spcPts val="0"/>
              </a:spcAft>
              <a:buFont typeface="Wingdings" pitchFamily="2" charset="2"/>
              <a:buChar char="Ø"/>
              <a:defRPr/>
            </a:pPr>
            <a:r>
              <a:rPr lang="en-US" dirty="0" smtClean="0">
                <a:solidFill>
                  <a:schemeClr val="tx1"/>
                </a:solidFill>
              </a:rPr>
              <a:t>Gram-positive </a:t>
            </a:r>
            <a:r>
              <a:rPr lang="en-US" dirty="0" err="1" smtClean="0">
                <a:solidFill>
                  <a:schemeClr val="tx1"/>
                </a:solidFill>
              </a:rPr>
              <a:t>cocci</a:t>
            </a:r>
            <a:r>
              <a:rPr lang="en-US" dirty="0" smtClean="0">
                <a:solidFill>
                  <a:schemeClr val="tx1"/>
                </a:solidFill>
              </a:rPr>
              <a:t> </a:t>
            </a:r>
            <a:r>
              <a:rPr lang="en-US" dirty="0" smtClean="0">
                <a:solidFill>
                  <a:schemeClr val="tx1"/>
                </a:solidFill>
                <a:sym typeface="Symbol" pitchFamily="18" charset="2"/>
              </a:rPr>
              <a:t>forming pairs, </a:t>
            </a:r>
            <a:r>
              <a:rPr lang="en-US" b="1" dirty="0" smtClean="0">
                <a:solidFill>
                  <a:schemeClr val="tx1"/>
                </a:solidFill>
                <a:sym typeface="Symbol" pitchFamily="18" charset="2"/>
              </a:rPr>
              <a:t>tetrads (predominantly), </a:t>
            </a:r>
            <a:r>
              <a:rPr lang="en-US" dirty="0" smtClean="0">
                <a:solidFill>
                  <a:schemeClr val="tx1"/>
                </a:solidFill>
                <a:sym typeface="Symbol" pitchFamily="18" charset="2"/>
              </a:rPr>
              <a:t>or irregular clusters</a:t>
            </a:r>
          </a:p>
          <a:p>
            <a:pPr algn="l" eaLnBrk="1" fontAlgn="auto" hangingPunct="1">
              <a:spcAft>
                <a:spcPts val="0"/>
              </a:spcAft>
              <a:buFont typeface="Wingdings" pitchFamily="2" charset="2"/>
              <a:buChar char="Ø"/>
              <a:defRPr/>
            </a:pPr>
            <a:r>
              <a:rPr lang="en-US" dirty="0" err="1" smtClean="0">
                <a:solidFill>
                  <a:schemeClr val="tx1"/>
                </a:solidFill>
                <a:sym typeface="Symbol" pitchFamily="18" charset="2"/>
              </a:rPr>
              <a:t>Catalase</a:t>
            </a:r>
            <a:r>
              <a:rPr lang="en-US" dirty="0" smtClean="0">
                <a:solidFill>
                  <a:schemeClr val="tx1"/>
                </a:solidFill>
                <a:sym typeface="Symbol" pitchFamily="18" charset="2"/>
              </a:rPr>
              <a:t> positive</a:t>
            </a:r>
          </a:p>
          <a:p>
            <a:pPr algn="l" eaLnBrk="1" fontAlgn="auto" hangingPunct="1">
              <a:spcAft>
                <a:spcPts val="0"/>
              </a:spcAft>
              <a:buFont typeface="Wingdings" pitchFamily="2" charset="2"/>
              <a:buChar char="Ø"/>
              <a:defRPr/>
            </a:pPr>
            <a:r>
              <a:rPr lang="en-US" i="1" dirty="0" smtClean="0">
                <a:solidFill>
                  <a:schemeClr val="tx1"/>
                </a:solidFill>
              </a:rPr>
              <a:t>Micrococcus </a:t>
            </a:r>
            <a:r>
              <a:rPr lang="en-US" dirty="0" smtClean="0">
                <a:solidFill>
                  <a:schemeClr val="tx1"/>
                </a:solidFill>
              </a:rPr>
              <a:t>transient flora on exposed skin of face, arms, hands, and legs</a:t>
            </a:r>
          </a:p>
          <a:p>
            <a:pPr algn="l" eaLnBrk="1" fontAlgn="auto" hangingPunct="1">
              <a:spcAft>
                <a:spcPts val="0"/>
              </a:spcAft>
              <a:buFont typeface="Wingdings" pitchFamily="2" charset="2"/>
              <a:buChar char="Ø"/>
              <a:defRPr/>
            </a:pPr>
            <a:r>
              <a:rPr lang="en-US" i="1" dirty="0" smtClean="0">
                <a:solidFill>
                  <a:schemeClr val="tx1"/>
                </a:solidFill>
              </a:rPr>
              <a:t>Micrococcus </a:t>
            </a:r>
            <a:r>
              <a:rPr lang="en-US" dirty="0" err="1" smtClean="0">
                <a:solidFill>
                  <a:schemeClr val="tx1"/>
                </a:solidFill>
              </a:rPr>
              <a:t>coagulase</a:t>
            </a:r>
            <a:r>
              <a:rPr lang="en-US" dirty="0" smtClean="0">
                <a:solidFill>
                  <a:schemeClr val="tx1"/>
                </a:solidFill>
              </a:rPr>
              <a:t>-negative, </a:t>
            </a:r>
            <a:r>
              <a:rPr lang="en-US" dirty="0" err="1" smtClean="0">
                <a:solidFill>
                  <a:schemeClr val="tx1"/>
                </a:solidFill>
              </a:rPr>
              <a:t>furazolidone</a:t>
            </a:r>
            <a:r>
              <a:rPr lang="en-US" dirty="0" smtClean="0">
                <a:solidFill>
                  <a:schemeClr val="tx1"/>
                </a:solidFill>
              </a:rPr>
              <a:t>-resistant, and </a:t>
            </a:r>
            <a:r>
              <a:rPr lang="en-US" b="1" dirty="0" err="1" smtClean="0">
                <a:solidFill>
                  <a:schemeClr val="tx1"/>
                </a:solidFill>
              </a:rPr>
              <a:t>bacitracin</a:t>
            </a:r>
            <a:r>
              <a:rPr lang="en-US" b="1" dirty="0" smtClean="0">
                <a:solidFill>
                  <a:schemeClr val="tx1"/>
                </a:solidFill>
              </a:rPr>
              <a:t>-susceptible</a:t>
            </a:r>
          </a:p>
          <a:p>
            <a:pPr algn="l" eaLnBrk="1" fontAlgn="auto" hangingPunct="1">
              <a:spcAft>
                <a:spcPts val="0"/>
              </a:spcAft>
              <a:buFont typeface="Wingdings" pitchFamily="2" charset="2"/>
              <a:buChar char="Ø"/>
              <a:defRPr/>
            </a:pPr>
            <a:r>
              <a:rPr lang="en-US" i="1" dirty="0" smtClean="0">
                <a:solidFill>
                  <a:schemeClr val="tx1"/>
                </a:solidFill>
              </a:rPr>
              <a:t>Micrococcus </a:t>
            </a:r>
            <a:r>
              <a:rPr lang="en-US" dirty="0" err="1" smtClean="0">
                <a:solidFill>
                  <a:schemeClr val="tx1"/>
                </a:solidFill>
              </a:rPr>
              <a:t>cytochrome</a:t>
            </a:r>
            <a:r>
              <a:rPr lang="en-US" dirty="0" smtClean="0">
                <a:solidFill>
                  <a:schemeClr val="tx1"/>
                </a:solidFill>
              </a:rPr>
              <a:t> </a:t>
            </a:r>
            <a:r>
              <a:rPr lang="en-US" b="1" dirty="0" err="1" smtClean="0">
                <a:solidFill>
                  <a:schemeClr val="tx1"/>
                </a:solidFill>
              </a:rPr>
              <a:t>oxidase</a:t>
            </a:r>
            <a:r>
              <a:rPr lang="en-US" b="1" dirty="0" smtClean="0">
                <a:solidFill>
                  <a:schemeClr val="tx1"/>
                </a:solidFill>
              </a:rPr>
              <a:t> positive</a:t>
            </a:r>
          </a:p>
          <a:p>
            <a:pPr algn="l" eaLnBrk="1" fontAlgn="auto" hangingPunct="1">
              <a:spcAft>
                <a:spcPts val="0"/>
              </a:spcAft>
              <a:buFont typeface="Wingdings" pitchFamily="2" charset="2"/>
              <a:buChar char="Ø"/>
              <a:defRPr/>
            </a:pPr>
            <a:r>
              <a:rPr lang="en-GB" i="1" dirty="0" smtClean="0">
                <a:solidFill>
                  <a:schemeClr val="tx1"/>
                </a:solidFill>
              </a:rPr>
              <a:t>Micrococcus</a:t>
            </a:r>
            <a:r>
              <a:rPr lang="en-GB" dirty="0" smtClean="0">
                <a:solidFill>
                  <a:schemeClr val="tx1"/>
                </a:solidFill>
              </a:rPr>
              <a:t> species are </a:t>
            </a:r>
            <a:r>
              <a:rPr lang="en-GB" b="1" dirty="0" smtClean="0">
                <a:solidFill>
                  <a:schemeClr val="tx1"/>
                </a:solidFill>
              </a:rPr>
              <a:t>strictly aerobic</a:t>
            </a:r>
            <a:r>
              <a:rPr lang="en-GB" b="1" i="1" dirty="0" smtClean="0">
                <a:solidFill>
                  <a:schemeClr val="tx1"/>
                </a:solidFill>
              </a:rPr>
              <a:t>. </a:t>
            </a:r>
          </a:p>
          <a:p>
            <a:pPr algn="l" eaLnBrk="1" fontAlgn="auto" hangingPunct="1">
              <a:spcAft>
                <a:spcPts val="0"/>
              </a:spcAft>
              <a:buFont typeface="Wingdings" pitchFamily="2" charset="2"/>
              <a:buChar char="Ø"/>
              <a:defRPr/>
            </a:pPr>
            <a:r>
              <a:rPr lang="en-GB" i="1" dirty="0" err="1" smtClean="0">
                <a:solidFill>
                  <a:schemeClr val="tx1"/>
                </a:solidFill>
              </a:rPr>
              <a:t>Micrococci</a:t>
            </a:r>
            <a:r>
              <a:rPr lang="en-GB" i="1" dirty="0" smtClean="0">
                <a:solidFill>
                  <a:schemeClr val="tx1"/>
                </a:solidFill>
              </a:rPr>
              <a:t> may be distinguished from staphylococci by a modified </a:t>
            </a:r>
            <a:r>
              <a:rPr lang="en-GB" i="1" dirty="0" err="1" smtClean="0">
                <a:solidFill>
                  <a:schemeClr val="tx1"/>
                </a:solidFill>
              </a:rPr>
              <a:t>oxidase</a:t>
            </a:r>
            <a:r>
              <a:rPr lang="en-GB" i="1" dirty="0" smtClean="0">
                <a:solidFill>
                  <a:schemeClr val="tx1"/>
                </a:solidFill>
              </a:rPr>
              <a:t> test</a:t>
            </a:r>
            <a:r>
              <a:rPr lang="en-GB" i="1" baseline="30000" dirty="0" smtClean="0">
                <a:solidFill>
                  <a:schemeClr val="tx1"/>
                </a:solidFill>
              </a:rPr>
              <a:t>.</a:t>
            </a:r>
            <a:r>
              <a:rPr lang="en-GB" i="1" dirty="0" smtClean="0">
                <a:solidFill>
                  <a:schemeClr val="tx1"/>
                </a:solidFill>
              </a:rPr>
              <a:t> Staphylococcus species, with the exception of S. </a:t>
            </a:r>
            <a:r>
              <a:rPr lang="en-GB" i="1" dirty="0" err="1" smtClean="0">
                <a:solidFill>
                  <a:schemeClr val="tx1"/>
                </a:solidFill>
              </a:rPr>
              <a:t>sciuri</a:t>
            </a:r>
            <a:r>
              <a:rPr lang="en-GB" i="1" dirty="0" smtClean="0">
                <a:solidFill>
                  <a:schemeClr val="tx1"/>
                </a:solidFill>
              </a:rPr>
              <a:t>, S. </a:t>
            </a:r>
            <a:r>
              <a:rPr lang="en-GB" i="1" dirty="0" err="1" smtClean="0">
                <a:solidFill>
                  <a:schemeClr val="tx1"/>
                </a:solidFill>
              </a:rPr>
              <a:t>lentus</a:t>
            </a:r>
            <a:r>
              <a:rPr lang="en-GB" i="1" dirty="0" smtClean="0">
                <a:solidFill>
                  <a:schemeClr val="tx1"/>
                </a:solidFill>
              </a:rPr>
              <a:t> and S. </a:t>
            </a:r>
            <a:r>
              <a:rPr lang="en-GB" i="1" dirty="0" err="1" smtClean="0">
                <a:solidFill>
                  <a:schemeClr val="tx1"/>
                </a:solidFill>
              </a:rPr>
              <a:t>vutulus</a:t>
            </a:r>
            <a:r>
              <a:rPr lang="en-GB" i="1" dirty="0" smtClean="0">
                <a:solidFill>
                  <a:schemeClr val="tx1"/>
                </a:solidFill>
              </a:rPr>
              <a:t> are </a:t>
            </a:r>
            <a:r>
              <a:rPr lang="en-GB" i="1" dirty="0" err="1" smtClean="0">
                <a:solidFill>
                  <a:schemeClr val="tx1"/>
                </a:solidFill>
              </a:rPr>
              <a:t>oxidase</a:t>
            </a:r>
            <a:r>
              <a:rPr lang="en-GB" i="1" dirty="0" smtClean="0">
                <a:solidFill>
                  <a:schemeClr val="tx1"/>
                </a:solidFill>
              </a:rPr>
              <a:t>-negative and Micrococcus species are </a:t>
            </a:r>
            <a:r>
              <a:rPr lang="en-GB" i="1" dirty="0" err="1" smtClean="0">
                <a:solidFill>
                  <a:schemeClr val="tx1"/>
                </a:solidFill>
              </a:rPr>
              <a:t>oxidase</a:t>
            </a:r>
            <a:r>
              <a:rPr lang="en-GB" i="1" dirty="0" smtClean="0">
                <a:solidFill>
                  <a:schemeClr val="tx1"/>
                </a:solidFill>
              </a:rPr>
              <a:t>-positive.</a:t>
            </a:r>
          </a:p>
          <a:p>
            <a:pPr algn="l" eaLnBrk="1" fontAlgn="auto" hangingPunct="1">
              <a:spcAft>
                <a:spcPts val="0"/>
              </a:spcAft>
              <a:buFont typeface="Wingdings" pitchFamily="2" charset="2"/>
              <a:buChar char="Ø"/>
              <a:defRPr/>
            </a:pPr>
            <a:r>
              <a:rPr lang="en-GB" dirty="0" smtClean="0">
                <a:solidFill>
                  <a:schemeClr val="tx1"/>
                </a:solidFill>
              </a:rPr>
              <a:t>Micrococcus species produce yellow or red-pigmented colonies on blood agar</a:t>
            </a:r>
          </a:p>
        </p:txBody>
      </p:sp>
    </p:spTree>
    <p:extLst>
      <p:ext uri="{BB962C8B-B14F-4D97-AF65-F5344CB8AC3E}">
        <p14:creationId xmlns:p14="http://schemas.microsoft.com/office/powerpoint/2010/main" val="3591435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Immunity to Staphylococcus </a:t>
            </a:r>
            <a:r>
              <a:rPr lang="en-US" dirty="0" smtClean="0">
                <a:effectLst/>
              </a:rPr>
              <a:t>Infections</a:t>
            </a:r>
            <a:endParaRPr lang="en-GB" dirty="0"/>
          </a:p>
        </p:txBody>
      </p:sp>
      <p:sp>
        <p:nvSpPr>
          <p:cNvPr id="3" name="Content Placeholder 2"/>
          <p:cNvSpPr>
            <a:spLocks noGrp="1"/>
          </p:cNvSpPr>
          <p:nvPr>
            <p:ph idx="1"/>
          </p:nvPr>
        </p:nvSpPr>
        <p:spPr/>
        <p:txBody>
          <a:bodyPr>
            <a:normAutofit fontScale="70000" lnSpcReduction="20000"/>
          </a:bodyPr>
          <a:lstStyle/>
          <a:p>
            <a:pPr lvl="0"/>
            <a:r>
              <a:rPr lang="en-US" dirty="0" smtClean="0">
                <a:effectLst/>
              </a:rPr>
              <a:t>Body </a:t>
            </a:r>
            <a:r>
              <a:rPr lang="en-US" dirty="0">
                <a:effectLst/>
              </a:rPr>
              <a:t>responds with antibodies to the many antigens of staph but protective capacity for the antibodies is uncertain and repeated infections occur</a:t>
            </a:r>
            <a:endParaRPr lang="en-GB" dirty="0">
              <a:effectLst/>
            </a:endParaRPr>
          </a:p>
          <a:p>
            <a:pPr lvl="0"/>
            <a:r>
              <a:rPr lang="en-US" dirty="0">
                <a:effectLst/>
              </a:rPr>
              <a:t>Both antigenic </a:t>
            </a:r>
            <a:r>
              <a:rPr lang="en-US" dirty="0" err="1">
                <a:effectLst/>
              </a:rPr>
              <a:t>polysaccarides</a:t>
            </a:r>
            <a:r>
              <a:rPr lang="en-US" dirty="0">
                <a:effectLst/>
              </a:rPr>
              <a:t> and proteins from cell wall and secreted toxins and enzymes are involved in serological test for staphylococci, thus causing confusion</a:t>
            </a:r>
            <a:endParaRPr lang="en-GB" dirty="0">
              <a:effectLst/>
            </a:endParaRPr>
          </a:p>
          <a:p>
            <a:pPr lvl="0"/>
            <a:r>
              <a:rPr lang="en-US" dirty="0" err="1">
                <a:effectLst/>
              </a:rPr>
              <a:t>Autogenous</a:t>
            </a:r>
            <a:r>
              <a:rPr lang="en-US" dirty="0">
                <a:effectLst/>
              </a:rPr>
              <a:t> vaccines are of limited value success in chronic infections. They are made from killed organisms of patients own staph isolated from lesions. Colonization with low virulence strains may keep off pathogenic </a:t>
            </a:r>
            <a:r>
              <a:rPr lang="en-US" dirty="0" smtClean="0">
                <a:effectLst/>
              </a:rPr>
              <a:t>strains</a:t>
            </a:r>
            <a:endParaRPr lang="en-GB" dirty="0">
              <a:effectLst/>
            </a:endParaRPr>
          </a:p>
        </p:txBody>
      </p:sp>
    </p:spTree>
    <p:extLst>
      <p:ext uri="{BB962C8B-B14F-4D97-AF65-F5344CB8AC3E}">
        <p14:creationId xmlns:p14="http://schemas.microsoft.com/office/powerpoint/2010/main" val="2779329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Epidemiological Typing of Staphylococci</a:t>
            </a:r>
            <a:endParaRPr lang="en-GB" dirty="0">
              <a:effectLst/>
            </a:endParaRPr>
          </a:p>
        </p:txBody>
      </p:sp>
      <p:sp>
        <p:nvSpPr>
          <p:cNvPr id="3" name="Content Placeholder 2"/>
          <p:cNvSpPr>
            <a:spLocks noGrp="1"/>
          </p:cNvSpPr>
          <p:nvPr>
            <p:ph idx="1"/>
          </p:nvPr>
        </p:nvSpPr>
        <p:spPr/>
        <p:txBody>
          <a:bodyPr>
            <a:normAutofit fontScale="92500" lnSpcReduction="20000"/>
          </a:bodyPr>
          <a:lstStyle/>
          <a:p>
            <a:r>
              <a:rPr lang="en-US" dirty="0">
                <a:effectLst/>
              </a:rPr>
              <a:t>Reasons for finger printing or staph strains in the following situations;</a:t>
            </a:r>
            <a:endParaRPr lang="en-GB" dirty="0">
              <a:effectLst/>
            </a:endParaRPr>
          </a:p>
          <a:p>
            <a:pPr lvl="1"/>
            <a:r>
              <a:rPr lang="en-US" dirty="0">
                <a:effectLst/>
              </a:rPr>
              <a:t>Food poisoning outbreaks</a:t>
            </a:r>
            <a:endParaRPr lang="en-GB" dirty="0">
              <a:effectLst/>
            </a:endParaRPr>
          </a:p>
          <a:p>
            <a:pPr lvl="1"/>
            <a:r>
              <a:rPr lang="en-US" dirty="0">
                <a:effectLst/>
              </a:rPr>
              <a:t>Nosocomial infection (hospital X-infection)</a:t>
            </a:r>
            <a:endParaRPr lang="en-GB" dirty="0">
              <a:effectLst/>
            </a:endParaRPr>
          </a:p>
          <a:p>
            <a:pPr lvl="1"/>
            <a:r>
              <a:rPr lang="en-US" dirty="0">
                <a:effectLst/>
              </a:rPr>
              <a:t>Nursery outbreaks</a:t>
            </a:r>
            <a:endParaRPr lang="en-GB" dirty="0">
              <a:effectLst/>
            </a:endParaRPr>
          </a:p>
          <a:p>
            <a:pPr lvl="1"/>
            <a:r>
              <a:rPr lang="en-US" dirty="0">
                <a:effectLst/>
              </a:rPr>
              <a:t>Staphylococcal Scalded Skin Syndrome (SSSS) outbreaks</a:t>
            </a:r>
            <a:endParaRPr lang="en-GB" dirty="0">
              <a:effectLst/>
            </a:endParaRPr>
          </a:p>
          <a:p>
            <a:pPr lvl="1"/>
            <a:r>
              <a:rPr lang="en-US" dirty="0">
                <a:effectLst/>
              </a:rPr>
              <a:t>Toxic shock syndrome (TSST-1) outbreak in females sanitary towels especially tampons contaminated with staph at manufacturing </a:t>
            </a:r>
            <a:r>
              <a:rPr lang="en-US" dirty="0" smtClean="0">
                <a:effectLst/>
              </a:rPr>
              <a:t>plant</a:t>
            </a:r>
            <a:endParaRPr lang="en-GB" dirty="0">
              <a:effectLst/>
            </a:endParaRPr>
          </a:p>
        </p:txBody>
      </p:sp>
    </p:spTree>
    <p:extLst>
      <p:ext uri="{BB962C8B-B14F-4D97-AF65-F5344CB8AC3E}">
        <p14:creationId xmlns:p14="http://schemas.microsoft.com/office/powerpoint/2010/main" val="374306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0050"/>
            <a:ext cx="8568952" cy="580678"/>
          </a:xfrm>
        </p:spPr>
        <p:txBody>
          <a:bodyPr/>
          <a:lstStyle/>
          <a:p>
            <a:r>
              <a:rPr lang="en-GB" dirty="0" smtClean="0"/>
              <a:t>Classification</a:t>
            </a:r>
            <a:endParaRPr lang="en-GB" dirty="0"/>
          </a:p>
        </p:txBody>
      </p:sp>
      <p:sp>
        <p:nvSpPr>
          <p:cNvPr id="3" name="Content Placeholder 2"/>
          <p:cNvSpPr>
            <a:spLocks noGrp="1"/>
          </p:cNvSpPr>
          <p:nvPr>
            <p:ph idx="1"/>
          </p:nvPr>
        </p:nvSpPr>
        <p:spPr>
          <a:xfrm>
            <a:off x="323528" y="1412776"/>
            <a:ext cx="8568952" cy="4896544"/>
          </a:xfrm>
        </p:spPr>
        <p:txBody>
          <a:bodyPr>
            <a:normAutofit fontScale="92500" lnSpcReduction="20000"/>
          </a:bodyPr>
          <a:lstStyle/>
          <a:p>
            <a:r>
              <a:rPr lang="en-GB" dirty="0"/>
              <a:t>Clinically they are grouped into two </a:t>
            </a:r>
          </a:p>
          <a:p>
            <a:pPr marL="514350" indent="-514350">
              <a:buFont typeface="+mj-lt"/>
              <a:buAutoNum type="arabicPeriod"/>
            </a:pPr>
            <a:r>
              <a:rPr lang="en-GB" dirty="0"/>
              <a:t>Coagulase positive Staphylococci</a:t>
            </a:r>
          </a:p>
          <a:p>
            <a:pPr lvl="1"/>
            <a:r>
              <a:rPr lang="en-GB" i="1" dirty="0"/>
              <a:t>Staphylococcus </a:t>
            </a:r>
            <a:r>
              <a:rPr lang="en-GB" i="1" dirty="0" err="1" smtClean="0"/>
              <a:t>aureus</a:t>
            </a:r>
            <a:endParaRPr lang="en-GB" i="1" dirty="0"/>
          </a:p>
          <a:p>
            <a:pPr marL="514350" indent="-514350">
              <a:buFont typeface="+mj-lt"/>
              <a:buAutoNum type="arabicPeriod"/>
            </a:pPr>
            <a:r>
              <a:rPr lang="en-GB" dirty="0"/>
              <a:t>Coagulase negative </a:t>
            </a:r>
            <a:r>
              <a:rPr lang="en-GB" dirty="0" smtClean="0"/>
              <a:t>Staphylococci</a:t>
            </a:r>
          </a:p>
          <a:p>
            <a:pPr marL="914400" lvl="1" indent="-514350"/>
            <a:r>
              <a:rPr lang="en-GB" dirty="0" smtClean="0"/>
              <a:t>Frequently </a:t>
            </a:r>
            <a:r>
              <a:rPr lang="en-GB" dirty="0"/>
              <a:t>involved in nosocomial and opportunistic infections </a:t>
            </a:r>
            <a:endParaRPr lang="en-GB" dirty="0" smtClean="0"/>
          </a:p>
          <a:p>
            <a:pPr marL="914400" lvl="1" indent="-514350"/>
            <a:r>
              <a:rPr lang="en-GB" i="1" dirty="0" smtClean="0"/>
              <a:t>Staphylococcus </a:t>
            </a:r>
            <a:r>
              <a:rPr lang="en-GB" i="1" dirty="0" err="1"/>
              <a:t>epidermidis</a:t>
            </a:r>
            <a:r>
              <a:rPr lang="en-GB" i="1" dirty="0"/>
              <a:t>/ Staphylococcus </a:t>
            </a:r>
            <a:r>
              <a:rPr lang="en-GB" i="1" dirty="0" err="1"/>
              <a:t>albus</a:t>
            </a:r>
            <a:r>
              <a:rPr lang="en-GB" i="1" dirty="0"/>
              <a:t> </a:t>
            </a:r>
            <a:endParaRPr lang="en-GB" i="1" dirty="0" smtClean="0"/>
          </a:p>
          <a:p>
            <a:pPr marL="914400" lvl="1" indent="-514350"/>
            <a:r>
              <a:rPr lang="en-GB" i="1" dirty="0" smtClean="0"/>
              <a:t>Staphylococcus </a:t>
            </a:r>
            <a:r>
              <a:rPr lang="en-GB" i="1" dirty="0" err="1" smtClean="0"/>
              <a:t>saprophyticus</a:t>
            </a:r>
            <a:endParaRPr lang="en-GB" i="1" dirty="0" smtClean="0"/>
          </a:p>
          <a:p>
            <a:pPr marL="914400" lvl="1" indent="-514350"/>
            <a:r>
              <a:rPr lang="en-GB" i="1" dirty="0" smtClean="0"/>
              <a:t>S</a:t>
            </a:r>
            <a:r>
              <a:rPr lang="en-GB" i="1" dirty="0"/>
              <a:t>. </a:t>
            </a:r>
            <a:r>
              <a:rPr lang="en-GB" i="1" dirty="0" err="1"/>
              <a:t>haemolyticus</a:t>
            </a:r>
            <a:r>
              <a:rPr lang="en-GB" i="1" dirty="0"/>
              <a:t> </a:t>
            </a:r>
            <a:endParaRPr lang="en-GB" i="1" dirty="0" smtClean="0"/>
          </a:p>
          <a:p>
            <a:pPr marL="914400" lvl="1" indent="-514350"/>
            <a:r>
              <a:rPr lang="en-GB" i="1" dirty="0" smtClean="0"/>
              <a:t>S</a:t>
            </a:r>
            <a:r>
              <a:rPr lang="en-GB" i="1" dirty="0"/>
              <a:t>. </a:t>
            </a:r>
            <a:r>
              <a:rPr lang="en-GB" i="1" dirty="0" err="1" smtClean="0"/>
              <a:t>lugdunensis</a:t>
            </a:r>
            <a:endParaRPr lang="en-GB" i="1" dirty="0" smtClean="0"/>
          </a:p>
          <a:p>
            <a:pPr marL="914400" lvl="1" indent="-514350"/>
            <a:r>
              <a:rPr lang="en-GB" i="1" dirty="0" smtClean="0"/>
              <a:t>S</a:t>
            </a:r>
            <a:r>
              <a:rPr lang="en-GB" i="1" dirty="0"/>
              <a:t>. </a:t>
            </a:r>
            <a:r>
              <a:rPr lang="en-GB" i="1" dirty="0" err="1"/>
              <a:t>schleiferi</a:t>
            </a:r>
            <a:endParaRPr lang="en-GB" i="1" dirty="0"/>
          </a:p>
          <a:p>
            <a:endParaRPr lang="en-GB" dirty="0"/>
          </a:p>
          <a:p>
            <a:endParaRPr lang="en-GB" dirty="0"/>
          </a:p>
        </p:txBody>
      </p:sp>
    </p:spTree>
    <p:extLst>
      <p:ext uri="{BB962C8B-B14F-4D97-AF65-F5344CB8AC3E}">
        <p14:creationId xmlns:p14="http://schemas.microsoft.com/office/powerpoint/2010/main" val="239674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Techniques used in epidemiological </a:t>
            </a:r>
            <a:r>
              <a:rPr lang="en-US" dirty="0" smtClean="0">
                <a:effectLst/>
              </a:rPr>
              <a:t>studies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445642"/>
              </p:ext>
            </p:extLst>
          </p:nvPr>
        </p:nvGraphicFramePr>
        <p:xfrm>
          <a:off x="685800" y="1771650"/>
          <a:ext cx="7772400" cy="3542174"/>
        </p:xfrm>
        <a:graphic>
          <a:graphicData uri="http://schemas.openxmlformats.org/drawingml/2006/table">
            <a:tbl>
              <a:tblPr firstRow="1" bandRow="1">
                <a:tableStyleId>{5C22544A-7EE6-4342-B048-85BDC9FD1C3A}</a:tableStyleId>
              </a:tblPr>
              <a:tblGrid>
                <a:gridCol w="3886200"/>
                <a:gridCol w="3886200"/>
              </a:tblGrid>
              <a:tr h="433214">
                <a:tc>
                  <a:txBody>
                    <a:bodyPr/>
                    <a:lstStyle/>
                    <a:p>
                      <a:r>
                        <a:rPr lang="en-US" sz="1800" b="1" kern="1200" dirty="0" smtClean="0">
                          <a:solidFill>
                            <a:schemeClr val="lt1"/>
                          </a:solidFill>
                          <a:effectLst/>
                          <a:latin typeface="+mn-lt"/>
                          <a:ea typeface="+mn-ea"/>
                          <a:cs typeface="+mn-cs"/>
                        </a:rPr>
                        <a:t>Technique</a:t>
                      </a:r>
                      <a:endParaRPr lang="en-GB" dirty="0"/>
                    </a:p>
                  </a:txBody>
                  <a:tcPr/>
                </a:tc>
                <a:tc>
                  <a:txBody>
                    <a:bodyPr/>
                    <a:lstStyle/>
                    <a:p>
                      <a:r>
                        <a:rPr lang="en-US" sz="1800" b="1" kern="1200" dirty="0" smtClean="0">
                          <a:solidFill>
                            <a:schemeClr val="lt1"/>
                          </a:solidFill>
                          <a:effectLst/>
                          <a:latin typeface="+mn-lt"/>
                          <a:ea typeface="+mn-ea"/>
                          <a:cs typeface="+mn-cs"/>
                        </a:rPr>
                        <a:t>Limitations </a:t>
                      </a:r>
                      <a:endParaRPr lang="en-GB" dirty="0"/>
                    </a:p>
                  </a:txBody>
                  <a:tcPr/>
                </a:tc>
              </a:tr>
              <a:tr h="370840">
                <a:tc>
                  <a:txBody>
                    <a:bodyPr/>
                    <a:lstStyle/>
                    <a:p>
                      <a:r>
                        <a:rPr lang="en-US" sz="1800" kern="1200" dirty="0" smtClean="0">
                          <a:solidFill>
                            <a:schemeClr val="dk1"/>
                          </a:solidFill>
                          <a:effectLst/>
                          <a:latin typeface="+mn-lt"/>
                          <a:ea typeface="+mn-ea"/>
                          <a:cs typeface="+mn-cs"/>
                        </a:rPr>
                        <a:t>Serological typing</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(Serotypes I, II and III)</a:t>
                      </a:r>
                      <a:endParaRPr lang="en-GB" dirty="0"/>
                    </a:p>
                  </a:txBody>
                  <a:tcPr/>
                </a:tc>
                <a:tc>
                  <a:txBody>
                    <a:bodyPr/>
                    <a:lstStyle/>
                    <a:p>
                      <a:r>
                        <a:rPr lang="en-US" sz="1800" kern="1200" dirty="0" smtClean="0">
                          <a:solidFill>
                            <a:schemeClr val="dk1"/>
                          </a:solidFill>
                          <a:effectLst/>
                          <a:latin typeface="+mn-lt"/>
                          <a:ea typeface="+mn-ea"/>
                          <a:cs typeface="+mn-cs"/>
                        </a:rPr>
                        <a:t>Too many sources of Antigens</a:t>
                      </a:r>
                    </a:p>
                    <a:p>
                      <a:r>
                        <a:rPr lang="en-US" sz="1800" kern="1200" dirty="0" smtClean="0">
                          <a:solidFill>
                            <a:schemeClr val="dk1"/>
                          </a:solidFill>
                          <a:effectLst/>
                          <a:latin typeface="+mn-lt"/>
                          <a:ea typeface="+mn-ea"/>
                          <a:cs typeface="+mn-cs"/>
                        </a:rPr>
                        <a:t>Few specific for pathogenic markers</a:t>
                      </a:r>
                      <a:endParaRPr lang="en-GB" dirty="0"/>
                    </a:p>
                  </a:txBody>
                  <a:tcPr/>
                </a:tc>
              </a:tr>
              <a:tr h="370840">
                <a:tc>
                  <a:txBody>
                    <a:bodyPr/>
                    <a:lstStyle/>
                    <a:p>
                      <a:r>
                        <a:rPr lang="en-US" sz="1800" kern="1200" dirty="0" smtClean="0">
                          <a:solidFill>
                            <a:schemeClr val="dk1"/>
                          </a:solidFill>
                          <a:effectLst/>
                          <a:latin typeface="+mn-lt"/>
                          <a:ea typeface="+mn-ea"/>
                          <a:cs typeface="+mn-cs"/>
                        </a:rPr>
                        <a:t>Biochemical reactions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Too many substrates involved</a:t>
                      </a:r>
                      <a:endParaRPr lang="en-GB"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Not limited to pathogenic</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Have many fermentation patterns (except</a:t>
                      </a:r>
                      <a:r>
                        <a:rPr lang="en-US" sz="1800" kern="1200" baseline="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manitol</a:t>
                      </a:r>
                      <a:r>
                        <a:rPr lang="en-US" sz="1800" kern="1200" dirty="0" smtClean="0">
                          <a:solidFill>
                            <a:schemeClr val="dk1"/>
                          </a:solidFill>
                          <a:effectLst/>
                          <a:latin typeface="+mn-lt"/>
                          <a:ea typeface="+mn-ea"/>
                          <a:cs typeface="+mn-cs"/>
                        </a:rPr>
                        <a:t>-Salt Concentration)</a:t>
                      </a:r>
                      <a:endParaRPr lang="en-GB" sz="1800" kern="1200" dirty="0" smtClean="0">
                        <a:solidFill>
                          <a:schemeClr val="dk1"/>
                        </a:solidFill>
                        <a:effectLst/>
                        <a:latin typeface="+mn-lt"/>
                        <a:ea typeface="+mn-ea"/>
                        <a:cs typeface="+mn-cs"/>
                      </a:endParaRPr>
                    </a:p>
                  </a:txBody>
                  <a:tcPr/>
                </a:tc>
              </a:tr>
              <a:tr h="370840">
                <a:tc>
                  <a:txBody>
                    <a:bodyPr/>
                    <a:lstStyle/>
                    <a:p>
                      <a:r>
                        <a:rPr lang="en-US" sz="1800" kern="1200" dirty="0" smtClean="0">
                          <a:solidFill>
                            <a:schemeClr val="dk1"/>
                          </a:solidFill>
                          <a:effectLst/>
                          <a:latin typeface="+mn-lt"/>
                          <a:ea typeface="+mn-ea"/>
                          <a:cs typeface="+mn-cs"/>
                        </a:rPr>
                        <a:t>Antibiotic pattern	</a:t>
                      </a:r>
                      <a:endParaRPr lang="en-GB" dirty="0"/>
                    </a:p>
                  </a:txBody>
                  <a:tcPr/>
                </a:tc>
                <a:tc>
                  <a:txBody>
                    <a:bodyPr/>
                    <a:lstStyle/>
                    <a:p>
                      <a:r>
                        <a:rPr lang="en-US" sz="1800" kern="1200" dirty="0" smtClean="0">
                          <a:solidFill>
                            <a:schemeClr val="dk1"/>
                          </a:solidFill>
                          <a:effectLst/>
                          <a:latin typeface="+mn-lt"/>
                          <a:ea typeface="+mn-ea"/>
                          <a:cs typeface="+mn-cs"/>
                        </a:rPr>
                        <a:t>Too many patterns</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Not dynamic/stability change</a:t>
                      </a:r>
                      <a:endParaRPr lang="en-GB" sz="1800" kern="1200" dirty="0" smtClean="0">
                        <a:solidFill>
                          <a:schemeClr val="dk1"/>
                        </a:solidFill>
                        <a:effectLst/>
                        <a:latin typeface="+mn-lt"/>
                        <a:ea typeface="+mn-ea"/>
                        <a:cs typeface="+mn-cs"/>
                      </a:endParaRPr>
                    </a:p>
                  </a:txBody>
                  <a:tcPr/>
                </a:tc>
              </a:tr>
              <a:tr h="370840">
                <a:tc>
                  <a:txBody>
                    <a:bodyPr/>
                    <a:lstStyle/>
                    <a:p>
                      <a:r>
                        <a:rPr lang="en-US" sz="1800" kern="1200" dirty="0" smtClean="0">
                          <a:solidFill>
                            <a:schemeClr val="dk1"/>
                          </a:solidFill>
                          <a:effectLst/>
                          <a:latin typeface="+mn-lt"/>
                          <a:ea typeface="+mn-ea"/>
                          <a:cs typeface="+mn-cs"/>
                        </a:rPr>
                        <a:t>Phage typing in special labs is limited use in some strains</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392732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Bacteriophages (Phages) </a:t>
            </a:r>
            <a:r>
              <a:rPr lang="en-US" dirty="0" smtClean="0">
                <a:effectLst/>
              </a:rPr>
              <a:t>Typing</a:t>
            </a:r>
            <a:endParaRPr lang="en-GB" dirty="0"/>
          </a:p>
        </p:txBody>
      </p:sp>
      <p:sp>
        <p:nvSpPr>
          <p:cNvPr id="3" name="Content Placeholder 2"/>
          <p:cNvSpPr>
            <a:spLocks noGrp="1"/>
          </p:cNvSpPr>
          <p:nvPr>
            <p:ph idx="1"/>
          </p:nvPr>
        </p:nvSpPr>
        <p:spPr/>
        <p:txBody>
          <a:bodyPr/>
          <a:lstStyle/>
          <a:p>
            <a:r>
              <a:rPr lang="en-US" dirty="0">
                <a:effectLst/>
              </a:rPr>
              <a:t>International set available of 24 </a:t>
            </a:r>
            <a:r>
              <a:rPr lang="en-US" dirty="0" err="1">
                <a:effectLst/>
              </a:rPr>
              <a:t>Bacterio</a:t>
            </a:r>
            <a:r>
              <a:rPr lang="en-US" dirty="0">
                <a:effectLst/>
              </a:rPr>
              <a:t>-phages success of typing of strains (70-90%) in </a:t>
            </a:r>
            <a:r>
              <a:rPr lang="en-US" dirty="0" err="1">
                <a:effectLst/>
              </a:rPr>
              <a:t>Staph.aureus</a:t>
            </a:r>
            <a:r>
              <a:rPr lang="en-US" dirty="0">
                <a:effectLst/>
              </a:rPr>
              <a:t> but are;</a:t>
            </a:r>
            <a:endParaRPr lang="en-GB" dirty="0">
              <a:effectLst/>
            </a:endParaRPr>
          </a:p>
          <a:p>
            <a:pPr lvl="1"/>
            <a:r>
              <a:rPr lang="en-US" dirty="0">
                <a:effectLst/>
              </a:rPr>
              <a:t>Species specific</a:t>
            </a:r>
            <a:endParaRPr lang="en-GB" dirty="0">
              <a:effectLst/>
            </a:endParaRPr>
          </a:p>
          <a:p>
            <a:pPr lvl="1"/>
            <a:r>
              <a:rPr lang="en-US" dirty="0">
                <a:effectLst/>
              </a:rPr>
              <a:t>Methodology complicated for routine labs</a:t>
            </a:r>
            <a:endParaRPr lang="en-GB" dirty="0">
              <a:effectLst/>
            </a:endParaRPr>
          </a:p>
          <a:p>
            <a:r>
              <a:rPr lang="en-US" dirty="0">
                <a:effectLst/>
              </a:rPr>
              <a:t>There are two types of phages</a:t>
            </a:r>
            <a:endParaRPr lang="en-GB" dirty="0">
              <a:effectLst/>
            </a:endParaRPr>
          </a:p>
          <a:p>
            <a:pPr lvl="1"/>
            <a:r>
              <a:rPr lang="en-US" dirty="0">
                <a:effectLst/>
              </a:rPr>
              <a:t>B lysogenic and lytic </a:t>
            </a:r>
            <a:r>
              <a:rPr lang="en-US" dirty="0" err="1">
                <a:effectLst/>
              </a:rPr>
              <a:t>bacteriphages</a:t>
            </a:r>
            <a:r>
              <a:rPr lang="en-US" dirty="0">
                <a:effectLst/>
              </a:rPr>
              <a:t>; use only lytic bacteriophages</a:t>
            </a:r>
            <a:endParaRPr lang="en-GB" dirty="0">
              <a:effectLst/>
            </a:endParaRPr>
          </a:p>
          <a:p>
            <a:endParaRPr lang="en-GB" dirty="0"/>
          </a:p>
        </p:txBody>
      </p:sp>
    </p:spTree>
    <p:extLst>
      <p:ext uri="{BB962C8B-B14F-4D97-AF65-F5344CB8AC3E}">
        <p14:creationId xmlns:p14="http://schemas.microsoft.com/office/powerpoint/2010/main" val="2318415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International Set of </a:t>
            </a:r>
            <a:r>
              <a:rPr lang="en-US" dirty="0" smtClean="0">
                <a:effectLst/>
              </a:rPr>
              <a:t>Phages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8565273"/>
              </p:ext>
            </p:extLst>
          </p:nvPr>
        </p:nvGraphicFramePr>
        <p:xfrm>
          <a:off x="685800" y="1771650"/>
          <a:ext cx="7772400" cy="3205480"/>
        </p:xfrm>
        <a:graphic>
          <a:graphicData uri="http://schemas.openxmlformats.org/drawingml/2006/table">
            <a:tbl>
              <a:tblPr firstRow="1" bandRow="1">
                <a:tableStyleId>{5C22544A-7EE6-4342-B048-85BDC9FD1C3A}</a:tableStyleId>
              </a:tblPr>
              <a:tblGrid>
                <a:gridCol w="1293912"/>
                <a:gridCol w="2376264"/>
                <a:gridCol w="4102224"/>
              </a:tblGrid>
              <a:tr h="370840">
                <a:tc>
                  <a:txBody>
                    <a:bodyPr/>
                    <a:lstStyle/>
                    <a:p>
                      <a:r>
                        <a:rPr lang="en-US" sz="1800" b="1" kern="1200" dirty="0" smtClean="0">
                          <a:solidFill>
                            <a:schemeClr val="lt1"/>
                          </a:solidFill>
                          <a:effectLst/>
                          <a:latin typeface="+mn-lt"/>
                          <a:ea typeface="+mn-ea"/>
                          <a:cs typeface="+mn-cs"/>
                        </a:rPr>
                        <a:t>Groups</a:t>
                      </a:r>
                      <a:endParaRPr lang="en-GB" dirty="0"/>
                    </a:p>
                  </a:txBody>
                  <a:tcPr/>
                </a:tc>
                <a:tc>
                  <a:txBody>
                    <a:bodyPr/>
                    <a:lstStyle/>
                    <a:p>
                      <a:r>
                        <a:rPr lang="en-US" sz="1800" b="1" kern="1200" dirty="0" smtClean="0">
                          <a:solidFill>
                            <a:schemeClr val="lt1"/>
                          </a:solidFill>
                          <a:effectLst/>
                          <a:latin typeface="+mn-lt"/>
                          <a:ea typeface="+mn-ea"/>
                          <a:cs typeface="+mn-cs"/>
                        </a:rPr>
                        <a:t>Phage Members</a:t>
                      </a:r>
                      <a:endParaRPr lang="en-GB" dirty="0"/>
                    </a:p>
                  </a:txBody>
                  <a:tcPr/>
                </a:tc>
                <a:tc>
                  <a:txBody>
                    <a:bodyPr/>
                    <a:lstStyle/>
                    <a:p>
                      <a:r>
                        <a:rPr lang="en-US" sz="1800" b="1" kern="1200" dirty="0" smtClean="0">
                          <a:solidFill>
                            <a:schemeClr val="lt1"/>
                          </a:solidFill>
                          <a:effectLst/>
                          <a:latin typeface="+mn-lt"/>
                          <a:ea typeface="+mn-ea"/>
                          <a:cs typeface="+mn-cs"/>
                        </a:rPr>
                        <a:t>Significances</a:t>
                      </a:r>
                      <a:endParaRPr lang="en-GB" dirty="0"/>
                    </a:p>
                  </a:txBody>
                  <a:tcPr/>
                </a:tc>
              </a:tr>
              <a:tr h="370840">
                <a:tc>
                  <a:txBody>
                    <a:bodyPr/>
                    <a:lstStyle/>
                    <a:p>
                      <a:r>
                        <a:rPr lang="en-US" sz="1800" kern="1200" dirty="0" smtClean="0">
                          <a:solidFill>
                            <a:schemeClr val="dk1"/>
                          </a:solidFill>
                          <a:effectLst/>
                          <a:latin typeface="+mn-lt"/>
                          <a:ea typeface="+mn-ea"/>
                          <a:cs typeface="+mn-cs"/>
                        </a:rPr>
                        <a:t>I</a:t>
                      </a:r>
                      <a:endParaRPr lang="en-GB" dirty="0"/>
                    </a:p>
                  </a:txBody>
                  <a:tcPr/>
                </a:tc>
                <a:tc>
                  <a:txBody>
                    <a:bodyPr/>
                    <a:lstStyle/>
                    <a:p>
                      <a:r>
                        <a:rPr lang="en-US" sz="1800" kern="1200" dirty="0" smtClean="0">
                          <a:solidFill>
                            <a:schemeClr val="dk1"/>
                          </a:solidFill>
                          <a:effectLst/>
                          <a:latin typeface="+mn-lt"/>
                          <a:ea typeface="+mn-ea"/>
                          <a:cs typeface="+mn-cs"/>
                        </a:rPr>
                        <a:t>29 52 52a 79 80</a:t>
                      </a:r>
                      <a:endParaRPr lang="en-GB" dirty="0"/>
                    </a:p>
                  </a:txBody>
                  <a:tcPr/>
                </a:tc>
                <a:tc>
                  <a:txBody>
                    <a:bodyPr/>
                    <a:lstStyle/>
                    <a:p>
                      <a:r>
                        <a:rPr lang="en-US" sz="1800" kern="1200" dirty="0" smtClean="0">
                          <a:solidFill>
                            <a:schemeClr val="dk1"/>
                          </a:solidFill>
                          <a:effectLst/>
                          <a:latin typeface="+mn-lt"/>
                          <a:ea typeface="+mn-ea"/>
                          <a:cs typeface="+mn-cs"/>
                        </a:rPr>
                        <a:t>Hosp. X infection</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Toxic shock syndrome</a:t>
                      </a:r>
                      <a:endParaRPr lang="en-GB" sz="1800" kern="1200" dirty="0" smtClean="0">
                        <a:solidFill>
                          <a:schemeClr val="dk1"/>
                        </a:solidFill>
                        <a:effectLst/>
                        <a:latin typeface="+mn-lt"/>
                        <a:ea typeface="+mn-ea"/>
                        <a:cs typeface="+mn-cs"/>
                      </a:endParaRPr>
                    </a:p>
                  </a:txBody>
                  <a:tcPr/>
                </a:tc>
              </a:tr>
              <a:tr h="370840">
                <a:tc>
                  <a:txBody>
                    <a:bodyPr/>
                    <a:lstStyle/>
                    <a:p>
                      <a:r>
                        <a:rPr lang="en-US" sz="1800" kern="1200" dirty="0" smtClean="0">
                          <a:solidFill>
                            <a:schemeClr val="dk1"/>
                          </a:solidFill>
                          <a:effectLst/>
                          <a:latin typeface="+mn-lt"/>
                          <a:ea typeface="+mn-ea"/>
                          <a:cs typeface="+mn-cs"/>
                        </a:rPr>
                        <a:t>II</a:t>
                      </a:r>
                      <a:endParaRPr lang="en-GB" dirty="0"/>
                    </a:p>
                  </a:txBody>
                  <a:tcPr/>
                </a:tc>
                <a:tc>
                  <a:txBody>
                    <a:bodyPr/>
                    <a:lstStyle/>
                    <a:p>
                      <a:r>
                        <a:rPr lang="en-US" sz="1800" kern="1200" dirty="0" smtClean="0">
                          <a:solidFill>
                            <a:schemeClr val="dk1"/>
                          </a:solidFill>
                          <a:effectLst/>
                          <a:latin typeface="+mn-lt"/>
                          <a:ea typeface="+mn-ea"/>
                          <a:cs typeface="+mn-cs"/>
                        </a:rPr>
                        <a:t>3A 3C 55 71</a:t>
                      </a:r>
                      <a:endParaRPr lang="en-GB" dirty="0"/>
                    </a:p>
                  </a:txBody>
                  <a:tcPr/>
                </a:tc>
                <a:tc>
                  <a:txBody>
                    <a:bodyPr/>
                    <a:lstStyle/>
                    <a:p>
                      <a:r>
                        <a:rPr lang="en-US" sz="1800" kern="1200" dirty="0" err="1" smtClean="0">
                          <a:solidFill>
                            <a:schemeClr val="dk1"/>
                          </a:solidFill>
                          <a:effectLst/>
                          <a:latin typeface="+mn-lt"/>
                          <a:ea typeface="+mn-ea"/>
                          <a:cs typeface="+mn-cs"/>
                        </a:rPr>
                        <a:t>Epidermolytic</a:t>
                      </a:r>
                      <a:r>
                        <a:rPr lang="en-US" sz="1800" kern="1200" dirty="0" smtClean="0">
                          <a:solidFill>
                            <a:schemeClr val="dk1"/>
                          </a:solidFill>
                          <a:effectLst/>
                          <a:latin typeface="+mn-lt"/>
                          <a:ea typeface="+mn-ea"/>
                          <a:cs typeface="+mn-cs"/>
                        </a:rPr>
                        <a:t> toxins strains causing SSS</a:t>
                      </a:r>
                      <a:endParaRPr lang="en-GB" dirty="0"/>
                    </a:p>
                  </a:txBody>
                  <a:tcPr/>
                </a:tc>
              </a:tr>
              <a:tr h="370840">
                <a:tc>
                  <a:txBody>
                    <a:bodyPr/>
                    <a:lstStyle/>
                    <a:p>
                      <a:r>
                        <a:rPr lang="en-US" sz="1800" kern="1200" dirty="0" smtClean="0">
                          <a:solidFill>
                            <a:schemeClr val="dk1"/>
                          </a:solidFill>
                          <a:effectLst/>
                          <a:latin typeface="+mn-lt"/>
                          <a:ea typeface="+mn-ea"/>
                          <a:cs typeface="+mn-cs"/>
                        </a:rPr>
                        <a:t>III</a:t>
                      </a:r>
                      <a:endParaRPr lang="en-GB" dirty="0"/>
                    </a:p>
                  </a:txBody>
                  <a:tcPr/>
                </a:tc>
                <a:tc>
                  <a:txBody>
                    <a:bodyPr/>
                    <a:lstStyle/>
                    <a:p>
                      <a:r>
                        <a:rPr lang="en-US" sz="1800" kern="1200" dirty="0" smtClean="0">
                          <a:solidFill>
                            <a:schemeClr val="dk1"/>
                          </a:solidFill>
                          <a:effectLst/>
                          <a:latin typeface="+mn-lt"/>
                          <a:ea typeface="+mn-ea"/>
                          <a:cs typeface="+mn-cs"/>
                        </a:rPr>
                        <a:t>6 42E 47 53 54</a:t>
                      </a:r>
                    </a:p>
                    <a:p>
                      <a:r>
                        <a:rPr lang="en-US" sz="1800" kern="1200" dirty="0" smtClean="0">
                          <a:solidFill>
                            <a:schemeClr val="dk1"/>
                          </a:solidFill>
                          <a:effectLst/>
                          <a:latin typeface="+mn-lt"/>
                          <a:ea typeface="+mn-ea"/>
                          <a:cs typeface="+mn-cs"/>
                        </a:rPr>
                        <a:t>75 77 83A 84 85</a:t>
                      </a:r>
                      <a:endParaRPr lang="en-GB" dirty="0"/>
                    </a:p>
                  </a:txBody>
                  <a:tcPr/>
                </a:tc>
                <a:tc>
                  <a:txBody>
                    <a:bodyPr/>
                    <a:lstStyle/>
                    <a:p>
                      <a:r>
                        <a:rPr lang="en-US" sz="1800" kern="1200" dirty="0" smtClean="0">
                          <a:solidFill>
                            <a:schemeClr val="dk1"/>
                          </a:solidFill>
                          <a:effectLst/>
                          <a:latin typeface="+mn-lt"/>
                          <a:ea typeface="+mn-ea"/>
                          <a:cs typeface="+mn-cs"/>
                        </a:rPr>
                        <a:t>Food poisoning strains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Drug resistant plasmid mediated</a:t>
                      </a:r>
                      <a:endParaRPr lang="en-GB" sz="1800" kern="1200" dirty="0" smtClean="0">
                        <a:solidFill>
                          <a:schemeClr val="dk1"/>
                        </a:solidFill>
                        <a:effectLst/>
                        <a:latin typeface="+mn-lt"/>
                        <a:ea typeface="+mn-ea"/>
                        <a:cs typeface="+mn-cs"/>
                      </a:endParaRPr>
                    </a:p>
                  </a:txBody>
                  <a:tcPr/>
                </a:tc>
              </a:tr>
              <a:tr h="370840">
                <a:tc>
                  <a:txBody>
                    <a:bodyPr/>
                    <a:lstStyle/>
                    <a:p>
                      <a:r>
                        <a:rPr lang="en-US" sz="1800" kern="1200" dirty="0" smtClean="0">
                          <a:solidFill>
                            <a:schemeClr val="dk1"/>
                          </a:solidFill>
                          <a:effectLst/>
                          <a:latin typeface="+mn-lt"/>
                          <a:ea typeface="+mn-ea"/>
                          <a:cs typeface="+mn-cs"/>
                        </a:rPr>
                        <a:t>IV</a:t>
                      </a:r>
                      <a:endParaRPr lang="en-GB" dirty="0"/>
                    </a:p>
                  </a:txBody>
                  <a:tcPr/>
                </a:tc>
                <a:tc>
                  <a:txBody>
                    <a:bodyPr/>
                    <a:lstStyle/>
                    <a:p>
                      <a:r>
                        <a:rPr lang="en-US" sz="1800" kern="1200" dirty="0" smtClean="0">
                          <a:solidFill>
                            <a:schemeClr val="dk1"/>
                          </a:solidFill>
                          <a:effectLst/>
                          <a:latin typeface="+mn-lt"/>
                          <a:ea typeface="+mn-ea"/>
                          <a:cs typeface="+mn-cs"/>
                        </a:rPr>
                        <a:t>42D 187</a:t>
                      </a:r>
                    </a:p>
                    <a:p>
                      <a:r>
                        <a:rPr lang="en-US" sz="1800" kern="1200" dirty="0" smtClean="0">
                          <a:solidFill>
                            <a:schemeClr val="dk1"/>
                          </a:solidFill>
                          <a:effectLst/>
                          <a:latin typeface="+mn-lt"/>
                          <a:ea typeface="+mn-ea"/>
                          <a:cs typeface="+mn-cs"/>
                        </a:rPr>
                        <a:t>Unclassified 81 91 95 96</a:t>
                      </a:r>
                      <a:endParaRPr lang="en-GB" dirty="0"/>
                    </a:p>
                  </a:txBody>
                  <a:tcPr/>
                </a:tc>
                <a:tc>
                  <a:txBody>
                    <a:bodyPr/>
                    <a:lstStyle/>
                    <a:p>
                      <a:r>
                        <a:rPr lang="en-US" sz="1800" kern="1200" dirty="0" smtClean="0">
                          <a:solidFill>
                            <a:schemeClr val="dk1"/>
                          </a:solidFill>
                          <a:effectLst/>
                          <a:latin typeface="+mn-lt"/>
                          <a:ea typeface="+mn-ea"/>
                          <a:cs typeface="+mn-cs"/>
                        </a:rPr>
                        <a:t>Animal origin staph Isolates e.g. </a:t>
                      </a:r>
                      <a:r>
                        <a:rPr lang="en-US" sz="1800" i="1" kern="1200" dirty="0" smtClean="0">
                          <a:solidFill>
                            <a:schemeClr val="dk1"/>
                          </a:solidFill>
                          <a:effectLst/>
                          <a:latin typeface="+mn-lt"/>
                          <a:ea typeface="+mn-ea"/>
                          <a:cs typeface="+mn-cs"/>
                        </a:rPr>
                        <a:t>Bovine mastitis</a:t>
                      </a:r>
                      <a:endParaRPr lang="en-GB" dirty="0"/>
                    </a:p>
                  </a:txBody>
                  <a:tcPr/>
                </a:tc>
              </a:tr>
            </a:tbl>
          </a:graphicData>
        </a:graphic>
      </p:graphicFrame>
      <p:sp>
        <p:nvSpPr>
          <p:cNvPr id="5" name="Content Placeholder 2"/>
          <p:cNvSpPr txBox="1">
            <a:spLocks/>
          </p:cNvSpPr>
          <p:nvPr/>
        </p:nvSpPr>
        <p:spPr bwMode="auto">
          <a:xfrm>
            <a:off x="685800" y="5301208"/>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a:lstStyle>
          <a:p>
            <a:r>
              <a:rPr lang="en-US" sz="2400" b="1" dirty="0" smtClean="0">
                <a:effectLst/>
              </a:rPr>
              <a:t>NB: </a:t>
            </a:r>
            <a:r>
              <a:rPr lang="en-US" sz="2400" dirty="0" smtClean="0">
                <a:effectLst/>
              </a:rPr>
              <a:t>Patterns may change with time and ‘new’ phages replace old e.g. 80/81 in 1960 while in the 80’s 94/96 replaced it in group I phage types</a:t>
            </a:r>
            <a:endParaRPr lang="en-GB" sz="2400" dirty="0">
              <a:effectLst/>
            </a:endParaRPr>
          </a:p>
        </p:txBody>
      </p:sp>
    </p:spTree>
    <p:extLst>
      <p:ext uri="{BB962C8B-B14F-4D97-AF65-F5344CB8AC3E}">
        <p14:creationId xmlns:p14="http://schemas.microsoft.com/office/powerpoint/2010/main" val="133944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Staphylococcus aureus</a:t>
            </a:r>
            <a:endParaRPr lang="en-GB" dirty="0" smtClean="0"/>
          </a:p>
        </p:txBody>
      </p:sp>
      <p:sp>
        <p:nvSpPr>
          <p:cNvPr id="3" name="Subtitle 2"/>
          <p:cNvSpPr>
            <a:spLocks noGrp="1"/>
          </p:cNvSpPr>
          <p:nvPr>
            <p:ph idx="1"/>
          </p:nvPr>
        </p:nvSpPr>
        <p:spPr>
          <a:xfrm>
            <a:off x="685800" y="1771650"/>
            <a:ext cx="4390256" cy="4114800"/>
          </a:xfrm>
        </p:spPr>
        <p:txBody>
          <a:bodyPr/>
          <a:lstStyle/>
          <a:p>
            <a:r>
              <a:rPr lang="en-GB" dirty="0" smtClean="0"/>
              <a:t>Facultative anaerobic gram positive </a:t>
            </a:r>
            <a:r>
              <a:rPr lang="en-GB" dirty="0" err="1" smtClean="0"/>
              <a:t>cocci</a:t>
            </a:r>
            <a:endParaRPr lang="en-GB" dirty="0" smtClean="0"/>
          </a:p>
          <a:p>
            <a:r>
              <a:rPr lang="en-GB" dirty="0" smtClean="0"/>
              <a:t>Arranged in irregular grapelike clusters</a:t>
            </a:r>
          </a:p>
          <a:p>
            <a:r>
              <a:rPr lang="en-GB" dirty="0" smtClean="0"/>
              <a:t>Found as part of the normal on  the skin and nasal passages</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420888"/>
            <a:ext cx="4046240"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44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052"/>
          <p:cNvSpPr>
            <a:spLocks noChangeArrowheads="1"/>
          </p:cNvSpPr>
          <p:nvPr/>
        </p:nvSpPr>
        <p:spPr bwMode="auto">
          <a:xfrm>
            <a:off x="900113" y="260350"/>
            <a:ext cx="6985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2800" b="1">
                <a:solidFill>
                  <a:srgbClr val="FF0000"/>
                </a:solidFill>
                <a:latin typeface="Arial" pitchFamily="34" charset="0"/>
                <a:cs typeface="Arial" pitchFamily="34" charset="0"/>
              </a:rPr>
              <a:t>Mechanisms of pathogenicity</a:t>
            </a:r>
          </a:p>
        </p:txBody>
      </p:sp>
      <p:sp>
        <p:nvSpPr>
          <p:cNvPr id="7171" name="Oval 2053"/>
          <p:cNvSpPr>
            <a:spLocks noChangeArrowheads="1"/>
          </p:cNvSpPr>
          <p:nvPr/>
        </p:nvSpPr>
        <p:spPr bwMode="auto">
          <a:xfrm>
            <a:off x="73199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72" name="Freeform 2054"/>
          <p:cNvSpPr>
            <a:spLocks/>
          </p:cNvSpPr>
          <p:nvPr/>
        </p:nvSpPr>
        <p:spPr bwMode="auto">
          <a:xfrm rot="20112391" flipH="1">
            <a:off x="73961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73" name="Oval 2055"/>
          <p:cNvSpPr>
            <a:spLocks noChangeArrowheads="1"/>
          </p:cNvSpPr>
          <p:nvPr/>
        </p:nvSpPr>
        <p:spPr bwMode="auto">
          <a:xfrm>
            <a:off x="7358063" y="3929063"/>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74" name="Freeform 2056"/>
          <p:cNvSpPr>
            <a:spLocks/>
          </p:cNvSpPr>
          <p:nvPr/>
        </p:nvSpPr>
        <p:spPr bwMode="auto">
          <a:xfrm>
            <a:off x="73961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75" name="Oval 2057"/>
          <p:cNvSpPr>
            <a:spLocks noChangeArrowheads="1"/>
          </p:cNvSpPr>
          <p:nvPr/>
        </p:nvSpPr>
        <p:spPr bwMode="auto">
          <a:xfrm>
            <a:off x="6253163" y="3219450"/>
            <a:ext cx="533400" cy="990600"/>
          </a:xfrm>
          <a:prstGeom prst="ellipse">
            <a:avLst/>
          </a:prstGeom>
          <a:solidFill>
            <a:srgbClr val="CC3300"/>
          </a:solidFill>
          <a:ln w="9525">
            <a:solidFill>
              <a:schemeClr val="tx1"/>
            </a:solidFill>
            <a:round/>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76" name="Rectangle 2058"/>
          <p:cNvSpPr>
            <a:spLocks noChangeArrowheads="1"/>
          </p:cNvSpPr>
          <p:nvPr/>
        </p:nvSpPr>
        <p:spPr bwMode="auto">
          <a:xfrm>
            <a:off x="3281363" y="131445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b="1">
                <a:solidFill>
                  <a:prstClr val="black"/>
                </a:solidFill>
                <a:latin typeface="Arial" pitchFamily="34" charset="0"/>
                <a:cs typeface="Arial" pitchFamily="34" charset="0"/>
              </a:rPr>
              <a:t>Capsule </a:t>
            </a:r>
          </a:p>
          <a:p>
            <a:pPr fontAlgn="base">
              <a:spcBef>
                <a:spcPct val="0"/>
              </a:spcBef>
              <a:spcAft>
                <a:spcPct val="0"/>
              </a:spcAft>
            </a:pPr>
            <a:r>
              <a:rPr lang="en-US" sz="1200">
                <a:solidFill>
                  <a:prstClr val="black"/>
                </a:solidFill>
                <a:latin typeface="Arial" pitchFamily="34" charset="0"/>
                <a:cs typeface="Arial" pitchFamily="34" charset="0"/>
              </a:rPr>
              <a:t>polysaccharide</a:t>
            </a:r>
          </a:p>
          <a:p>
            <a:pPr fontAlgn="base">
              <a:spcBef>
                <a:spcPct val="0"/>
              </a:spcBef>
              <a:spcAft>
                <a:spcPct val="0"/>
              </a:spcAft>
            </a:pPr>
            <a:r>
              <a:rPr lang="en-US" sz="1200">
                <a:solidFill>
                  <a:prstClr val="black"/>
                </a:solidFill>
                <a:latin typeface="Arial" pitchFamily="34" charset="0"/>
                <a:cs typeface="Arial" pitchFamily="34" charset="0"/>
              </a:rPr>
              <a:t>slime layer</a:t>
            </a:r>
          </a:p>
        </p:txBody>
      </p:sp>
      <p:sp>
        <p:nvSpPr>
          <p:cNvPr id="7177" name="Rectangle 2059"/>
          <p:cNvSpPr>
            <a:spLocks noChangeArrowheads="1"/>
          </p:cNvSpPr>
          <p:nvPr/>
        </p:nvSpPr>
        <p:spPr bwMode="auto">
          <a:xfrm>
            <a:off x="3281363" y="3219450"/>
            <a:ext cx="914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a:solidFill>
                  <a:prstClr val="black"/>
                </a:solidFill>
                <a:latin typeface="Arial" pitchFamily="34" charset="0"/>
                <a:cs typeface="Arial" pitchFamily="34" charset="0"/>
              </a:rPr>
              <a:t>Phospholipid</a:t>
            </a:r>
            <a:endParaRPr lang="en-US">
              <a:solidFill>
                <a:prstClr val="black"/>
              </a:solidFill>
              <a:latin typeface="Arial" pitchFamily="34" charset="0"/>
              <a:cs typeface="Arial" pitchFamily="34" charset="0"/>
            </a:endParaRPr>
          </a:p>
        </p:txBody>
      </p:sp>
      <p:sp>
        <p:nvSpPr>
          <p:cNvPr id="7178" name="Oval 2060" descr="Trellis"/>
          <p:cNvSpPr>
            <a:spLocks noChangeArrowheads="1"/>
          </p:cNvSpPr>
          <p:nvPr/>
        </p:nvSpPr>
        <p:spPr bwMode="auto">
          <a:xfrm>
            <a:off x="7548563" y="3219450"/>
            <a:ext cx="381000" cy="990600"/>
          </a:xfrm>
          <a:prstGeom prst="ellipse">
            <a:avLst/>
          </a:prstGeom>
          <a:pattFill prst="trellis">
            <a:fgClr>
              <a:srgbClr val="CC3300"/>
            </a:fgClr>
            <a:bgClr>
              <a:srgbClr val="FFFFFF"/>
            </a:bgClr>
          </a:pattFill>
          <a:ln w="9525">
            <a:solidFill>
              <a:schemeClr val="tx1"/>
            </a:solidFill>
            <a:round/>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79" name="Rectangle 2061"/>
          <p:cNvSpPr>
            <a:spLocks noChangeArrowheads="1"/>
          </p:cNvSpPr>
          <p:nvPr/>
        </p:nvSpPr>
        <p:spPr bwMode="auto">
          <a:xfrm>
            <a:off x="6329363" y="3600450"/>
            <a:ext cx="381000"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1600">
                <a:solidFill>
                  <a:prstClr val="black"/>
                </a:solidFill>
                <a:latin typeface="Arial" pitchFamily="34" charset="0"/>
                <a:cs typeface="Arial" pitchFamily="34" charset="0"/>
              </a:rPr>
              <a:t>PBP</a:t>
            </a:r>
            <a:endParaRPr lang="en-US">
              <a:solidFill>
                <a:prstClr val="black"/>
              </a:solidFill>
              <a:latin typeface="Arial" pitchFamily="34" charset="0"/>
              <a:cs typeface="Arial" pitchFamily="34" charset="0"/>
            </a:endParaRPr>
          </a:p>
        </p:txBody>
      </p:sp>
      <p:sp>
        <p:nvSpPr>
          <p:cNvPr id="7180" name="Rectangle 2062"/>
          <p:cNvSpPr>
            <a:spLocks noChangeArrowheads="1"/>
          </p:cNvSpPr>
          <p:nvPr/>
        </p:nvSpPr>
        <p:spPr bwMode="auto">
          <a:xfrm>
            <a:off x="7624763" y="3600450"/>
            <a:ext cx="304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1200">
                <a:solidFill>
                  <a:prstClr val="black"/>
                </a:solidFill>
                <a:latin typeface="Arial" pitchFamily="34" charset="0"/>
                <a:cs typeface="Arial" pitchFamily="34" charset="0"/>
              </a:rPr>
              <a:t>PBP</a:t>
            </a:r>
            <a:endParaRPr lang="en-US">
              <a:solidFill>
                <a:prstClr val="black"/>
              </a:solidFill>
              <a:latin typeface="Arial" pitchFamily="34" charset="0"/>
              <a:cs typeface="Arial" pitchFamily="34" charset="0"/>
            </a:endParaRPr>
          </a:p>
        </p:txBody>
      </p:sp>
      <p:sp>
        <p:nvSpPr>
          <p:cNvPr id="7181" name="Rectangle 2063"/>
          <p:cNvSpPr>
            <a:spLocks noChangeArrowheads="1"/>
          </p:cNvSpPr>
          <p:nvPr/>
        </p:nvSpPr>
        <p:spPr bwMode="auto">
          <a:xfrm>
            <a:off x="3281363" y="428625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a:solidFill>
                  <a:prstClr val="black"/>
                </a:solidFill>
                <a:latin typeface="Arial" pitchFamily="34" charset="0"/>
                <a:cs typeface="Arial" pitchFamily="34" charset="0"/>
              </a:rPr>
              <a:t>Transport protein</a:t>
            </a:r>
            <a:endParaRPr lang="en-US">
              <a:solidFill>
                <a:prstClr val="black"/>
              </a:solidFill>
              <a:latin typeface="Arial" pitchFamily="34" charset="0"/>
              <a:cs typeface="Arial" pitchFamily="34" charset="0"/>
            </a:endParaRPr>
          </a:p>
        </p:txBody>
      </p:sp>
      <p:sp>
        <p:nvSpPr>
          <p:cNvPr id="7182" name="Freeform 2064"/>
          <p:cNvSpPr>
            <a:spLocks/>
          </p:cNvSpPr>
          <p:nvPr/>
        </p:nvSpPr>
        <p:spPr bwMode="auto">
          <a:xfrm>
            <a:off x="4729163" y="19240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3" name="Freeform 2065"/>
          <p:cNvSpPr>
            <a:spLocks/>
          </p:cNvSpPr>
          <p:nvPr/>
        </p:nvSpPr>
        <p:spPr bwMode="auto">
          <a:xfrm>
            <a:off x="4729163" y="22288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4" name="Freeform 2066"/>
          <p:cNvSpPr>
            <a:spLocks/>
          </p:cNvSpPr>
          <p:nvPr/>
        </p:nvSpPr>
        <p:spPr bwMode="auto">
          <a:xfrm>
            <a:off x="4729163" y="24574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5" name="Freeform 2067"/>
          <p:cNvSpPr>
            <a:spLocks/>
          </p:cNvSpPr>
          <p:nvPr/>
        </p:nvSpPr>
        <p:spPr bwMode="auto">
          <a:xfrm>
            <a:off x="4729163" y="26098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6" name="Freeform 2068"/>
          <p:cNvSpPr>
            <a:spLocks/>
          </p:cNvSpPr>
          <p:nvPr/>
        </p:nvSpPr>
        <p:spPr bwMode="auto">
          <a:xfrm>
            <a:off x="4729163" y="27622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7" name="Freeform 2069"/>
          <p:cNvSpPr>
            <a:spLocks/>
          </p:cNvSpPr>
          <p:nvPr/>
        </p:nvSpPr>
        <p:spPr bwMode="auto">
          <a:xfrm>
            <a:off x="4729163" y="29908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8" name="Freeform 2070"/>
          <p:cNvSpPr>
            <a:spLocks/>
          </p:cNvSpPr>
          <p:nvPr/>
        </p:nvSpPr>
        <p:spPr bwMode="auto">
          <a:xfrm>
            <a:off x="4729163" y="30670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89" name="AutoShape 2071" descr="Large confetti"/>
          <p:cNvSpPr>
            <a:spLocks noChangeArrowheads="1"/>
          </p:cNvSpPr>
          <p:nvPr/>
        </p:nvSpPr>
        <p:spPr bwMode="auto">
          <a:xfrm>
            <a:off x="5429250" y="3214688"/>
            <a:ext cx="381000" cy="914400"/>
          </a:xfrm>
          <a:prstGeom prst="roundRect">
            <a:avLst>
              <a:gd name="adj" fmla="val 16667"/>
            </a:avLst>
          </a:prstGeom>
          <a:pattFill prst="lgConfetti">
            <a:fgClr>
              <a:srgbClr val="996633"/>
            </a:fgClr>
            <a:bgClr>
              <a:srgbClr val="FFFFFF"/>
            </a:bgClr>
          </a:pattFill>
          <a:ln w="9525">
            <a:solidFill>
              <a:schemeClr val="tx1"/>
            </a:solidFill>
            <a:round/>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90" name="Oval 2072"/>
          <p:cNvSpPr>
            <a:spLocks noChangeArrowheads="1"/>
          </p:cNvSpPr>
          <p:nvPr/>
        </p:nvSpPr>
        <p:spPr bwMode="auto">
          <a:xfrm>
            <a:off x="70913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91" name="Freeform 2073"/>
          <p:cNvSpPr>
            <a:spLocks/>
          </p:cNvSpPr>
          <p:nvPr/>
        </p:nvSpPr>
        <p:spPr bwMode="auto">
          <a:xfrm rot="20532426" flipH="1">
            <a:off x="71675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92" name="Oval 2074"/>
          <p:cNvSpPr>
            <a:spLocks noChangeArrowheads="1"/>
          </p:cNvSpPr>
          <p:nvPr/>
        </p:nvSpPr>
        <p:spPr bwMode="auto">
          <a:xfrm>
            <a:off x="70913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93" name="Freeform 2075"/>
          <p:cNvSpPr>
            <a:spLocks/>
          </p:cNvSpPr>
          <p:nvPr/>
        </p:nvSpPr>
        <p:spPr bwMode="auto">
          <a:xfrm>
            <a:off x="71675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94" name="Oval 2076"/>
          <p:cNvSpPr>
            <a:spLocks noChangeArrowheads="1"/>
          </p:cNvSpPr>
          <p:nvPr/>
        </p:nvSpPr>
        <p:spPr bwMode="auto">
          <a:xfrm>
            <a:off x="68627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95" name="Freeform 2077"/>
          <p:cNvSpPr>
            <a:spLocks/>
          </p:cNvSpPr>
          <p:nvPr/>
        </p:nvSpPr>
        <p:spPr bwMode="auto">
          <a:xfrm rot="21254767" flipH="1">
            <a:off x="69389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96" name="Oval 2078"/>
          <p:cNvSpPr>
            <a:spLocks noChangeArrowheads="1"/>
          </p:cNvSpPr>
          <p:nvPr/>
        </p:nvSpPr>
        <p:spPr bwMode="auto">
          <a:xfrm>
            <a:off x="68627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97" name="Freeform 2079"/>
          <p:cNvSpPr>
            <a:spLocks/>
          </p:cNvSpPr>
          <p:nvPr/>
        </p:nvSpPr>
        <p:spPr bwMode="auto">
          <a:xfrm>
            <a:off x="69389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98" name="Oval 2080"/>
          <p:cNvSpPr>
            <a:spLocks noChangeArrowheads="1"/>
          </p:cNvSpPr>
          <p:nvPr/>
        </p:nvSpPr>
        <p:spPr bwMode="auto">
          <a:xfrm>
            <a:off x="60245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199" name="Freeform 2081"/>
          <p:cNvSpPr>
            <a:spLocks/>
          </p:cNvSpPr>
          <p:nvPr/>
        </p:nvSpPr>
        <p:spPr bwMode="auto">
          <a:xfrm rot="19815308" flipH="1">
            <a:off x="61007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00" name="Oval 2082"/>
          <p:cNvSpPr>
            <a:spLocks noChangeArrowheads="1"/>
          </p:cNvSpPr>
          <p:nvPr/>
        </p:nvSpPr>
        <p:spPr bwMode="auto">
          <a:xfrm>
            <a:off x="60245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01" name="Freeform 2083"/>
          <p:cNvSpPr>
            <a:spLocks/>
          </p:cNvSpPr>
          <p:nvPr/>
        </p:nvSpPr>
        <p:spPr bwMode="auto">
          <a:xfrm>
            <a:off x="61007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02" name="Oval 2084"/>
          <p:cNvSpPr>
            <a:spLocks noChangeArrowheads="1"/>
          </p:cNvSpPr>
          <p:nvPr/>
        </p:nvSpPr>
        <p:spPr bwMode="auto">
          <a:xfrm>
            <a:off x="57959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03" name="Freeform 2085"/>
          <p:cNvSpPr>
            <a:spLocks/>
          </p:cNvSpPr>
          <p:nvPr/>
        </p:nvSpPr>
        <p:spPr bwMode="auto">
          <a:xfrm rot="19815308" flipH="1">
            <a:off x="58721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04" name="Oval 2086"/>
          <p:cNvSpPr>
            <a:spLocks noChangeArrowheads="1"/>
          </p:cNvSpPr>
          <p:nvPr/>
        </p:nvSpPr>
        <p:spPr bwMode="auto">
          <a:xfrm>
            <a:off x="57959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05" name="Freeform 2087"/>
          <p:cNvSpPr>
            <a:spLocks/>
          </p:cNvSpPr>
          <p:nvPr/>
        </p:nvSpPr>
        <p:spPr bwMode="auto">
          <a:xfrm>
            <a:off x="58721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06" name="Oval 2088"/>
          <p:cNvSpPr>
            <a:spLocks noChangeArrowheads="1"/>
          </p:cNvSpPr>
          <p:nvPr/>
        </p:nvSpPr>
        <p:spPr bwMode="auto">
          <a:xfrm>
            <a:off x="51101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07" name="Freeform 2089"/>
          <p:cNvSpPr>
            <a:spLocks/>
          </p:cNvSpPr>
          <p:nvPr/>
        </p:nvSpPr>
        <p:spPr bwMode="auto">
          <a:xfrm rot="19815308" flipH="1">
            <a:off x="51863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08" name="Oval 2090"/>
          <p:cNvSpPr>
            <a:spLocks noChangeArrowheads="1"/>
          </p:cNvSpPr>
          <p:nvPr/>
        </p:nvSpPr>
        <p:spPr bwMode="auto">
          <a:xfrm>
            <a:off x="51101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09" name="Freeform 2091"/>
          <p:cNvSpPr>
            <a:spLocks/>
          </p:cNvSpPr>
          <p:nvPr/>
        </p:nvSpPr>
        <p:spPr bwMode="auto">
          <a:xfrm>
            <a:off x="51863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10" name="Oval 2092"/>
          <p:cNvSpPr>
            <a:spLocks noChangeArrowheads="1"/>
          </p:cNvSpPr>
          <p:nvPr/>
        </p:nvSpPr>
        <p:spPr bwMode="auto">
          <a:xfrm>
            <a:off x="48815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11" name="Freeform 2093"/>
          <p:cNvSpPr>
            <a:spLocks/>
          </p:cNvSpPr>
          <p:nvPr/>
        </p:nvSpPr>
        <p:spPr bwMode="auto">
          <a:xfrm rot="19815308" flipH="1">
            <a:off x="49577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12" name="Oval 2094"/>
          <p:cNvSpPr>
            <a:spLocks noChangeArrowheads="1"/>
          </p:cNvSpPr>
          <p:nvPr/>
        </p:nvSpPr>
        <p:spPr bwMode="auto">
          <a:xfrm>
            <a:off x="48815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13" name="Freeform 2095"/>
          <p:cNvSpPr>
            <a:spLocks/>
          </p:cNvSpPr>
          <p:nvPr/>
        </p:nvSpPr>
        <p:spPr bwMode="auto">
          <a:xfrm>
            <a:off x="49577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14" name="Oval 2096"/>
          <p:cNvSpPr>
            <a:spLocks noChangeArrowheads="1"/>
          </p:cNvSpPr>
          <p:nvPr/>
        </p:nvSpPr>
        <p:spPr bwMode="auto">
          <a:xfrm>
            <a:off x="4652963" y="3219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15" name="Freeform 2097"/>
          <p:cNvSpPr>
            <a:spLocks/>
          </p:cNvSpPr>
          <p:nvPr/>
        </p:nvSpPr>
        <p:spPr bwMode="auto">
          <a:xfrm rot="19815308" flipH="1">
            <a:off x="4729163" y="3371850"/>
            <a:ext cx="76200" cy="304800"/>
          </a:xfrm>
          <a:custGeom>
            <a:avLst/>
            <a:gdLst>
              <a:gd name="T0" fmla="*/ 0 w 144"/>
              <a:gd name="T1" fmla="*/ 0 h 480"/>
              <a:gd name="T2" fmla="*/ 2147483647 w 144"/>
              <a:gd name="T3" fmla="*/ 2147483647 h 480"/>
              <a:gd name="T4" fmla="*/ 2147483647 w 144"/>
              <a:gd name="T5" fmla="*/ 2147483647 h 480"/>
              <a:gd name="T6" fmla="*/ 2147483647 w 144"/>
              <a:gd name="T7" fmla="*/ 2147483647 h 480"/>
              <a:gd name="T8" fmla="*/ 2147483647 w 144"/>
              <a:gd name="T9" fmla="*/ 2147483647 h 480"/>
              <a:gd name="T10" fmla="*/ 0 60000 65536"/>
              <a:gd name="T11" fmla="*/ 0 60000 65536"/>
              <a:gd name="T12" fmla="*/ 0 60000 65536"/>
              <a:gd name="T13" fmla="*/ 0 60000 65536"/>
              <a:gd name="T14" fmla="*/ 0 60000 65536"/>
              <a:gd name="T15" fmla="*/ 0 w 144"/>
              <a:gd name="T16" fmla="*/ 0 h 480"/>
              <a:gd name="T17" fmla="*/ 144 w 144"/>
              <a:gd name="T18" fmla="*/ 480 h 480"/>
            </a:gdLst>
            <a:ahLst/>
            <a:cxnLst>
              <a:cxn ang="T10">
                <a:pos x="T0" y="T1"/>
              </a:cxn>
              <a:cxn ang="T11">
                <a:pos x="T2" y="T3"/>
              </a:cxn>
              <a:cxn ang="T12">
                <a:pos x="T4" y="T5"/>
              </a:cxn>
              <a:cxn ang="T13">
                <a:pos x="T6" y="T7"/>
              </a:cxn>
              <a:cxn ang="T14">
                <a:pos x="T8" y="T9"/>
              </a:cxn>
            </a:cxnLst>
            <a:rect l="T15" t="T16" r="T17" b="T18"/>
            <a:pathLst>
              <a:path w="144" h="480">
                <a:moveTo>
                  <a:pt x="0" y="0"/>
                </a:moveTo>
                <a:cubicBezTo>
                  <a:pt x="44" y="32"/>
                  <a:pt x="88" y="64"/>
                  <a:pt x="96" y="96"/>
                </a:cubicBezTo>
                <a:cubicBezTo>
                  <a:pt x="104" y="128"/>
                  <a:pt x="40" y="160"/>
                  <a:pt x="48" y="192"/>
                </a:cubicBezTo>
                <a:cubicBezTo>
                  <a:pt x="56" y="224"/>
                  <a:pt x="144" y="240"/>
                  <a:pt x="144" y="288"/>
                </a:cubicBezTo>
                <a:cubicBezTo>
                  <a:pt x="144" y="336"/>
                  <a:pt x="64" y="448"/>
                  <a:pt x="48" y="4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16" name="Oval 2098"/>
          <p:cNvSpPr>
            <a:spLocks noChangeArrowheads="1"/>
          </p:cNvSpPr>
          <p:nvPr/>
        </p:nvSpPr>
        <p:spPr bwMode="auto">
          <a:xfrm>
            <a:off x="4652963" y="3981450"/>
            <a:ext cx="228600" cy="228600"/>
          </a:xfrm>
          <a:prstGeom prst="ellipse">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endParaRPr lang="en-US">
              <a:solidFill>
                <a:prstClr val="black"/>
              </a:solidFill>
              <a:latin typeface="Arial" pitchFamily="34" charset="0"/>
              <a:cs typeface="Arial" pitchFamily="34" charset="0"/>
            </a:endParaRPr>
          </a:p>
        </p:txBody>
      </p:sp>
      <p:sp>
        <p:nvSpPr>
          <p:cNvPr id="7217" name="Freeform 2099"/>
          <p:cNvSpPr>
            <a:spLocks/>
          </p:cNvSpPr>
          <p:nvPr/>
        </p:nvSpPr>
        <p:spPr bwMode="auto">
          <a:xfrm>
            <a:off x="4729163" y="3600450"/>
            <a:ext cx="76200" cy="381000"/>
          </a:xfrm>
          <a:custGeom>
            <a:avLst/>
            <a:gdLst>
              <a:gd name="T0" fmla="*/ 2147483647 w 104"/>
              <a:gd name="T1" fmla="*/ 2147483647 h 432"/>
              <a:gd name="T2" fmla="*/ 2147483647 w 104"/>
              <a:gd name="T3" fmla="*/ 2147483647 h 432"/>
              <a:gd name="T4" fmla="*/ 0 w 104"/>
              <a:gd name="T5" fmla="*/ 2147483647 h 432"/>
              <a:gd name="T6" fmla="*/ 2147483647 w 104"/>
              <a:gd name="T7" fmla="*/ 2147483647 h 432"/>
              <a:gd name="T8" fmla="*/ 0 w 104"/>
              <a:gd name="T9" fmla="*/ 0 h 432"/>
              <a:gd name="T10" fmla="*/ 0 60000 65536"/>
              <a:gd name="T11" fmla="*/ 0 60000 65536"/>
              <a:gd name="T12" fmla="*/ 0 60000 65536"/>
              <a:gd name="T13" fmla="*/ 0 60000 65536"/>
              <a:gd name="T14" fmla="*/ 0 60000 65536"/>
              <a:gd name="T15" fmla="*/ 0 w 104"/>
              <a:gd name="T16" fmla="*/ 0 h 432"/>
              <a:gd name="T17" fmla="*/ 104 w 104"/>
              <a:gd name="T18" fmla="*/ 432 h 432"/>
            </a:gdLst>
            <a:ahLst/>
            <a:cxnLst>
              <a:cxn ang="T10">
                <a:pos x="T0" y="T1"/>
              </a:cxn>
              <a:cxn ang="T11">
                <a:pos x="T2" y="T3"/>
              </a:cxn>
              <a:cxn ang="T12">
                <a:pos x="T4" y="T5"/>
              </a:cxn>
              <a:cxn ang="T13">
                <a:pos x="T6" y="T7"/>
              </a:cxn>
              <a:cxn ang="T14">
                <a:pos x="T8" y="T9"/>
              </a:cxn>
            </a:cxnLst>
            <a:rect l="T15" t="T16" r="T17" b="T18"/>
            <a:pathLst>
              <a:path w="104" h="432">
                <a:moveTo>
                  <a:pt x="48" y="432"/>
                </a:moveTo>
                <a:cubicBezTo>
                  <a:pt x="76" y="380"/>
                  <a:pt x="104" y="328"/>
                  <a:pt x="96" y="288"/>
                </a:cubicBezTo>
                <a:cubicBezTo>
                  <a:pt x="88" y="248"/>
                  <a:pt x="0" y="224"/>
                  <a:pt x="0" y="192"/>
                </a:cubicBezTo>
                <a:cubicBezTo>
                  <a:pt x="0" y="160"/>
                  <a:pt x="96" y="128"/>
                  <a:pt x="96" y="96"/>
                </a:cubicBezTo>
                <a:cubicBezTo>
                  <a:pt x="96" y="64"/>
                  <a:pt x="8" y="16"/>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18" name="Rectangle 2100"/>
          <p:cNvSpPr>
            <a:spLocks noChangeArrowheads="1"/>
          </p:cNvSpPr>
          <p:nvPr/>
        </p:nvSpPr>
        <p:spPr bwMode="auto">
          <a:xfrm>
            <a:off x="3281363" y="367665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a:solidFill>
                  <a:prstClr val="black"/>
                </a:solidFill>
                <a:latin typeface="Arial" pitchFamily="34" charset="0"/>
                <a:cs typeface="Arial" pitchFamily="34" charset="0"/>
              </a:rPr>
              <a:t>Cytoplasmic </a:t>
            </a:r>
          </a:p>
          <a:p>
            <a:pPr fontAlgn="base">
              <a:spcBef>
                <a:spcPct val="0"/>
              </a:spcBef>
              <a:spcAft>
                <a:spcPct val="0"/>
              </a:spcAft>
            </a:pPr>
            <a:r>
              <a:rPr lang="en-US" sz="1200">
                <a:solidFill>
                  <a:prstClr val="black"/>
                </a:solidFill>
                <a:latin typeface="Arial" pitchFamily="34" charset="0"/>
                <a:cs typeface="Arial" pitchFamily="34" charset="0"/>
              </a:rPr>
              <a:t>membrane</a:t>
            </a:r>
            <a:endParaRPr lang="en-US">
              <a:solidFill>
                <a:prstClr val="black"/>
              </a:solidFill>
              <a:latin typeface="Arial" pitchFamily="34" charset="0"/>
              <a:cs typeface="Arial" pitchFamily="34" charset="0"/>
            </a:endParaRPr>
          </a:p>
        </p:txBody>
      </p:sp>
      <p:sp>
        <p:nvSpPr>
          <p:cNvPr id="7219" name="AutoShape 2101"/>
          <p:cNvSpPr>
            <a:spLocks/>
          </p:cNvSpPr>
          <p:nvPr/>
        </p:nvSpPr>
        <p:spPr bwMode="auto">
          <a:xfrm>
            <a:off x="4500563" y="3219450"/>
            <a:ext cx="76200" cy="990600"/>
          </a:xfrm>
          <a:prstGeom prst="leftBracket">
            <a:avLst>
              <a:gd name="adj" fmla="val 10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0" name="Line 2102"/>
          <p:cNvSpPr>
            <a:spLocks noChangeShapeType="1"/>
          </p:cNvSpPr>
          <p:nvPr/>
        </p:nvSpPr>
        <p:spPr bwMode="auto">
          <a:xfrm>
            <a:off x="4119563" y="382905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1" name="Line 2103"/>
          <p:cNvSpPr>
            <a:spLocks noChangeShapeType="1"/>
          </p:cNvSpPr>
          <p:nvPr/>
        </p:nvSpPr>
        <p:spPr bwMode="auto">
          <a:xfrm>
            <a:off x="4195763" y="337185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2" name="Line 2104"/>
          <p:cNvSpPr>
            <a:spLocks noChangeShapeType="1"/>
          </p:cNvSpPr>
          <p:nvPr/>
        </p:nvSpPr>
        <p:spPr bwMode="auto">
          <a:xfrm flipV="1">
            <a:off x="4500563" y="398145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grpSp>
        <p:nvGrpSpPr>
          <p:cNvPr id="2" name="Group 2105"/>
          <p:cNvGrpSpPr>
            <a:grpSpLocks/>
          </p:cNvGrpSpPr>
          <p:nvPr/>
        </p:nvGrpSpPr>
        <p:grpSpPr bwMode="auto">
          <a:xfrm>
            <a:off x="3281363" y="2457450"/>
            <a:ext cx="4572000" cy="457200"/>
            <a:chOff x="1632" y="1872"/>
            <a:chExt cx="2880" cy="288"/>
          </a:xfrm>
        </p:grpSpPr>
        <p:sp>
          <p:nvSpPr>
            <p:cNvPr id="7276" name="AutoShape 2106"/>
            <p:cNvSpPr>
              <a:spLocks noChangeArrowheads="1"/>
            </p:cNvSpPr>
            <p:nvPr/>
          </p:nvSpPr>
          <p:spPr bwMode="auto">
            <a:xfrm>
              <a:off x="4320" y="1872"/>
              <a:ext cx="192" cy="192"/>
            </a:xfrm>
            <a:prstGeom prst="diamond">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7" name="AutoShape 2107"/>
            <p:cNvSpPr>
              <a:spLocks noChangeArrowheads="1"/>
            </p:cNvSpPr>
            <p:nvPr/>
          </p:nvSpPr>
          <p:spPr bwMode="auto">
            <a:xfrm>
              <a:off x="3792" y="1872"/>
              <a:ext cx="192" cy="192"/>
            </a:xfrm>
            <a:prstGeom prst="diamond">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8" name="AutoShape 2108"/>
            <p:cNvSpPr>
              <a:spLocks noChangeArrowheads="1"/>
            </p:cNvSpPr>
            <p:nvPr/>
          </p:nvSpPr>
          <p:spPr bwMode="auto">
            <a:xfrm>
              <a:off x="3360" y="1872"/>
              <a:ext cx="192" cy="192"/>
            </a:xfrm>
            <a:prstGeom prst="diamond">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9" name="AutoShape 2109"/>
            <p:cNvSpPr>
              <a:spLocks noChangeArrowheads="1"/>
            </p:cNvSpPr>
            <p:nvPr/>
          </p:nvSpPr>
          <p:spPr bwMode="auto">
            <a:xfrm>
              <a:off x="2592" y="1968"/>
              <a:ext cx="192" cy="192"/>
            </a:xfrm>
            <a:prstGeom prst="diamond">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80" name="Rectangle 2110"/>
            <p:cNvSpPr>
              <a:spLocks noChangeArrowheads="1"/>
            </p:cNvSpPr>
            <p:nvPr/>
          </p:nvSpPr>
          <p:spPr bwMode="auto">
            <a:xfrm>
              <a:off x="1632" y="2016"/>
              <a:ext cx="48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b="1" dirty="0">
                  <a:solidFill>
                    <a:prstClr val="black"/>
                  </a:solidFill>
                  <a:latin typeface="Arial" pitchFamily="34" charset="0"/>
                  <a:cs typeface="Arial" pitchFamily="34" charset="0"/>
                </a:rPr>
                <a:t>Protein A</a:t>
              </a:r>
              <a:endParaRPr lang="en-US" b="1" dirty="0">
                <a:solidFill>
                  <a:prstClr val="black"/>
                </a:solidFill>
                <a:latin typeface="Arial" pitchFamily="34" charset="0"/>
                <a:cs typeface="Arial" pitchFamily="34" charset="0"/>
              </a:endParaRPr>
            </a:p>
          </p:txBody>
        </p:sp>
        <p:sp>
          <p:nvSpPr>
            <p:cNvPr id="7281" name="Line 2111"/>
            <p:cNvSpPr>
              <a:spLocks noChangeShapeType="1"/>
            </p:cNvSpPr>
            <p:nvPr/>
          </p:nvSpPr>
          <p:spPr bwMode="auto">
            <a:xfrm flipV="1">
              <a:off x="2112" y="2064"/>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grpSp>
      <p:sp>
        <p:nvSpPr>
          <p:cNvPr id="7224" name="Line 2112"/>
          <p:cNvSpPr>
            <a:spLocks noChangeShapeType="1"/>
          </p:cNvSpPr>
          <p:nvPr/>
        </p:nvSpPr>
        <p:spPr bwMode="auto">
          <a:xfrm>
            <a:off x="4348163" y="154305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5" name="Freeform 2113" descr="30%"/>
          <p:cNvSpPr>
            <a:spLocks/>
          </p:cNvSpPr>
          <p:nvPr/>
        </p:nvSpPr>
        <p:spPr bwMode="auto">
          <a:xfrm>
            <a:off x="4576763" y="1390650"/>
            <a:ext cx="3810000" cy="304800"/>
          </a:xfrm>
          <a:custGeom>
            <a:avLst/>
            <a:gdLst>
              <a:gd name="T0" fmla="*/ 2147483647 w 5360"/>
              <a:gd name="T1" fmla="*/ 2147483647 h 256"/>
              <a:gd name="T2" fmla="*/ 2147483647 w 5360"/>
              <a:gd name="T3" fmla="*/ 2147483647 h 256"/>
              <a:gd name="T4" fmla="*/ 2147483647 w 5360"/>
              <a:gd name="T5" fmla="*/ 2147483647 h 256"/>
              <a:gd name="T6" fmla="*/ 2147483647 w 5360"/>
              <a:gd name="T7" fmla="*/ 2147483647 h 256"/>
              <a:gd name="T8" fmla="*/ 2147483647 w 5360"/>
              <a:gd name="T9" fmla="*/ 2147483647 h 256"/>
              <a:gd name="T10" fmla="*/ 2147483647 w 5360"/>
              <a:gd name="T11" fmla="*/ 2147483647 h 256"/>
              <a:gd name="T12" fmla="*/ 2147483647 w 5360"/>
              <a:gd name="T13" fmla="*/ 2147483647 h 256"/>
              <a:gd name="T14" fmla="*/ 2147483647 w 5360"/>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5360"/>
              <a:gd name="T25" fmla="*/ 0 h 256"/>
              <a:gd name="T26" fmla="*/ 5360 w 5360"/>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0" h="256">
                <a:moveTo>
                  <a:pt x="600" y="32"/>
                </a:moveTo>
                <a:cubicBezTo>
                  <a:pt x="1200" y="0"/>
                  <a:pt x="3680" y="32"/>
                  <a:pt x="4344" y="32"/>
                </a:cubicBezTo>
                <a:cubicBezTo>
                  <a:pt x="5008" y="32"/>
                  <a:pt x="4512" y="24"/>
                  <a:pt x="4584" y="32"/>
                </a:cubicBezTo>
                <a:cubicBezTo>
                  <a:pt x="4656" y="40"/>
                  <a:pt x="4736" y="56"/>
                  <a:pt x="4776" y="80"/>
                </a:cubicBezTo>
                <a:cubicBezTo>
                  <a:pt x="4816" y="104"/>
                  <a:pt x="4840" y="152"/>
                  <a:pt x="4824" y="176"/>
                </a:cubicBezTo>
                <a:cubicBezTo>
                  <a:pt x="4808" y="200"/>
                  <a:pt x="5360" y="216"/>
                  <a:pt x="4680" y="224"/>
                </a:cubicBezTo>
                <a:cubicBezTo>
                  <a:pt x="4000" y="232"/>
                  <a:pt x="1416" y="256"/>
                  <a:pt x="744" y="224"/>
                </a:cubicBezTo>
                <a:cubicBezTo>
                  <a:pt x="72" y="192"/>
                  <a:pt x="0" y="64"/>
                  <a:pt x="600" y="32"/>
                </a:cubicBezTo>
                <a:close/>
              </a:path>
            </a:pathLst>
          </a:custGeom>
          <a:pattFill prst="pct30">
            <a:fgClr>
              <a:srgbClr val="99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6" name="Rectangle 2114"/>
          <p:cNvSpPr>
            <a:spLocks noChangeArrowheads="1"/>
          </p:cNvSpPr>
          <p:nvPr/>
        </p:nvSpPr>
        <p:spPr bwMode="auto">
          <a:xfrm>
            <a:off x="3281363" y="222885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a:solidFill>
                  <a:prstClr val="black"/>
                </a:solidFill>
                <a:latin typeface="Arial" pitchFamily="34" charset="0"/>
                <a:cs typeface="Arial" pitchFamily="34" charset="0"/>
              </a:rPr>
              <a:t>Peptidoglycan</a:t>
            </a:r>
          </a:p>
          <a:p>
            <a:pPr fontAlgn="base">
              <a:spcBef>
                <a:spcPct val="0"/>
              </a:spcBef>
              <a:spcAft>
                <a:spcPct val="0"/>
              </a:spcAft>
            </a:pPr>
            <a:r>
              <a:rPr lang="en-US" sz="1200">
                <a:solidFill>
                  <a:prstClr val="black"/>
                </a:solidFill>
                <a:latin typeface="Arial" pitchFamily="34" charset="0"/>
                <a:cs typeface="Arial" pitchFamily="34" charset="0"/>
              </a:rPr>
              <a:t>layer</a:t>
            </a:r>
            <a:endParaRPr lang="en-US">
              <a:solidFill>
                <a:prstClr val="black"/>
              </a:solidFill>
              <a:latin typeface="Arial" pitchFamily="34" charset="0"/>
              <a:cs typeface="Arial" pitchFamily="34" charset="0"/>
            </a:endParaRPr>
          </a:p>
        </p:txBody>
      </p:sp>
      <p:sp>
        <p:nvSpPr>
          <p:cNvPr id="7227" name="Freeform 2115"/>
          <p:cNvSpPr>
            <a:spLocks/>
          </p:cNvSpPr>
          <p:nvPr/>
        </p:nvSpPr>
        <p:spPr bwMode="auto">
          <a:xfrm>
            <a:off x="4729163" y="16954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8" name="Freeform 2116"/>
          <p:cNvSpPr>
            <a:spLocks/>
          </p:cNvSpPr>
          <p:nvPr/>
        </p:nvSpPr>
        <p:spPr bwMode="auto">
          <a:xfrm>
            <a:off x="4729163" y="17716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29" name="Freeform 2117"/>
          <p:cNvSpPr>
            <a:spLocks/>
          </p:cNvSpPr>
          <p:nvPr/>
        </p:nvSpPr>
        <p:spPr bwMode="auto">
          <a:xfrm>
            <a:off x="4729163" y="18478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0" name="Freeform 2118"/>
          <p:cNvSpPr>
            <a:spLocks/>
          </p:cNvSpPr>
          <p:nvPr/>
        </p:nvSpPr>
        <p:spPr bwMode="auto">
          <a:xfrm>
            <a:off x="4729163" y="20002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1" name="Freeform 2119"/>
          <p:cNvSpPr>
            <a:spLocks/>
          </p:cNvSpPr>
          <p:nvPr/>
        </p:nvSpPr>
        <p:spPr bwMode="auto">
          <a:xfrm>
            <a:off x="4729163" y="20764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2" name="Freeform 2120"/>
          <p:cNvSpPr>
            <a:spLocks/>
          </p:cNvSpPr>
          <p:nvPr/>
        </p:nvSpPr>
        <p:spPr bwMode="auto">
          <a:xfrm>
            <a:off x="4729163" y="21526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3" name="Freeform 2121"/>
          <p:cNvSpPr>
            <a:spLocks/>
          </p:cNvSpPr>
          <p:nvPr/>
        </p:nvSpPr>
        <p:spPr bwMode="auto">
          <a:xfrm>
            <a:off x="4729163" y="23050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4" name="Freeform 2122"/>
          <p:cNvSpPr>
            <a:spLocks/>
          </p:cNvSpPr>
          <p:nvPr/>
        </p:nvSpPr>
        <p:spPr bwMode="auto">
          <a:xfrm>
            <a:off x="4729163" y="23812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5" name="Freeform 2123"/>
          <p:cNvSpPr>
            <a:spLocks/>
          </p:cNvSpPr>
          <p:nvPr/>
        </p:nvSpPr>
        <p:spPr bwMode="auto">
          <a:xfrm>
            <a:off x="4729163" y="25336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6" name="Freeform 2124"/>
          <p:cNvSpPr>
            <a:spLocks/>
          </p:cNvSpPr>
          <p:nvPr/>
        </p:nvSpPr>
        <p:spPr bwMode="auto">
          <a:xfrm>
            <a:off x="4729163" y="26860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7" name="Freeform 2125"/>
          <p:cNvSpPr>
            <a:spLocks/>
          </p:cNvSpPr>
          <p:nvPr/>
        </p:nvSpPr>
        <p:spPr bwMode="auto">
          <a:xfrm>
            <a:off x="4729163" y="28384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8" name="Freeform 2126"/>
          <p:cNvSpPr>
            <a:spLocks/>
          </p:cNvSpPr>
          <p:nvPr/>
        </p:nvSpPr>
        <p:spPr bwMode="auto">
          <a:xfrm>
            <a:off x="4729163" y="29146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39" name="Freeform 2127"/>
          <p:cNvSpPr>
            <a:spLocks/>
          </p:cNvSpPr>
          <p:nvPr/>
        </p:nvSpPr>
        <p:spPr bwMode="auto">
          <a:xfrm>
            <a:off x="4729163" y="3143250"/>
            <a:ext cx="3276600" cy="76200"/>
          </a:xfrm>
          <a:custGeom>
            <a:avLst/>
            <a:gdLst>
              <a:gd name="T0" fmla="*/ 0 w 2256"/>
              <a:gd name="T1" fmla="*/ 2147483647 h 96"/>
              <a:gd name="T2" fmla="*/ 2147483647 w 2256"/>
              <a:gd name="T3" fmla="*/ 0 h 96"/>
              <a:gd name="T4" fmla="*/ 2147483647 w 2256"/>
              <a:gd name="T5" fmla="*/ 2147483647 h 96"/>
              <a:gd name="T6" fmla="*/ 2147483647 w 2256"/>
              <a:gd name="T7" fmla="*/ 0 h 96"/>
              <a:gd name="T8" fmla="*/ 2147483647 w 2256"/>
              <a:gd name="T9" fmla="*/ 2147483647 h 96"/>
              <a:gd name="T10" fmla="*/ 2147483647 w 2256"/>
              <a:gd name="T11" fmla="*/ 0 h 96"/>
              <a:gd name="T12" fmla="*/ 2147483647 w 2256"/>
              <a:gd name="T13" fmla="*/ 2147483647 h 96"/>
              <a:gd name="T14" fmla="*/ 0 60000 65536"/>
              <a:gd name="T15" fmla="*/ 0 60000 65536"/>
              <a:gd name="T16" fmla="*/ 0 60000 65536"/>
              <a:gd name="T17" fmla="*/ 0 60000 65536"/>
              <a:gd name="T18" fmla="*/ 0 60000 65536"/>
              <a:gd name="T19" fmla="*/ 0 60000 65536"/>
              <a:gd name="T20" fmla="*/ 0 60000 65536"/>
              <a:gd name="T21" fmla="*/ 0 w 2256"/>
              <a:gd name="T22" fmla="*/ 0 h 96"/>
              <a:gd name="T23" fmla="*/ 2256 w 225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6" h="96">
                <a:moveTo>
                  <a:pt x="0" y="96"/>
                </a:moveTo>
                <a:cubicBezTo>
                  <a:pt x="128" y="48"/>
                  <a:pt x="256" y="0"/>
                  <a:pt x="384" y="0"/>
                </a:cubicBezTo>
                <a:cubicBezTo>
                  <a:pt x="512" y="0"/>
                  <a:pt x="640" y="96"/>
                  <a:pt x="768" y="96"/>
                </a:cubicBezTo>
                <a:cubicBezTo>
                  <a:pt x="896" y="96"/>
                  <a:pt x="1024" y="0"/>
                  <a:pt x="1152" y="0"/>
                </a:cubicBezTo>
                <a:cubicBezTo>
                  <a:pt x="1280" y="0"/>
                  <a:pt x="1408" y="96"/>
                  <a:pt x="1536" y="96"/>
                </a:cubicBezTo>
                <a:cubicBezTo>
                  <a:pt x="1664" y="96"/>
                  <a:pt x="1800" y="0"/>
                  <a:pt x="1920" y="0"/>
                </a:cubicBezTo>
                <a:cubicBezTo>
                  <a:pt x="2040" y="0"/>
                  <a:pt x="2200" y="88"/>
                  <a:pt x="2256"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40" name="AutoShape 2128"/>
          <p:cNvSpPr>
            <a:spLocks/>
          </p:cNvSpPr>
          <p:nvPr/>
        </p:nvSpPr>
        <p:spPr bwMode="auto">
          <a:xfrm>
            <a:off x="4500563" y="1771650"/>
            <a:ext cx="76200" cy="1447800"/>
          </a:xfrm>
          <a:prstGeom prst="leftBracket">
            <a:avLst>
              <a:gd name="adj" fmla="val 15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41" name="Line 2129"/>
          <p:cNvSpPr>
            <a:spLocks noChangeShapeType="1"/>
          </p:cNvSpPr>
          <p:nvPr/>
        </p:nvSpPr>
        <p:spPr bwMode="auto">
          <a:xfrm>
            <a:off x="4271963" y="238125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grpSp>
        <p:nvGrpSpPr>
          <p:cNvPr id="3" name="Group 2130"/>
          <p:cNvGrpSpPr>
            <a:grpSpLocks/>
          </p:cNvGrpSpPr>
          <p:nvPr/>
        </p:nvGrpSpPr>
        <p:grpSpPr bwMode="auto">
          <a:xfrm>
            <a:off x="3286125" y="1214438"/>
            <a:ext cx="4643438" cy="2000250"/>
            <a:chOff x="1632" y="1392"/>
            <a:chExt cx="2496" cy="960"/>
          </a:xfrm>
        </p:grpSpPr>
        <p:sp>
          <p:nvSpPr>
            <p:cNvPr id="7246" name="AutoShape 2131"/>
            <p:cNvSpPr>
              <a:spLocks noChangeArrowheads="1"/>
            </p:cNvSpPr>
            <p:nvPr/>
          </p:nvSpPr>
          <p:spPr bwMode="auto">
            <a:xfrm>
              <a:off x="3216" y="1872"/>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47" name="AutoShape 2132"/>
            <p:cNvSpPr>
              <a:spLocks noChangeArrowheads="1"/>
            </p:cNvSpPr>
            <p:nvPr/>
          </p:nvSpPr>
          <p:spPr bwMode="auto">
            <a:xfrm>
              <a:off x="3216" y="1968"/>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48" name="AutoShape 2133"/>
            <p:cNvSpPr>
              <a:spLocks noChangeArrowheads="1"/>
            </p:cNvSpPr>
            <p:nvPr/>
          </p:nvSpPr>
          <p:spPr bwMode="auto">
            <a:xfrm>
              <a:off x="3216" y="2064"/>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49" name="AutoShape 2134"/>
            <p:cNvSpPr>
              <a:spLocks noChangeArrowheads="1"/>
            </p:cNvSpPr>
            <p:nvPr/>
          </p:nvSpPr>
          <p:spPr bwMode="auto">
            <a:xfrm>
              <a:off x="3216" y="1776"/>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0" name="AutoShape 2135"/>
            <p:cNvSpPr>
              <a:spLocks noChangeArrowheads="1"/>
            </p:cNvSpPr>
            <p:nvPr/>
          </p:nvSpPr>
          <p:spPr bwMode="auto">
            <a:xfrm>
              <a:off x="3216" y="1680"/>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1" name="AutoShape 2136"/>
            <p:cNvSpPr>
              <a:spLocks noChangeArrowheads="1"/>
            </p:cNvSpPr>
            <p:nvPr/>
          </p:nvSpPr>
          <p:spPr bwMode="auto">
            <a:xfrm>
              <a:off x="3216" y="2160"/>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2" name="AutoShape 2137"/>
            <p:cNvSpPr>
              <a:spLocks noChangeArrowheads="1"/>
            </p:cNvSpPr>
            <p:nvPr/>
          </p:nvSpPr>
          <p:spPr bwMode="auto">
            <a:xfrm>
              <a:off x="3216" y="2256"/>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3" name="AutoShape 2138"/>
            <p:cNvSpPr>
              <a:spLocks noChangeArrowheads="1"/>
            </p:cNvSpPr>
            <p:nvPr/>
          </p:nvSpPr>
          <p:spPr bwMode="auto">
            <a:xfrm rot="10656844">
              <a:off x="3648" y="1824"/>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4" name="AutoShape 2139"/>
            <p:cNvSpPr>
              <a:spLocks noChangeArrowheads="1"/>
            </p:cNvSpPr>
            <p:nvPr/>
          </p:nvSpPr>
          <p:spPr bwMode="auto">
            <a:xfrm rot="10656844">
              <a:off x="3648" y="1920"/>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5" name="AutoShape 2140"/>
            <p:cNvSpPr>
              <a:spLocks noChangeArrowheads="1"/>
            </p:cNvSpPr>
            <p:nvPr/>
          </p:nvSpPr>
          <p:spPr bwMode="auto">
            <a:xfrm rot="10656844">
              <a:off x="3648" y="2016"/>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6" name="AutoShape 2141"/>
            <p:cNvSpPr>
              <a:spLocks noChangeArrowheads="1"/>
            </p:cNvSpPr>
            <p:nvPr/>
          </p:nvSpPr>
          <p:spPr bwMode="auto">
            <a:xfrm rot="10656844">
              <a:off x="3648" y="1728"/>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7" name="AutoShape 2142"/>
            <p:cNvSpPr>
              <a:spLocks noChangeArrowheads="1"/>
            </p:cNvSpPr>
            <p:nvPr/>
          </p:nvSpPr>
          <p:spPr bwMode="auto">
            <a:xfrm rot="10656844">
              <a:off x="3648" y="1632"/>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8" name="AutoShape 2143"/>
            <p:cNvSpPr>
              <a:spLocks noChangeArrowheads="1"/>
            </p:cNvSpPr>
            <p:nvPr/>
          </p:nvSpPr>
          <p:spPr bwMode="auto">
            <a:xfrm rot="10656844">
              <a:off x="3648" y="2112"/>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59" name="AutoShape 2144"/>
            <p:cNvSpPr>
              <a:spLocks noChangeArrowheads="1"/>
            </p:cNvSpPr>
            <p:nvPr/>
          </p:nvSpPr>
          <p:spPr bwMode="auto">
            <a:xfrm rot="10656844">
              <a:off x="3648" y="2208"/>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0" name="AutoShape 2145"/>
            <p:cNvSpPr>
              <a:spLocks noChangeArrowheads="1"/>
            </p:cNvSpPr>
            <p:nvPr/>
          </p:nvSpPr>
          <p:spPr bwMode="auto">
            <a:xfrm>
              <a:off x="4032" y="1488"/>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1" name="AutoShape 2146"/>
            <p:cNvSpPr>
              <a:spLocks noChangeArrowheads="1"/>
            </p:cNvSpPr>
            <p:nvPr/>
          </p:nvSpPr>
          <p:spPr bwMode="auto">
            <a:xfrm>
              <a:off x="4032" y="1584"/>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2" name="AutoShape 2147"/>
            <p:cNvSpPr>
              <a:spLocks noChangeArrowheads="1"/>
            </p:cNvSpPr>
            <p:nvPr/>
          </p:nvSpPr>
          <p:spPr bwMode="auto">
            <a:xfrm>
              <a:off x="4032" y="1680"/>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3" name="AutoShape 2148"/>
            <p:cNvSpPr>
              <a:spLocks noChangeArrowheads="1"/>
            </p:cNvSpPr>
            <p:nvPr/>
          </p:nvSpPr>
          <p:spPr bwMode="auto">
            <a:xfrm>
              <a:off x="4032" y="1392"/>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4" name="AutoShape 2149"/>
            <p:cNvSpPr>
              <a:spLocks noChangeArrowheads="1"/>
            </p:cNvSpPr>
            <p:nvPr/>
          </p:nvSpPr>
          <p:spPr bwMode="auto">
            <a:xfrm>
              <a:off x="4032" y="1776"/>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5" name="AutoShape 2150"/>
            <p:cNvSpPr>
              <a:spLocks noChangeArrowheads="1"/>
            </p:cNvSpPr>
            <p:nvPr/>
          </p:nvSpPr>
          <p:spPr bwMode="auto">
            <a:xfrm>
              <a:off x="4032" y="1872"/>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6" name="AutoShape 2151"/>
            <p:cNvSpPr>
              <a:spLocks noChangeArrowheads="1"/>
            </p:cNvSpPr>
            <p:nvPr/>
          </p:nvSpPr>
          <p:spPr bwMode="auto">
            <a:xfrm>
              <a:off x="2880" y="1632"/>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7" name="AutoShape 2152"/>
            <p:cNvSpPr>
              <a:spLocks noChangeArrowheads="1"/>
            </p:cNvSpPr>
            <p:nvPr/>
          </p:nvSpPr>
          <p:spPr bwMode="auto">
            <a:xfrm>
              <a:off x="2880" y="1728"/>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8" name="AutoShape 2153"/>
            <p:cNvSpPr>
              <a:spLocks noChangeArrowheads="1"/>
            </p:cNvSpPr>
            <p:nvPr/>
          </p:nvSpPr>
          <p:spPr bwMode="auto">
            <a:xfrm>
              <a:off x="2880" y="1824"/>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69" name="AutoShape 2154"/>
            <p:cNvSpPr>
              <a:spLocks noChangeArrowheads="1"/>
            </p:cNvSpPr>
            <p:nvPr/>
          </p:nvSpPr>
          <p:spPr bwMode="auto">
            <a:xfrm>
              <a:off x="2880" y="1536"/>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0" name="AutoShape 2155"/>
            <p:cNvSpPr>
              <a:spLocks noChangeArrowheads="1"/>
            </p:cNvSpPr>
            <p:nvPr/>
          </p:nvSpPr>
          <p:spPr bwMode="auto">
            <a:xfrm>
              <a:off x="2880" y="1440"/>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1" name="AutoShape 2156"/>
            <p:cNvSpPr>
              <a:spLocks noChangeArrowheads="1"/>
            </p:cNvSpPr>
            <p:nvPr/>
          </p:nvSpPr>
          <p:spPr bwMode="auto">
            <a:xfrm>
              <a:off x="2880" y="1920"/>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2" name="AutoShape 2157"/>
            <p:cNvSpPr>
              <a:spLocks noChangeArrowheads="1"/>
            </p:cNvSpPr>
            <p:nvPr/>
          </p:nvSpPr>
          <p:spPr bwMode="auto">
            <a:xfrm>
              <a:off x="2880" y="2016"/>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3" name="Rectangle 2158"/>
            <p:cNvSpPr>
              <a:spLocks noChangeArrowheads="1"/>
            </p:cNvSpPr>
            <p:nvPr/>
          </p:nvSpPr>
          <p:spPr bwMode="auto">
            <a:xfrm>
              <a:off x="1632" y="1488"/>
              <a:ext cx="57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1200" b="1">
                  <a:solidFill>
                    <a:prstClr val="black"/>
                  </a:solidFill>
                  <a:latin typeface="Arial" pitchFamily="34" charset="0"/>
                  <a:cs typeface="Arial" pitchFamily="34" charset="0"/>
                </a:rPr>
                <a:t>Techoic acid</a:t>
              </a:r>
              <a:endParaRPr lang="en-US" b="1">
                <a:solidFill>
                  <a:prstClr val="black"/>
                </a:solidFill>
                <a:latin typeface="Arial" pitchFamily="34" charset="0"/>
                <a:cs typeface="Arial" pitchFamily="34" charset="0"/>
              </a:endParaRPr>
            </a:p>
          </p:txBody>
        </p:sp>
        <p:sp>
          <p:nvSpPr>
            <p:cNvPr id="7274" name="Line 2159"/>
            <p:cNvSpPr>
              <a:spLocks noChangeShapeType="1"/>
            </p:cNvSpPr>
            <p:nvPr/>
          </p:nvSpPr>
          <p:spPr bwMode="auto">
            <a:xfrm>
              <a:off x="2256" y="158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275" name="AutoShape 2160"/>
            <p:cNvSpPr>
              <a:spLocks noChangeArrowheads="1"/>
            </p:cNvSpPr>
            <p:nvPr/>
          </p:nvSpPr>
          <p:spPr bwMode="auto">
            <a:xfrm>
              <a:off x="4032" y="1968"/>
              <a:ext cx="96" cy="96"/>
            </a:xfrm>
            <a:prstGeom prst="flowChartDecision">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grpSp>
      <p:sp>
        <p:nvSpPr>
          <p:cNvPr id="41074" name="AutoShape 2162"/>
          <p:cNvSpPr>
            <a:spLocks noChangeArrowheads="1"/>
          </p:cNvSpPr>
          <p:nvPr/>
        </p:nvSpPr>
        <p:spPr bwMode="auto">
          <a:xfrm>
            <a:off x="214313" y="1428750"/>
            <a:ext cx="2663825" cy="1079500"/>
          </a:xfrm>
          <a:prstGeom prst="roundRect">
            <a:avLst>
              <a:gd name="adj" fmla="val 16667"/>
            </a:avLst>
          </a:prstGeom>
          <a:solidFill>
            <a:schemeClr val="bg1"/>
          </a:solidFill>
          <a:ln w="19050">
            <a:solidFill>
              <a:schemeClr val="tx1"/>
            </a:solidFill>
            <a:round/>
            <a:headEnd/>
            <a:tailEnd/>
          </a:ln>
        </p:spPr>
        <p:txBody>
          <a:bodyPr wrap="none" anchor="ctr"/>
          <a:lstStyle/>
          <a:p>
            <a:pPr fontAlgn="base">
              <a:spcBef>
                <a:spcPct val="0"/>
              </a:spcBef>
              <a:spcAft>
                <a:spcPct val="0"/>
              </a:spcAft>
            </a:pPr>
            <a:r>
              <a:rPr lang="en-US" sz="2000" b="1">
                <a:solidFill>
                  <a:prstClr val="black"/>
                </a:solidFill>
                <a:latin typeface="Comic Sans MS" pitchFamily="66" charset="0"/>
                <a:cs typeface="Arial" pitchFamily="34" charset="0"/>
              </a:rPr>
              <a:t>Capsule</a:t>
            </a:r>
            <a:r>
              <a:rPr lang="en-US" sz="2000">
                <a:solidFill>
                  <a:prstClr val="black"/>
                </a:solidFill>
                <a:latin typeface="Comic Sans MS" pitchFamily="66" charset="0"/>
                <a:cs typeface="Arial" pitchFamily="34" charset="0"/>
              </a:rPr>
              <a:t> </a:t>
            </a:r>
          </a:p>
          <a:p>
            <a:pPr fontAlgn="base">
              <a:spcBef>
                <a:spcPct val="0"/>
              </a:spcBef>
              <a:spcAft>
                <a:spcPct val="0"/>
              </a:spcAft>
              <a:buFont typeface="Wingdings" pitchFamily="2" charset="2"/>
              <a:buChar char="§"/>
            </a:pPr>
            <a:r>
              <a:rPr lang="en-US" sz="2000">
                <a:solidFill>
                  <a:prstClr val="black"/>
                </a:solidFill>
                <a:latin typeface="Comic Sans MS" pitchFamily="66" charset="0"/>
                <a:cs typeface="Arial" pitchFamily="34" charset="0"/>
              </a:rPr>
              <a:t>Antigenic </a:t>
            </a:r>
          </a:p>
          <a:p>
            <a:pPr fontAlgn="base">
              <a:spcBef>
                <a:spcPct val="0"/>
              </a:spcBef>
              <a:spcAft>
                <a:spcPct val="0"/>
              </a:spcAft>
              <a:buFont typeface="Wingdings" pitchFamily="2" charset="2"/>
              <a:buChar char="§"/>
            </a:pPr>
            <a:r>
              <a:rPr lang="en-US" sz="2000">
                <a:solidFill>
                  <a:prstClr val="black"/>
                </a:solidFill>
                <a:latin typeface="Comic Sans MS" pitchFamily="66" charset="0"/>
                <a:cs typeface="Arial" pitchFamily="34" charset="0"/>
              </a:rPr>
              <a:t>Antiphagocytic</a:t>
            </a:r>
          </a:p>
        </p:txBody>
      </p:sp>
      <p:sp>
        <p:nvSpPr>
          <p:cNvPr id="41075" name="AutoShape 2163"/>
          <p:cNvSpPr>
            <a:spLocks noChangeArrowheads="1"/>
          </p:cNvSpPr>
          <p:nvPr/>
        </p:nvSpPr>
        <p:spPr bwMode="auto">
          <a:xfrm>
            <a:off x="71438" y="3141663"/>
            <a:ext cx="3132137" cy="1079500"/>
          </a:xfrm>
          <a:prstGeom prst="roundRect">
            <a:avLst>
              <a:gd name="adj" fmla="val 16667"/>
            </a:avLst>
          </a:prstGeom>
          <a:solidFill>
            <a:schemeClr val="bg1"/>
          </a:solidFill>
          <a:ln w="19050">
            <a:solidFill>
              <a:schemeClr val="tx1"/>
            </a:solidFill>
            <a:round/>
            <a:headEnd/>
            <a:tailEnd/>
          </a:ln>
        </p:spPr>
        <p:txBody>
          <a:bodyPr wrap="none" anchor="ctr"/>
          <a:lstStyle/>
          <a:p>
            <a:pPr fontAlgn="base">
              <a:spcBef>
                <a:spcPct val="0"/>
              </a:spcBef>
              <a:spcAft>
                <a:spcPct val="0"/>
              </a:spcAft>
            </a:pPr>
            <a:r>
              <a:rPr lang="en-US" sz="2000" b="1">
                <a:solidFill>
                  <a:prstClr val="black"/>
                </a:solidFill>
                <a:latin typeface="Comic Sans MS" pitchFamily="66" charset="0"/>
                <a:cs typeface="Arial" pitchFamily="34" charset="0"/>
              </a:rPr>
              <a:t>Teichoic acid</a:t>
            </a:r>
            <a:r>
              <a:rPr lang="en-US" sz="2000">
                <a:solidFill>
                  <a:prstClr val="black"/>
                </a:solidFill>
                <a:latin typeface="Comic Sans MS" pitchFamily="66" charset="0"/>
                <a:cs typeface="Arial" pitchFamily="34" charset="0"/>
              </a:rPr>
              <a:t> </a:t>
            </a:r>
          </a:p>
          <a:p>
            <a:pPr fontAlgn="base">
              <a:spcBef>
                <a:spcPct val="0"/>
              </a:spcBef>
              <a:spcAft>
                <a:spcPct val="0"/>
              </a:spcAft>
              <a:buFontTx/>
              <a:buChar char="•"/>
            </a:pPr>
            <a:r>
              <a:rPr lang="en-US" sz="2000">
                <a:solidFill>
                  <a:prstClr val="black"/>
                </a:solidFill>
                <a:latin typeface="Comic Sans MS" pitchFamily="66" charset="0"/>
                <a:cs typeface="Arial" pitchFamily="34" charset="0"/>
              </a:rPr>
              <a:t>Binds to fibronectins </a:t>
            </a:r>
          </a:p>
          <a:p>
            <a:pPr fontAlgn="base">
              <a:spcBef>
                <a:spcPct val="0"/>
              </a:spcBef>
              <a:spcAft>
                <a:spcPct val="0"/>
              </a:spcAft>
            </a:pPr>
            <a:r>
              <a:rPr lang="en-US" sz="2000">
                <a:solidFill>
                  <a:prstClr val="black"/>
                </a:solidFill>
                <a:latin typeface="Comic Sans MS" pitchFamily="66" charset="0"/>
                <a:cs typeface="Arial" pitchFamily="34" charset="0"/>
              </a:rPr>
              <a:t> on surface of host cells</a:t>
            </a:r>
          </a:p>
        </p:txBody>
      </p:sp>
      <p:sp>
        <p:nvSpPr>
          <p:cNvPr id="41076" name="AutoShape 2164"/>
          <p:cNvSpPr>
            <a:spLocks noChangeArrowheads="1"/>
          </p:cNvSpPr>
          <p:nvPr/>
        </p:nvSpPr>
        <p:spPr bwMode="auto">
          <a:xfrm>
            <a:off x="250825" y="4797425"/>
            <a:ext cx="6985000" cy="1079500"/>
          </a:xfrm>
          <a:prstGeom prst="roundRect">
            <a:avLst>
              <a:gd name="adj" fmla="val 16667"/>
            </a:avLst>
          </a:prstGeom>
          <a:solidFill>
            <a:schemeClr val="bg1"/>
          </a:solidFill>
          <a:ln w="19050">
            <a:solidFill>
              <a:schemeClr val="tx1"/>
            </a:solidFill>
            <a:round/>
            <a:headEnd/>
            <a:tailEnd/>
          </a:ln>
        </p:spPr>
        <p:txBody>
          <a:bodyPr wrap="none" anchor="ctr"/>
          <a:lstStyle/>
          <a:p>
            <a:pPr fontAlgn="base">
              <a:spcBef>
                <a:spcPct val="0"/>
              </a:spcBef>
              <a:spcAft>
                <a:spcPct val="0"/>
              </a:spcAft>
            </a:pPr>
            <a:r>
              <a:rPr lang="en-US" sz="2000" b="1" dirty="0">
                <a:solidFill>
                  <a:prstClr val="black"/>
                </a:solidFill>
                <a:latin typeface="Comic Sans MS" pitchFamily="66" charset="0"/>
                <a:cs typeface="Arial" pitchFamily="34" charset="0"/>
              </a:rPr>
              <a:t>Protein A</a:t>
            </a:r>
            <a:r>
              <a:rPr lang="en-US" sz="2000" dirty="0">
                <a:solidFill>
                  <a:prstClr val="black"/>
                </a:solidFill>
                <a:latin typeface="Comic Sans MS" pitchFamily="66" charset="0"/>
                <a:cs typeface="Arial" pitchFamily="34" charset="0"/>
              </a:rPr>
              <a:t>		</a:t>
            </a:r>
          </a:p>
          <a:p>
            <a:pPr fontAlgn="base">
              <a:spcBef>
                <a:spcPct val="0"/>
              </a:spcBef>
              <a:spcAft>
                <a:spcPct val="0"/>
              </a:spcAft>
              <a:buFont typeface="Wingdings" pitchFamily="2" charset="2"/>
              <a:buChar char="§"/>
            </a:pPr>
            <a:r>
              <a:rPr lang="en-US" sz="2000" dirty="0">
                <a:solidFill>
                  <a:prstClr val="black"/>
                </a:solidFill>
                <a:latin typeface="Comic Sans MS" pitchFamily="66" charset="0"/>
                <a:cs typeface="Arial" pitchFamily="34" charset="0"/>
              </a:rPr>
              <a:t>Has great affinity to Fc portion of </a:t>
            </a:r>
            <a:r>
              <a:rPr lang="en-US" sz="2000" dirty="0" err="1">
                <a:solidFill>
                  <a:prstClr val="black"/>
                </a:solidFill>
                <a:latin typeface="Comic Sans MS" pitchFamily="66" charset="0"/>
                <a:cs typeface="Arial" pitchFamily="34" charset="0"/>
              </a:rPr>
              <a:t>IgG</a:t>
            </a:r>
            <a:r>
              <a:rPr lang="en-US" sz="2000" dirty="0">
                <a:solidFill>
                  <a:prstClr val="black"/>
                </a:solidFill>
                <a:latin typeface="Comic Sans MS" pitchFamily="66" charset="0"/>
                <a:cs typeface="Arial" pitchFamily="34" charset="0"/>
              </a:rPr>
              <a:t>  and inhibits</a:t>
            </a:r>
          </a:p>
          <a:p>
            <a:pPr fontAlgn="base">
              <a:spcBef>
                <a:spcPct val="0"/>
              </a:spcBef>
              <a:spcAft>
                <a:spcPct val="0"/>
              </a:spcAft>
            </a:pPr>
            <a:r>
              <a:rPr lang="en-US" sz="2000" dirty="0">
                <a:solidFill>
                  <a:prstClr val="black"/>
                </a:solidFill>
                <a:latin typeface="Comic Sans MS" pitchFamily="66" charset="0"/>
                <a:cs typeface="Arial" pitchFamily="34" charset="0"/>
              </a:rPr>
              <a:t>phagocytosis and </a:t>
            </a:r>
            <a:r>
              <a:rPr lang="en-US" sz="2000" dirty="0" err="1">
                <a:solidFill>
                  <a:prstClr val="black"/>
                </a:solidFill>
                <a:latin typeface="Comic Sans MS" pitchFamily="66" charset="0"/>
                <a:cs typeface="Arial" pitchFamily="34" charset="0"/>
              </a:rPr>
              <a:t>opsonization</a:t>
            </a:r>
            <a:endParaRPr lang="en-US" sz="2000" dirty="0">
              <a:solidFill>
                <a:prstClr val="black"/>
              </a:solidFill>
              <a:latin typeface="Comic Sans MS" pitchFamily="66" charset="0"/>
              <a:cs typeface="Arial" pitchFamily="34" charset="0"/>
            </a:endParaRPr>
          </a:p>
        </p:txBody>
      </p:sp>
    </p:spTree>
    <p:extLst>
      <p:ext uri="{BB962C8B-B14F-4D97-AF65-F5344CB8AC3E}">
        <p14:creationId xmlns:p14="http://schemas.microsoft.com/office/powerpoint/2010/main" val="42659496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74"/>
                                        </p:tgtEl>
                                        <p:attrNameLst>
                                          <p:attrName>style.visibility</p:attrName>
                                        </p:attrNameLst>
                                      </p:cBhvr>
                                      <p:to>
                                        <p:strVal val="visible"/>
                                      </p:to>
                                    </p:set>
                                    <p:animEffect transition="in" filter="dissolve">
                                      <p:cBhvr>
                                        <p:cTn id="17" dur="500"/>
                                        <p:tgtEl>
                                          <p:spTgt spid="41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75"/>
                                        </p:tgtEl>
                                        <p:attrNameLst>
                                          <p:attrName>style.visibility</p:attrName>
                                        </p:attrNameLst>
                                      </p:cBhvr>
                                      <p:to>
                                        <p:strVal val="visible"/>
                                      </p:to>
                                    </p:set>
                                    <p:animEffect transition="in" filter="dissolve">
                                      <p:cBhvr>
                                        <p:cTn id="22" dur="500"/>
                                        <p:tgtEl>
                                          <p:spTgt spid="410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76"/>
                                        </p:tgtEl>
                                        <p:attrNameLst>
                                          <p:attrName>style.visibility</p:attrName>
                                        </p:attrNameLst>
                                      </p:cBhvr>
                                      <p:to>
                                        <p:strVal val="visible"/>
                                      </p:to>
                                    </p:set>
                                    <p:animEffect transition="in" filter="dissolve">
                                      <p:cBhvr>
                                        <p:cTn id="27" dur="500"/>
                                        <p:tgtEl>
                                          <p:spTgt spid="4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4" grpId="0" animBg="1"/>
      <p:bldP spid="41075" grpId="0" animBg="1"/>
      <p:bldP spid="410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sz="quarter" idx="1"/>
          </p:nvPr>
        </p:nvSpPr>
        <p:spPr>
          <a:xfrm>
            <a:off x="457200" y="381000"/>
            <a:ext cx="8229600" cy="6477000"/>
          </a:xfrm>
        </p:spPr>
        <p:txBody>
          <a:bodyPr/>
          <a:lstStyle/>
          <a:p>
            <a:pPr eaLnBrk="1" hangingPunct="1">
              <a:buFont typeface="Wingdings" pitchFamily="2" charset="2"/>
              <a:buNone/>
            </a:pPr>
            <a:r>
              <a:rPr lang="en-US" sz="2400" b="1" dirty="0" smtClean="0">
                <a:solidFill>
                  <a:srgbClr val="FF0066"/>
                </a:solidFill>
              </a:rPr>
              <a:t>Adherence to Host Cell Proteins</a:t>
            </a:r>
          </a:p>
          <a:p>
            <a:pPr eaLnBrk="1" hangingPunct="1"/>
            <a:r>
              <a:rPr lang="en-US" sz="2400" i="1" dirty="0" smtClean="0"/>
              <a:t>S. </a:t>
            </a:r>
            <a:r>
              <a:rPr lang="en-US" sz="2400" i="1" dirty="0" err="1" smtClean="0"/>
              <a:t>aureus</a:t>
            </a:r>
            <a:r>
              <a:rPr lang="en-US" sz="2400" dirty="0" smtClean="0"/>
              <a:t> cells express </a:t>
            </a:r>
            <a:r>
              <a:rPr lang="en-US" sz="2400" b="1" dirty="0" smtClean="0"/>
              <a:t>surface proteins</a:t>
            </a:r>
            <a:r>
              <a:rPr lang="en-US" sz="2400" dirty="0" smtClean="0"/>
              <a:t> that promote attachment to host proteins such as </a:t>
            </a:r>
            <a:r>
              <a:rPr lang="en-US" sz="2400" dirty="0" err="1" smtClean="0"/>
              <a:t>laminin</a:t>
            </a:r>
            <a:r>
              <a:rPr lang="en-US" sz="2400" dirty="0" smtClean="0"/>
              <a:t> and </a:t>
            </a:r>
            <a:r>
              <a:rPr lang="en-US" sz="2400" dirty="0" err="1" smtClean="0"/>
              <a:t>fibronectin</a:t>
            </a:r>
            <a:r>
              <a:rPr lang="en-US" sz="2400" dirty="0" smtClean="0"/>
              <a:t> that form the extracellular matrix of epithelial and endothelial surfaces.</a:t>
            </a:r>
          </a:p>
          <a:p>
            <a:pPr eaLnBrk="1" hangingPunct="1"/>
            <a:r>
              <a:rPr lang="en-US" sz="2400" dirty="0" smtClean="0"/>
              <a:t>In addition, most strains express a fibrin/fibrinogen binding protein (clumping factor) which promotes attachment to blood clots and traumatized tissue</a:t>
            </a:r>
          </a:p>
          <a:p>
            <a:pPr eaLnBrk="1" hangingPunct="1"/>
            <a:r>
              <a:rPr lang="en-US" sz="2400" dirty="0" smtClean="0"/>
              <a:t>Most strains of </a:t>
            </a:r>
            <a:r>
              <a:rPr lang="en-US" sz="2400" i="1" dirty="0" smtClean="0"/>
              <a:t>S. </a:t>
            </a:r>
            <a:r>
              <a:rPr lang="en-US" sz="2400" i="1" dirty="0" err="1" smtClean="0"/>
              <a:t>aureus</a:t>
            </a:r>
            <a:r>
              <a:rPr lang="en-US" sz="2400" dirty="0" smtClean="0"/>
              <a:t> express both </a:t>
            </a:r>
            <a:r>
              <a:rPr lang="en-US" sz="2400" dirty="0" err="1" smtClean="0"/>
              <a:t>fibronectin</a:t>
            </a:r>
            <a:r>
              <a:rPr lang="en-US" sz="2400" dirty="0" smtClean="0"/>
              <a:t> and fibrinogen-binding proteins. In addition, an </a:t>
            </a:r>
            <a:r>
              <a:rPr lang="en-US" sz="2400" dirty="0" err="1" smtClean="0"/>
              <a:t>adhesin</a:t>
            </a:r>
            <a:r>
              <a:rPr lang="en-US" sz="2400" dirty="0" smtClean="0"/>
              <a:t> that promotes attachment to collagen has been found in strains that cause osteomyelitis and septic arthritis.</a:t>
            </a:r>
          </a:p>
          <a:p>
            <a:pPr eaLnBrk="1" hangingPunct="1"/>
            <a:r>
              <a:rPr lang="en-US" sz="2400" dirty="0" smtClean="0"/>
              <a:t>Interaction with collagen may also be important in promoting bacterial attachment to damaged tissue where the underlying layers have been exposed.</a:t>
            </a:r>
          </a:p>
        </p:txBody>
      </p:sp>
    </p:spTree>
    <p:extLst>
      <p:ext uri="{BB962C8B-B14F-4D97-AF65-F5344CB8AC3E}">
        <p14:creationId xmlns:p14="http://schemas.microsoft.com/office/powerpoint/2010/main" val="1246733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sz="quarter" idx="1"/>
          </p:nvPr>
        </p:nvSpPr>
        <p:spPr>
          <a:xfrm>
            <a:off x="457200" y="457200"/>
            <a:ext cx="8534400" cy="6172200"/>
          </a:xfrm>
        </p:spPr>
        <p:txBody>
          <a:bodyPr/>
          <a:lstStyle/>
          <a:p>
            <a:pPr lvl="0">
              <a:buNone/>
            </a:pPr>
            <a:r>
              <a:rPr lang="en-US" sz="2800" b="1" dirty="0" smtClean="0">
                <a:solidFill>
                  <a:schemeClr val="accent2"/>
                </a:solidFill>
              </a:rPr>
              <a:t>Membrane-damaging toxins- </a:t>
            </a:r>
            <a:r>
              <a:rPr lang="en-US" sz="2800" dirty="0">
                <a:effectLst/>
              </a:rPr>
              <a:t>activates T and non T-lymphocytes </a:t>
            </a:r>
            <a:endParaRPr lang="en-US" sz="2800" b="1" dirty="0" smtClean="0">
              <a:solidFill>
                <a:schemeClr val="accent2"/>
              </a:solidFill>
            </a:endParaRPr>
          </a:p>
          <a:p>
            <a:pPr eaLnBrk="1" hangingPunct="1">
              <a:buFont typeface="Wingdings" pitchFamily="2" charset="2"/>
              <a:buNone/>
            </a:pPr>
            <a:r>
              <a:rPr lang="en-US" sz="2800" b="1" dirty="0" smtClean="0"/>
              <a:t>a-toxin (a-</a:t>
            </a:r>
            <a:r>
              <a:rPr lang="en-US" sz="2800" b="1" dirty="0" err="1" smtClean="0"/>
              <a:t>hemolysin</a:t>
            </a:r>
            <a:endParaRPr lang="en-US" sz="2800" b="1" dirty="0" smtClean="0"/>
          </a:p>
          <a:p>
            <a:pPr eaLnBrk="1" hangingPunct="1"/>
            <a:r>
              <a:rPr lang="en-US" sz="2800" dirty="0" smtClean="0"/>
              <a:t> The best characterized and most potent membrane-damaging toxin of </a:t>
            </a:r>
            <a:r>
              <a:rPr lang="en-US" sz="2800" i="1" dirty="0" smtClean="0"/>
              <a:t>S. </a:t>
            </a:r>
            <a:r>
              <a:rPr lang="en-US" sz="2800" i="1" dirty="0" err="1" smtClean="0"/>
              <a:t>aureus</a:t>
            </a:r>
            <a:r>
              <a:rPr lang="en-US" sz="2800" dirty="0" smtClean="0"/>
              <a:t> is a-toxin.</a:t>
            </a:r>
          </a:p>
          <a:p>
            <a:pPr eaLnBrk="1" hangingPunct="1">
              <a:buFont typeface="Wingdings" pitchFamily="2" charset="2"/>
              <a:buNone/>
            </a:pPr>
            <a:r>
              <a:rPr lang="en-US" sz="2800" b="1" dirty="0" smtClean="0"/>
              <a:t>ß-toxin</a:t>
            </a:r>
          </a:p>
          <a:p>
            <a:pPr eaLnBrk="1" hangingPunct="1"/>
            <a:r>
              <a:rPr lang="en-US" sz="2800" dirty="0" smtClean="0"/>
              <a:t>  is a </a:t>
            </a:r>
            <a:r>
              <a:rPr lang="en-US" sz="2800" dirty="0" err="1" smtClean="0"/>
              <a:t>sphingomyelinase</a:t>
            </a:r>
            <a:r>
              <a:rPr lang="en-US" sz="2800" dirty="0" smtClean="0"/>
              <a:t> which damages membranes rich in this lipid.</a:t>
            </a:r>
          </a:p>
          <a:p>
            <a:pPr eaLnBrk="1" hangingPunct="1">
              <a:buFont typeface="Wingdings" pitchFamily="2" charset="2"/>
              <a:buNone/>
            </a:pPr>
            <a:r>
              <a:rPr lang="en-US" sz="2800" b="1" dirty="0" smtClean="0"/>
              <a:t>d-toxin</a:t>
            </a:r>
          </a:p>
          <a:p>
            <a:pPr eaLnBrk="1" hangingPunct="1"/>
            <a:r>
              <a:rPr lang="en-US" sz="2800" dirty="0" smtClean="0"/>
              <a:t> is a very small peptide toxin produced by most strains of </a:t>
            </a:r>
            <a:r>
              <a:rPr lang="en-US" sz="2800" i="1" dirty="0" smtClean="0"/>
              <a:t>S. </a:t>
            </a:r>
            <a:r>
              <a:rPr lang="en-US" sz="2800" i="1" dirty="0" err="1" smtClean="0"/>
              <a:t>aureus</a:t>
            </a:r>
            <a:r>
              <a:rPr lang="en-US" sz="2800" dirty="0" smtClean="0"/>
              <a:t>.</a:t>
            </a:r>
          </a:p>
          <a:p>
            <a:pPr eaLnBrk="1" hangingPunct="1"/>
            <a:r>
              <a:rPr lang="en-US" sz="2800" dirty="0" smtClean="0"/>
              <a:t> It is also produced by </a:t>
            </a:r>
            <a:r>
              <a:rPr lang="en-US" sz="2800" i="1" dirty="0" smtClean="0"/>
              <a:t>S. </a:t>
            </a:r>
            <a:r>
              <a:rPr lang="en-US" sz="2800" i="1" dirty="0" err="1" smtClean="0"/>
              <a:t>epidermidis</a:t>
            </a:r>
            <a:r>
              <a:rPr lang="en-US" sz="2800" dirty="0" smtClean="0"/>
              <a:t>. The role of d-toxin in disease is unknown </a:t>
            </a:r>
          </a:p>
          <a:p>
            <a:pPr eaLnBrk="1" hangingPunct="1"/>
            <a:endParaRPr lang="en-US" sz="2800" dirty="0" smtClean="0"/>
          </a:p>
          <a:p>
            <a:pPr eaLnBrk="1" hangingPunct="1"/>
            <a:endParaRPr lang="en-US" sz="2800" b="1" dirty="0" smtClean="0">
              <a:solidFill>
                <a:schemeClr val="accent2"/>
              </a:solidFill>
            </a:endParaRPr>
          </a:p>
        </p:txBody>
      </p:sp>
    </p:spTree>
    <p:extLst>
      <p:ext uri="{BB962C8B-B14F-4D97-AF65-F5344CB8AC3E}">
        <p14:creationId xmlns:p14="http://schemas.microsoft.com/office/powerpoint/2010/main" val="54653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sz="quarter" idx="1"/>
          </p:nvPr>
        </p:nvSpPr>
        <p:spPr>
          <a:xfrm>
            <a:off x="457200" y="381000"/>
            <a:ext cx="8229600" cy="6248400"/>
          </a:xfrm>
        </p:spPr>
        <p:txBody>
          <a:bodyPr>
            <a:normAutofit/>
          </a:bodyPr>
          <a:lstStyle/>
          <a:p>
            <a:pPr eaLnBrk="1" hangingPunct="1">
              <a:lnSpc>
                <a:spcPct val="90000"/>
              </a:lnSpc>
              <a:buFont typeface="Wingdings" pitchFamily="2" charset="2"/>
              <a:buNone/>
            </a:pPr>
            <a:r>
              <a:rPr lang="en-US" b="1" dirty="0" err="1" smtClean="0"/>
              <a:t>Staphylokinase</a:t>
            </a:r>
            <a:endParaRPr lang="en-US" b="1" dirty="0" smtClean="0"/>
          </a:p>
          <a:p>
            <a:pPr eaLnBrk="1" hangingPunct="1">
              <a:lnSpc>
                <a:spcPct val="90000"/>
              </a:lnSpc>
            </a:pPr>
            <a:r>
              <a:rPr lang="en-US" dirty="0" smtClean="0"/>
              <a:t>Many strains of </a:t>
            </a:r>
            <a:r>
              <a:rPr lang="en-US" i="1" dirty="0" smtClean="0"/>
              <a:t>S </a:t>
            </a:r>
            <a:r>
              <a:rPr lang="en-US" i="1" dirty="0" err="1" smtClean="0"/>
              <a:t>aureus</a:t>
            </a:r>
            <a:r>
              <a:rPr lang="en-US" dirty="0" smtClean="0"/>
              <a:t> express a plasminogen activator called </a:t>
            </a:r>
            <a:r>
              <a:rPr lang="en-US" dirty="0" err="1" smtClean="0"/>
              <a:t>staphylokinase</a:t>
            </a:r>
            <a:r>
              <a:rPr lang="en-US" dirty="0" smtClean="0"/>
              <a:t>.</a:t>
            </a:r>
          </a:p>
          <a:p>
            <a:pPr eaLnBrk="1" hangingPunct="1">
              <a:lnSpc>
                <a:spcPct val="90000"/>
              </a:lnSpc>
            </a:pPr>
            <a:r>
              <a:rPr lang="en-US" dirty="0" smtClean="0"/>
              <a:t>This factor lyses </a:t>
            </a:r>
            <a:r>
              <a:rPr lang="en-US" dirty="0" err="1" smtClean="0"/>
              <a:t>fibrin.The</a:t>
            </a:r>
            <a:r>
              <a:rPr lang="en-US" dirty="0" smtClean="0"/>
              <a:t> genetic determinant is associated with lysogenic bacteriophages.</a:t>
            </a:r>
          </a:p>
          <a:p>
            <a:pPr eaLnBrk="1" hangingPunct="1">
              <a:buNone/>
            </a:pPr>
            <a:r>
              <a:rPr lang="en-US" b="1" dirty="0" smtClean="0"/>
              <a:t>Other extracellular enzymes</a:t>
            </a:r>
            <a:r>
              <a:rPr lang="en-US" dirty="0" smtClean="0"/>
              <a:t> </a:t>
            </a:r>
          </a:p>
          <a:p>
            <a:pPr eaLnBrk="1" hangingPunct="1"/>
            <a:r>
              <a:rPr lang="en-US" i="1" dirty="0" smtClean="0"/>
              <a:t>S. </a:t>
            </a:r>
            <a:r>
              <a:rPr lang="en-US" i="1" dirty="0" err="1" smtClean="0"/>
              <a:t>aureus</a:t>
            </a:r>
            <a:r>
              <a:rPr lang="en-US" dirty="0" smtClean="0"/>
              <a:t> can express proteases, a lipase, a </a:t>
            </a:r>
            <a:r>
              <a:rPr lang="en-US" dirty="0" err="1" smtClean="0"/>
              <a:t>deoxyribonuclease</a:t>
            </a:r>
            <a:r>
              <a:rPr lang="en-US" dirty="0" smtClean="0"/>
              <a:t> (</a:t>
            </a:r>
            <a:r>
              <a:rPr lang="en-US" dirty="0" err="1" smtClean="0"/>
              <a:t>DNase</a:t>
            </a:r>
            <a:r>
              <a:rPr lang="en-US" dirty="0" smtClean="0"/>
              <a:t>) and a fatty acid modifying enzyme (FAME).</a:t>
            </a:r>
          </a:p>
          <a:p>
            <a:pPr eaLnBrk="1" hangingPunct="1">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291874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S001069040">
  <a:themeElements>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Office Them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2311</Words>
  <Application>Microsoft Office PowerPoint</Application>
  <PresentationFormat>On-screen Show (4:3)</PresentationFormat>
  <Paragraphs>309</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2_TS001069040</vt:lpstr>
      <vt:lpstr>STAPHYLOCOCCUS AND MICROCOCCUS</vt:lpstr>
      <vt:lpstr>PowerPoint Presentation</vt:lpstr>
      <vt:lpstr>STAPHYLOCOCCUS</vt:lpstr>
      <vt:lpstr>Classification</vt:lpstr>
      <vt:lpstr>Staphylococcus aureus</vt:lpstr>
      <vt:lpstr>PowerPoint Presentation</vt:lpstr>
      <vt:lpstr>PowerPoint Presentation</vt:lpstr>
      <vt:lpstr>PowerPoint Presentation</vt:lpstr>
      <vt:lpstr>PowerPoint Presentation</vt:lpstr>
      <vt:lpstr>Mechanisms of pathogenicity</vt:lpstr>
      <vt:lpstr>PowerPoint Presentation</vt:lpstr>
      <vt:lpstr>PowerPoint Presentation</vt:lpstr>
      <vt:lpstr>Clinical features</vt:lpstr>
      <vt:lpstr>PowerPoint Presentation</vt:lpstr>
      <vt:lpstr>PowerPoint Presentation</vt:lpstr>
      <vt:lpstr>PowerPoint Presentation</vt:lpstr>
      <vt:lpstr>PowerPoint Presentation</vt:lpstr>
      <vt:lpstr>Laboratory Diagnosis of Staphylococci </vt:lpstr>
      <vt:lpstr>PowerPoint Presentation</vt:lpstr>
      <vt:lpstr>PowerPoint Presentation</vt:lpstr>
      <vt:lpstr>PowerPoint Presentation</vt:lpstr>
      <vt:lpstr>Staph Cultures</vt:lpstr>
      <vt:lpstr>Tryptic Soy Broth/ RCM 10% NaCl</vt:lpstr>
      <vt:lpstr>PowerPoint Presentation</vt:lpstr>
      <vt:lpstr>Antimicrobial susceptibility</vt:lpstr>
      <vt:lpstr>PowerPoint Presentation</vt:lpstr>
      <vt:lpstr>Prevention </vt:lpstr>
      <vt:lpstr>Other pathogenic Staphylococcus species</vt:lpstr>
      <vt:lpstr>Staphylococcus epidermidis</vt:lpstr>
      <vt:lpstr>Staphylococcus epidermidis</vt:lpstr>
      <vt:lpstr>S. saprophyticus</vt:lpstr>
      <vt:lpstr>Staphylococcus saprophyticus </vt:lpstr>
      <vt:lpstr>S. haemolyticus</vt:lpstr>
      <vt:lpstr>PowerPoint Presentation</vt:lpstr>
      <vt:lpstr>S. aureus can be distinguished from other staphylococcus on the basis of the following factors </vt:lpstr>
      <vt:lpstr>Biochemical reactions that differentiate S. epidermidis and S. saprophyticus from S. aureus </vt:lpstr>
      <vt:lpstr>Micrococcus</vt:lpstr>
      <vt:lpstr>Immunity to Staphylococcus Infections</vt:lpstr>
      <vt:lpstr>Epidemiological Typing of Staphylococci</vt:lpstr>
      <vt:lpstr>Techniques used in epidemiological studies</vt:lpstr>
      <vt:lpstr>Bacteriophages (Phages) Typing</vt:lpstr>
      <vt:lpstr>International Set of Phages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STAPYLOCOCCUS AND MICROCOCCUS</dc:title>
  <dc:creator>Dr. Kimaiga H.O. MBChB (UoN)</dc:creator>
  <cp:lastModifiedBy>Dr. Kimaiga H.O. MBChB (UoN)</cp:lastModifiedBy>
  <cp:revision>33</cp:revision>
  <dcterms:created xsi:type="dcterms:W3CDTF">2013-05-14T08:04:37Z</dcterms:created>
  <dcterms:modified xsi:type="dcterms:W3CDTF">2014-01-14T06:57:42Z</dcterms:modified>
</cp:coreProperties>
</file>