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69"/>
  </p:notesMasterIdLst>
  <p:sldIdLst>
    <p:sldId id="433" r:id="rId2"/>
    <p:sldId id="434" r:id="rId3"/>
    <p:sldId id="436" r:id="rId4"/>
    <p:sldId id="437" r:id="rId5"/>
    <p:sldId id="516" r:id="rId6"/>
    <p:sldId id="438" r:id="rId7"/>
    <p:sldId id="440" r:id="rId8"/>
    <p:sldId id="444" r:id="rId9"/>
    <p:sldId id="445" r:id="rId10"/>
    <p:sldId id="446" r:id="rId11"/>
    <p:sldId id="447" r:id="rId12"/>
    <p:sldId id="517" r:id="rId13"/>
    <p:sldId id="518" r:id="rId14"/>
    <p:sldId id="450" r:id="rId15"/>
    <p:sldId id="454" r:id="rId16"/>
    <p:sldId id="453" r:id="rId17"/>
    <p:sldId id="455" r:id="rId18"/>
    <p:sldId id="456" r:id="rId19"/>
    <p:sldId id="457" r:id="rId20"/>
    <p:sldId id="458" r:id="rId21"/>
    <p:sldId id="460" r:id="rId22"/>
    <p:sldId id="461" r:id="rId23"/>
    <p:sldId id="464" r:id="rId24"/>
    <p:sldId id="519" r:id="rId25"/>
    <p:sldId id="465" r:id="rId26"/>
    <p:sldId id="466" r:id="rId27"/>
    <p:sldId id="467" r:id="rId28"/>
    <p:sldId id="468" r:id="rId29"/>
    <p:sldId id="469" r:id="rId30"/>
    <p:sldId id="470" r:id="rId31"/>
    <p:sldId id="471" r:id="rId32"/>
    <p:sldId id="472" r:id="rId33"/>
    <p:sldId id="473" r:id="rId34"/>
    <p:sldId id="474" r:id="rId35"/>
    <p:sldId id="475" r:id="rId36"/>
    <p:sldId id="476" r:id="rId37"/>
    <p:sldId id="477" r:id="rId38"/>
    <p:sldId id="478" r:id="rId39"/>
    <p:sldId id="479" r:id="rId40"/>
    <p:sldId id="481" r:id="rId41"/>
    <p:sldId id="482" r:id="rId42"/>
    <p:sldId id="483" r:id="rId43"/>
    <p:sldId id="484" r:id="rId44"/>
    <p:sldId id="485" r:id="rId45"/>
    <p:sldId id="486" r:id="rId46"/>
    <p:sldId id="487" r:id="rId47"/>
    <p:sldId id="488" r:id="rId48"/>
    <p:sldId id="489" r:id="rId49"/>
    <p:sldId id="490" r:id="rId50"/>
    <p:sldId id="491" r:id="rId51"/>
    <p:sldId id="492" r:id="rId52"/>
    <p:sldId id="493" r:id="rId53"/>
    <p:sldId id="494" r:id="rId54"/>
    <p:sldId id="495" r:id="rId55"/>
    <p:sldId id="496" r:id="rId56"/>
    <p:sldId id="497" r:id="rId57"/>
    <p:sldId id="498" r:id="rId58"/>
    <p:sldId id="499" r:id="rId59"/>
    <p:sldId id="500" r:id="rId60"/>
    <p:sldId id="501" r:id="rId61"/>
    <p:sldId id="502" r:id="rId62"/>
    <p:sldId id="503" r:id="rId63"/>
    <p:sldId id="504" r:id="rId64"/>
    <p:sldId id="505" r:id="rId65"/>
    <p:sldId id="506" r:id="rId66"/>
    <p:sldId id="507" r:id="rId67"/>
    <p:sldId id="508" r:id="rId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66" d="100"/>
          <a:sy n="66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D1B209-0B91-4679-B8BB-D55C3859FC2F}" type="datetimeFigureOut">
              <a:rPr lang="en-GB" smtClean="0"/>
              <a:t>19/01/2014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D0E097-9F10-4A9B-A76A-21419E539F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595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E277A-F5EE-4F02-A157-83DF5540D949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E277A-F5EE-4F02-A157-83DF5540D949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E277A-F5EE-4F02-A157-83DF5540D949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1C50A8-D13B-4B34-96D5-7B0B2A30E225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6" name="Group 18"/>
          <p:cNvGrpSpPr>
            <a:grpSpLocks/>
          </p:cNvGrpSpPr>
          <p:nvPr/>
        </p:nvGrpSpPr>
        <p:grpSpPr bwMode="auto">
          <a:xfrm>
            <a:off x="2166938" y="563563"/>
            <a:ext cx="4800600" cy="6151562"/>
            <a:chOff x="1365" y="355"/>
            <a:chExt cx="3024" cy="3875"/>
          </a:xfrm>
        </p:grpSpPr>
        <p:sp>
          <p:nvSpPr>
            <p:cNvPr id="2050" name="Freeform 2"/>
            <p:cNvSpPr>
              <a:spLocks/>
            </p:cNvSpPr>
            <p:nvPr/>
          </p:nvSpPr>
          <p:spPr bwMode="auto">
            <a:xfrm>
              <a:off x="2835" y="586"/>
              <a:ext cx="88" cy="1121"/>
            </a:xfrm>
            <a:custGeom>
              <a:avLst/>
              <a:gdLst>
                <a:gd name="T0" fmla="*/ 0 w 88"/>
                <a:gd name="T1" fmla="*/ 1120 h 1121"/>
                <a:gd name="T2" fmla="*/ 0 w 88"/>
                <a:gd name="T3" fmla="*/ 0 h 1121"/>
                <a:gd name="T4" fmla="*/ 87 w 88"/>
                <a:gd name="T5" fmla="*/ 0 h 1121"/>
                <a:gd name="T6" fmla="*/ 87 w 88"/>
                <a:gd name="T7" fmla="*/ 1085 h 1121"/>
                <a:gd name="T8" fmla="*/ 0 w 88"/>
                <a:gd name="T9" fmla="*/ 1120 h 1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1121">
                  <a:moveTo>
                    <a:pt x="0" y="1120"/>
                  </a:moveTo>
                  <a:lnTo>
                    <a:pt x="0" y="0"/>
                  </a:lnTo>
                  <a:lnTo>
                    <a:pt x="87" y="0"/>
                  </a:lnTo>
                  <a:lnTo>
                    <a:pt x="87" y="1085"/>
                  </a:lnTo>
                  <a:lnTo>
                    <a:pt x="0" y="112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  <p:sp>
          <p:nvSpPr>
            <p:cNvPr id="2051" name="Freeform 3"/>
            <p:cNvSpPr>
              <a:spLocks/>
            </p:cNvSpPr>
            <p:nvPr/>
          </p:nvSpPr>
          <p:spPr bwMode="auto">
            <a:xfrm>
              <a:off x="2834" y="1900"/>
              <a:ext cx="84" cy="363"/>
            </a:xfrm>
            <a:custGeom>
              <a:avLst/>
              <a:gdLst>
                <a:gd name="T0" fmla="*/ 0 w 84"/>
                <a:gd name="T1" fmla="*/ 29 h 363"/>
                <a:gd name="T2" fmla="*/ 83 w 84"/>
                <a:gd name="T3" fmla="*/ 0 h 363"/>
                <a:gd name="T4" fmla="*/ 74 w 84"/>
                <a:gd name="T5" fmla="*/ 329 h 363"/>
                <a:gd name="T6" fmla="*/ 0 w 84"/>
                <a:gd name="T7" fmla="*/ 362 h 363"/>
                <a:gd name="T8" fmla="*/ 0 w 84"/>
                <a:gd name="T9" fmla="*/ 2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363">
                  <a:moveTo>
                    <a:pt x="0" y="29"/>
                  </a:moveTo>
                  <a:lnTo>
                    <a:pt x="83" y="0"/>
                  </a:lnTo>
                  <a:lnTo>
                    <a:pt x="74" y="329"/>
                  </a:lnTo>
                  <a:lnTo>
                    <a:pt x="0" y="362"/>
                  </a:lnTo>
                  <a:lnTo>
                    <a:pt x="0" y="29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  <p:sp>
          <p:nvSpPr>
            <p:cNvPr id="2052" name="Freeform 4"/>
            <p:cNvSpPr>
              <a:spLocks/>
            </p:cNvSpPr>
            <p:nvPr/>
          </p:nvSpPr>
          <p:spPr bwMode="auto">
            <a:xfrm>
              <a:off x="2825" y="2493"/>
              <a:ext cx="84" cy="249"/>
            </a:xfrm>
            <a:custGeom>
              <a:avLst/>
              <a:gdLst>
                <a:gd name="T0" fmla="*/ 2 w 84"/>
                <a:gd name="T1" fmla="*/ 213 h 249"/>
                <a:gd name="T2" fmla="*/ 0 w 84"/>
                <a:gd name="T3" fmla="*/ 28 h 249"/>
                <a:gd name="T4" fmla="*/ 83 w 84"/>
                <a:gd name="T5" fmla="*/ 0 h 249"/>
                <a:gd name="T6" fmla="*/ 72 w 84"/>
                <a:gd name="T7" fmla="*/ 248 h 249"/>
                <a:gd name="T8" fmla="*/ 2 w 84"/>
                <a:gd name="T9" fmla="*/ 213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249">
                  <a:moveTo>
                    <a:pt x="2" y="213"/>
                  </a:moveTo>
                  <a:lnTo>
                    <a:pt x="0" y="28"/>
                  </a:lnTo>
                  <a:lnTo>
                    <a:pt x="83" y="0"/>
                  </a:lnTo>
                  <a:lnTo>
                    <a:pt x="72" y="248"/>
                  </a:lnTo>
                  <a:lnTo>
                    <a:pt x="2" y="213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  <p:sp>
          <p:nvSpPr>
            <p:cNvPr id="2053" name="Freeform 5"/>
            <p:cNvSpPr>
              <a:spLocks/>
            </p:cNvSpPr>
            <p:nvPr/>
          </p:nvSpPr>
          <p:spPr bwMode="auto">
            <a:xfrm>
              <a:off x="2831" y="2965"/>
              <a:ext cx="52" cy="232"/>
            </a:xfrm>
            <a:custGeom>
              <a:avLst/>
              <a:gdLst>
                <a:gd name="T0" fmla="*/ 13 w 52"/>
                <a:gd name="T1" fmla="*/ 204 h 232"/>
                <a:gd name="T2" fmla="*/ 0 w 52"/>
                <a:gd name="T3" fmla="*/ 0 h 232"/>
                <a:gd name="T4" fmla="*/ 51 w 52"/>
                <a:gd name="T5" fmla="*/ 26 h 232"/>
                <a:gd name="T6" fmla="*/ 47 w 52"/>
                <a:gd name="T7" fmla="*/ 231 h 232"/>
                <a:gd name="T8" fmla="*/ 13 w 52"/>
                <a:gd name="T9" fmla="*/ 204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32">
                  <a:moveTo>
                    <a:pt x="13" y="204"/>
                  </a:moveTo>
                  <a:lnTo>
                    <a:pt x="0" y="0"/>
                  </a:lnTo>
                  <a:lnTo>
                    <a:pt x="51" y="26"/>
                  </a:lnTo>
                  <a:lnTo>
                    <a:pt x="47" y="231"/>
                  </a:lnTo>
                  <a:lnTo>
                    <a:pt x="13" y="204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  <p:sp>
          <p:nvSpPr>
            <p:cNvPr id="2054" name="Freeform 6"/>
            <p:cNvSpPr>
              <a:spLocks/>
            </p:cNvSpPr>
            <p:nvPr/>
          </p:nvSpPr>
          <p:spPr bwMode="auto">
            <a:xfrm>
              <a:off x="2851" y="3354"/>
              <a:ext cx="36" cy="133"/>
            </a:xfrm>
            <a:custGeom>
              <a:avLst/>
              <a:gdLst>
                <a:gd name="T0" fmla="*/ 4 w 36"/>
                <a:gd name="T1" fmla="*/ 101 h 133"/>
                <a:gd name="T2" fmla="*/ 0 w 36"/>
                <a:gd name="T3" fmla="*/ 0 h 133"/>
                <a:gd name="T4" fmla="*/ 35 w 36"/>
                <a:gd name="T5" fmla="*/ 20 h 133"/>
                <a:gd name="T6" fmla="*/ 28 w 36"/>
                <a:gd name="T7" fmla="*/ 132 h 133"/>
                <a:gd name="T8" fmla="*/ 4 w 36"/>
                <a:gd name="T9" fmla="*/ 101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33">
                  <a:moveTo>
                    <a:pt x="4" y="101"/>
                  </a:moveTo>
                  <a:lnTo>
                    <a:pt x="0" y="0"/>
                  </a:lnTo>
                  <a:lnTo>
                    <a:pt x="35" y="20"/>
                  </a:lnTo>
                  <a:lnTo>
                    <a:pt x="28" y="132"/>
                  </a:lnTo>
                  <a:lnTo>
                    <a:pt x="4" y="10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  <p:sp>
          <p:nvSpPr>
            <p:cNvPr id="2055" name="Freeform 7"/>
            <p:cNvSpPr>
              <a:spLocks/>
            </p:cNvSpPr>
            <p:nvPr/>
          </p:nvSpPr>
          <p:spPr bwMode="auto">
            <a:xfrm>
              <a:off x="2851" y="3640"/>
              <a:ext cx="30" cy="590"/>
            </a:xfrm>
            <a:custGeom>
              <a:avLst/>
              <a:gdLst>
                <a:gd name="T0" fmla="*/ 15 w 30"/>
                <a:gd name="T1" fmla="*/ 589 h 590"/>
                <a:gd name="T2" fmla="*/ 0 w 30"/>
                <a:gd name="T3" fmla="*/ 0 h 590"/>
                <a:gd name="T4" fmla="*/ 29 w 30"/>
                <a:gd name="T5" fmla="*/ 37 h 590"/>
                <a:gd name="T6" fmla="*/ 15 w 30"/>
                <a:gd name="T7" fmla="*/ 589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590">
                  <a:moveTo>
                    <a:pt x="15" y="589"/>
                  </a:moveTo>
                  <a:lnTo>
                    <a:pt x="0" y="0"/>
                  </a:lnTo>
                  <a:lnTo>
                    <a:pt x="29" y="37"/>
                  </a:lnTo>
                  <a:lnTo>
                    <a:pt x="15" y="589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  <p:sp>
          <p:nvSpPr>
            <p:cNvPr id="2056" name="Freeform 8"/>
            <p:cNvSpPr>
              <a:spLocks/>
            </p:cNvSpPr>
            <p:nvPr/>
          </p:nvSpPr>
          <p:spPr bwMode="auto">
            <a:xfrm>
              <a:off x="2600" y="3595"/>
              <a:ext cx="233" cy="130"/>
            </a:xfrm>
            <a:custGeom>
              <a:avLst/>
              <a:gdLst>
                <a:gd name="T0" fmla="*/ 0 w 233"/>
                <a:gd name="T1" fmla="*/ 117 h 130"/>
                <a:gd name="T2" fmla="*/ 48 w 233"/>
                <a:gd name="T3" fmla="*/ 101 h 130"/>
                <a:gd name="T4" fmla="*/ 93 w 233"/>
                <a:gd name="T5" fmla="*/ 79 h 130"/>
                <a:gd name="T6" fmla="*/ 146 w 233"/>
                <a:gd name="T7" fmla="*/ 39 h 130"/>
                <a:gd name="T8" fmla="*/ 182 w 233"/>
                <a:gd name="T9" fmla="*/ 0 h 130"/>
                <a:gd name="T10" fmla="*/ 232 w 233"/>
                <a:gd name="T11" fmla="*/ 42 h 130"/>
                <a:gd name="T12" fmla="*/ 188 w 233"/>
                <a:gd name="T13" fmla="*/ 74 h 130"/>
                <a:gd name="T14" fmla="*/ 134 w 233"/>
                <a:gd name="T15" fmla="*/ 110 h 130"/>
                <a:gd name="T16" fmla="*/ 61 w 233"/>
                <a:gd name="T17" fmla="*/ 129 h 130"/>
                <a:gd name="T18" fmla="*/ 0 w 233"/>
                <a:gd name="T19" fmla="*/ 11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3" h="130">
                  <a:moveTo>
                    <a:pt x="0" y="117"/>
                  </a:moveTo>
                  <a:lnTo>
                    <a:pt x="48" y="101"/>
                  </a:lnTo>
                  <a:lnTo>
                    <a:pt x="93" y="79"/>
                  </a:lnTo>
                  <a:lnTo>
                    <a:pt x="146" y="39"/>
                  </a:lnTo>
                  <a:lnTo>
                    <a:pt x="182" y="0"/>
                  </a:lnTo>
                  <a:lnTo>
                    <a:pt x="232" y="42"/>
                  </a:lnTo>
                  <a:lnTo>
                    <a:pt x="188" y="74"/>
                  </a:lnTo>
                  <a:lnTo>
                    <a:pt x="134" y="110"/>
                  </a:lnTo>
                  <a:lnTo>
                    <a:pt x="61" y="129"/>
                  </a:lnTo>
                  <a:lnTo>
                    <a:pt x="0" y="117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  <p:sp>
          <p:nvSpPr>
            <p:cNvPr id="2057" name="Freeform 9"/>
            <p:cNvSpPr>
              <a:spLocks/>
            </p:cNvSpPr>
            <p:nvPr/>
          </p:nvSpPr>
          <p:spPr bwMode="auto">
            <a:xfrm>
              <a:off x="2583" y="2888"/>
              <a:ext cx="465" cy="646"/>
            </a:xfrm>
            <a:custGeom>
              <a:avLst/>
              <a:gdLst>
                <a:gd name="T0" fmla="*/ 359 w 465"/>
                <a:gd name="T1" fmla="*/ 645 h 646"/>
                <a:gd name="T2" fmla="*/ 405 w 465"/>
                <a:gd name="T3" fmla="*/ 616 h 646"/>
                <a:gd name="T4" fmla="*/ 447 w 465"/>
                <a:gd name="T5" fmla="*/ 580 h 646"/>
                <a:gd name="T6" fmla="*/ 460 w 465"/>
                <a:gd name="T7" fmla="*/ 552 h 646"/>
                <a:gd name="T8" fmla="*/ 464 w 465"/>
                <a:gd name="T9" fmla="*/ 515 h 646"/>
                <a:gd name="T10" fmla="*/ 451 w 465"/>
                <a:gd name="T11" fmla="*/ 468 h 646"/>
                <a:gd name="T12" fmla="*/ 424 w 465"/>
                <a:gd name="T13" fmla="*/ 424 h 646"/>
                <a:gd name="T14" fmla="*/ 380 w 465"/>
                <a:gd name="T15" fmla="*/ 385 h 646"/>
                <a:gd name="T16" fmla="*/ 168 w 465"/>
                <a:gd name="T17" fmla="*/ 259 h 646"/>
                <a:gd name="T18" fmla="*/ 133 w 465"/>
                <a:gd name="T19" fmla="*/ 235 h 646"/>
                <a:gd name="T20" fmla="*/ 111 w 465"/>
                <a:gd name="T21" fmla="*/ 208 h 646"/>
                <a:gd name="T22" fmla="*/ 104 w 465"/>
                <a:gd name="T23" fmla="*/ 166 h 646"/>
                <a:gd name="T24" fmla="*/ 117 w 465"/>
                <a:gd name="T25" fmla="*/ 124 h 646"/>
                <a:gd name="T26" fmla="*/ 155 w 465"/>
                <a:gd name="T27" fmla="*/ 95 h 646"/>
                <a:gd name="T28" fmla="*/ 222 w 465"/>
                <a:gd name="T29" fmla="*/ 52 h 646"/>
                <a:gd name="T30" fmla="*/ 124 w 465"/>
                <a:gd name="T31" fmla="*/ 0 h 646"/>
                <a:gd name="T32" fmla="*/ 55 w 465"/>
                <a:gd name="T33" fmla="*/ 41 h 646"/>
                <a:gd name="T34" fmla="*/ 27 w 465"/>
                <a:gd name="T35" fmla="*/ 70 h 646"/>
                <a:gd name="T36" fmla="*/ 2 w 465"/>
                <a:gd name="T37" fmla="*/ 123 h 646"/>
                <a:gd name="T38" fmla="*/ 0 w 465"/>
                <a:gd name="T39" fmla="*/ 189 h 646"/>
                <a:gd name="T40" fmla="*/ 29 w 465"/>
                <a:gd name="T41" fmla="*/ 257 h 646"/>
                <a:gd name="T42" fmla="*/ 78 w 465"/>
                <a:gd name="T43" fmla="*/ 300 h 646"/>
                <a:gd name="T44" fmla="*/ 311 w 465"/>
                <a:gd name="T45" fmla="*/ 442 h 646"/>
                <a:gd name="T46" fmla="*/ 358 w 465"/>
                <a:gd name="T47" fmla="*/ 474 h 646"/>
                <a:gd name="T48" fmla="*/ 375 w 465"/>
                <a:gd name="T49" fmla="*/ 516 h 646"/>
                <a:gd name="T50" fmla="*/ 375 w 465"/>
                <a:gd name="T51" fmla="*/ 550 h 646"/>
                <a:gd name="T52" fmla="*/ 308 w 465"/>
                <a:gd name="T53" fmla="*/ 608 h 646"/>
                <a:gd name="T54" fmla="*/ 359 w 465"/>
                <a:gd name="T55" fmla="*/ 645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5" h="646">
                  <a:moveTo>
                    <a:pt x="359" y="645"/>
                  </a:moveTo>
                  <a:lnTo>
                    <a:pt x="405" y="616"/>
                  </a:lnTo>
                  <a:lnTo>
                    <a:pt x="447" y="580"/>
                  </a:lnTo>
                  <a:lnTo>
                    <a:pt x="460" y="552"/>
                  </a:lnTo>
                  <a:lnTo>
                    <a:pt x="464" y="515"/>
                  </a:lnTo>
                  <a:lnTo>
                    <a:pt x="451" y="468"/>
                  </a:lnTo>
                  <a:lnTo>
                    <a:pt x="424" y="424"/>
                  </a:lnTo>
                  <a:lnTo>
                    <a:pt x="380" y="385"/>
                  </a:lnTo>
                  <a:lnTo>
                    <a:pt x="168" y="259"/>
                  </a:lnTo>
                  <a:lnTo>
                    <a:pt x="133" y="235"/>
                  </a:lnTo>
                  <a:lnTo>
                    <a:pt x="111" y="208"/>
                  </a:lnTo>
                  <a:lnTo>
                    <a:pt x="104" y="166"/>
                  </a:lnTo>
                  <a:lnTo>
                    <a:pt x="117" y="124"/>
                  </a:lnTo>
                  <a:lnTo>
                    <a:pt x="155" y="95"/>
                  </a:lnTo>
                  <a:lnTo>
                    <a:pt x="222" y="52"/>
                  </a:lnTo>
                  <a:lnTo>
                    <a:pt x="124" y="0"/>
                  </a:lnTo>
                  <a:lnTo>
                    <a:pt x="55" y="41"/>
                  </a:lnTo>
                  <a:lnTo>
                    <a:pt x="27" y="70"/>
                  </a:lnTo>
                  <a:lnTo>
                    <a:pt x="2" y="123"/>
                  </a:lnTo>
                  <a:lnTo>
                    <a:pt x="0" y="189"/>
                  </a:lnTo>
                  <a:lnTo>
                    <a:pt x="29" y="257"/>
                  </a:lnTo>
                  <a:lnTo>
                    <a:pt x="78" y="300"/>
                  </a:lnTo>
                  <a:lnTo>
                    <a:pt x="311" y="442"/>
                  </a:lnTo>
                  <a:lnTo>
                    <a:pt x="358" y="474"/>
                  </a:lnTo>
                  <a:lnTo>
                    <a:pt x="375" y="516"/>
                  </a:lnTo>
                  <a:lnTo>
                    <a:pt x="375" y="550"/>
                  </a:lnTo>
                  <a:lnTo>
                    <a:pt x="308" y="608"/>
                  </a:lnTo>
                  <a:lnTo>
                    <a:pt x="359" y="645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  <p:sp>
          <p:nvSpPr>
            <p:cNvPr id="2058" name="Freeform 10"/>
            <p:cNvSpPr>
              <a:spLocks/>
            </p:cNvSpPr>
            <p:nvPr/>
          </p:nvSpPr>
          <p:spPr bwMode="auto">
            <a:xfrm>
              <a:off x="2966" y="2396"/>
              <a:ext cx="318" cy="422"/>
            </a:xfrm>
            <a:custGeom>
              <a:avLst/>
              <a:gdLst>
                <a:gd name="T0" fmla="*/ 92 w 318"/>
                <a:gd name="T1" fmla="*/ 421 h 422"/>
                <a:gd name="T2" fmla="*/ 163 w 318"/>
                <a:gd name="T3" fmla="*/ 399 h 422"/>
                <a:gd name="T4" fmla="*/ 218 w 318"/>
                <a:gd name="T5" fmla="*/ 357 h 422"/>
                <a:gd name="T6" fmla="*/ 263 w 318"/>
                <a:gd name="T7" fmla="*/ 316 h 422"/>
                <a:gd name="T8" fmla="*/ 300 w 318"/>
                <a:gd name="T9" fmla="*/ 265 h 422"/>
                <a:gd name="T10" fmla="*/ 317 w 318"/>
                <a:gd name="T11" fmla="*/ 203 h 422"/>
                <a:gd name="T12" fmla="*/ 316 w 318"/>
                <a:gd name="T13" fmla="*/ 139 h 422"/>
                <a:gd name="T14" fmla="*/ 299 w 318"/>
                <a:gd name="T15" fmla="*/ 95 h 422"/>
                <a:gd name="T16" fmla="*/ 276 w 318"/>
                <a:gd name="T17" fmla="*/ 64 h 422"/>
                <a:gd name="T18" fmla="*/ 241 w 318"/>
                <a:gd name="T19" fmla="*/ 36 h 422"/>
                <a:gd name="T20" fmla="*/ 218 w 318"/>
                <a:gd name="T21" fmla="*/ 14 h 422"/>
                <a:gd name="T22" fmla="*/ 180 w 318"/>
                <a:gd name="T23" fmla="*/ 0 h 422"/>
                <a:gd name="T24" fmla="*/ 61 w 318"/>
                <a:gd name="T25" fmla="*/ 52 h 422"/>
                <a:gd name="T26" fmla="*/ 106 w 318"/>
                <a:gd name="T27" fmla="*/ 93 h 422"/>
                <a:gd name="T28" fmla="*/ 137 w 318"/>
                <a:gd name="T29" fmla="*/ 130 h 422"/>
                <a:gd name="T30" fmla="*/ 159 w 318"/>
                <a:gd name="T31" fmla="*/ 159 h 422"/>
                <a:gd name="T32" fmla="*/ 176 w 318"/>
                <a:gd name="T33" fmla="*/ 196 h 422"/>
                <a:gd name="T34" fmla="*/ 176 w 318"/>
                <a:gd name="T35" fmla="*/ 246 h 422"/>
                <a:gd name="T36" fmla="*/ 145 w 318"/>
                <a:gd name="T37" fmla="*/ 279 h 422"/>
                <a:gd name="T38" fmla="*/ 105 w 318"/>
                <a:gd name="T39" fmla="*/ 309 h 422"/>
                <a:gd name="T40" fmla="*/ 50 w 318"/>
                <a:gd name="T41" fmla="*/ 342 h 422"/>
                <a:gd name="T42" fmla="*/ 0 w 318"/>
                <a:gd name="T43" fmla="*/ 369 h 422"/>
                <a:gd name="T44" fmla="*/ 92 w 318"/>
                <a:gd name="T45" fmla="*/ 421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8" h="422">
                  <a:moveTo>
                    <a:pt x="92" y="421"/>
                  </a:moveTo>
                  <a:lnTo>
                    <a:pt x="163" y="399"/>
                  </a:lnTo>
                  <a:lnTo>
                    <a:pt x="218" y="357"/>
                  </a:lnTo>
                  <a:lnTo>
                    <a:pt x="263" y="316"/>
                  </a:lnTo>
                  <a:lnTo>
                    <a:pt x="300" y="265"/>
                  </a:lnTo>
                  <a:lnTo>
                    <a:pt x="317" y="203"/>
                  </a:lnTo>
                  <a:lnTo>
                    <a:pt x="316" y="139"/>
                  </a:lnTo>
                  <a:lnTo>
                    <a:pt x="299" y="95"/>
                  </a:lnTo>
                  <a:lnTo>
                    <a:pt x="276" y="64"/>
                  </a:lnTo>
                  <a:lnTo>
                    <a:pt x="241" y="36"/>
                  </a:lnTo>
                  <a:lnTo>
                    <a:pt x="218" y="14"/>
                  </a:lnTo>
                  <a:lnTo>
                    <a:pt x="180" y="0"/>
                  </a:lnTo>
                  <a:lnTo>
                    <a:pt x="61" y="52"/>
                  </a:lnTo>
                  <a:lnTo>
                    <a:pt x="106" y="93"/>
                  </a:lnTo>
                  <a:lnTo>
                    <a:pt x="137" y="130"/>
                  </a:lnTo>
                  <a:lnTo>
                    <a:pt x="159" y="159"/>
                  </a:lnTo>
                  <a:lnTo>
                    <a:pt x="176" y="196"/>
                  </a:lnTo>
                  <a:lnTo>
                    <a:pt x="176" y="246"/>
                  </a:lnTo>
                  <a:lnTo>
                    <a:pt x="145" y="279"/>
                  </a:lnTo>
                  <a:lnTo>
                    <a:pt x="105" y="309"/>
                  </a:lnTo>
                  <a:lnTo>
                    <a:pt x="50" y="342"/>
                  </a:lnTo>
                  <a:lnTo>
                    <a:pt x="0" y="369"/>
                  </a:lnTo>
                  <a:lnTo>
                    <a:pt x="92" y="42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  <p:sp>
          <p:nvSpPr>
            <p:cNvPr id="2059" name="Freeform 11"/>
            <p:cNvSpPr>
              <a:spLocks/>
            </p:cNvSpPr>
            <p:nvPr/>
          </p:nvSpPr>
          <p:spPr bwMode="auto">
            <a:xfrm>
              <a:off x="2308" y="1190"/>
              <a:ext cx="1404" cy="1153"/>
            </a:xfrm>
            <a:custGeom>
              <a:avLst/>
              <a:gdLst>
                <a:gd name="T0" fmla="*/ 466 w 1404"/>
                <a:gd name="T1" fmla="*/ 1084 h 1153"/>
                <a:gd name="T2" fmla="*/ 370 w 1404"/>
                <a:gd name="T3" fmla="*/ 1066 h 1153"/>
                <a:gd name="T4" fmla="*/ 299 w 1404"/>
                <a:gd name="T5" fmla="*/ 1035 h 1153"/>
                <a:gd name="T6" fmla="*/ 257 w 1404"/>
                <a:gd name="T7" fmla="*/ 1002 h 1153"/>
                <a:gd name="T8" fmla="*/ 220 w 1404"/>
                <a:gd name="T9" fmla="*/ 956 h 1153"/>
                <a:gd name="T10" fmla="*/ 209 w 1404"/>
                <a:gd name="T11" fmla="*/ 914 h 1153"/>
                <a:gd name="T12" fmla="*/ 215 w 1404"/>
                <a:gd name="T13" fmla="*/ 873 h 1153"/>
                <a:gd name="T14" fmla="*/ 231 w 1404"/>
                <a:gd name="T15" fmla="*/ 836 h 1153"/>
                <a:gd name="T16" fmla="*/ 273 w 1404"/>
                <a:gd name="T17" fmla="*/ 798 h 1153"/>
                <a:gd name="T18" fmla="*/ 330 w 1404"/>
                <a:gd name="T19" fmla="*/ 774 h 1153"/>
                <a:gd name="T20" fmla="*/ 400 w 1404"/>
                <a:gd name="T21" fmla="*/ 748 h 1153"/>
                <a:gd name="T22" fmla="*/ 1110 w 1404"/>
                <a:gd name="T23" fmla="*/ 499 h 1153"/>
                <a:gd name="T24" fmla="*/ 1207 w 1404"/>
                <a:gd name="T25" fmla="*/ 451 h 1153"/>
                <a:gd name="T26" fmla="*/ 1289 w 1404"/>
                <a:gd name="T27" fmla="*/ 398 h 1153"/>
                <a:gd name="T28" fmla="*/ 1344 w 1404"/>
                <a:gd name="T29" fmla="*/ 356 h 1153"/>
                <a:gd name="T30" fmla="*/ 1381 w 1404"/>
                <a:gd name="T31" fmla="*/ 310 h 1153"/>
                <a:gd name="T32" fmla="*/ 1403 w 1404"/>
                <a:gd name="T33" fmla="*/ 249 h 1153"/>
                <a:gd name="T34" fmla="*/ 1401 w 1404"/>
                <a:gd name="T35" fmla="*/ 185 h 1153"/>
                <a:gd name="T36" fmla="*/ 1386 w 1404"/>
                <a:gd name="T37" fmla="*/ 136 h 1153"/>
                <a:gd name="T38" fmla="*/ 1370 w 1404"/>
                <a:gd name="T39" fmla="*/ 90 h 1153"/>
                <a:gd name="T40" fmla="*/ 1335 w 1404"/>
                <a:gd name="T41" fmla="*/ 55 h 1153"/>
                <a:gd name="T42" fmla="*/ 1280 w 1404"/>
                <a:gd name="T43" fmla="*/ 18 h 1153"/>
                <a:gd name="T44" fmla="*/ 1214 w 1404"/>
                <a:gd name="T45" fmla="*/ 0 h 1153"/>
                <a:gd name="T46" fmla="*/ 1172 w 1404"/>
                <a:gd name="T47" fmla="*/ 4 h 1153"/>
                <a:gd name="T48" fmla="*/ 1111 w 1404"/>
                <a:gd name="T49" fmla="*/ 7 h 1153"/>
                <a:gd name="T50" fmla="*/ 1053 w 1404"/>
                <a:gd name="T51" fmla="*/ 20 h 1153"/>
                <a:gd name="T52" fmla="*/ 989 w 1404"/>
                <a:gd name="T53" fmla="*/ 46 h 1153"/>
                <a:gd name="T54" fmla="*/ 939 w 1404"/>
                <a:gd name="T55" fmla="*/ 79 h 1153"/>
                <a:gd name="T56" fmla="*/ 899 w 1404"/>
                <a:gd name="T57" fmla="*/ 106 h 1153"/>
                <a:gd name="T58" fmla="*/ 878 w 1404"/>
                <a:gd name="T59" fmla="*/ 149 h 1153"/>
                <a:gd name="T60" fmla="*/ 897 w 1404"/>
                <a:gd name="T61" fmla="*/ 187 h 1153"/>
                <a:gd name="T62" fmla="*/ 939 w 1404"/>
                <a:gd name="T63" fmla="*/ 183 h 1153"/>
                <a:gd name="T64" fmla="*/ 987 w 1404"/>
                <a:gd name="T65" fmla="*/ 171 h 1153"/>
                <a:gd name="T66" fmla="*/ 1033 w 1404"/>
                <a:gd name="T67" fmla="*/ 158 h 1153"/>
                <a:gd name="T68" fmla="*/ 1069 w 1404"/>
                <a:gd name="T69" fmla="*/ 150 h 1153"/>
                <a:gd name="T70" fmla="*/ 1111 w 1404"/>
                <a:gd name="T71" fmla="*/ 150 h 1153"/>
                <a:gd name="T72" fmla="*/ 1154 w 1404"/>
                <a:gd name="T73" fmla="*/ 163 h 1153"/>
                <a:gd name="T74" fmla="*/ 1183 w 1404"/>
                <a:gd name="T75" fmla="*/ 204 h 1153"/>
                <a:gd name="T76" fmla="*/ 1179 w 1404"/>
                <a:gd name="T77" fmla="*/ 248 h 1153"/>
                <a:gd name="T78" fmla="*/ 1157 w 1404"/>
                <a:gd name="T79" fmla="*/ 286 h 1153"/>
                <a:gd name="T80" fmla="*/ 1121 w 1404"/>
                <a:gd name="T81" fmla="*/ 323 h 1153"/>
                <a:gd name="T82" fmla="*/ 1047 w 1404"/>
                <a:gd name="T83" fmla="*/ 361 h 1153"/>
                <a:gd name="T84" fmla="*/ 908 w 1404"/>
                <a:gd name="T85" fmla="*/ 415 h 1153"/>
                <a:gd name="T86" fmla="*/ 194 w 1404"/>
                <a:gd name="T87" fmla="*/ 675 h 1153"/>
                <a:gd name="T88" fmla="*/ 123 w 1404"/>
                <a:gd name="T89" fmla="*/ 715 h 1153"/>
                <a:gd name="T90" fmla="*/ 68 w 1404"/>
                <a:gd name="T91" fmla="*/ 763 h 1153"/>
                <a:gd name="T92" fmla="*/ 29 w 1404"/>
                <a:gd name="T93" fmla="*/ 809 h 1153"/>
                <a:gd name="T94" fmla="*/ 6 w 1404"/>
                <a:gd name="T95" fmla="*/ 858 h 1153"/>
                <a:gd name="T96" fmla="*/ 0 w 1404"/>
                <a:gd name="T97" fmla="*/ 912 h 1153"/>
                <a:gd name="T98" fmla="*/ 8 w 1404"/>
                <a:gd name="T99" fmla="*/ 952 h 1153"/>
                <a:gd name="T100" fmla="*/ 22 w 1404"/>
                <a:gd name="T101" fmla="*/ 992 h 1153"/>
                <a:gd name="T102" fmla="*/ 59 w 1404"/>
                <a:gd name="T103" fmla="*/ 1036 h 1153"/>
                <a:gd name="T104" fmla="*/ 127 w 1404"/>
                <a:gd name="T105" fmla="*/ 1095 h 1153"/>
                <a:gd name="T106" fmla="*/ 198 w 1404"/>
                <a:gd name="T107" fmla="*/ 1135 h 1153"/>
                <a:gd name="T108" fmla="*/ 273 w 1404"/>
                <a:gd name="T109" fmla="*/ 1152 h 1153"/>
                <a:gd name="T110" fmla="*/ 466 w 1404"/>
                <a:gd name="T111" fmla="*/ 1084 h 1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04" h="1153">
                  <a:moveTo>
                    <a:pt x="466" y="1084"/>
                  </a:moveTo>
                  <a:lnTo>
                    <a:pt x="370" y="1066"/>
                  </a:lnTo>
                  <a:lnTo>
                    <a:pt x="299" y="1035"/>
                  </a:lnTo>
                  <a:lnTo>
                    <a:pt x="257" y="1002"/>
                  </a:lnTo>
                  <a:lnTo>
                    <a:pt x="220" y="956"/>
                  </a:lnTo>
                  <a:lnTo>
                    <a:pt x="209" y="914"/>
                  </a:lnTo>
                  <a:lnTo>
                    <a:pt x="215" y="873"/>
                  </a:lnTo>
                  <a:lnTo>
                    <a:pt x="231" y="836"/>
                  </a:lnTo>
                  <a:lnTo>
                    <a:pt x="273" y="798"/>
                  </a:lnTo>
                  <a:lnTo>
                    <a:pt x="330" y="774"/>
                  </a:lnTo>
                  <a:lnTo>
                    <a:pt x="400" y="748"/>
                  </a:lnTo>
                  <a:lnTo>
                    <a:pt x="1110" y="499"/>
                  </a:lnTo>
                  <a:lnTo>
                    <a:pt x="1207" y="451"/>
                  </a:lnTo>
                  <a:lnTo>
                    <a:pt x="1289" y="398"/>
                  </a:lnTo>
                  <a:lnTo>
                    <a:pt x="1344" y="356"/>
                  </a:lnTo>
                  <a:lnTo>
                    <a:pt x="1381" y="310"/>
                  </a:lnTo>
                  <a:lnTo>
                    <a:pt x="1403" y="249"/>
                  </a:lnTo>
                  <a:lnTo>
                    <a:pt x="1401" y="185"/>
                  </a:lnTo>
                  <a:lnTo>
                    <a:pt x="1386" y="136"/>
                  </a:lnTo>
                  <a:lnTo>
                    <a:pt x="1370" y="90"/>
                  </a:lnTo>
                  <a:lnTo>
                    <a:pt x="1335" y="55"/>
                  </a:lnTo>
                  <a:lnTo>
                    <a:pt x="1280" y="18"/>
                  </a:lnTo>
                  <a:lnTo>
                    <a:pt x="1214" y="0"/>
                  </a:lnTo>
                  <a:lnTo>
                    <a:pt x="1172" y="4"/>
                  </a:lnTo>
                  <a:lnTo>
                    <a:pt x="1111" y="7"/>
                  </a:lnTo>
                  <a:lnTo>
                    <a:pt x="1053" y="20"/>
                  </a:lnTo>
                  <a:lnTo>
                    <a:pt x="989" y="46"/>
                  </a:lnTo>
                  <a:lnTo>
                    <a:pt x="939" y="79"/>
                  </a:lnTo>
                  <a:lnTo>
                    <a:pt x="899" y="106"/>
                  </a:lnTo>
                  <a:lnTo>
                    <a:pt x="878" y="149"/>
                  </a:lnTo>
                  <a:lnTo>
                    <a:pt x="897" y="187"/>
                  </a:lnTo>
                  <a:lnTo>
                    <a:pt x="939" y="183"/>
                  </a:lnTo>
                  <a:lnTo>
                    <a:pt x="987" y="171"/>
                  </a:lnTo>
                  <a:lnTo>
                    <a:pt x="1033" y="158"/>
                  </a:lnTo>
                  <a:lnTo>
                    <a:pt x="1069" y="150"/>
                  </a:lnTo>
                  <a:lnTo>
                    <a:pt x="1111" y="150"/>
                  </a:lnTo>
                  <a:lnTo>
                    <a:pt x="1154" y="163"/>
                  </a:lnTo>
                  <a:lnTo>
                    <a:pt x="1183" y="204"/>
                  </a:lnTo>
                  <a:lnTo>
                    <a:pt x="1179" y="248"/>
                  </a:lnTo>
                  <a:lnTo>
                    <a:pt x="1157" y="286"/>
                  </a:lnTo>
                  <a:lnTo>
                    <a:pt x="1121" y="323"/>
                  </a:lnTo>
                  <a:lnTo>
                    <a:pt x="1047" y="361"/>
                  </a:lnTo>
                  <a:lnTo>
                    <a:pt x="908" y="415"/>
                  </a:lnTo>
                  <a:lnTo>
                    <a:pt x="194" y="675"/>
                  </a:lnTo>
                  <a:lnTo>
                    <a:pt x="123" y="715"/>
                  </a:lnTo>
                  <a:lnTo>
                    <a:pt x="68" y="763"/>
                  </a:lnTo>
                  <a:lnTo>
                    <a:pt x="29" y="809"/>
                  </a:lnTo>
                  <a:lnTo>
                    <a:pt x="6" y="858"/>
                  </a:lnTo>
                  <a:lnTo>
                    <a:pt x="0" y="912"/>
                  </a:lnTo>
                  <a:lnTo>
                    <a:pt x="8" y="952"/>
                  </a:lnTo>
                  <a:lnTo>
                    <a:pt x="22" y="992"/>
                  </a:lnTo>
                  <a:lnTo>
                    <a:pt x="59" y="1036"/>
                  </a:lnTo>
                  <a:lnTo>
                    <a:pt x="127" y="1095"/>
                  </a:lnTo>
                  <a:lnTo>
                    <a:pt x="198" y="1135"/>
                  </a:lnTo>
                  <a:lnTo>
                    <a:pt x="273" y="1152"/>
                  </a:lnTo>
                  <a:lnTo>
                    <a:pt x="466" y="1084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  <p:sp>
          <p:nvSpPr>
            <p:cNvPr id="2060" name="Freeform 12"/>
            <p:cNvSpPr>
              <a:spLocks/>
            </p:cNvSpPr>
            <p:nvPr/>
          </p:nvSpPr>
          <p:spPr bwMode="auto">
            <a:xfrm>
              <a:off x="2711" y="3280"/>
              <a:ext cx="368" cy="422"/>
            </a:xfrm>
            <a:custGeom>
              <a:avLst/>
              <a:gdLst>
                <a:gd name="T0" fmla="*/ 367 w 368"/>
                <a:gd name="T1" fmla="*/ 421 h 422"/>
                <a:gd name="T2" fmla="*/ 171 w 368"/>
                <a:gd name="T3" fmla="*/ 340 h 422"/>
                <a:gd name="T4" fmla="*/ 117 w 368"/>
                <a:gd name="T5" fmla="*/ 304 h 422"/>
                <a:gd name="T6" fmla="*/ 73 w 368"/>
                <a:gd name="T7" fmla="*/ 265 h 422"/>
                <a:gd name="T8" fmla="*/ 31 w 368"/>
                <a:gd name="T9" fmla="*/ 219 h 422"/>
                <a:gd name="T10" fmla="*/ 9 w 368"/>
                <a:gd name="T11" fmla="*/ 179 h 422"/>
                <a:gd name="T12" fmla="*/ 0 w 368"/>
                <a:gd name="T13" fmla="*/ 137 h 422"/>
                <a:gd name="T14" fmla="*/ 2 w 368"/>
                <a:gd name="T15" fmla="*/ 95 h 422"/>
                <a:gd name="T16" fmla="*/ 19 w 368"/>
                <a:gd name="T17" fmla="*/ 51 h 422"/>
                <a:gd name="T18" fmla="*/ 44 w 368"/>
                <a:gd name="T19" fmla="*/ 0 h 422"/>
                <a:gd name="T20" fmla="*/ 120 w 368"/>
                <a:gd name="T21" fmla="*/ 52 h 422"/>
                <a:gd name="T22" fmla="*/ 95 w 368"/>
                <a:gd name="T23" fmla="*/ 98 h 422"/>
                <a:gd name="T24" fmla="*/ 95 w 368"/>
                <a:gd name="T25" fmla="*/ 143 h 422"/>
                <a:gd name="T26" fmla="*/ 122 w 368"/>
                <a:gd name="T27" fmla="*/ 191 h 422"/>
                <a:gd name="T28" fmla="*/ 162 w 368"/>
                <a:gd name="T29" fmla="*/ 235 h 422"/>
                <a:gd name="T30" fmla="*/ 223 w 368"/>
                <a:gd name="T31" fmla="*/ 284 h 422"/>
                <a:gd name="T32" fmla="*/ 290 w 368"/>
                <a:gd name="T33" fmla="*/ 317 h 422"/>
                <a:gd name="T34" fmla="*/ 332 w 368"/>
                <a:gd name="T35" fmla="*/ 351 h 422"/>
                <a:gd name="T36" fmla="*/ 351 w 368"/>
                <a:gd name="T37" fmla="*/ 378 h 422"/>
                <a:gd name="T38" fmla="*/ 367 w 368"/>
                <a:gd name="T39" fmla="*/ 421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8" h="422">
                  <a:moveTo>
                    <a:pt x="367" y="421"/>
                  </a:moveTo>
                  <a:lnTo>
                    <a:pt x="171" y="340"/>
                  </a:lnTo>
                  <a:lnTo>
                    <a:pt x="117" y="304"/>
                  </a:lnTo>
                  <a:lnTo>
                    <a:pt x="73" y="265"/>
                  </a:lnTo>
                  <a:lnTo>
                    <a:pt x="31" y="219"/>
                  </a:lnTo>
                  <a:lnTo>
                    <a:pt x="9" y="179"/>
                  </a:lnTo>
                  <a:lnTo>
                    <a:pt x="0" y="137"/>
                  </a:lnTo>
                  <a:lnTo>
                    <a:pt x="2" y="95"/>
                  </a:lnTo>
                  <a:lnTo>
                    <a:pt x="19" y="51"/>
                  </a:lnTo>
                  <a:lnTo>
                    <a:pt x="44" y="0"/>
                  </a:lnTo>
                  <a:lnTo>
                    <a:pt x="120" y="52"/>
                  </a:lnTo>
                  <a:lnTo>
                    <a:pt x="95" y="98"/>
                  </a:lnTo>
                  <a:lnTo>
                    <a:pt x="95" y="143"/>
                  </a:lnTo>
                  <a:lnTo>
                    <a:pt x="122" y="191"/>
                  </a:lnTo>
                  <a:lnTo>
                    <a:pt x="162" y="235"/>
                  </a:lnTo>
                  <a:lnTo>
                    <a:pt x="223" y="284"/>
                  </a:lnTo>
                  <a:lnTo>
                    <a:pt x="290" y="317"/>
                  </a:lnTo>
                  <a:lnTo>
                    <a:pt x="332" y="351"/>
                  </a:lnTo>
                  <a:lnTo>
                    <a:pt x="351" y="378"/>
                  </a:lnTo>
                  <a:lnTo>
                    <a:pt x="367" y="42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  <p:sp>
          <p:nvSpPr>
            <p:cNvPr id="2061" name="Freeform 13"/>
            <p:cNvSpPr>
              <a:spLocks/>
            </p:cNvSpPr>
            <p:nvPr/>
          </p:nvSpPr>
          <p:spPr bwMode="auto">
            <a:xfrm>
              <a:off x="2432" y="1792"/>
              <a:ext cx="989" cy="1439"/>
            </a:xfrm>
            <a:custGeom>
              <a:avLst/>
              <a:gdLst>
                <a:gd name="T0" fmla="*/ 525 w 989"/>
                <a:gd name="T1" fmla="*/ 1438 h 1439"/>
                <a:gd name="T2" fmla="*/ 582 w 989"/>
                <a:gd name="T3" fmla="*/ 1409 h 1439"/>
                <a:gd name="T4" fmla="*/ 647 w 989"/>
                <a:gd name="T5" fmla="*/ 1355 h 1439"/>
                <a:gd name="T6" fmla="*/ 670 w 989"/>
                <a:gd name="T7" fmla="*/ 1304 h 1439"/>
                <a:gd name="T8" fmla="*/ 686 w 989"/>
                <a:gd name="T9" fmla="*/ 1255 h 1439"/>
                <a:gd name="T10" fmla="*/ 677 w 989"/>
                <a:gd name="T11" fmla="*/ 1198 h 1439"/>
                <a:gd name="T12" fmla="*/ 637 w 989"/>
                <a:gd name="T13" fmla="*/ 1125 h 1439"/>
                <a:gd name="T14" fmla="*/ 609 w 989"/>
                <a:gd name="T15" fmla="*/ 1092 h 1439"/>
                <a:gd name="T16" fmla="*/ 569 w 989"/>
                <a:gd name="T17" fmla="*/ 1063 h 1439"/>
                <a:gd name="T18" fmla="*/ 259 w 989"/>
                <a:gd name="T19" fmla="*/ 905 h 1439"/>
                <a:gd name="T20" fmla="*/ 201 w 989"/>
                <a:gd name="T21" fmla="*/ 863 h 1439"/>
                <a:gd name="T22" fmla="*/ 177 w 989"/>
                <a:gd name="T23" fmla="*/ 843 h 1439"/>
                <a:gd name="T24" fmla="*/ 160 w 989"/>
                <a:gd name="T25" fmla="*/ 800 h 1439"/>
                <a:gd name="T26" fmla="*/ 171 w 989"/>
                <a:gd name="T27" fmla="*/ 766 h 1439"/>
                <a:gd name="T28" fmla="*/ 215 w 989"/>
                <a:gd name="T29" fmla="*/ 738 h 1439"/>
                <a:gd name="T30" fmla="*/ 294 w 989"/>
                <a:gd name="T31" fmla="*/ 709 h 1439"/>
                <a:gd name="T32" fmla="*/ 780 w 989"/>
                <a:gd name="T33" fmla="*/ 521 h 1439"/>
                <a:gd name="T34" fmla="*/ 856 w 989"/>
                <a:gd name="T35" fmla="*/ 471 h 1439"/>
                <a:gd name="T36" fmla="*/ 918 w 989"/>
                <a:gd name="T37" fmla="*/ 417 h 1439"/>
                <a:gd name="T38" fmla="*/ 953 w 989"/>
                <a:gd name="T39" fmla="*/ 379 h 1439"/>
                <a:gd name="T40" fmla="*/ 984 w 989"/>
                <a:gd name="T41" fmla="*/ 334 h 1439"/>
                <a:gd name="T42" fmla="*/ 988 w 989"/>
                <a:gd name="T43" fmla="*/ 274 h 1439"/>
                <a:gd name="T44" fmla="*/ 972 w 989"/>
                <a:gd name="T45" fmla="*/ 214 h 1439"/>
                <a:gd name="T46" fmla="*/ 953 w 989"/>
                <a:gd name="T47" fmla="*/ 167 h 1439"/>
                <a:gd name="T48" fmla="*/ 920 w 989"/>
                <a:gd name="T49" fmla="*/ 126 h 1439"/>
                <a:gd name="T50" fmla="*/ 875 w 989"/>
                <a:gd name="T51" fmla="*/ 85 h 1439"/>
                <a:gd name="T52" fmla="*/ 828 w 989"/>
                <a:gd name="T53" fmla="*/ 50 h 1439"/>
                <a:gd name="T54" fmla="*/ 803 w 989"/>
                <a:gd name="T55" fmla="*/ 29 h 1439"/>
                <a:gd name="T56" fmla="*/ 756 w 989"/>
                <a:gd name="T57" fmla="*/ 0 h 1439"/>
                <a:gd name="T58" fmla="*/ 588 w 989"/>
                <a:gd name="T59" fmla="*/ 61 h 1439"/>
                <a:gd name="T60" fmla="*/ 649 w 989"/>
                <a:gd name="T61" fmla="*/ 104 h 1439"/>
                <a:gd name="T62" fmla="*/ 694 w 989"/>
                <a:gd name="T63" fmla="*/ 145 h 1439"/>
                <a:gd name="T64" fmla="*/ 739 w 989"/>
                <a:gd name="T65" fmla="*/ 182 h 1439"/>
                <a:gd name="T66" fmla="*/ 780 w 989"/>
                <a:gd name="T67" fmla="*/ 223 h 1439"/>
                <a:gd name="T68" fmla="*/ 803 w 989"/>
                <a:gd name="T69" fmla="*/ 272 h 1439"/>
                <a:gd name="T70" fmla="*/ 787 w 989"/>
                <a:gd name="T71" fmla="*/ 323 h 1439"/>
                <a:gd name="T72" fmla="*/ 729 w 989"/>
                <a:gd name="T73" fmla="*/ 369 h 1439"/>
                <a:gd name="T74" fmla="*/ 639 w 989"/>
                <a:gd name="T75" fmla="*/ 413 h 1439"/>
                <a:gd name="T76" fmla="*/ 212 w 989"/>
                <a:gd name="T77" fmla="*/ 589 h 1439"/>
                <a:gd name="T78" fmla="*/ 160 w 989"/>
                <a:gd name="T79" fmla="*/ 608 h 1439"/>
                <a:gd name="T80" fmla="*/ 88 w 989"/>
                <a:gd name="T81" fmla="*/ 653 h 1439"/>
                <a:gd name="T82" fmla="*/ 43 w 989"/>
                <a:gd name="T83" fmla="*/ 698 h 1439"/>
                <a:gd name="T84" fmla="*/ 9 w 989"/>
                <a:gd name="T85" fmla="*/ 755 h 1439"/>
                <a:gd name="T86" fmla="*/ 0 w 989"/>
                <a:gd name="T87" fmla="*/ 820 h 1439"/>
                <a:gd name="T88" fmla="*/ 10 w 989"/>
                <a:gd name="T89" fmla="*/ 872 h 1439"/>
                <a:gd name="T90" fmla="*/ 40 w 989"/>
                <a:gd name="T91" fmla="*/ 914 h 1439"/>
                <a:gd name="T92" fmla="*/ 84 w 989"/>
                <a:gd name="T93" fmla="*/ 949 h 1439"/>
                <a:gd name="T94" fmla="*/ 159 w 989"/>
                <a:gd name="T95" fmla="*/ 999 h 1439"/>
                <a:gd name="T96" fmla="*/ 487 w 989"/>
                <a:gd name="T97" fmla="*/ 1164 h 1439"/>
                <a:gd name="T98" fmla="*/ 530 w 989"/>
                <a:gd name="T99" fmla="*/ 1197 h 1439"/>
                <a:gd name="T100" fmla="*/ 569 w 989"/>
                <a:gd name="T101" fmla="*/ 1236 h 1439"/>
                <a:gd name="T102" fmla="*/ 557 w 989"/>
                <a:gd name="T103" fmla="*/ 1292 h 1439"/>
                <a:gd name="T104" fmla="*/ 502 w 989"/>
                <a:gd name="T105" fmla="*/ 1354 h 1439"/>
                <a:gd name="T106" fmla="*/ 434 w 989"/>
                <a:gd name="T107" fmla="*/ 1394 h 1439"/>
                <a:gd name="T108" fmla="*/ 525 w 989"/>
                <a:gd name="T109" fmla="*/ 1438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89" h="1439">
                  <a:moveTo>
                    <a:pt x="525" y="1438"/>
                  </a:moveTo>
                  <a:lnTo>
                    <a:pt x="582" y="1409"/>
                  </a:lnTo>
                  <a:lnTo>
                    <a:pt x="647" y="1355"/>
                  </a:lnTo>
                  <a:lnTo>
                    <a:pt x="670" y="1304"/>
                  </a:lnTo>
                  <a:lnTo>
                    <a:pt x="686" y="1255"/>
                  </a:lnTo>
                  <a:lnTo>
                    <a:pt x="677" y="1198"/>
                  </a:lnTo>
                  <a:lnTo>
                    <a:pt x="637" y="1125"/>
                  </a:lnTo>
                  <a:lnTo>
                    <a:pt x="609" y="1092"/>
                  </a:lnTo>
                  <a:lnTo>
                    <a:pt x="569" y="1063"/>
                  </a:lnTo>
                  <a:lnTo>
                    <a:pt x="259" y="905"/>
                  </a:lnTo>
                  <a:lnTo>
                    <a:pt x="201" y="863"/>
                  </a:lnTo>
                  <a:lnTo>
                    <a:pt x="177" y="843"/>
                  </a:lnTo>
                  <a:lnTo>
                    <a:pt x="160" y="800"/>
                  </a:lnTo>
                  <a:lnTo>
                    <a:pt x="171" y="766"/>
                  </a:lnTo>
                  <a:lnTo>
                    <a:pt x="215" y="738"/>
                  </a:lnTo>
                  <a:lnTo>
                    <a:pt x="294" y="709"/>
                  </a:lnTo>
                  <a:lnTo>
                    <a:pt x="780" y="521"/>
                  </a:lnTo>
                  <a:lnTo>
                    <a:pt x="856" y="471"/>
                  </a:lnTo>
                  <a:lnTo>
                    <a:pt x="918" y="417"/>
                  </a:lnTo>
                  <a:lnTo>
                    <a:pt x="953" y="379"/>
                  </a:lnTo>
                  <a:lnTo>
                    <a:pt x="984" y="334"/>
                  </a:lnTo>
                  <a:lnTo>
                    <a:pt x="988" y="274"/>
                  </a:lnTo>
                  <a:lnTo>
                    <a:pt x="972" y="214"/>
                  </a:lnTo>
                  <a:lnTo>
                    <a:pt x="953" y="167"/>
                  </a:lnTo>
                  <a:lnTo>
                    <a:pt x="920" y="126"/>
                  </a:lnTo>
                  <a:lnTo>
                    <a:pt x="875" y="85"/>
                  </a:lnTo>
                  <a:lnTo>
                    <a:pt x="828" y="50"/>
                  </a:lnTo>
                  <a:lnTo>
                    <a:pt x="803" y="29"/>
                  </a:lnTo>
                  <a:lnTo>
                    <a:pt x="756" y="0"/>
                  </a:lnTo>
                  <a:lnTo>
                    <a:pt x="588" y="61"/>
                  </a:lnTo>
                  <a:lnTo>
                    <a:pt x="649" y="104"/>
                  </a:lnTo>
                  <a:lnTo>
                    <a:pt x="694" y="145"/>
                  </a:lnTo>
                  <a:lnTo>
                    <a:pt x="739" y="182"/>
                  </a:lnTo>
                  <a:lnTo>
                    <a:pt x="780" y="223"/>
                  </a:lnTo>
                  <a:lnTo>
                    <a:pt x="803" y="272"/>
                  </a:lnTo>
                  <a:lnTo>
                    <a:pt x="787" y="323"/>
                  </a:lnTo>
                  <a:lnTo>
                    <a:pt x="729" y="369"/>
                  </a:lnTo>
                  <a:lnTo>
                    <a:pt x="639" y="413"/>
                  </a:lnTo>
                  <a:lnTo>
                    <a:pt x="212" y="589"/>
                  </a:lnTo>
                  <a:lnTo>
                    <a:pt x="160" y="608"/>
                  </a:lnTo>
                  <a:lnTo>
                    <a:pt x="88" y="653"/>
                  </a:lnTo>
                  <a:lnTo>
                    <a:pt x="43" y="698"/>
                  </a:lnTo>
                  <a:lnTo>
                    <a:pt x="9" y="755"/>
                  </a:lnTo>
                  <a:lnTo>
                    <a:pt x="0" y="820"/>
                  </a:lnTo>
                  <a:lnTo>
                    <a:pt x="10" y="872"/>
                  </a:lnTo>
                  <a:lnTo>
                    <a:pt x="40" y="914"/>
                  </a:lnTo>
                  <a:lnTo>
                    <a:pt x="84" y="949"/>
                  </a:lnTo>
                  <a:lnTo>
                    <a:pt x="159" y="999"/>
                  </a:lnTo>
                  <a:lnTo>
                    <a:pt x="487" y="1164"/>
                  </a:lnTo>
                  <a:lnTo>
                    <a:pt x="530" y="1197"/>
                  </a:lnTo>
                  <a:lnTo>
                    <a:pt x="569" y="1236"/>
                  </a:lnTo>
                  <a:lnTo>
                    <a:pt x="557" y="1292"/>
                  </a:lnTo>
                  <a:lnTo>
                    <a:pt x="502" y="1354"/>
                  </a:lnTo>
                  <a:lnTo>
                    <a:pt x="434" y="1394"/>
                  </a:lnTo>
                  <a:lnTo>
                    <a:pt x="525" y="143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  <p:sp>
          <p:nvSpPr>
            <p:cNvPr id="2062" name="Freeform 14"/>
            <p:cNvSpPr>
              <a:spLocks/>
            </p:cNvSpPr>
            <p:nvPr/>
          </p:nvSpPr>
          <p:spPr bwMode="auto">
            <a:xfrm>
              <a:off x="2100" y="1162"/>
              <a:ext cx="669" cy="582"/>
            </a:xfrm>
            <a:custGeom>
              <a:avLst/>
              <a:gdLst>
                <a:gd name="T0" fmla="*/ 668 w 669"/>
                <a:gd name="T1" fmla="*/ 553 h 582"/>
                <a:gd name="T2" fmla="*/ 668 w 669"/>
                <a:gd name="T3" fmla="*/ 450 h 582"/>
                <a:gd name="T4" fmla="*/ 562 w 669"/>
                <a:gd name="T5" fmla="*/ 435 h 582"/>
                <a:gd name="T6" fmla="*/ 448 w 669"/>
                <a:gd name="T7" fmla="*/ 420 h 582"/>
                <a:gd name="T8" fmla="*/ 367 w 669"/>
                <a:gd name="T9" fmla="*/ 400 h 582"/>
                <a:gd name="T10" fmla="*/ 314 w 669"/>
                <a:gd name="T11" fmla="*/ 378 h 582"/>
                <a:gd name="T12" fmla="*/ 257 w 669"/>
                <a:gd name="T13" fmla="*/ 349 h 582"/>
                <a:gd name="T14" fmla="*/ 220 w 669"/>
                <a:gd name="T15" fmla="*/ 314 h 582"/>
                <a:gd name="T16" fmla="*/ 193 w 669"/>
                <a:gd name="T17" fmla="*/ 274 h 582"/>
                <a:gd name="T18" fmla="*/ 180 w 669"/>
                <a:gd name="T19" fmla="*/ 231 h 582"/>
                <a:gd name="T20" fmla="*/ 180 w 669"/>
                <a:gd name="T21" fmla="*/ 189 h 582"/>
                <a:gd name="T22" fmla="*/ 193 w 669"/>
                <a:gd name="T23" fmla="*/ 165 h 582"/>
                <a:gd name="T24" fmla="*/ 209 w 669"/>
                <a:gd name="T25" fmla="*/ 143 h 582"/>
                <a:gd name="T26" fmla="*/ 255 w 669"/>
                <a:gd name="T27" fmla="*/ 127 h 582"/>
                <a:gd name="T28" fmla="*/ 297 w 669"/>
                <a:gd name="T29" fmla="*/ 127 h 582"/>
                <a:gd name="T30" fmla="*/ 345 w 669"/>
                <a:gd name="T31" fmla="*/ 141 h 582"/>
                <a:gd name="T32" fmla="*/ 396 w 669"/>
                <a:gd name="T33" fmla="*/ 156 h 582"/>
                <a:gd name="T34" fmla="*/ 448 w 669"/>
                <a:gd name="T35" fmla="*/ 163 h 582"/>
                <a:gd name="T36" fmla="*/ 477 w 669"/>
                <a:gd name="T37" fmla="*/ 125 h 582"/>
                <a:gd name="T38" fmla="*/ 464 w 669"/>
                <a:gd name="T39" fmla="*/ 86 h 582"/>
                <a:gd name="T40" fmla="*/ 415 w 669"/>
                <a:gd name="T41" fmla="*/ 42 h 582"/>
                <a:gd name="T42" fmla="*/ 363 w 669"/>
                <a:gd name="T43" fmla="*/ 18 h 582"/>
                <a:gd name="T44" fmla="*/ 319 w 669"/>
                <a:gd name="T45" fmla="*/ 7 h 582"/>
                <a:gd name="T46" fmla="*/ 273 w 669"/>
                <a:gd name="T47" fmla="*/ 2 h 582"/>
                <a:gd name="T48" fmla="*/ 222 w 669"/>
                <a:gd name="T49" fmla="*/ 0 h 582"/>
                <a:gd name="T50" fmla="*/ 176 w 669"/>
                <a:gd name="T51" fmla="*/ 4 h 582"/>
                <a:gd name="T52" fmla="*/ 136 w 669"/>
                <a:gd name="T53" fmla="*/ 15 h 582"/>
                <a:gd name="T54" fmla="*/ 86 w 669"/>
                <a:gd name="T55" fmla="*/ 33 h 582"/>
                <a:gd name="T56" fmla="*/ 50 w 669"/>
                <a:gd name="T57" fmla="*/ 66 h 582"/>
                <a:gd name="T58" fmla="*/ 22 w 669"/>
                <a:gd name="T59" fmla="*/ 99 h 582"/>
                <a:gd name="T60" fmla="*/ 6 w 669"/>
                <a:gd name="T61" fmla="*/ 145 h 582"/>
                <a:gd name="T62" fmla="*/ 0 w 669"/>
                <a:gd name="T63" fmla="*/ 189 h 582"/>
                <a:gd name="T64" fmla="*/ 9 w 669"/>
                <a:gd name="T65" fmla="*/ 237 h 582"/>
                <a:gd name="T66" fmla="*/ 22 w 669"/>
                <a:gd name="T67" fmla="*/ 285 h 582"/>
                <a:gd name="T68" fmla="*/ 50 w 669"/>
                <a:gd name="T69" fmla="*/ 330 h 582"/>
                <a:gd name="T70" fmla="*/ 81 w 669"/>
                <a:gd name="T71" fmla="*/ 375 h 582"/>
                <a:gd name="T72" fmla="*/ 125 w 669"/>
                <a:gd name="T73" fmla="*/ 419 h 582"/>
                <a:gd name="T74" fmla="*/ 169 w 669"/>
                <a:gd name="T75" fmla="*/ 457 h 582"/>
                <a:gd name="T76" fmla="*/ 217 w 669"/>
                <a:gd name="T77" fmla="*/ 488 h 582"/>
                <a:gd name="T78" fmla="*/ 266 w 669"/>
                <a:gd name="T79" fmla="*/ 514 h 582"/>
                <a:gd name="T80" fmla="*/ 310 w 669"/>
                <a:gd name="T81" fmla="*/ 534 h 582"/>
                <a:gd name="T82" fmla="*/ 369 w 669"/>
                <a:gd name="T83" fmla="*/ 549 h 582"/>
                <a:gd name="T84" fmla="*/ 437 w 669"/>
                <a:gd name="T85" fmla="*/ 568 h 582"/>
                <a:gd name="T86" fmla="*/ 516 w 669"/>
                <a:gd name="T87" fmla="*/ 581 h 582"/>
                <a:gd name="T88" fmla="*/ 595 w 669"/>
                <a:gd name="T89" fmla="*/ 577 h 582"/>
                <a:gd name="T90" fmla="*/ 668 w 669"/>
                <a:gd name="T91" fmla="*/ 553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69" h="582">
                  <a:moveTo>
                    <a:pt x="668" y="553"/>
                  </a:moveTo>
                  <a:lnTo>
                    <a:pt x="668" y="450"/>
                  </a:lnTo>
                  <a:lnTo>
                    <a:pt x="562" y="435"/>
                  </a:lnTo>
                  <a:lnTo>
                    <a:pt x="448" y="420"/>
                  </a:lnTo>
                  <a:lnTo>
                    <a:pt x="367" y="400"/>
                  </a:lnTo>
                  <a:lnTo>
                    <a:pt x="314" y="378"/>
                  </a:lnTo>
                  <a:lnTo>
                    <a:pt x="257" y="349"/>
                  </a:lnTo>
                  <a:lnTo>
                    <a:pt x="220" y="314"/>
                  </a:lnTo>
                  <a:lnTo>
                    <a:pt x="193" y="274"/>
                  </a:lnTo>
                  <a:lnTo>
                    <a:pt x="180" y="231"/>
                  </a:lnTo>
                  <a:lnTo>
                    <a:pt x="180" y="189"/>
                  </a:lnTo>
                  <a:lnTo>
                    <a:pt x="193" y="165"/>
                  </a:lnTo>
                  <a:lnTo>
                    <a:pt x="209" y="143"/>
                  </a:lnTo>
                  <a:lnTo>
                    <a:pt x="255" y="127"/>
                  </a:lnTo>
                  <a:lnTo>
                    <a:pt x="297" y="127"/>
                  </a:lnTo>
                  <a:lnTo>
                    <a:pt x="345" y="141"/>
                  </a:lnTo>
                  <a:lnTo>
                    <a:pt x="396" y="156"/>
                  </a:lnTo>
                  <a:lnTo>
                    <a:pt x="448" y="163"/>
                  </a:lnTo>
                  <a:lnTo>
                    <a:pt x="477" y="125"/>
                  </a:lnTo>
                  <a:lnTo>
                    <a:pt x="464" y="86"/>
                  </a:lnTo>
                  <a:lnTo>
                    <a:pt x="415" y="42"/>
                  </a:lnTo>
                  <a:lnTo>
                    <a:pt x="363" y="18"/>
                  </a:lnTo>
                  <a:lnTo>
                    <a:pt x="319" y="7"/>
                  </a:lnTo>
                  <a:lnTo>
                    <a:pt x="273" y="2"/>
                  </a:lnTo>
                  <a:lnTo>
                    <a:pt x="222" y="0"/>
                  </a:lnTo>
                  <a:lnTo>
                    <a:pt x="176" y="4"/>
                  </a:lnTo>
                  <a:lnTo>
                    <a:pt x="136" y="15"/>
                  </a:lnTo>
                  <a:lnTo>
                    <a:pt x="86" y="33"/>
                  </a:lnTo>
                  <a:lnTo>
                    <a:pt x="50" y="66"/>
                  </a:lnTo>
                  <a:lnTo>
                    <a:pt x="22" y="99"/>
                  </a:lnTo>
                  <a:lnTo>
                    <a:pt x="6" y="145"/>
                  </a:lnTo>
                  <a:lnTo>
                    <a:pt x="0" y="189"/>
                  </a:lnTo>
                  <a:lnTo>
                    <a:pt x="9" y="237"/>
                  </a:lnTo>
                  <a:lnTo>
                    <a:pt x="22" y="285"/>
                  </a:lnTo>
                  <a:lnTo>
                    <a:pt x="50" y="330"/>
                  </a:lnTo>
                  <a:lnTo>
                    <a:pt x="81" y="375"/>
                  </a:lnTo>
                  <a:lnTo>
                    <a:pt x="125" y="419"/>
                  </a:lnTo>
                  <a:lnTo>
                    <a:pt x="169" y="457"/>
                  </a:lnTo>
                  <a:lnTo>
                    <a:pt x="217" y="488"/>
                  </a:lnTo>
                  <a:lnTo>
                    <a:pt x="266" y="514"/>
                  </a:lnTo>
                  <a:lnTo>
                    <a:pt x="310" y="534"/>
                  </a:lnTo>
                  <a:lnTo>
                    <a:pt x="369" y="549"/>
                  </a:lnTo>
                  <a:lnTo>
                    <a:pt x="437" y="568"/>
                  </a:lnTo>
                  <a:lnTo>
                    <a:pt x="516" y="581"/>
                  </a:lnTo>
                  <a:lnTo>
                    <a:pt x="595" y="577"/>
                  </a:lnTo>
                  <a:lnTo>
                    <a:pt x="668" y="553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  <p:sp>
          <p:nvSpPr>
            <p:cNvPr id="2063" name="Freeform 15"/>
            <p:cNvSpPr>
              <a:spLocks/>
            </p:cNvSpPr>
            <p:nvPr/>
          </p:nvSpPr>
          <p:spPr bwMode="auto">
            <a:xfrm>
              <a:off x="1365" y="583"/>
              <a:ext cx="1413" cy="549"/>
            </a:xfrm>
            <a:custGeom>
              <a:avLst/>
              <a:gdLst>
                <a:gd name="T0" fmla="*/ 1412 w 1413"/>
                <a:gd name="T1" fmla="*/ 548 h 549"/>
                <a:gd name="T2" fmla="*/ 1316 w 1413"/>
                <a:gd name="T3" fmla="*/ 537 h 549"/>
                <a:gd name="T4" fmla="*/ 1237 w 1413"/>
                <a:gd name="T5" fmla="*/ 524 h 549"/>
                <a:gd name="T6" fmla="*/ 1179 w 1413"/>
                <a:gd name="T7" fmla="*/ 511 h 549"/>
                <a:gd name="T8" fmla="*/ 1118 w 1413"/>
                <a:gd name="T9" fmla="*/ 499 h 549"/>
                <a:gd name="T10" fmla="*/ 1060 w 1413"/>
                <a:gd name="T11" fmla="*/ 493 h 549"/>
                <a:gd name="T12" fmla="*/ 1000 w 1413"/>
                <a:gd name="T13" fmla="*/ 495 h 549"/>
                <a:gd name="T14" fmla="*/ 939 w 1413"/>
                <a:gd name="T15" fmla="*/ 499 h 549"/>
                <a:gd name="T16" fmla="*/ 894 w 1413"/>
                <a:gd name="T17" fmla="*/ 482 h 549"/>
                <a:gd name="T18" fmla="*/ 962 w 1413"/>
                <a:gd name="T19" fmla="*/ 440 h 549"/>
                <a:gd name="T20" fmla="*/ 1005 w 1413"/>
                <a:gd name="T21" fmla="*/ 411 h 549"/>
                <a:gd name="T22" fmla="*/ 1043 w 1413"/>
                <a:gd name="T23" fmla="*/ 381 h 549"/>
                <a:gd name="T24" fmla="*/ 1069 w 1413"/>
                <a:gd name="T25" fmla="*/ 348 h 549"/>
                <a:gd name="T26" fmla="*/ 962 w 1413"/>
                <a:gd name="T27" fmla="*/ 383 h 549"/>
                <a:gd name="T28" fmla="*/ 855 w 1413"/>
                <a:gd name="T29" fmla="*/ 418 h 549"/>
                <a:gd name="T30" fmla="*/ 783 w 1413"/>
                <a:gd name="T31" fmla="*/ 436 h 549"/>
                <a:gd name="T32" fmla="*/ 670 w 1413"/>
                <a:gd name="T33" fmla="*/ 449 h 549"/>
                <a:gd name="T34" fmla="*/ 597 w 1413"/>
                <a:gd name="T35" fmla="*/ 449 h 549"/>
                <a:gd name="T36" fmla="*/ 531 w 1413"/>
                <a:gd name="T37" fmla="*/ 444 h 549"/>
                <a:gd name="T38" fmla="*/ 486 w 1413"/>
                <a:gd name="T39" fmla="*/ 427 h 549"/>
                <a:gd name="T40" fmla="*/ 459 w 1413"/>
                <a:gd name="T41" fmla="*/ 407 h 549"/>
                <a:gd name="T42" fmla="*/ 527 w 1413"/>
                <a:gd name="T43" fmla="*/ 389 h 549"/>
                <a:gd name="T44" fmla="*/ 572 w 1413"/>
                <a:gd name="T45" fmla="*/ 365 h 549"/>
                <a:gd name="T46" fmla="*/ 599 w 1413"/>
                <a:gd name="T47" fmla="*/ 339 h 549"/>
                <a:gd name="T48" fmla="*/ 634 w 1413"/>
                <a:gd name="T49" fmla="*/ 308 h 549"/>
                <a:gd name="T50" fmla="*/ 544 w 1413"/>
                <a:gd name="T51" fmla="*/ 334 h 549"/>
                <a:gd name="T52" fmla="*/ 463 w 1413"/>
                <a:gd name="T53" fmla="*/ 348 h 549"/>
                <a:gd name="T54" fmla="*/ 378 w 1413"/>
                <a:gd name="T55" fmla="*/ 356 h 549"/>
                <a:gd name="T56" fmla="*/ 303 w 1413"/>
                <a:gd name="T57" fmla="*/ 352 h 549"/>
                <a:gd name="T58" fmla="*/ 254 w 1413"/>
                <a:gd name="T59" fmla="*/ 334 h 549"/>
                <a:gd name="T60" fmla="*/ 233 w 1413"/>
                <a:gd name="T61" fmla="*/ 312 h 549"/>
                <a:gd name="T62" fmla="*/ 281 w 1413"/>
                <a:gd name="T63" fmla="*/ 291 h 549"/>
                <a:gd name="T64" fmla="*/ 313 w 1413"/>
                <a:gd name="T65" fmla="*/ 269 h 549"/>
                <a:gd name="T66" fmla="*/ 341 w 1413"/>
                <a:gd name="T67" fmla="*/ 244 h 549"/>
                <a:gd name="T68" fmla="*/ 339 w 1413"/>
                <a:gd name="T69" fmla="*/ 229 h 549"/>
                <a:gd name="T70" fmla="*/ 262 w 1413"/>
                <a:gd name="T71" fmla="*/ 246 h 549"/>
                <a:gd name="T72" fmla="*/ 179 w 1413"/>
                <a:gd name="T73" fmla="*/ 255 h 549"/>
                <a:gd name="T74" fmla="*/ 109 w 1413"/>
                <a:gd name="T75" fmla="*/ 254 h 549"/>
                <a:gd name="T76" fmla="*/ 51 w 1413"/>
                <a:gd name="T77" fmla="*/ 244 h 549"/>
                <a:gd name="T78" fmla="*/ 19 w 1413"/>
                <a:gd name="T79" fmla="*/ 229 h 549"/>
                <a:gd name="T80" fmla="*/ 0 w 1413"/>
                <a:gd name="T81" fmla="*/ 205 h 549"/>
                <a:gd name="T82" fmla="*/ 120 w 1413"/>
                <a:gd name="T83" fmla="*/ 187 h 549"/>
                <a:gd name="T84" fmla="*/ 309 w 1413"/>
                <a:gd name="T85" fmla="*/ 156 h 549"/>
                <a:gd name="T86" fmla="*/ 544 w 1413"/>
                <a:gd name="T87" fmla="*/ 119 h 549"/>
                <a:gd name="T88" fmla="*/ 742 w 1413"/>
                <a:gd name="T89" fmla="*/ 71 h 549"/>
                <a:gd name="T90" fmla="*/ 926 w 1413"/>
                <a:gd name="T91" fmla="*/ 26 h 549"/>
                <a:gd name="T92" fmla="*/ 1020 w 1413"/>
                <a:gd name="T93" fmla="*/ 9 h 549"/>
                <a:gd name="T94" fmla="*/ 1098 w 1413"/>
                <a:gd name="T95" fmla="*/ 0 h 549"/>
                <a:gd name="T96" fmla="*/ 1165 w 1413"/>
                <a:gd name="T97" fmla="*/ 2 h 549"/>
                <a:gd name="T98" fmla="*/ 1211 w 1413"/>
                <a:gd name="T99" fmla="*/ 7 h 549"/>
                <a:gd name="T100" fmla="*/ 1254 w 1413"/>
                <a:gd name="T101" fmla="*/ 27 h 549"/>
                <a:gd name="T102" fmla="*/ 1288 w 1413"/>
                <a:gd name="T103" fmla="*/ 71 h 549"/>
                <a:gd name="T104" fmla="*/ 1301 w 1413"/>
                <a:gd name="T105" fmla="*/ 117 h 549"/>
                <a:gd name="T106" fmla="*/ 1316 w 1413"/>
                <a:gd name="T107" fmla="*/ 148 h 549"/>
                <a:gd name="T108" fmla="*/ 1344 w 1413"/>
                <a:gd name="T109" fmla="*/ 159 h 549"/>
                <a:gd name="T110" fmla="*/ 1384 w 1413"/>
                <a:gd name="T111" fmla="*/ 156 h 549"/>
                <a:gd name="T112" fmla="*/ 1412 w 1413"/>
                <a:gd name="T113" fmla="*/ 145 h 549"/>
                <a:gd name="T114" fmla="*/ 1412 w 1413"/>
                <a:gd name="T115" fmla="*/ 548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13" h="549">
                  <a:moveTo>
                    <a:pt x="1412" y="548"/>
                  </a:moveTo>
                  <a:lnTo>
                    <a:pt x="1316" y="537"/>
                  </a:lnTo>
                  <a:lnTo>
                    <a:pt x="1237" y="524"/>
                  </a:lnTo>
                  <a:lnTo>
                    <a:pt x="1179" y="511"/>
                  </a:lnTo>
                  <a:lnTo>
                    <a:pt x="1118" y="499"/>
                  </a:lnTo>
                  <a:lnTo>
                    <a:pt x="1060" y="493"/>
                  </a:lnTo>
                  <a:lnTo>
                    <a:pt x="1000" y="495"/>
                  </a:lnTo>
                  <a:lnTo>
                    <a:pt x="939" y="499"/>
                  </a:lnTo>
                  <a:lnTo>
                    <a:pt x="894" y="482"/>
                  </a:lnTo>
                  <a:lnTo>
                    <a:pt x="962" y="440"/>
                  </a:lnTo>
                  <a:lnTo>
                    <a:pt x="1005" y="411"/>
                  </a:lnTo>
                  <a:lnTo>
                    <a:pt x="1043" y="381"/>
                  </a:lnTo>
                  <a:lnTo>
                    <a:pt x="1069" y="348"/>
                  </a:lnTo>
                  <a:lnTo>
                    <a:pt x="962" y="383"/>
                  </a:lnTo>
                  <a:lnTo>
                    <a:pt x="855" y="418"/>
                  </a:lnTo>
                  <a:lnTo>
                    <a:pt x="783" y="436"/>
                  </a:lnTo>
                  <a:lnTo>
                    <a:pt x="670" y="449"/>
                  </a:lnTo>
                  <a:lnTo>
                    <a:pt x="597" y="449"/>
                  </a:lnTo>
                  <a:lnTo>
                    <a:pt x="531" y="444"/>
                  </a:lnTo>
                  <a:lnTo>
                    <a:pt x="486" y="427"/>
                  </a:lnTo>
                  <a:lnTo>
                    <a:pt x="459" y="407"/>
                  </a:lnTo>
                  <a:lnTo>
                    <a:pt x="527" y="389"/>
                  </a:lnTo>
                  <a:lnTo>
                    <a:pt x="572" y="365"/>
                  </a:lnTo>
                  <a:lnTo>
                    <a:pt x="599" y="339"/>
                  </a:lnTo>
                  <a:lnTo>
                    <a:pt x="634" y="308"/>
                  </a:lnTo>
                  <a:lnTo>
                    <a:pt x="544" y="334"/>
                  </a:lnTo>
                  <a:lnTo>
                    <a:pt x="463" y="348"/>
                  </a:lnTo>
                  <a:lnTo>
                    <a:pt x="378" y="356"/>
                  </a:lnTo>
                  <a:lnTo>
                    <a:pt x="303" y="352"/>
                  </a:lnTo>
                  <a:lnTo>
                    <a:pt x="254" y="334"/>
                  </a:lnTo>
                  <a:lnTo>
                    <a:pt x="233" y="312"/>
                  </a:lnTo>
                  <a:lnTo>
                    <a:pt x="281" y="291"/>
                  </a:lnTo>
                  <a:lnTo>
                    <a:pt x="313" y="269"/>
                  </a:lnTo>
                  <a:lnTo>
                    <a:pt x="341" y="244"/>
                  </a:lnTo>
                  <a:lnTo>
                    <a:pt x="339" y="229"/>
                  </a:lnTo>
                  <a:lnTo>
                    <a:pt x="262" y="246"/>
                  </a:lnTo>
                  <a:lnTo>
                    <a:pt x="179" y="255"/>
                  </a:lnTo>
                  <a:lnTo>
                    <a:pt x="109" y="254"/>
                  </a:lnTo>
                  <a:lnTo>
                    <a:pt x="51" y="244"/>
                  </a:lnTo>
                  <a:lnTo>
                    <a:pt x="19" y="229"/>
                  </a:lnTo>
                  <a:lnTo>
                    <a:pt x="0" y="205"/>
                  </a:lnTo>
                  <a:lnTo>
                    <a:pt x="120" y="187"/>
                  </a:lnTo>
                  <a:lnTo>
                    <a:pt x="309" y="156"/>
                  </a:lnTo>
                  <a:lnTo>
                    <a:pt x="544" y="119"/>
                  </a:lnTo>
                  <a:lnTo>
                    <a:pt x="742" y="71"/>
                  </a:lnTo>
                  <a:lnTo>
                    <a:pt x="926" y="26"/>
                  </a:lnTo>
                  <a:lnTo>
                    <a:pt x="1020" y="9"/>
                  </a:lnTo>
                  <a:lnTo>
                    <a:pt x="1098" y="0"/>
                  </a:lnTo>
                  <a:lnTo>
                    <a:pt x="1165" y="2"/>
                  </a:lnTo>
                  <a:lnTo>
                    <a:pt x="1211" y="7"/>
                  </a:lnTo>
                  <a:lnTo>
                    <a:pt x="1254" y="27"/>
                  </a:lnTo>
                  <a:lnTo>
                    <a:pt x="1288" y="71"/>
                  </a:lnTo>
                  <a:lnTo>
                    <a:pt x="1301" y="117"/>
                  </a:lnTo>
                  <a:lnTo>
                    <a:pt x="1316" y="148"/>
                  </a:lnTo>
                  <a:lnTo>
                    <a:pt x="1344" y="159"/>
                  </a:lnTo>
                  <a:lnTo>
                    <a:pt x="1384" y="156"/>
                  </a:lnTo>
                  <a:lnTo>
                    <a:pt x="1412" y="145"/>
                  </a:lnTo>
                  <a:lnTo>
                    <a:pt x="1412" y="54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  <p:sp>
          <p:nvSpPr>
            <p:cNvPr id="2064" name="Oval 16"/>
            <p:cNvSpPr>
              <a:spLocks noChangeArrowheads="1"/>
            </p:cNvSpPr>
            <p:nvPr/>
          </p:nvSpPr>
          <p:spPr bwMode="auto">
            <a:xfrm>
              <a:off x="2785" y="355"/>
              <a:ext cx="187" cy="1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  <p:sp>
          <p:nvSpPr>
            <p:cNvPr id="2065" name="Freeform 17"/>
            <p:cNvSpPr>
              <a:spLocks/>
            </p:cNvSpPr>
            <p:nvPr/>
          </p:nvSpPr>
          <p:spPr bwMode="auto">
            <a:xfrm>
              <a:off x="2976" y="583"/>
              <a:ext cx="1413" cy="549"/>
            </a:xfrm>
            <a:custGeom>
              <a:avLst/>
              <a:gdLst>
                <a:gd name="T0" fmla="*/ 0 w 1413"/>
                <a:gd name="T1" fmla="*/ 548 h 549"/>
                <a:gd name="T2" fmla="*/ 96 w 1413"/>
                <a:gd name="T3" fmla="*/ 537 h 549"/>
                <a:gd name="T4" fmla="*/ 175 w 1413"/>
                <a:gd name="T5" fmla="*/ 524 h 549"/>
                <a:gd name="T6" fmla="*/ 233 w 1413"/>
                <a:gd name="T7" fmla="*/ 511 h 549"/>
                <a:gd name="T8" fmla="*/ 294 w 1413"/>
                <a:gd name="T9" fmla="*/ 499 h 549"/>
                <a:gd name="T10" fmla="*/ 352 w 1413"/>
                <a:gd name="T11" fmla="*/ 493 h 549"/>
                <a:gd name="T12" fmla="*/ 412 w 1413"/>
                <a:gd name="T13" fmla="*/ 495 h 549"/>
                <a:gd name="T14" fmla="*/ 473 w 1413"/>
                <a:gd name="T15" fmla="*/ 499 h 549"/>
                <a:gd name="T16" fmla="*/ 518 w 1413"/>
                <a:gd name="T17" fmla="*/ 482 h 549"/>
                <a:gd name="T18" fmla="*/ 450 w 1413"/>
                <a:gd name="T19" fmla="*/ 440 h 549"/>
                <a:gd name="T20" fmla="*/ 407 w 1413"/>
                <a:gd name="T21" fmla="*/ 411 h 549"/>
                <a:gd name="T22" fmla="*/ 369 w 1413"/>
                <a:gd name="T23" fmla="*/ 381 h 549"/>
                <a:gd name="T24" fmla="*/ 343 w 1413"/>
                <a:gd name="T25" fmla="*/ 348 h 549"/>
                <a:gd name="T26" fmla="*/ 450 w 1413"/>
                <a:gd name="T27" fmla="*/ 383 h 549"/>
                <a:gd name="T28" fmla="*/ 557 w 1413"/>
                <a:gd name="T29" fmla="*/ 418 h 549"/>
                <a:gd name="T30" fmla="*/ 629 w 1413"/>
                <a:gd name="T31" fmla="*/ 436 h 549"/>
                <a:gd name="T32" fmla="*/ 742 w 1413"/>
                <a:gd name="T33" fmla="*/ 449 h 549"/>
                <a:gd name="T34" fmla="*/ 815 w 1413"/>
                <a:gd name="T35" fmla="*/ 449 h 549"/>
                <a:gd name="T36" fmla="*/ 881 w 1413"/>
                <a:gd name="T37" fmla="*/ 444 h 549"/>
                <a:gd name="T38" fmla="*/ 926 w 1413"/>
                <a:gd name="T39" fmla="*/ 427 h 549"/>
                <a:gd name="T40" fmla="*/ 953 w 1413"/>
                <a:gd name="T41" fmla="*/ 407 h 549"/>
                <a:gd name="T42" fmla="*/ 885 w 1413"/>
                <a:gd name="T43" fmla="*/ 389 h 549"/>
                <a:gd name="T44" fmla="*/ 840 w 1413"/>
                <a:gd name="T45" fmla="*/ 365 h 549"/>
                <a:gd name="T46" fmla="*/ 809 w 1413"/>
                <a:gd name="T47" fmla="*/ 339 h 549"/>
                <a:gd name="T48" fmla="*/ 778 w 1413"/>
                <a:gd name="T49" fmla="*/ 308 h 549"/>
                <a:gd name="T50" fmla="*/ 868 w 1413"/>
                <a:gd name="T51" fmla="*/ 334 h 549"/>
                <a:gd name="T52" fmla="*/ 949 w 1413"/>
                <a:gd name="T53" fmla="*/ 348 h 549"/>
                <a:gd name="T54" fmla="*/ 1034 w 1413"/>
                <a:gd name="T55" fmla="*/ 356 h 549"/>
                <a:gd name="T56" fmla="*/ 1109 w 1413"/>
                <a:gd name="T57" fmla="*/ 352 h 549"/>
                <a:gd name="T58" fmla="*/ 1158 w 1413"/>
                <a:gd name="T59" fmla="*/ 334 h 549"/>
                <a:gd name="T60" fmla="*/ 1179 w 1413"/>
                <a:gd name="T61" fmla="*/ 312 h 549"/>
                <a:gd name="T62" fmla="*/ 1131 w 1413"/>
                <a:gd name="T63" fmla="*/ 291 h 549"/>
                <a:gd name="T64" fmla="*/ 1099 w 1413"/>
                <a:gd name="T65" fmla="*/ 269 h 549"/>
                <a:gd name="T66" fmla="*/ 1071 w 1413"/>
                <a:gd name="T67" fmla="*/ 244 h 549"/>
                <a:gd name="T68" fmla="*/ 1073 w 1413"/>
                <a:gd name="T69" fmla="*/ 229 h 549"/>
                <a:gd name="T70" fmla="*/ 1150 w 1413"/>
                <a:gd name="T71" fmla="*/ 246 h 549"/>
                <a:gd name="T72" fmla="*/ 1233 w 1413"/>
                <a:gd name="T73" fmla="*/ 255 h 549"/>
                <a:gd name="T74" fmla="*/ 1311 w 1413"/>
                <a:gd name="T75" fmla="*/ 253 h 549"/>
                <a:gd name="T76" fmla="*/ 1361 w 1413"/>
                <a:gd name="T77" fmla="*/ 244 h 549"/>
                <a:gd name="T78" fmla="*/ 1393 w 1413"/>
                <a:gd name="T79" fmla="*/ 229 h 549"/>
                <a:gd name="T80" fmla="*/ 1412 w 1413"/>
                <a:gd name="T81" fmla="*/ 205 h 549"/>
                <a:gd name="T82" fmla="*/ 1292 w 1413"/>
                <a:gd name="T83" fmla="*/ 187 h 549"/>
                <a:gd name="T84" fmla="*/ 1087 w 1413"/>
                <a:gd name="T85" fmla="*/ 158 h 549"/>
                <a:gd name="T86" fmla="*/ 868 w 1413"/>
                <a:gd name="T87" fmla="*/ 119 h 549"/>
                <a:gd name="T88" fmla="*/ 670 w 1413"/>
                <a:gd name="T89" fmla="*/ 71 h 549"/>
                <a:gd name="T90" fmla="*/ 486 w 1413"/>
                <a:gd name="T91" fmla="*/ 26 h 549"/>
                <a:gd name="T92" fmla="*/ 392 w 1413"/>
                <a:gd name="T93" fmla="*/ 9 h 549"/>
                <a:gd name="T94" fmla="*/ 314 w 1413"/>
                <a:gd name="T95" fmla="*/ 0 h 549"/>
                <a:gd name="T96" fmla="*/ 247 w 1413"/>
                <a:gd name="T97" fmla="*/ 2 h 549"/>
                <a:gd name="T98" fmla="*/ 201 w 1413"/>
                <a:gd name="T99" fmla="*/ 7 h 549"/>
                <a:gd name="T100" fmla="*/ 158 w 1413"/>
                <a:gd name="T101" fmla="*/ 27 h 549"/>
                <a:gd name="T102" fmla="*/ 124 w 1413"/>
                <a:gd name="T103" fmla="*/ 71 h 549"/>
                <a:gd name="T104" fmla="*/ 111 w 1413"/>
                <a:gd name="T105" fmla="*/ 117 h 549"/>
                <a:gd name="T106" fmla="*/ 96 w 1413"/>
                <a:gd name="T107" fmla="*/ 148 h 549"/>
                <a:gd name="T108" fmla="*/ 68 w 1413"/>
                <a:gd name="T109" fmla="*/ 159 h 549"/>
                <a:gd name="T110" fmla="*/ 28 w 1413"/>
                <a:gd name="T111" fmla="*/ 156 h 549"/>
                <a:gd name="T112" fmla="*/ 0 w 1413"/>
                <a:gd name="T113" fmla="*/ 145 h 549"/>
                <a:gd name="T114" fmla="*/ 0 w 1413"/>
                <a:gd name="T115" fmla="*/ 548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13" h="549">
                  <a:moveTo>
                    <a:pt x="0" y="548"/>
                  </a:moveTo>
                  <a:lnTo>
                    <a:pt x="96" y="537"/>
                  </a:lnTo>
                  <a:lnTo>
                    <a:pt x="175" y="524"/>
                  </a:lnTo>
                  <a:lnTo>
                    <a:pt x="233" y="511"/>
                  </a:lnTo>
                  <a:lnTo>
                    <a:pt x="294" y="499"/>
                  </a:lnTo>
                  <a:lnTo>
                    <a:pt x="352" y="493"/>
                  </a:lnTo>
                  <a:lnTo>
                    <a:pt x="412" y="495"/>
                  </a:lnTo>
                  <a:lnTo>
                    <a:pt x="473" y="499"/>
                  </a:lnTo>
                  <a:lnTo>
                    <a:pt x="518" y="482"/>
                  </a:lnTo>
                  <a:lnTo>
                    <a:pt x="450" y="440"/>
                  </a:lnTo>
                  <a:lnTo>
                    <a:pt x="407" y="411"/>
                  </a:lnTo>
                  <a:lnTo>
                    <a:pt x="369" y="381"/>
                  </a:lnTo>
                  <a:lnTo>
                    <a:pt x="343" y="348"/>
                  </a:lnTo>
                  <a:lnTo>
                    <a:pt x="450" y="383"/>
                  </a:lnTo>
                  <a:lnTo>
                    <a:pt x="557" y="418"/>
                  </a:lnTo>
                  <a:lnTo>
                    <a:pt x="629" y="436"/>
                  </a:lnTo>
                  <a:lnTo>
                    <a:pt x="742" y="449"/>
                  </a:lnTo>
                  <a:lnTo>
                    <a:pt x="815" y="449"/>
                  </a:lnTo>
                  <a:lnTo>
                    <a:pt x="881" y="444"/>
                  </a:lnTo>
                  <a:lnTo>
                    <a:pt x="926" y="427"/>
                  </a:lnTo>
                  <a:lnTo>
                    <a:pt x="953" y="407"/>
                  </a:lnTo>
                  <a:lnTo>
                    <a:pt x="885" y="389"/>
                  </a:lnTo>
                  <a:lnTo>
                    <a:pt x="840" y="365"/>
                  </a:lnTo>
                  <a:lnTo>
                    <a:pt x="809" y="339"/>
                  </a:lnTo>
                  <a:lnTo>
                    <a:pt x="778" y="308"/>
                  </a:lnTo>
                  <a:lnTo>
                    <a:pt x="868" y="334"/>
                  </a:lnTo>
                  <a:lnTo>
                    <a:pt x="949" y="348"/>
                  </a:lnTo>
                  <a:lnTo>
                    <a:pt x="1034" y="356"/>
                  </a:lnTo>
                  <a:lnTo>
                    <a:pt x="1109" y="352"/>
                  </a:lnTo>
                  <a:lnTo>
                    <a:pt x="1158" y="334"/>
                  </a:lnTo>
                  <a:lnTo>
                    <a:pt x="1179" y="312"/>
                  </a:lnTo>
                  <a:lnTo>
                    <a:pt x="1131" y="291"/>
                  </a:lnTo>
                  <a:lnTo>
                    <a:pt x="1099" y="269"/>
                  </a:lnTo>
                  <a:lnTo>
                    <a:pt x="1071" y="244"/>
                  </a:lnTo>
                  <a:lnTo>
                    <a:pt x="1073" y="229"/>
                  </a:lnTo>
                  <a:lnTo>
                    <a:pt x="1150" y="246"/>
                  </a:lnTo>
                  <a:lnTo>
                    <a:pt x="1233" y="255"/>
                  </a:lnTo>
                  <a:lnTo>
                    <a:pt x="1311" y="253"/>
                  </a:lnTo>
                  <a:lnTo>
                    <a:pt x="1361" y="244"/>
                  </a:lnTo>
                  <a:lnTo>
                    <a:pt x="1393" y="229"/>
                  </a:lnTo>
                  <a:lnTo>
                    <a:pt x="1412" y="205"/>
                  </a:lnTo>
                  <a:lnTo>
                    <a:pt x="1292" y="187"/>
                  </a:lnTo>
                  <a:lnTo>
                    <a:pt x="1087" y="158"/>
                  </a:lnTo>
                  <a:lnTo>
                    <a:pt x="868" y="119"/>
                  </a:lnTo>
                  <a:lnTo>
                    <a:pt x="670" y="71"/>
                  </a:lnTo>
                  <a:lnTo>
                    <a:pt x="486" y="26"/>
                  </a:lnTo>
                  <a:lnTo>
                    <a:pt x="392" y="9"/>
                  </a:lnTo>
                  <a:lnTo>
                    <a:pt x="314" y="0"/>
                  </a:lnTo>
                  <a:lnTo>
                    <a:pt x="247" y="2"/>
                  </a:lnTo>
                  <a:lnTo>
                    <a:pt x="201" y="7"/>
                  </a:lnTo>
                  <a:lnTo>
                    <a:pt x="158" y="27"/>
                  </a:lnTo>
                  <a:lnTo>
                    <a:pt x="124" y="71"/>
                  </a:lnTo>
                  <a:lnTo>
                    <a:pt x="111" y="117"/>
                  </a:lnTo>
                  <a:lnTo>
                    <a:pt x="96" y="148"/>
                  </a:lnTo>
                  <a:lnTo>
                    <a:pt x="68" y="159"/>
                  </a:lnTo>
                  <a:lnTo>
                    <a:pt x="28" y="156"/>
                  </a:lnTo>
                  <a:lnTo>
                    <a:pt x="0" y="145"/>
                  </a:lnTo>
                  <a:lnTo>
                    <a:pt x="0" y="54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2067" name="Rectangle 1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  <p:sp>
        <p:nvSpPr>
          <p:cNvPr id="2068" name="Rectangle 2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  <p:sp>
        <p:nvSpPr>
          <p:cNvPr id="2069" name="Rectangle 2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2070" name="Rectangle 2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2071" name="Rectangle 2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1907B08-DE58-4EB1-A445-0C63E8219D4F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982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B9ACBD-7D98-4FDE-99B0-479700343D1C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750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00050"/>
            <a:ext cx="1943100" cy="54864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00050"/>
            <a:ext cx="5676900" cy="54864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AB4F5B2-8ACF-4665-BAC9-07738455F5E0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888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609600"/>
            <a:ext cx="6781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C856F8E-A427-4349-8129-E72D6327AF4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434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629C3B5-6883-44AD-B001-179677537AF3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999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1CC74E4-D48B-4165-9F57-E79A1B84193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094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716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16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9CADE2A-6B4F-49D8-9665-14DCF6370B1D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524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083D4C6-7BAC-48CB-BDFD-CAA762E9C233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836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EA75280-150B-4462-A4BD-48345749F54C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38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F254BDA-3944-493C-AE0B-6F1DEB2BEADA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454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92A1832-2F8E-4903-9108-C06AC08102C0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377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332FE2D-A179-4C8C-BAE5-68A833DA10FC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264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2" name="Group 18"/>
          <p:cNvGrpSpPr>
            <a:grpSpLocks/>
          </p:cNvGrpSpPr>
          <p:nvPr/>
        </p:nvGrpSpPr>
        <p:grpSpPr bwMode="auto">
          <a:xfrm>
            <a:off x="2166938" y="563563"/>
            <a:ext cx="4800600" cy="6151562"/>
            <a:chOff x="1365" y="355"/>
            <a:chExt cx="3024" cy="3875"/>
          </a:xfrm>
        </p:grpSpPr>
        <p:sp>
          <p:nvSpPr>
            <p:cNvPr id="1026" name="Freeform 2"/>
            <p:cNvSpPr>
              <a:spLocks/>
            </p:cNvSpPr>
            <p:nvPr/>
          </p:nvSpPr>
          <p:spPr bwMode="auto">
            <a:xfrm>
              <a:off x="2835" y="586"/>
              <a:ext cx="88" cy="1121"/>
            </a:xfrm>
            <a:custGeom>
              <a:avLst/>
              <a:gdLst>
                <a:gd name="T0" fmla="*/ 0 w 88"/>
                <a:gd name="T1" fmla="*/ 1120 h 1121"/>
                <a:gd name="T2" fmla="*/ 0 w 88"/>
                <a:gd name="T3" fmla="*/ 0 h 1121"/>
                <a:gd name="T4" fmla="*/ 87 w 88"/>
                <a:gd name="T5" fmla="*/ 0 h 1121"/>
                <a:gd name="T6" fmla="*/ 87 w 88"/>
                <a:gd name="T7" fmla="*/ 1085 h 1121"/>
                <a:gd name="T8" fmla="*/ 0 w 88"/>
                <a:gd name="T9" fmla="*/ 1120 h 1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1121">
                  <a:moveTo>
                    <a:pt x="0" y="1120"/>
                  </a:moveTo>
                  <a:lnTo>
                    <a:pt x="0" y="0"/>
                  </a:lnTo>
                  <a:lnTo>
                    <a:pt x="87" y="0"/>
                  </a:lnTo>
                  <a:lnTo>
                    <a:pt x="87" y="1085"/>
                  </a:lnTo>
                  <a:lnTo>
                    <a:pt x="0" y="112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  <p:sp>
          <p:nvSpPr>
            <p:cNvPr id="1027" name="Freeform 3"/>
            <p:cNvSpPr>
              <a:spLocks/>
            </p:cNvSpPr>
            <p:nvPr/>
          </p:nvSpPr>
          <p:spPr bwMode="auto">
            <a:xfrm>
              <a:off x="2834" y="1900"/>
              <a:ext cx="84" cy="363"/>
            </a:xfrm>
            <a:custGeom>
              <a:avLst/>
              <a:gdLst>
                <a:gd name="T0" fmla="*/ 0 w 84"/>
                <a:gd name="T1" fmla="*/ 29 h 363"/>
                <a:gd name="T2" fmla="*/ 83 w 84"/>
                <a:gd name="T3" fmla="*/ 0 h 363"/>
                <a:gd name="T4" fmla="*/ 74 w 84"/>
                <a:gd name="T5" fmla="*/ 329 h 363"/>
                <a:gd name="T6" fmla="*/ 0 w 84"/>
                <a:gd name="T7" fmla="*/ 362 h 363"/>
                <a:gd name="T8" fmla="*/ 0 w 84"/>
                <a:gd name="T9" fmla="*/ 2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363">
                  <a:moveTo>
                    <a:pt x="0" y="29"/>
                  </a:moveTo>
                  <a:lnTo>
                    <a:pt x="83" y="0"/>
                  </a:lnTo>
                  <a:lnTo>
                    <a:pt x="74" y="329"/>
                  </a:lnTo>
                  <a:lnTo>
                    <a:pt x="0" y="362"/>
                  </a:lnTo>
                  <a:lnTo>
                    <a:pt x="0" y="29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  <p:sp>
          <p:nvSpPr>
            <p:cNvPr id="1028" name="Freeform 4"/>
            <p:cNvSpPr>
              <a:spLocks/>
            </p:cNvSpPr>
            <p:nvPr/>
          </p:nvSpPr>
          <p:spPr bwMode="auto">
            <a:xfrm>
              <a:off x="2825" y="2493"/>
              <a:ext cx="84" cy="249"/>
            </a:xfrm>
            <a:custGeom>
              <a:avLst/>
              <a:gdLst>
                <a:gd name="T0" fmla="*/ 2 w 84"/>
                <a:gd name="T1" fmla="*/ 213 h 249"/>
                <a:gd name="T2" fmla="*/ 0 w 84"/>
                <a:gd name="T3" fmla="*/ 28 h 249"/>
                <a:gd name="T4" fmla="*/ 83 w 84"/>
                <a:gd name="T5" fmla="*/ 0 h 249"/>
                <a:gd name="T6" fmla="*/ 72 w 84"/>
                <a:gd name="T7" fmla="*/ 248 h 249"/>
                <a:gd name="T8" fmla="*/ 2 w 84"/>
                <a:gd name="T9" fmla="*/ 213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249">
                  <a:moveTo>
                    <a:pt x="2" y="213"/>
                  </a:moveTo>
                  <a:lnTo>
                    <a:pt x="0" y="28"/>
                  </a:lnTo>
                  <a:lnTo>
                    <a:pt x="83" y="0"/>
                  </a:lnTo>
                  <a:lnTo>
                    <a:pt x="72" y="248"/>
                  </a:lnTo>
                  <a:lnTo>
                    <a:pt x="2" y="213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  <p:sp>
          <p:nvSpPr>
            <p:cNvPr id="1029" name="Freeform 5"/>
            <p:cNvSpPr>
              <a:spLocks/>
            </p:cNvSpPr>
            <p:nvPr/>
          </p:nvSpPr>
          <p:spPr bwMode="auto">
            <a:xfrm>
              <a:off x="2831" y="2965"/>
              <a:ext cx="52" cy="232"/>
            </a:xfrm>
            <a:custGeom>
              <a:avLst/>
              <a:gdLst>
                <a:gd name="T0" fmla="*/ 13 w 52"/>
                <a:gd name="T1" fmla="*/ 204 h 232"/>
                <a:gd name="T2" fmla="*/ 0 w 52"/>
                <a:gd name="T3" fmla="*/ 0 h 232"/>
                <a:gd name="T4" fmla="*/ 51 w 52"/>
                <a:gd name="T5" fmla="*/ 26 h 232"/>
                <a:gd name="T6" fmla="*/ 47 w 52"/>
                <a:gd name="T7" fmla="*/ 231 h 232"/>
                <a:gd name="T8" fmla="*/ 13 w 52"/>
                <a:gd name="T9" fmla="*/ 204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32">
                  <a:moveTo>
                    <a:pt x="13" y="204"/>
                  </a:moveTo>
                  <a:lnTo>
                    <a:pt x="0" y="0"/>
                  </a:lnTo>
                  <a:lnTo>
                    <a:pt x="51" y="26"/>
                  </a:lnTo>
                  <a:lnTo>
                    <a:pt x="47" y="231"/>
                  </a:lnTo>
                  <a:lnTo>
                    <a:pt x="13" y="204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  <p:sp>
          <p:nvSpPr>
            <p:cNvPr id="1030" name="Freeform 6"/>
            <p:cNvSpPr>
              <a:spLocks/>
            </p:cNvSpPr>
            <p:nvPr/>
          </p:nvSpPr>
          <p:spPr bwMode="auto">
            <a:xfrm>
              <a:off x="2851" y="3354"/>
              <a:ext cx="36" cy="133"/>
            </a:xfrm>
            <a:custGeom>
              <a:avLst/>
              <a:gdLst>
                <a:gd name="T0" fmla="*/ 4 w 36"/>
                <a:gd name="T1" fmla="*/ 101 h 133"/>
                <a:gd name="T2" fmla="*/ 0 w 36"/>
                <a:gd name="T3" fmla="*/ 0 h 133"/>
                <a:gd name="T4" fmla="*/ 35 w 36"/>
                <a:gd name="T5" fmla="*/ 20 h 133"/>
                <a:gd name="T6" fmla="*/ 28 w 36"/>
                <a:gd name="T7" fmla="*/ 132 h 133"/>
                <a:gd name="T8" fmla="*/ 4 w 36"/>
                <a:gd name="T9" fmla="*/ 101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33">
                  <a:moveTo>
                    <a:pt x="4" y="101"/>
                  </a:moveTo>
                  <a:lnTo>
                    <a:pt x="0" y="0"/>
                  </a:lnTo>
                  <a:lnTo>
                    <a:pt x="35" y="20"/>
                  </a:lnTo>
                  <a:lnTo>
                    <a:pt x="28" y="132"/>
                  </a:lnTo>
                  <a:lnTo>
                    <a:pt x="4" y="10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  <p:sp>
          <p:nvSpPr>
            <p:cNvPr id="1031" name="Freeform 7"/>
            <p:cNvSpPr>
              <a:spLocks/>
            </p:cNvSpPr>
            <p:nvPr/>
          </p:nvSpPr>
          <p:spPr bwMode="auto">
            <a:xfrm>
              <a:off x="2851" y="3640"/>
              <a:ext cx="30" cy="590"/>
            </a:xfrm>
            <a:custGeom>
              <a:avLst/>
              <a:gdLst>
                <a:gd name="T0" fmla="*/ 15 w 30"/>
                <a:gd name="T1" fmla="*/ 589 h 590"/>
                <a:gd name="T2" fmla="*/ 0 w 30"/>
                <a:gd name="T3" fmla="*/ 0 h 590"/>
                <a:gd name="T4" fmla="*/ 29 w 30"/>
                <a:gd name="T5" fmla="*/ 37 h 590"/>
                <a:gd name="T6" fmla="*/ 15 w 30"/>
                <a:gd name="T7" fmla="*/ 589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590">
                  <a:moveTo>
                    <a:pt x="15" y="589"/>
                  </a:moveTo>
                  <a:lnTo>
                    <a:pt x="0" y="0"/>
                  </a:lnTo>
                  <a:lnTo>
                    <a:pt x="29" y="37"/>
                  </a:lnTo>
                  <a:lnTo>
                    <a:pt x="15" y="589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  <p:sp>
          <p:nvSpPr>
            <p:cNvPr id="1032" name="Freeform 8"/>
            <p:cNvSpPr>
              <a:spLocks/>
            </p:cNvSpPr>
            <p:nvPr/>
          </p:nvSpPr>
          <p:spPr bwMode="auto">
            <a:xfrm>
              <a:off x="2600" y="3595"/>
              <a:ext cx="233" cy="130"/>
            </a:xfrm>
            <a:custGeom>
              <a:avLst/>
              <a:gdLst>
                <a:gd name="T0" fmla="*/ 0 w 233"/>
                <a:gd name="T1" fmla="*/ 117 h 130"/>
                <a:gd name="T2" fmla="*/ 48 w 233"/>
                <a:gd name="T3" fmla="*/ 101 h 130"/>
                <a:gd name="T4" fmla="*/ 93 w 233"/>
                <a:gd name="T5" fmla="*/ 79 h 130"/>
                <a:gd name="T6" fmla="*/ 146 w 233"/>
                <a:gd name="T7" fmla="*/ 39 h 130"/>
                <a:gd name="T8" fmla="*/ 182 w 233"/>
                <a:gd name="T9" fmla="*/ 0 h 130"/>
                <a:gd name="T10" fmla="*/ 232 w 233"/>
                <a:gd name="T11" fmla="*/ 42 h 130"/>
                <a:gd name="T12" fmla="*/ 188 w 233"/>
                <a:gd name="T13" fmla="*/ 74 h 130"/>
                <a:gd name="T14" fmla="*/ 134 w 233"/>
                <a:gd name="T15" fmla="*/ 110 h 130"/>
                <a:gd name="T16" fmla="*/ 61 w 233"/>
                <a:gd name="T17" fmla="*/ 129 h 130"/>
                <a:gd name="T18" fmla="*/ 0 w 233"/>
                <a:gd name="T19" fmla="*/ 11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3" h="130">
                  <a:moveTo>
                    <a:pt x="0" y="117"/>
                  </a:moveTo>
                  <a:lnTo>
                    <a:pt x="48" y="101"/>
                  </a:lnTo>
                  <a:lnTo>
                    <a:pt x="93" y="79"/>
                  </a:lnTo>
                  <a:lnTo>
                    <a:pt x="146" y="39"/>
                  </a:lnTo>
                  <a:lnTo>
                    <a:pt x="182" y="0"/>
                  </a:lnTo>
                  <a:lnTo>
                    <a:pt x="232" y="42"/>
                  </a:lnTo>
                  <a:lnTo>
                    <a:pt x="188" y="74"/>
                  </a:lnTo>
                  <a:lnTo>
                    <a:pt x="134" y="110"/>
                  </a:lnTo>
                  <a:lnTo>
                    <a:pt x="61" y="129"/>
                  </a:lnTo>
                  <a:lnTo>
                    <a:pt x="0" y="117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  <p:sp>
          <p:nvSpPr>
            <p:cNvPr id="1033" name="Freeform 9"/>
            <p:cNvSpPr>
              <a:spLocks/>
            </p:cNvSpPr>
            <p:nvPr/>
          </p:nvSpPr>
          <p:spPr bwMode="auto">
            <a:xfrm>
              <a:off x="2583" y="2888"/>
              <a:ext cx="465" cy="646"/>
            </a:xfrm>
            <a:custGeom>
              <a:avLst/>
              <a:gdLst>
                <a:gd name="T0" fmla="*/ 359 w 465"/>
                <a:gd name="T1" fmla="*/ 645 h 646"/>
                <a:gd name="T2" fmla="*/ 405 w 465"/>
                <a:gd name="T3" fmla="*/ 616 h 646"/>
                <a:gd name="T4" fmla="*/ 447 w 465"/>
                <a:gd name="T5" fmla="*/ 580 h 646"/>
                <a:gd name="T6" fmla="*/ 460 w 465"/>
                <a:gd name="T7" fmla="*/ 552 h 646"/>
                <a:gd name="T8" fmla="*/ 464 w 465"/>
                <a:gd name="T9" fmla="*/ 515 h 646"/>
                <a:gd name="T10" fmla="*/ 451 w 465"/>
                <a:gd name="T11" fmla="*/ 468 h 646"/>
                <a:gd name="T12" fmla="*/ 424 w 465"/>
                <a:gd name="T13" fmla="*/ 424 h 646"/>
                <a:gd name="T14" fmla="*/ 380 w 465"/>
                <a:gd name="T15" fmla="*/ 385 h 646"/>
                <a:gd name="T16" fmla="*/ 168 w 465"/>
                <a:gd name="T17" fmla="*/ 259 h 646"/>
                <a:gd name="T18" fmla="*/ 133 w 465"/>
                <a:gd name="T19" fmla="*/ 235 h 646"/>
                <a:gd name="T20" fmla="*/ 111 w 465"/>
                <a:gd name="T21" fmla="*/ 208 h 646"/>
                <a:gd name="T22" fmla="*/ 104 w 465"/>
                <a:gd name="T23" fmla="*/ 166 h 646"/>
                <a:gd name="T24" fmla="*/ 117 w 465"/>
                <a:gd name="T25" fmla="*/ 124 h 646"/>
                <a:gd name="T26" fmla="*/ 155 w 465"/>
                <a:gd name="T27" fmla="*/ 95 h 646"/>
                <a:gd name="T28" fmla="*/ 222 w 465"/>
                <a:gd name="T29" fmla="*/ 52 h 646"/>
                <a:gd name="T30" fmla="*/ 124 w 465"/>
                <a:gd name="T31" fmla="*/ 0 h 646"/>
                <a:gd name="T32" fmla="*/ 55 w 465"/>
                <a:gd name="T33" fmla="*/ 41 h 646"/>
                <a:gd name="T34" fmla="*/ 27 w 465"/>
                <a:gd name="T35" fmla="*/ 70 h 646"/>
                <a:gd name="T36" fmla="*/ 2 w 465"/>
                <a:gd name="T37" fmla="*/ 123 h 646"/>
                <a:gd name="T38" fmla="*/ 0 w 465"/>
                <a:gd name="T39" fmla="*/ 189 h 646"/>
                <a:gd name="T40" fmla="*/ 29 w 465"/>
                <a:gd name="T41" fmla="*/ 257 h 646"/>
                <a:gd name="T42" fmla="*/ 78 w 465"/>
                <a:gd name="T43" fmla="*/ 300 h 646"/>
                <a:gd name="T44" fmla="*/ 311 w 465"/>
                <a:gd name="T45" fmla="*/ 442 h 646"/>
                <a:gd name="T46" fmla="*/ 358 w 465"/>
                <a:gd name="T47" fmla="*/ 474 h 646"/>
                <a:gd name="T48" fmla="*/ 375 w 465"/>
                <a:gd name="T49" fmla="*/ 516 h 646"/>
                <a:gd name="T50" fmla="*/ 375 w 465"/>
                <a:gd name="T51" fmla="*/ 550 h 646"/>
                <a:gd name="T52" fmla="*/ 308 w 465"/>
                <a:gd name="T53" fmla="*/ 608 h 646"/>
                <a:gd name="T54" fmla="*/ 359 w 465"/>
                <a:gd name="T55" fmla="*/ 645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5" h="646">
                  <a:moveTo>
                    <a:pt x="359" y="645"/>
                  </a:moveTo>
                  <a:lnTo>
                    <a:pt x="405" y="616"/>
                  </a:lnTo>
                  <a:lnTo>
                    <a:pt x="447" y="580"/>
                  </a:lnTo>
                  <a:lnTo>
                    <a:pt x="460" y="552"/>
                  </a:lnTo>
                  <a:lnTo>
                    <a:pt x="464" y="515"/>
                  </a:lnTo>
                  <a:lnTo>
                    <a:pt x="451" y="468"/>
                  </a:lnTo>
                  <a:lnTo>
                    <a:pt x="424" y="424"/>
                  </a:lnTo>
                  <a:lnTo>
                    <a:pt x="380" y="385"/>
                  </a:lnTo>
                  <a:lnTo>
                    <a:pt x="168" y="259"/>
                  </a:lnTo>
                  <a:lnTo>
                    <a:pt x="133" y="235"/>
                  </a:lnTo>
                  <a:lnTo>
                    <a:pt x="111" y="208"/>
                  </a:lnTo>
                  <a:lnTo>
                    <a:pt x="104" y="166"/>
                  </a:lnTo>
                  <a:lnTo>
                    <a:pt x="117" y="124"/>
                  </a:lnTo>
                  <a:lnTo>
                    <a:pt x="155" y="95"/>
                  </a:lnTo>
                  <a:lnTo>
                    <a:pt x="222" y="52"/>
                  </a:lnTo>
                  <a:lnTo>
                    <a:pt x="124" y="0"/>
                  </a:lnTo>
                  <a:lnTo>
                    <a:pt x="55" y="41"/>
                  </a:lnTo>
                  <a:lnTo>
                    <a:pt x="27" y="70"/>
                  </a:lnTo>
                  <a:lnTo>
                    <a:pt x="2" y="123"/>
                  </a:lnTo>
                  <a:lnTo>
                    <a:pt x="0" y="189"/>
                  </a:lnTo>
                  <a:lnTo>
                    <a:pt x="29" y="257"/>
                  </a:lnTo>
                  <a:lnTo>
                    <a:pt x="78" y="300"/>
                  </a:lnTo>
                  <a:lnTo>
                    <a:pt x="311" y="442"/>
                  </a:lnTo>
                  <a:lnTo>
                    <a:pt x="358" y="474"/>
                  </a:lnTo>
                  <a:lnTo>
                    <a:pt x="375" y="516"/>
                  </a:lnTo>
                  <a:lnTo>
                    <a:pt x="375" y="550"/>
                  </a:lnTo>
                  <a:lnTo>
                    <a:pt x="308" y="608"/>
                  </a:lnTo>
                  <a:lnTo>
                    <a:pt x="359" y="645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  <p:sp>
          <p:nvSpPr>
            <p:cNvPr id="1034" name="Freeform 10"/>
            <p:cNvSpPr>
              <a:spLocks/>
            </p:cNvSpPr>
            <p:nvPr/>
          </p:nvSpPr>
          <p:spPr bwMode="auto">
            <a:xfrm>
              <a:off x="2966" y="2396"/>
              <a:ext cx="318" cy="422"/>
            </a:xfrm>
            <a:custGeom>
              <a:avLst/>
              <a:gdLst>
                <a:gd name="T0" fmla="*/ 92 w 318"/>
                <a:gd name="T1" fmla="*/ 421 h 422"/>
                <a:gd name="T2" fmla="*/ 163 w 318"/>
                <a:gd name="T3" fmla="*/ 399 h 422"/>
                <a:gd name="T4" fmla="*/ 218 w 318"/>
                <a:gd name="T5" fmla="*/ 357 h 422"/>
                <a:gd name="T6" fmla="*/ 263 w 318"/>
                <a:gd name="T7" fmla="*/ 316 h 422"/>
                <a:gd name="T8" fmla="*/ 300 w 318"/>
                <a:gd name="T9" fmla="*/ 265 h 422"/>
                <a:gd name="T10" fmla="*/ 317 w 318"/>
                <a:gd name="T11" fmla="*/ 203 h 422"/>
                <a:gd name="T12" fmla="*/ 316 w 318"/>
                <a:gd name="T13" fmla="*/ 139 h 422"/>
                <a:gd name="T14" fmla="*/ 299 w 318"/>
                <a:gd name="T15" fmla="*/ 95 h 422"/>
                <a:gd name="T16" fmla="*/ 276 w 318"/>
                <a:gd name="T17" fmla="*/ 64 h 422"/>
                <a:gd name="T18" fmla="*/ 241 w 318"/>
                <a:gd name="T19" fmla="*/ 36 h 422"/>
                <a:gd name="T20" fmla="*/ 218 w 318"/>
                <a:gd name="T21" fmla="*/ 14 h 422"/>
                <a:gd name="T22" fmla="*/ 180 w 318"/>
                <a:gd name="T23" fmla="*/ 0 h 422"/>
                <a:gd name="T24" fmla="*/ 61 w 318"/>
                <a:gd name="T25" fmla="*/ 52 h 422"/>
                <a:gd name="T26" fmla="*/ 106 w 318"/>
                <a:gd name="T27" fmla="*/ 93 h 422"/>
                <a:gd name="T28" fmla="*/ 137 w 318"/>
                <a:gd name="T29" fmla="*/ 130 h 422"/>
                <a:gd name="T30" fmla="*/ 159 w 318"/>
                <a:gd name="T31" fmla="*/ 159 h 422"/>
                <a:gd name="T32" fmla="*/ 176 w 318"/>
                <a:gd name="T33" fmla="*/ 196 h 422"/>
                <a:gd name="T34" fmla="*/ 176 w 318"/>
                <a:gd name="T35" fmla="*/ 246 h 422"/>
                <a:gd name="T36" fmla="*/ 145 w 318"/>
                <a:gd name="T37" fmla="*/ 279 h 422"/>
                <a:gd name="T38" fmla="*/ 105 w 318"/>
                <a:gd name="T39" fmla="*/ 309 h 422"/>
                <a:gd name="T40" fmla="*/ 50 w 318"/>
                <a:gd name="T41" fmla="*/ 342 h 422"/>
                <a:gd name="T42" fmla="*/ 0 w 318"/>
                <a:gd name="T43" fmla="*/ 369 h 422"/>
                <a:gd name="T44" fmla="*/ 92 w 318"/>
                <a:gd name="T45" fmla="*/ 421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8" h="422">
                  <a:moveTo>
                    <a:pt x="92" y="421"/>
                  </a:moveTo>
                  <a:lnTo>
                    <a:pt x="163" y="399"/>
                  </a:lnTo>
                  <a:lnTo>
                    <a:pt x="218" y="357"/>
                  </a:lnTo>
                  <a:lnTo>
                    <a:pt x="263" y="316"/>
                  </a:lnTo>
                  <a:lnTo>
                    <a:pt x="300" y="265"/>
                  </a:lnTo>
                  <a:lnTo>
                    <a:pt x="317" y="203"/>
                  </a:lnTo>
                  <a:lnTo>
                    <a:pt x="316" y="139"/>
                  </a:lnTo>
                  <a:lnTo>
                    <a:pt x="299" y="95"/>
                  </a:lnTo>
                  <a:lnTo>
                    <a:pt x="276" y="64"/>
                  </a:lnTo>
                  <a:lnTo>
                    <a:pt x="241" y="36"/>
                  </a:lnTo>
                  <a:lnTo>
                    <a:pt x="218" y="14"/>
                  </a:lnTo>
                  <a:lnTo>
                    <a:pt x="180" y="0"/>
                  </a:lnTo>
                  <a:lnTo>
                    <a:pt x="61" y="52"/>
                  </a:lnTo>
                  <a:lnTo>
                    <a:pt x="106" y="93"/>
                  </a:lnTo>
                  <a:lnTo>
                    <a:pt x="137" y="130"/>
                  </a:lnTo>
                  <a:lnTo>
                    <a:pt x="159" y="159"/>
                  </a:lnTo>
                  <a:lnTo>
                    <a:pt x="176" y="196"/>
                  </a:lnTo>
                  <a:lnTo>
                    <a:pt x="176" y="246"/>
                  </a:lnTo>
                  <a:lnTo>
                    <a:pt x="145" y="279"/>
                  </a:lnTo>
                  <a:lnTo>
                    <a:pt x="105" y="309"/>
                  </a:lnTo>
                  <a:lnTo>
                    <a:pt x="50" y="342"/>
                  </a:lnTo>
                  <a:lnTo>
                    <a:pt x="0" y="369"/>
                  </a:lnTo>
                  <a:lnTo>
                    <a:pt x="92" y="42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  <p:sp>
          <p:nvSpPr>
            <p:cNvPr id="1035" name="Freeform 11"/>
            <p:cNvSpPr>
              <a:spLocks/>
            </p:cNvSpPr>
            <p:nvPr/>
          </p:nvSpPr>
          <p:spPr bwMode="auto">
            <a:xfrm>
              <a:off x="2308" y="1190"/>
              <a:ext cx="1404" cy="1153"/>
            </a:xfrm>
            <a:custGeom>
              <a:avLst/>
              <a:gdLst>
                <a:gd name="T0" fmla="*/ 466 w 1404"/>
                <a:gd name="T1" fmla="*/ 1084 h 1153"/>
                <a:gd name="T2" fmla="*/ 370 w 1404"/>
                <a:gd name="T3" fmla="*/ 1066 h 1153"/>
                <a:gd name="T4" fmla="*/ 299 w 1404"/>
                <a:gd name="T5" fmla="*/ 1035 h 1153"/>
                <a:gd name="T6" fmla="*/ 257 w 1404"/>
                <a:gd name="T7" fmla="*/ 1002 h 1153"/>
                <a:gd name="T8" fmla="*/ 220 w 1404"/>
                <a:gd name="T9" fmla="*/ 956 h 1153"/>
                <a:gd name="T10" fmla="*/ 209 w 1404"/>
                <a:gd name="T11" fmla="*/ 914 h 1153"/>
                <a:gd name="T12" fmla="*/ 215 w 1404"/>
                <a:gd name="T13" fmla="*/ 873 h 1153"/>
                <a:gd name="T14" fmla="*/ 231 w 1404"/>
                <a:gd name="T15" fmla="*/ 836 h 1153"/>
                <a:gd name="T16" fmla="*/ 273 w 1404"/>
                <a:gd name="T17" fmla="*/ 798 h 1153"/>
                <a:gd name="T18" fmla="*/ 330 w 1404"/>
                <a:gd name="T19" fmla="*/ 774 h 1153"/>
                <a:gd name="T20" fmla="*/ 400 w 1404"/>
                <a:gd name="T21" fmla="*/ 748 h 1153"/>
                <a:gd name="T22" fmla="*/ 1110 w 1404"/>
                <a:gd name="T23" fmla="*/ 499 h 1153"/>
                <a:gd name="T24" fmla="*/ 1207 w 1404"/>
                <a:gd name="T25" fmla="*/ 451 h 1153"/>
                <a:gd name="T26" fmla="*/ 1289 w 1404"/>
                <a:gd name="T27" fmla="*/ 398 h 1153"/>
                <a:gd name="T28" fmla="*/ 1344 w 1404"/>
                <a:gd name="T29" fmla="*/ 356 h 1153"/>
                <a:gd name="T30" fmla="*/ 1381 w 1404"/>
                <a:gd name="T31" fmla="*/ 310 h 1153"/>
                <a:gd name="T32" fmla="*/ 1403 w 1404"/>
                <a:gd name="T33" fmla="*/ 249 h 1153"/>
                <a:gd name="T34" fmla="*/ 1401 w 1404"/>
                <a:gd name="T35" fmla="*/ 185 h 1153"/>
                <a:gd name="T36" fmla="*/ 1386 w 1404"/>
                <a:gd name="T37" fmla="*/ 136 h 1153"/>
                <a:gd name="T38" fmla="*/ 1370 w 1404"/>
                <a:gd name="T39" fmla="*/ 90 h 1153"/>
                <a:gd name="T40" fmla="*/ 1335 w 1404"/>
                <a:gd name="T41" fmla="*/ 55 h 1153"/>
                <a:gd name="T42" fmla="*/ 1280 w 1404"/>
                <a:gd name="T43" fmla="*/ 18 h 1153"/>
                <a:gd name="T44" fmla="*/ 1214 w 1404"/>
                <a:gd name="T45" fmla="*/ 0 h 1153"/>
                <a:gd name="T46" fmla="*/ 1172 w 1404"/>
                <a:gd name="T47" fmla="*/ 4 h 1153"/>
                <a:gd name="T48" fmla="*/ 1111 w 1404"/>
                <a:gd name="T49" fmla="*/ 7 h 1153"/>
                <a:gd name="T50" fmla="*/ 1053 w 1404"/>
                <a:gd name="T51" fmla="*/ 20 h 1153"/>
                <a:gd name="T52" fmla="*/ 989 w 1404"/>
                <a:gd name="T53" fmla="*/ 46 h 1153"/>
                <a:gd name="T54" fmla="*/ 939 w 1404"/>
                <a:gd name="T55" fmla="*/ 79 h 1153"/>
                <a:gd name="T56" fmla="*/ 899 w 1404"/>
                <a:gd name="T57" fmla="*/ 106 h 1153"/>
                <a:gd name="T58" fmla="*/ 878 w 1404"/>
                <a:gd name="T59" fmla="*/ 149 h 1153"/>
                <a:gd name="T60" fmla="*/ 897 w 1404"/>
                <a:gd name="T61" fmla="*/ 187 h 1153"/>
                <a:gd name="T62" fmla="*/ 939 w 1404"/>
                <a:gd name="T63" fmla="*/ 183 h 1153"/>
                <a:gd name="T64" fmla="*/ 987 w 1404"/>
                <a:gd name="T65" fmla="*/ 171 h 1153"/>
                <a:gd name="T66" fmla="*/ 1033 w 1404"/>
                <a:gd name="T67" fmla="*/ 158 h 1153"/>
                <a:gd name="T68" fmla="*/ 1069 w 1404"/>
                <a:gd name="T69" fmla="*/ 150 h 1153"/>
                <a:gd name="T70" fmla="*/ 1111 w 1404"/>
                <a:gd name="T71" fmla="*/ 150 h 1153"/>
                <a:gd name="T72" fmla="*/ 1154 w 1404"/>
                <a:gd name="T73" fmla="*/ 163 h 1153"/>
                <a:gd name="T74" fmla="*/ 1183 w 1404"/>
                <a:gd name="T75" fmla="*/ 204 h 1153"/>
                <a:gd name="T76" fmla="*/ 1179 w 1404"/>
                <a:gd name="T77" fmla="*/ 248 h 1153"/>
                <a:gd name="T78" fmla="*/ 1157 w 1404"/>
                <a:gd name="T79" fmla="*/ 286 h 1153"/>
                <a:gd name="T80" fmla="*/ 1121 w 1404"/>
                <a:gd name="T81" fmla="*/ 323 h 1153"/>
                <a:gd name="T82" fmla="*/ 1047 w 1404"/>
                <a:gd name="T83" fmla="*/ 361 h 1153"/>
                <a:gd name="T84" fmla="*/ 908 w 1404"/>
                <a:gd name="T85" fmla="*/ 415 h 1153"/>
                <a:gd name="T86" fmla="*/ 194 w 1404"/>
                <a:gd name="T87" fmla="*/ 675 h 1153"/>
                <a:gd name="T88" fmla="*/ 123 w 1404"/>
                <a:gd name="T89" fmla="*/ 715 h 1153"/>
                <a:gd name="T90" fmla="*/ 68 w 1404"/>
                <a:gd name="T91" fmla="*/ 763 h 1153"/>
                <a:gd name="T92" fmla="*/ 29 w 1404"/>
                <a:gd name="T93" fmla="*/ 809 h 1153"/>
                <a:gd name="T94" fmla="*/ 6 w 1404"/>
                <a:gd name="T95" fmla="*/ 858 h 1153"/>
                <a:gd name="T96" fmla="*/ 0 w 1404"/>
                <a:gd name="T97" fmla="*/ 912 h 1153"/>
                <a:gd name="T98" fmla="*/ 8 w 1404"/>
                <a:gd name="T99" fmla="*/ 952 h 1153"/>
                <a:gd name="T100" fmla="*/ 22 w 1404"/>
                <a:gd name="T101" fmla="*/ 992 h 1153"/>
                <a:gd name="T102" fmla="*/ 59 w 1404"/>
                <a:gd name="T103" fmla="*/ 1036 h 1153"/>
                <a:gd name="T104" fmla="*/ 127 w 1404"/>
                <a:gd name="T105" fmla="*/ 1095 h 1153"/>
                <a:gd name="T106" fmla="*/ 198 w 1404"/>
                <a:gd name="T107" fmla="*/ 1135 h 1153"/>
                <a:gd name="T108" fmla="*/ 273 w 1404"/>
                <a:gd name="T109" fmla="*/ 1152 h 1153"/>
                <a:gd name="T110" fmla="*/ 466 w 1404"/>
                <a:gd name="T111" fmla="*/ 1084 h 1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04" h="1153">
                  <a:moveTo>
                    <a:pt x="466" y="1084"/>
                  </a:moveTo>
                  <a:lnTo>
                    <a:pt x="370" y="1066"/>
                  </a:lnTo>
                  <a:lnTo>
                    <a:pt x="299" y="1035"/>
                  </a:lnTo>
                  <a:lnTo>
                    <a:pt x="257" y="1002"/>
                  </a:lnTo>
                  <a:lnTo>
                    <a:pt x="220" y="956"/>
                  </a:lnTo>
                  <a:lnTo>
                    <a:pt x="209" y="914"/>
                  </a:lnTo>
                  <a:lnTo>
                    <a:pt x="215" y="873"/>
                  </a:lnTo>
                  <a:lnTo>
                    <a:pt x="231" y="836"/>
                  </a:lnTo>
                  <a:lnTo>
                    <a:pt x="273" y="798"/>
                  </a:lnTo>
                  <a:lnTo>
                    <a:pt x="330" y="774"/>
                  </a:lnTo>
                  <a:lnTo>
                    <a:pt x="400" y="748"/>
                  </a:lnTo>
                  <a:lnTo>
                    <a:pt x="1110" y="499"/>
                  </a:lnTo>
                  <a:lnTo>
                    <a:pt x="1207" y="451"/>
                  </a:lnTo>
                  <a:lnTo>
                    <a:pt x="1289" y="398"/>
                  </a:lnTo>
                  <a:lnTo>
                    <a:pt x="1344" y="356"/>
                  </a:lnTo>
                  <a:lnTo>
                    <a:pt x="1381" y="310"/>
                  </a:lnTo>
                  <a:lnTo>
                    <a:pt x="1403" y="249"/>
                  </a:lnTo>
                  <a:lnTo>
                    <a:pt x="1401" y="185"/>
                  </a:lnTo>
                  <a:lnTo>
                    <a:pt x="1386" y="136"/>
                  </a:lnTo>
                  <a:lnTo>
                    <a:pt x="1370" y="90"/>
                  </a:lnTo>
                  <a:lnTo>
                    <a:pt x="1335" y="55"/>
                  </a:lnTo>
                  <a:lnTo>
                    <a:pt x="1280" y="18"/>
                  </a:lnTo>
                  <a:lnTo>
                    <a:pt x="1214" y="0"/>
                  </a:lnTo>
                  <a:lnTo>
                    <a:pt x="1172" y="4"/>
                  </a:lnTo>
                  <a:lnTo>
                    <a:pt x="1111" y="7"/>
                  </a:lnTo>
                  <a:lnTo>
                    <a:pt x="1053" y="20"/>
                  </a:lnTo>
                  <a:lnTo>
                    <a:pt x="989" y="46"/>
                  </a:lnTo>
                  <a:lnTo>
                    <a:pt x="939" y="79"/>
                  </a:lnTo>
                  <a:lnTo>
                    <a:pt x="899" y="106"/>
                  </a:lnTo>
                  <a:lnTo>
                    <a:pt x="878" y="149"/>
                  </a:lnTo>
                  <a:lnTo>
                    <a:pt x="897" y="187"/>
                  </a:lnTo>
                  <a:lnTo>
                    <a:pt x="939" y="183"/>
                  </a:lnTo>
                  <a:lnTo>
                    <a:pt x="987" y="171"/>
                  </a:lnTo>
                  <a:lnTo>
                    <a:pt x="1033" y="158"/>
                  </a:lnTo>
                  <a:lnTo>
                    <a:pt x="1069" y="150"/>
                  </a:lnTo>
                  <a:lnTo>
                    <a:pt x="1111" y="150"/>
                  </a:lnTo>
                  <a:lnTo>
                    <a:pt x="1154" y="163"/>
                  </a:lnTo>
                  <a:lnTo>
                    <a:pt x="1183" y="204"/>
                  </a:lnTo>
                  <a:lnTo>
                    <a:pt x="1179" y="248"/>
                  </a:lnTo>
                  <a:lnTo>
                    <a:pt x="1157" y="286"/>
                  </a:lnTo>
                  <a:lnTo>
                    <a:pt x="1121" y="323"/>
                  </a:lnTo>
                  <a:lnTo>
                    <a:pt x="1047" y="361"/>
                  </a:lnTo>
                  <a:lnTo>
                    <a:pt x="908" y="415"/>
                  </a:lnTo>
                  <a:lnTo>
                    <a:pt x="194" y="675"/>
                  </a:lnTo>
                  <a:lnTo>
                    <a:pt x="123" y="715"/>
                  </a:lnTo>
                  <a:lnTo>
                    <a:pt x="68" y="763"/>
                  </a:lnTo>
                  <a:lnTo>
                    <a:pt x="29" y="809"/>
                  </a:lnTo>
                  <a:lnTo>
                    <a:pt x="6" y="858"/>
                  </a:lnTo>
                  <a:lnTo>
                    <a:pt x="0" y="912"/>
                  </a:lnTo>
                  <a:lnTo>
                    <a:pt x="8" y="952"/>
                  </a:lnTo>
                  <a:lnTo>
                    <a:pt x="22" y="992"/>
                  </a:lnTo>
                  <a:lnTo>
                    <a:pt x="59" y="1036"/>
                  </a:lnTo>
                  <a:lnTo>
                    <a:pt x="127" y="1095"/>
                  </a:lnTo>
                  <a:lnTo>
                    <a:pt x="198" y="1135"/>
                  </a:lnTo>
                  <a:lnTo>
                    <a:pt x="273" y="1152"/>
                  </a:lnTo>
                  <a:lnTo>
                    <a:pt x="466" y="1084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auto">
            <a:xfrm>
              <a:off x="2711" y="3280"/>
              <a:ext cx="368" cy="422"/>
            </a:xfrm>
            <a:custGeom>
              <a:avLst/>
              <a:gdLst>
                <a:gd name="T0" fmla="*/ 367 w 368"/>
                <a:gd name="T1" fmla="*/ 421 h 422"/>
                <a:gd name="T2" fmla="*/ 171 w 368"/>
                <a:gd name="T3" fmla="*/ 340 h 422"/>
                <a:gd name="T4" fmla="*/ 117 w 368"/>
                <a:gd name="T5" fmla="*/ 304 h 422"/>
                <a:gd name="T6" fmla="*/ 73 w 368"/>
                <a:gd name="T7" fmla="*/ 265 h 422"/>
                <a:gd name="T8" fmla="*/ 31 w 368"/>
                <a:gd name="T9" fmla="*/ 219 h 422"/>
                <a:gd name="T10" fmla="*/ 9 w 368"/>
                <a:gd name="T11" fmla="*/ 179 h 422"/>
                <a:gd name="T12" fmla="*/ 0 w 368"/>
                <a:gd name="T13" fmla="*/ 137 h 422"/>
                <a:gd name="T14" fmla="*/ 2 w 368"/>
                <a:gd name="T15" fmla="*/ 95 h 422"/>
                <a:gd name="T16" fmla="*/ 19 w 368"/>
                <a:gd name="T17" fmla="*/ 51 h 422"/>
                <a:gd name="T18" fmla="*/ 44 w 368"/>
                <a:gd name="T19" fmla="*/ 0 h 422"/>
                <a:gd name="T20" fmla="*/ 120 w 368"/>
                <a:gd name="T21" fmla="*/ 52 h 422"/>
                <a:gd name="T22" fmla="*/ 95 w 368"/>
                <a:gd name="T23" fmla="*/ 98 h 422"/>
                <a:gd name="T24" fmla="*/ 95 w 368"/>
                <a:gd name="T25" fmla="*/ 143 h 422"/>
                <a:gd name="T26" fmla="*/ 122 w 368"/>
                <a:gd name="T27" fmla="*/ 191 h 422"/>
                <a:gd name="T28" fmla="*/ 162 w 368"/>
                <a:gd name="T29" fmla="*/ 235 h 422"/>
                <a:gd name="T30" fmla="*/ 223 w 368"/>
                <a:gd name="T31" fmla="*/ 284 h 422"/>
                <a:gd name="T32" fmla="*/ 290 w 368"/>
                <a:gd name="T33" fmla="*/ 317 h 422"/>
                <a:gd name="T34" fmla="*/ 332 w 368"/>
                <a:gd name="T35" fmla="*/ 351 h 422"/>
                <a:gd name="T36" fmla="*/ 351 w 368"/>
                <a:gd name="T37" fmla="*/ 378 h 422"/>
                <a:gd name="T38" fmla="*/ 367 w 368"/>
                <a:gd name="T39" fmla="*/ 421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8" h="422">
                  <a:moveTo>
                    <a:pt x="367" y="421"/>
                  </a:moveTo>
                  <a:lnTo>
                    <a:pt x="171" y="340"/>
                  </a:lnTo>
                  <a:lnTo>
                    <a:pt x="117" y="304"/>
                  </a:lnTo>
                  <a:lnTo>
                    <a:pt x="73" y="265"/>
                  </a:lnTo>
                  <a:lnTo>
                    <a:pt x="31" y="219"/>
                  </a:lnTo>
                  <a:lnTo>
                    <a:pt x="9" y="179"/>
                  </a:lnTo>
                  <a:lnTo>
                    <a:pt x="0" y="137"/>
                  </a:lnTo>
                  <a:lnTo>
                    <a:pt x="2" y="95"/>
                  </a:lnTo>
                  <a:lnTo>
                    <a:pt x="19" y="51"/>
                  </a:lnTo>
                  <a:lnTo>
                    <a:pt x="44" y="0"/>
                  </a:lnTo>
                  <a:lnTo>
                    <a:pt x="120" y="52"/>
                  </a:lnTo>
                  <a:lnTo>
                    <a:pt x="95" y="98"/>
                  </a:lnTo>
                  <a:lnTo>
                    <a:pt x="95" y="143"/>
                  </a:lnTo>
                  <a:lnTo>
                    <a:pt x="122" y="191"/>
                  </a:lnTo>
                  <a:lnTo>
                    <a:pt x="162" y="235"/>
                  </a:lnTo>
                  <a:lnTo>
                    <a:pt x="223" y="284"/>
                  </a:lnTo>
                  <a:lnTo>
                    <a:pt x="290" y="317"/>
                  </a:lnTo>
                  <a:lnTo>
                    <a:pt x="332" y="351"/>
                  </a:lnTo>
                  <a:lnTo>
                    <a:pt x="351" y="378"/>
                  </a:lnTo>
                  <a:lnTo>
                    <a:pt x="367" y="42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  <p:sp>
          <p:nvSpPr>
            <p:cNvPr id="1037" name="Freeform 13"/>
            <p:cNvSpPr>
              <a:spLocks/>
            </p:cNvSpPr>
            <p:nvPr/>
          </p:nvSpPr>
          <p:spPr bwMode="auto">
            <a:xfrm>
              <a:off x="2432" y="1792"/>
              <a:ext cx="989" cy="1439"/>
            </a:xfrm>
            <a:custGeom>
              <a:avLst/>
              <a:gdLst>
                <a:gd name="T0" fmla="*/ 525 w 989"/>
                <a:gd name="T1" fmla="*/ 1438 h 1439"/>
                <a:gd name="T2" fmla="*/ 582 w 989"/>
                <a:gd name="T3" fmla="*/ 1409 h 1439"/>
                <a:gd name="T4" fmla="*/ 647 w 989"/>
                <a:gd name="T5" fmla="*/ 1355 h 1439"/>
                <a:gd name="T6" fmla="*/ 670 w 989"/>
                <a:gd name="T7" fmla="*/ 1304 h 1439"/>
                <a:gd name="T8" fmla="*/ 686 w 989"/>
                <a:gd name="T9" fmla="*/ 1255 h 1439"/>
                <a:gd name="T10" fmla="*/ 677 w 989"/>
                <a:gd name="T11" fmla="*/ 1198 h 1439"/>
                <a:gd name="T12" fmla="*/ 637 w 989"/>
                <a:gd name="T13" fmla="*/ 1125 h 1439"/>
                <a:gd name="T14" fmla="*/ 609 w 989"/>
                <a:gd name="T15" fmla="*/ 1092 h 1439"/>
                <a:gd name="T16" fmla="*/ 569 w 989"/>
                <a:gd name="T17" fmla="*/ 1063 h 1439"/>
                <a:gd name="T18" fmla="*/ 259 w 989"/>
                <a:gd name="T19" fmla="*/ 905 h 1439"/>
                <a:gd name="T20" fmla="*/ 201 w 989"/>
                <a:gd name="T21" fmla="*/ 863 h 1439"/>
                <a:gd name="T22" fmla="*/ 177 w 989"/>
                <a:gd name="T23" fmla="*/ 843 h 1439"/>
                <a:gd name="T24" fmla="*/ 160 w 989"/>
                <a:gd name="T25" fmla="*/ 800 h 1439"/>
                <a:gd name="T26" fmla="*/ 171 w 989"/>
                <a:gd name="T27" fmla="*/ 766 h 1439"/>
                <a:gd name="T28" fmla="*/ 215 w 989"/>
                <a:gd name="T29" fmla="*/ 738 h 1439"/>
                <a:gd name="T30" fmla="*/ 294 w 989"/>
                <a:gd name="T31" fmla="*/ 709 h 1439"/>
                <a:gd name="T32" fmla="*/ 780 w 989"/>
                <a:gd name="T33" fmla="*/ 521 h 1439"/>
                <a:gd name="T34" fmla="*/ 856 w 989"/>
                <a:gd name="T35" fmla="*/ 471 h 1439"/>
                <a:gd name="T36" fmla="*/ 918 w 989"/>
                <a:gd name="T37" fmla="*/ 417 h 1439"/>
                <a:gd name="T38" fmla="*/ 953 w 989"/>
                <a:gd name="T39" fmla="*/ 379 h 1439"/>
                <a:gd name="T40" fmla="*/ 984 w 989"/>
                <a:gd name="T41" fmla="*/ 334 h 1439"/>
                <a:gd name="T42" fmla="*/ 988 w 989"/>
                <a:gd name="T43" fmla="*/ 274 h 1439"/>
                <a:gd name="T44" fmla="*/ 972 w 989"/>
                <a:gd name="T45" fmla="*/ 214 h 1439"/>
                <a:gd name="T46" fmla="*/ 953 w 989"/>
                <a:gd name="T47" fmla="*/ 167 h 1439"/>
                <a:gd name="T48" fmla="*/ 920 w 989"/>
                <a:gd name="T49" fmla="*/ 126 h 1439"/>
                <a:gd name="T50" fmla="*/ 875 w 989"/>
                <a:gd name="T51" fmla="*/ 85 h 1439"/>
                <a:gd name="T52" fmla="*/ 828 w 989"/>
                <a:gd name="T53" fmla="*/ 50 h 1439"/>
                <a:gd name="T54" fmla="*/ 803 w 989"/>
                <a:gd name="T55" fmla="*/ 29 h 1439"/>
                <a:gd name="T56" fmla="*/ 756 w 989"/>
                <a:gd name="T57" fmla="*/ 0 h 1439"/>
                <a:gd name="T58" fmla="*/ 588 w 989"/>
                <a:gd name="T59" fmla="*/ 61 h 1439"/>
                <a:gd name="T60" fmla="*/ 649 w 989"/>
                <a:gd name="T61" fmla="*/ 104 h 1439"/>
                <a:gd name="T62" fmla="*/ 694 w 989"/>
                <a:gd name="T63" fmla="*/ 145 h 1439"/>
                <a:gd name="T64" fmla="*/ 739 w 989"/>
                <a:gd name="T65" fmla="*/ 182 h 1439"/>
                <a:gd name="T66" fmla="*/ 780 w 989"/>
                <a:gd name="T67" fmla="*/ 223 h 1439"/>
                <a:gd name="T68" fmla="*/ 803 w 989"/>
                <a:gd name="T69" fmla="*/ 272 h 1439"/>
                <a:gd name="T70" fmla="*/ 787 w 989"/>
                <a:gd name="T71" fmla="*/ 323 h 1439"/>
                <a:gd name="T72" fmla="*/ 729 w 989"/>
                <a:gd name="T73" fmla="*/ 369 h 1439"/>
                <a:gd name="T74" fmla="*/ 639 w 989"/>
                <a:gd name="T75" fmla="*/ 413 h 1439"/>
                <a:gd name="T76" fmla="*/ 212 w 989"/>
                <a:gd name="T77" fmla="*/ 589 h 1439"/>
                <a:gd name="T78" fmla="*/ 160 w 989"/>
                <a:gd name="T79" fmla="*/ 608 h 1439"/>
                <a:gd name="T80" fmla="*/ 88 w 989"/>
                <a:gd name="T81" fmla="*/ 653 h 1439"/>
                <a:gd name="T82" fmla="*/ 43 w 989"/>
                <a:gd name="T83" fmla="*/ 698 h 1439"/>
                <a:gd name="T84" fmla="*/ 9 w 989"/>
                <a:gd name="T85" fmla="*/ 755 h 1439"/>
                <a:gd name="T86" fmla="*/ 0 w 989"/>
                <a:gd name="T87" fmla="*/ 820 h 1439"/>
                <a:gd name="T88" fmla="*/ 10 w 989"/>
                <a:gd name="T89" fmla="*/ 872 h 1439"/>
                <a:gd name="T90" fmla="*/ 40 w 989"/>
                <a:gd name="T91" fmla="*/ 914 h 1439"/>
                <a:gd name="T92" fmla="*/ 84 w 989"/>
                <a:gd name="T93" fmla="*/ 949 h 1439"/>
                <a:gd name="T94" fmla="*/ 159 w 989"/>
                <a:gd name="T95" fmla="*/ 999 h 1439"/>
                <a:gd name="T96" fmla="*/ 487 w 989"/>
                <a:gd name="T97" fmla="*/ 1164 h 1439"/>
                <a:gd name="T98" fmla="*/ 530 w 989"/>
                <a:gd name="T99" fmla="*/ 1197 h 1439"/>
                <a:gd name="T100" fmla="*/ 569 w 989"/>
                <a:gd name="T101" fmla="*/ 1236 h 1439"/>
                <a:gd name="T102" fmla="*/ 557 w 989"/>
                <a:gd name="T103" fmla="*/ 1292 h 1439"/>
                <a:gd name="T104" fmla="*/ 502 w 989"/>
                <a:gd name="T105" fmla="*/ 1354 h 1439"/>
                <a:gd name="T106" fmla="*/ 434 w 989"/>
                <a:gd name="T107" fmla="*/ 1394 h 1439"/>
                <a:gd name="T108" fmla="*/ 525 w 989"/>
                <a:gd name="T109" fmla="*/ 1438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89" h="1439">
                  <a:moveTo>
                    <a:pt x="525" y="1438"/>
                  </a:moveTo>
                  <a:lnTo>
                    <a:pt x="582" y="1409"/>
                  </a:lnTo>
                  <a:lnTo>
                    <a:pt x="647" y="1355"/>
                  </a:lnTo>
                  <a:lnTo>
                    <a:pt x="670" y="1304"/>
                  </a:lnTo>
                  <a:lnTo>
                    <a:pt x="686" y="1255"/>
                  </a:lnTo>
                  <a:lnTo>
                    <a:pt x="677" y="1198"/>
                  </a:lnTo>
                  <a:lnTo>
                    <a:pt x="637" y="1125"/>
                  </a:lnTo>
                  <a:lnTo>
                    <a:pt x="609" y="1092"/>
                  </a:lnTo>
                  <a:lnTo>
                    <a:pt x="569" y="1063"/>
                  </a:lnTo>
                  <a:lnTo>
                    <a:pt x="259" y="905"/>
                  </a:lnTo>
                  <a:lnTo>
                    <a:pt x="201" y="863"/>
                  </a:lnTo>
                  <a:lnTo>
                    <a:pt x="177" y="843"/>
                  </a:lnTo>
                  <a:lnTo>
                    <a:pt x="160" y="800"/>
                  </a:lnTo>
                  <a:lnTo>
                    <a:pt x="171" y="766"/>
                  </a:lnTo>
                  <a:lnTo>
                    <a:pt x="215" y="738"/>
                  </a:lnTo>
                  <a:lnTo>
                    <a:pt x="294" y="709"/>
                  </a:lnTo>
                  <a:lnTo>
                    <a:pt x="780" y="521"/>
                  </a:lnTo>
                  <a:lnTo>
                    <a:pt x="856" y="471"/>
                  </a:lnTo>
                  <a:lnTo>
                    <a:pt x="918" y="417"/>
                  </a:lnTo>
                  <a:lnTo>
                    <a:pt x="953" y="379"/>
                  </a:lnTo>
                  <a:lnTo>
                    <a:pt x="984" y="334"/>
                  </a:lnTo>
                  <a:lnTo>
                    <a:pt x="988" y="274"/>
                  </a:lnTo>
                  <a:lnTo>
                    <a:pt x="972" y="214"/>
                  </a:lnTo>
                  <a:lnTo>
                    <a:pt x="953" y="167"/>
                  </a:lnTo>
                  <a:lnTo>
                    <a:pt x="920" y="126"/>
                  </a:lnTo>
                  <a:lnTo>
                    <a:pt x="875" y="85"/>
                  </a:lnTo>
                  <a:lnTo>
                    <a:pt x="828" y="50"/>
                  </a:lnTo>
                  <a:lnTo>
                    <a:pt x="803" y="29"/>
                  </a:lnTo>
                  <a:lnTo>
                    <a:pt x="756" y="0"/>
                  </a:lnTo>
                  <a:lnTo>
                    <a:pt x="588" y="61"/>
                  </a:lnTo>
                  <a:lnTo>
                    <a:pt x="649" y="104"/>
                  </a:lnTo>
                  <a:lnTo>
                    <a:pt x="694" y="145"/>
                  </a:lnTo>
                  <a:lnTo>
                    <a:pt x="739" y="182"/>
                  </a:lnTo>
                  <a:lnTo>
                    <a:pt x="780" y="223"/>
                  </a:lnTo>
                  <a:lnTo>
                    <a:pt x="803" y="272"/>
                  </a:lnTo>
                  <a:lnTo>
                    <a:pt x="787" y="323"/>
                  </a:lnTo>
                  <a:lnTo>
                    <a:pt x="729" y="369"/>
                  </a:lnTo>
                  <a:lnTo>
                    <a:pt x="639" y="413"/>
                  </a:lnTo>
                  <a:lnTo>
                    <a:pt x="212" y="589"/>
                  </a:lnTo>
                  <a:lnTo>
                    <a:pt x="160" y="608"/>
                  </a:lnTo>
                  <a:lnTo>
                    <a:pt x="88" y="653"/>
                  </a:lnTo>
                  <a:lnTo>
                    <a:pt x="43" y="698"/>
                  </a:lnTo>
                  <a:lnTo>
                    <a:pt x="9" y="755"/>
                  </a:lnTo>
                  <a:lnTo>
                    <a:pt x="0" y="820"/>
                  </a:lnTo>
                  <a:lnTo>
                    <a:pt x="10" y="872"/>
                  </a:lnTo>
                  <a:lnTo>
                    <a:pt x="40" y="914"/>
                  </a:lnTo>
                  <a:lnTo>
                    <a:pt x="84" y="949"/>
                  </a:lnTo>
                  <a:lnTo>
                    <a:pt x="159" y="999"/>
                  </a:lnTo>
                  <a:lnTo>
                    <a:pt x="487" y="1164"/>
                  </a:lnTo>
                  <a:lnTo>
                    <a:pt x="530" y="1197"/>
                  </a:lnTo>
                  <a:lnTo>
                    <a:pt x="569" y="1236"/>
                  </a:lnTo>
                  <a:lnTo>
                    <a:pt x="557" y="1292"/>
                  </a:lnTo>
                  <a:lnTo>
                    <a:pt x="502" y="1354"/>
                  </a:lnTo>
                  <a:lnTo>
                    <a:pt x="434" y="1394"/>
                  </a:lnTo>
                  <a:lnTo>
                    <a:pt x="525" y="143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auto">
            <a:xfrm>
              <a:off x="2100" y="1162"/>
              <a:ext cx="669" cy="582"/>
            </a:xfrm>
            <a:custGeom>
              <a:avLst/>
              <a:gdLst>
                <a:gd name="T0" fmla="*/ 668 w 669"/>
                <a:gd name="T1" fmla="*/ 553 h 582"/>
                <a:gd name="T2" fmla="*/ 668 w 669"/>
                <a:gd name="T3" fmla="*/ 450 h 582"/>
                <a:gd name="T4" fmla="*/ 562 w 669"/>
                <a:gd name="T5" fmla="*/ 435 h 582"/>
                <a:gd name="T6" fmla="*/ 448 w 669"/>
                <a:gd name="T7" fmla="*/ 420 h 582"/>
                <a:gd name="T8" fmla="*/ 367 w 669"/>
                <a:gd name="T9" fmla="*/ 400 h 582"/>
                <a:gd name="T10" fmla="*/ 314 w 669"/>
                <a:gd name="T11" fmla="*/ 378 h 582"/>
                <a:gd name="T12" fmla="*/ 257 w 669"/>
                <a:gd name="T13" fmla="*/ 349 h 582"/>
                <a:gd name="T14" fmla="*/ 220 w 669"/>
                <a:gd name="T15" fmla="*/ 314 h 582"/>
                <a:gd name="T16" fmla="*/ 193 w 669"/>
                <a:gd name="T17" fmla="*/ 274 h 582"/>
                <a:gd name="T18" fmla="*/ 180 w 669"/>
                <a:gd name="T19" fmla="*/ 231 h 582"/>
                <a:gd name="T20" fmla="*/ 180 w 669"/>
                <a:gd name="T21" fmla="*/ 189 h 582"/>
                <a:gd name="T22" fmla="*/ 193 w 669"/>
                <a:gd name="T23" fmla="*/ 165 h 582"/>
                <a:gd name="T24" fmla="*/ 209 w 669"/>
                <a:gd name="T25" fmla="*/ 143 h 582"/>
                <a:gd name="T26" fmla="*/ 255 w 669"/>
                <a:gd name="T27" fmla="*/ 127 h 582"/>
                <a:gd name="T28" fmla="*/ 297 w 669"/>
                <a:gd name="T29" fmla="*/ 127 h 582"/>
                <a:gd name="T30" fmla="*/ 345 w 669"/>
                <a:gd name="T31" fmla="*/ 141 h 582"/>
                <a:gd name="T32" fmla="*/ 396 w 669"/>
                <a:gd name="T33" fmla="*/ 156 h 582"/>
                <a:gd name="T34" fmla="*/ 448 w 669"/>
                <a:gd name="T35" fmla="*/ 163 h 582"/>
                <a:gd name="T36" fmla="*/ 477 w 669"/>
                <a:gd name="T37" fmla="*/ 125 h 582"/>
                <a:gd name="T38" fmla="*/ 464 w 669"/>
                <a:gd name="T39" fmla="*/ 86 h 582"/>
                <a:gd name="T40" fmla="*/ 415 w 669"/>
                <a:gd name="T41" fmla="*/ 42 h 582"/>
                <a:gd name="T42" fmla="*/ 363 w 669"/>
                <a:gd name="T43" fmla="*/ 18 h 582"/>
                <a:gd name="T44" fmla="*/ 319 w 669"/>
                <a:gd name="T45" fmla="*/ 7 h 582"/>
                <a:gd name="T46" fmla="*/ 273 w 669"/>
                <a:gd name="T47" fmla="*/ 2 h 582"/>
                <a:gd name="T48" fmla="*/ 222 w 669"/>
                <a:gd name="T49" fmla="*/ 0 h 582"/>
                <a:gd name="T50" fmla="*/ 176 w 669"/>
                <a:gd name="T51" fmla="*/ 4 h 582"/>
                <a:gd name="T52" fmla="*/ 136 w 669"/>
                <a:gd name="T53" fmla="*/ 15 h 582"/>
                <a:gd name="T54" fmla="*/ 86 w 669"/>
                <a:gd name="T55" fmla="*/ 33 h 582"/>
                <a:gd name="T56" fmla="*/ 50 w 669"/>
                <a:gd name="T57" fmla="*/ 66 h 582"/>
                <a:gd name="T58" fmla="*/ 22 w 669"/>
                <a:gd name="T59" fmla="*/ 99 h 582"/>
                <a:gd name="T60" fmla="*/ 6 w 669"/>
                <a:gd name="T61" fmla="*/ 145 h 582"/>
                <a:gd name="T62" fmla="*/ 0 w 669"/>
                <a:gd name="T63" fmla="*/ 189 h 582"/>
                <a:gd name="T64" fmla="*/ 9 w 669"/>
                <a:gd name="T65" fmla="*/ 237 h 582"/>
                <a:gd name="T66" fmla="*/ 22 w 669"/>
                <a:gd name="T67" fmla="*/ 285 h 582"/>
                <a:gd name="T68" fmla="*/ 50 w 669"/>
                <a:gd name="T69" fmla="*/ 330 h 582"/>
                <a:gd name="T70" fmla="*/ 81 w 669"/>
                <a:gd name="T71" fmla="*/ 375 h 582"/>
                <a:gd name="T72" fmla="*/ 125 w 669"/>
                <a:gd name="T73" fmla="*/ 419 h 582"/>
                <a:gd name="T74" fmla="*/ 169 w 669"/>
                <a:gd name="T75" fmla="*/ 457 h 582"/>
                <a:gd name="T76" fmla="*/ 217 w 669"/>
                <a:gd name="T77" fmla="*/ 488 h 582"/>
                <a:gd name="T78" fmla="*/ 266 w 669"/>
                <a:gd name="T79" fmla="*/ 514 h 582"/>
                <a:gd name="T80" fmla="*/ 310 w 669"/>
                <a:gd name="T81" fmla="*/ 534 h 582"/>
                <a:gd name="T82" fmla="*/ 369 w 669"/>
                <a:gd name="T83" fmla="*/ 549 h 582"/>
                <a:gd name="T84" fmla="*/ 437 w 669"/>
                <a:gd name="T85" fmla="*/ 568 h 582"/>
                <a:gd name="T86" fmla="*/ 516 w 669"/>
                <a:gd name="T87" fmla="*/ 581 h 582"/>
                <a:gd name="T88" fmla="*/ 595 w 669"/>
                <a:gd name="T89" fmla="*/ 577 h 582"/>
                <a:gd name="T90" fmla="*/ 668 w 669"/>
                <a:gd name="T91" fmla="*/ 553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69" h="582">
                  <a:moveTo>
                    <a:pt x="668" y="553"/>
                  </a:moveTo>
                  <a:lnTo>
                    <a:pt x="668" y="450"/>
                  </a:lnTo>
                  <a:lnTo>
                    <a:pt x="562" y="435"/>
                  </a:lnTo>
                  <a:lnTo>
                    <a:pt x="448" y="420"/>
                  </a:lnTo>
                  <a:lnTo>
                    <a:pt x="367" y="400"/>
                  </a:lnTo>
                  <a:lnTo>
                    <a:pt x="314" y="378"/>
                  </a:lnTo>
                  <a:lnTo>
                    <a:pt x="257" y="349"/>
                  </a:lnTo>
                  <a:lnTo>
                    <a:pt x="220" y="314"/>
                  </a:lnTo>
                  <a:lnTo>
                    <a:pt x="193" y="274"/>
                  </a:lnTo>
                  <a:lnTo>
                    <a:pt x="180" y="231"/>
                  </a:lnTo>
                  <a:lnTo>
                    <a:pt x="180" y="189"/>
                  </a:lnTo>
                  <a:lnTo>
                    <a:pt x="193" y="165"/>
                  </a:lnTo>
                  <a:lnTo>
                    <a:pt x="209" y="143"/>
                  </a:lnTo>
                  <a:lnTo>
                    <a:pt x="255" y="127"/>
                  </a:lnTo>
                  <a:lnTo>
                    <a:pt x="297" y="127"/>
                  </a:lnTo>
                  <a:lnTo>
                    <a:pt x="345" y="141"/>
                  </a:lnTo>
                  <a:lnTo>
                    <a:pt x="396" y="156"/>
                  </a:lnTo>
                  <a:lnTo>
                    <a:pt x="448" y="163"/>
                  </a:lnTo>
                  <a:lnTo>
                    <a:pt x="477" y="125"/>
                  </a:lnTo>
                  <a:lnTo>
                    <a:pt x="464" y="86"/>
                  </a:lnTo>
                  <a:lnTo>
                    <a:pt x="415" y="42"/>
                  </a:lnTo>
                  <a:lnTo>
                    <a:pt x="363" y="18"/>
                  </a:lnTo>
                  <a:lnTo>
                    <a:pt x="319" y="7"/>
                  </a:lnTo>
                  <a:lnTo>
                    <a:pt x="273" y="2"/>
                  </a:lnTo>
                  <a:lnTo>
                    <a:pt x="222" y="0"/>
                  </a:lnTo>
                  <a:lnTo>
                    <a:pt x="176" y="4"/>
                  </a:lnTo>
                  <a:lnTo>
                    <a:pt x="136" y="15"/>
                  </a:lnTo>
                  <a:lnTo>
                    <a:pt x="86" y="33"/>
                  </a:lnTo>
                  <a:lnTo>
                    <a:pt x="50" y="66"/>
                  </a:lnTo>
                  <a:lnTo>
                    <a:pt x="22" y="99"/>
                  </a:lnTo>
                  <a:lnTo>
                    <a:pt x="6" y="145"/>
                  </a:lnTo>
                  <a:lnTo>
                    <a:pt x="0" y="189"/>
                  </a:lnTo>
                  <a:lnTo>
                    <a:pt x="9" y="237"/>
                  </a:lnTo>
                  <a:lnTo>
                    <a:pt x="22" y="285"/>
                  </a:lnTo>
                  <a:lnTo>
                    <a:pt x="50" y="330"/>
                  </a:lnTo>
                  <a:lnTo>
                    <a:pt x="81" y="375"/>
                  </a:lnTo>
                  <a:lnTo>
                    <a:pt x="125" y="419"/>
                  </a:lnTo>
                  <a:lnTo>
                    <a:pt x="169" y="457"/>
                  </a:lnTo>
                  <a:lnTo>
                    <a:pt x="217" y="488"/>
                  </a:lnTo>
                  <a:lnTo>
                    <a:pt x="266" y="514"/>
                  </a:lnTo>
                  <a:lnTo>
                    <a:pt x="310" y="534"/>
                  </a:lnTo>
                  <a:lnTo>
                    <a:pt x="369" y="549"/>
                  </a:lnTo>
                  <a:lnTo>
                    <a:pt x="437" y="568"/>
                  </a:lnTo>
                  <a:lnTo>
                    <a:pt x="516" y="581"/>
                  </a:lnTo>
                  <a:lnTo>
                    <a:pt x="595" y="577"/>
                  </a:lnTo>
                  <a:lnTo>
                    <a:pt x="668" y="553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auto">
            <a:xfrm>
              <a:off x="1365" y="583"/>
              <a:ext cx="1413" cy="549"/>
            </a:xfrm>
            <a:custGeom>
              <a:avLst/>
              <a:gdLst>
                <a:gd name="T0" fmla="*/ 1412 w 1413"/>
                <a:gd name="T1" fmla="*/ 548 h 549"/>
                <a:gd name="T2" fmla="*/ 1316 w 1413"/>
                <a:gd name="T3" fmla="*/ 537 h 549"/>
                <a:gd name="T4" fmla="*/ 1237 w 1413"/>
                <a:gd name="T5" fmla="*/ 524 h 549"/>
                <a:gd name="T6" fmla="*/ 1179 w 1413"/>
                <a:gd name="T7" fmla="*/ 511 h 549"/>
                <a:gd name="T8" fmla="*/ 1118 w 1413"/>
                <a:gd name="T9" fmla="*/ 499 h 549"/>
                <a:gd name="T10" fmla="*/ 1060 w 1413"/>
                <a:gd name="T11" fmla="*/ 493 h 549"/>
                <a:gd name="T12" fmla="*/ 1000 w 1413"/>
                <a:gd name="T13" fmla="*/ 495 h 549"/>
                <a:gd name="T14" fmla="*/ 939 w 1413"/>
                <a:gd name="T15" fmla="*/ 499 h 549"/>
                <a:gd name="T16" fmla="*/ 894 w 1413"/>
                <a:gd name="T17" fmla="*/ 482 h 549"/>
                <a:gd name="T18" fmla="*/ 962 w 1413"/>
                <a:gd name="T19" fmla="*/ 440 h 549"/>
                <a:gd name="T20" fmla="*/ 1005 w 1413"/>
                <a:gd name="T21" fmla="*/ 411 h 549"/>
                <a:gd name="T22" fmla="*/ 1043 w 1413"/>
                <a:gd name="T23" fmla="*/ 381 h 549"/>
                <a:gd name="T24" fmla="*/ 1069 w 1413"/>
                <a:gd name="T25" fmla="*/ 348 h 549"/>
                <a:gd name="T26" fmla="*/ 962 w 1413"/>
                <a:gd name="T27" fmla="*/ 383 h 549"/>
                <a:gd name="T28" fmla="*/ 855 w 1413"/>
                <a:gd name="T29" fmla="*/ 418 h 549"/>
                <a:gd name="T30" fmla="*/ 783 w 1413"/>
                <a:gd name="T31" fmla="*/ 436 h 549"/>
                <a:gd name="T32" fmla="*/ 670 w 1413"/>
                <a:gd name="T33" fmla="*/ 449 h 549"/>
                <a:gd name="T34" fmla="*/ 597 w 1413"/>
                <a:gd name="T35" fmla="*/ 449 h 549"/>
                <a:gd name="T36" fmla="*/ 531 w 1413"/>
                <a:gd name="T37" fmla="*/ 444 h 549"/>
                <a:gd name="T38" fmla="*/ 486 w 1413"/>
                <a:gd name="T39" fmla="*/ 427 h 549"/>
                <a:gd name="T40" fmla="*/ 459 w 1413"/>
                <a:gd name="T41" fmla="*/ 407 h 549"/>
                <a:gd name="T42" fmla="*/ 527 w 1413"/>
                <a:gd name="T43" fmla="*/ 389 h 549"/>
                <a:gd name="T44" fmla="*/ 572 w 1413"/>
                <a:gd name="T45" fmla="*/ 365 h 549"/>
                <a:gd name="T46" fmla="*/ 599 w 1413"/>
                <a:gd name="T47" fmla="*/ 339 h 549"/>
                <a:gd name="T48" fmla="*/ 634 w 1413"/>
                <a:gd name="T49" fmla="*/ 308 h 549"/>
                <a:gd name="T50" fmla="*/ 544 w 1413"/>
                <a:gd name="T51" fmla="*/ 334 h 549"/>
                <a:gd name="T52" fmla="*/ 463 w 1413"/>
                <a:gd name="T53" fmla="*/ 348 h 549"/>
                <a:gd name="T54" fmla="*/ 378 w 1413"/>
                <a:gd name="T55" fmla="*/ 356 h 549"/>
                <a:gd name="T56" fmla="*/ 303 w 1413"/>
                <a:gd name="T57" fmla="*/ 352 h 549"/>
                <a:gd name="T58" fmla="*/ 254 w 1413"/>
                <a:gd name="T59" fmla="*/ 334 h 549"/>
                <a:gd name="T60" fmla="*/ 233 w 1413"/>
                <a:gd name="T61" fmla="*/ 312 h 549"/>
                <a:gd name="T62" fmla="*/ 281 w 1413"/>
                <a:gd name="T63" fmla="*/ 291 h 549"/>
                <a:gd name="T64" fmla="*/ 313 w 1413"/>
                <a:gd name="T65" fmla="*/ 269 h 549"/>
                <a:gd name="T66" fmla="*/ 341 w 1413"/>
                <a:gd name="T67" fmla="*/ 244 h 549"/>
                <a:gd name="T68" fmla="*/ 339 w 1413"/>
                <a:gd name="T69" fmla="*/ 229 h 549"/>
                <a:gd name="T70" fmla="*/ 262 w 1413"/>
                <a:gd name="T71" fmla="*/ 246 h 549"/>
                <a:gd name="T72" fmla="*/ 179 w 1413"/>
                <a:gd name="T73" fmla="*/ 255 h 549"/>
                <a:gd name="T74" fmla="*/ 109 w 1413"/>
                <a:gd name="T75" fmla="*/ 254 h 549"/>
                <a:gd name="T76" fmla="*/ 51 w 1413"/>
                <a:gd name="T77" fmla="*/ 244 h 549"/>
                <a:gd name="T78" fmla="*/ 19 w 1413"/>
                <a:gd name="T79" fmla="*/ 229 h 549"/>
                <a:gd name="T80" fmla="*/ 0 w 1413"/>
                <a:gd name="T81" fmla="*/ 205 h 549"/>
                <a:gd name="T82" fmla="*/ 120 w 1413"/>
                <a:gd name="T83" fmla="*/ 187 h 549"/>
                <a:gd name="T84" fmla="*/ 309 w 1413"/>
                <a:gd name="T85" fmla="*/ 156 h 549"/>
                <a:gd name="T86" fmla="*/ 544 w 1413"/>
                <a:gd name="T87" fmla="*/ 119 h 549"/>
                <a:gd name="T88" fmla="*/ 742 w 1413"/>
                <a:gd name="T89" fmla="*/ 71 h 549"/>
                <a:gd name="T90" fmla="*/ 926 w 1413"/>
                <a:gd name="T91" fmla="*/ 26 h 549"/>
                <a:gd name="T92" fmla="*/ 1020 w 1413"/>
                <a:gd name="T93" fmla="*/ 9 h 549"/>
                <a:gd name="T94" fmla="*/ 1098 w 1413"/>
                <a:gd name="T95" fmla="*/ 0 h 549"/>
                <a:gd name="T96" fmla="*/ 1165 w 1413"/>
                <a:gd name="T97" fmla="*/ 2 h 549"/>
                <a:gd name="T98" fmla="*/ 1211 w 1413"/>
                <a:gd name="T99" fmla="*/ 7 h 549"/>
                <a:gd name="T100" fmla="*/ 1254 w 1413"/>
                <a:gd name="T101" fmla="*/ 27 h 549"/>
                <a:gd name="T102" fmla="*/ 1288 w 1413"/>
                <a:gd name="T103" fmla="*/ 71 h 549"/>
                <a:gd name="T104" fmla="*/ 1301 w 1413"/>
                <a:gd name="T105" fmla="*/ 117 h 549"/>
                <a:gd name="T106" fmla="*/ 1316 w 1413"/>
                <a:gd name="T107" fmla="*/ 148 h 549"/>
                <a:gd name="T108" fmla="*/ 1344 w 1413"/>
                <a:gd name="T109" fmla="*/ 159 h 549"/>
                <a:gd name="T110" fmla="*/ 1384 w 1413"/>
                <a:gd name="T111" fmla="*/ 156 h 549"/>
                <a:gd name="T112" fmla="*/ 1412 w 1413"/>
                <a:gd name="T113" fmla="*/ 145 h 549"/>
                <a:gd name="T114" fmla="*/ 1412 w 1413"/>
                <a:gd name="T115" fmla="*/ 548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13" h="549">
                  <a:moveTo>
                    <a:pt x="1412" y="548"/>
                  </a:moveTo>
                  <a:lnTo>
                    <a:pt x="1316" y="537"/>
                  </a:lnTo>
                  <a:lnTo>
                    <a:pt x="1237" y="524"/>
                  </a:lnTo>
                  <a:lnTo>
                    <a:pt x="1179" y="511"/>
                  </a:lnTo>
                  <a:lnTo>
                    <a:pt x="1118" y="499"/>
                  </a:lnTo>
                  <a:lnTo>
                    <a:pt x="1060" y="493"/>
                  </a:lnTo>
                  <a:lnTo>
                    <a:pt x="1000" y="495"/>
                  </a:lnTo>
                  <a:lnTo>
                    <a:pt x="939" y="499"/>
                  </a:lnTo>
                  <a:lnTo>
                    <a:pt x="894" y="482"/>
                  </a:lnTo>
                  <a:lnTo>
                    <a:pt x="962" y="440"/>
                  </a:lnTo>
                  <a:lnTo>
                    <a:pt x="1005" y="411"/>
                  </a:lnTo>
                  <a:lnTo>
                    <a:pt x="1043" y="381"/>
                  </a:lnTo>
                  <a:lnTo>
                    <a:pt x="1069" y="348"/>
                  </a:lnTo>
                  <a:lnTo>
                    <a:pt x="962" y="383"/>
                  </a:lnTo>
                  <a:lnTo>
                    <a:pt x="855" y="418"/>
                  </a:lnTo>
                  <a:lnTo>
                    <a:pt x="783" y="436"/>
                  </a:lnTo>
                  <a:lnTo>
                    <a:pt x="670" y="449"/>
                  </a:lnTo>
                  <a:lnTo>
                    <a:pt x="597" y="449"/>
                  </a:lnTo>
                  <a:lnTo>
                    <a:pt x="531" y="444"/>
                  </a:lnTo>
                  <a:lnTo>
                    <a:pt x="486" y="427"/>
                  </a:lnTo>
                  <a:lnTo>
                    <a:pt x="459" y="407"/>
                  </a:lnTo>
                  <a:lnTo>
                    <a:pt x="527" y="389"/>
                  </a:lnTo>
                  <a:lnTo>
                    <a:pt x="572" y="365"/>
                  </a:lnTo>
                  <a:lnTo>
                    <a:pt x="599" y="339"/>
                  </a:lnTo>
                  <a:lnTo>
                    <a:pt x="634" y="308"/>
                  </a:lnTo>
                  <a:lnTo>
                    <a:pt x="544" y="334"/>
                  </a:lnTo>
                  <a:lnTo>
                    <a:pt x="463" y="348"/>
                  </a:lnTo>
                  <a:lnTo>
                    <a:pt x="378" y="356"/>
                  </a:lnTo>
                  <a:lnTo>
                    <a:pt x="303" y="352"/>
                  </a:lnTo>
                  <a:lnTo>
                    <a:pt x="254" y="334"/>
                  </a:lnTo>
                  <a:lnTo>
                    <a:pt x="233" y="312"/>
                  </a:lnTo>
                  <a:lnTo>
                    <a:pt x="281" y="291"/>
                  </a:lnTo>
                  <a:lnTo>
                    <a:pt x="313" y="269"/>
                  </a:lnTo>
                  <a:lnTo>
                    <a:pt x="341" y="244"/>
                  </a:lnTo>
                  <a:lnTo>
                    <a:pt x="339" y="229"/>
                  </a:lnTo>
                  <a:lnTo>
                    <a:pt x="262" y="246"/>
                  </a:lnTo>
                  <a:lnTo>
                    <a:pt x="179" y="255"/>
                  </a:lnTo>
                  <a:lnTo>
                    <a:pt x="109" y="254"/>
                  </a:lnTo>
                  <a:lnTo>
                    <a:pt x="51" y="244"/>
                  </a:lnTo>
                  <a:lnTo>
                    <a:pt x="19" y="229"/>
                  </a:lnTo>
                  <a:lnTo>
                    <a:pt x="0" y="205"/>
                  </a:lnTo>
                  <a:lnTo>
                    <a:pt x="120" y="187"/>
                  </a:lnTo>
                  <a:lnTo>
                    <a:pt x="309" y="156"/>
                  </a:lnTo>
                  <a:lnTo>
                    <a:pt x="544" y="119"/>
                  </a:lnTo>
                  <a:lnTo>
                    <a:pt x="742" y="71"/>
                  </a:lnTo>
                  <a:lnTo>
                    <a:pt x="926" y="26"/>
                  </a:lnTo>
                  <a:lnTo>
                    <a:pt x="1020" y="9"/>
                  </a:lnTo>
                  <a:lnTo>
                    <a:pt x="1098" y="0"/>
                  </a:lnTo>
                  <a:lnTo>
                    <a:pt x="1165" y="2"/>
                  </a:lnTo>
                  <a:lnTo>
                    <a:pt x="1211" y="7"/>
                  </a:lnTo>
                  <a:lnTo>
                    <a:pt x="1254" y="27"/>
                  </a:lnTo>
                  <a:lnTo>
                    <a:pt x="1288" y="71"/>
                  </a:lnTo>
                  <a:lnTo>
                    <a:pt x="1301" y="117"/>
                  </a:lnTo>
                  <a:lnTo>
                    <a:pt x="1316" y="148"/>
                  </a:lnTo>
                  <a:lnTo>
                    <a:pt x="1344" y="159"/>
                  </a:lnTo>
                  <a:lnTo>
                    <a:pt x="1384" y="156"/>
                  </a:lnTo>
                  <a:lnTo>
                    <a:pt x="1412" y="145"/>
                  </a:lnTo>
                  <a:lnTo>
                    <a:pt x="1412" y="54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  <p:sp>
          <p:nvSpPr>
            <p:cNvPr id="1040" name="Oval 16"/>
            <p:cNvSpPr>
              <a:spLocks noChangeArrowheads="1"/>
            </p:cNvSpPr>
            <p:nvPr/>
          </p:nvSpPr>
          <p:spPr bwMode="auto">
            <a:xfrm>
              <a:off x="2785" y="355"/>
              <a:ext cx="187" cy="1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  <p:sp>
          <p:nvSpPr>
            <p:cNvPr id="1041" name="Freeform 17"/>
            <p:cNvSpPr>
              <a:spLocks/>
            </p:cNvSpPr>
            <p:nvPr/>
          </p:nvSpPr>
          <p:spPr bwMode="auto">
            <a:xfrm>
              <a:off x="2976" y="583"/>
              <a:ext cx="1413" cy="549"/>
            </a:xfrm>
            <a:custGeom>
              <a:avLst/>
              <a:gdLst>
                <a:gd name="T0" fmla="*/ 0 w 1413"/>
                <a:gd name="T1" fmla="*/ 548 h 549"/>
                <a:gd name="T2" fmla="*/ 96 w 1413"/>
                <a:gd name="T3" fmla="*/ 537 h 549"/>
                <a:gd name="T4" fmla="*/ 175 w 1413"/>
                <a:gd name="T5" fmla="*/ 524 h 549"/>
                <a:gd name="T6" fmla="*/ 233 w 1413"/>
                <a:gd name="T7" fmla="*/ 511 h 549"/>
                <a:gd name="T8" fmla="*/ 294 w 1413"/>
                <a:gd name="T9" fmla="*/ 499 h 549"/>
                <a:gd name="T10" fmla="*/ 352 w 1413"/>
                <a:gd name="T11" fmla="*/ 493 h 549"/>
                <a:gd name="T12" fmla="*/ 412 w 1413"/>
                <a:gd name="T13" fmla="*/ 495 h 549"/>
                <a:gd name="T14" fmla="*/ 473 w 1413"/>
                <a:gd name="T15" fmla="*/ 499 h 549"/>
                <a:gd name="T16" fmla="*/ 518 w 1413"/>
                <a:gd name="T17" fmla="*/ 482 h 549"/>
                <a:gd name="T18" fmla="*/ 450 w 1413"/>
                <a:gd name="T19" fmla="*/ 440 h 549"/>
                <a:gd name="T20" fmla="*/ 407 w 1413"/>
                <a:gd name="T21" fmla="*/ 411 h 549"/>
                <a:gd name="T22" fmla="*/ 369 w 1413"/>
                <a:gd name="T23" fmla="*/ 381 h 549"/>
                <a:gd name="T24" fmla="*/ 343 w 1413"/>
                <a:gd name="T25" fmla="*/ 348 h 549"/>
                <a:gd name="T26" fmla="*/ 450 w 1413"/>
                <a:gd name="T27" fmla="*/ 383 h 549"/>
                <a:gd name="T28" fmla="*/ 557 w 1413"/>
                <a:gd name="T29" fmla="*/ 418 h 549"/>
                <a:gd name="T30" fmla="*/ 629 w 1413"/>
                <a:gd name="T31" fmla="*/ 436 h 549"/>
                <a:gd name="T32" fmla="*/ 742 w 1413"/>
                <a:gd name="T33" fmla="*/ 449 h 549"/>
                <a:gd name="T34" fmla="*/ 815 w 1413"/>
                <a:gd name="T35" fmla="*/ 449 h 549"/>
                <a:gd name="T36" fmla="*/ 881 w 1413"/>
                <a:gd name="T37" fmla="*/ 444 h 549"/>
                <a:gd name="T38" fmla="*/ 926 w 1413"/>
                <a:gd name="T39" fmla="*/ 427 h 549"/>
                <a:gd name="T40" fmla="*/ 953 w 1413"/>
                <a:gd name="T41" fmla="*/ 407 h 549"/>
                <a:gd name="T42" fmla="*/ 885 w 1413"/>
                <a:gd name="T43" fmla="*/ 389 h 549"/>
                <a:gd name="T44" fmla="*/ 840 w 1413"/>
                <a:gd name="T45" fmla="*/ 365 h 549"/>
                <a:gd name="T46" fmla="*/ 809 w 1413"/>
                <a:gd name="T47" fmla="*/ 339 h 549"/>
                <a:gd name="T48" fmla="*/ 778 w 1413"/>
                <a:gd name="T49" fmla="*/ 308 h 549"/>
                <a:gd name="T50" fmla="*/ 868 w 1413"/>
                <a:gd name="T51" fmla="*/ 334 h 549"/>
                <a:gd name="T52" fmla="*/ 949 w 1413"/>
                <a:gd name="T53" fmla="*/ 348 h 549"/>
                <a:gd name="T54" fmla="*/ 1034 w 1413"/>
                <a:gd name="T55" fmla="*/ 356 h 549"/>
                <a:gd name="T56" fmla="*/ 1109 w 1413"/>
                <a:gd name="T57" fmla="*/ 352 h 549"/>
                <a:gd name="T58" fmla="*/ 1158 w 1413"/>
                <a:gd name="T59" fmla="*/ 334 h 549"/>
                <a:gd name="T60" fmla="*/ 1179 w 1413"/>
                <a:gd name="T61" fmla="*/ 312 h 549"/>
                <a:gd name="T62" fmla="*/ 1131 w 1413"/>
                <a:gd name="T63" fmla="*/ 291 h 549"/>
                <a:gd name="T64" fmla="*/ 1099 w 1413"/>
                <a:gd name="T65" fmla="*/ 269 h 549"/>
                <a:gd name="T66" fmla="*/ 1071 w 1413"/>
                <a:gd name="T67" fmla="*/ 244 h 549"/>
                <a:gd name="T68" fmla="*/ 1073 w 1413"/>
                <a:gd name="T69" fmla="*/ 229 h 549"/>
                <a:gd name="T70" fmla="*/ 1150 w 1413"/>
                <a:gd name="T71" fmla="*/ 246 h 549"/>
                <a:gd name="T72" fmla="*/ 1233 w 1413"/>
                <a:gd name="T73" fmla="*/ 255 h 549"/>
                <a:gd name="T74" fmla="*/ 1311 w 1413"/>
                <a:gd name="T75" fmla="*/ 253 h 549"/>
                <a:gd name="T76" fmla="*/ 1361 w 1413"/>
                <a:gd name="T77" fmla="*/ 244 h 549"/>
                <a:gd name="T78" fmla="*/ 1393 w 1413"/>
                <a:gd name="T79" fmla="*/ 229 h 549"/>
                <a:gd name="T80" fmla="*/ 1412 w 1413"/>
                <a:gd name="T81" fmla="*/ 205 h 549"/>
                <a:gd name="T82" fmla="*/ 1292 w 1413"/>
                <a:gd name="T83" fmla="*/ 187 h 549"/>
                <a:gd name="T84" fmla="*/ 1087 w 1413"/>
                <a:gd name="T85" fmla="*/ 158 h 549"/>
                <a:gd name="T86" fmla="*/ 868 w 1413"/>
                <a:gd name="T87" fmla="*/ 119 h 549"/>
                <a:gd name="T88" fmla="*/ 670 w 1413"/>
                <a:gd name="T89" fmla="*/ 71 h 549"/>
                <a:gd name="T90" fmla="*/ 486 w 1413"/>
                <a:gd name="T91" fmla="*/ 26 h 549"/>
                <a:gd name="T92" fmla="*/ 392 w 1413"/>
                <a:gd name="T93" fmla="*/ 9 h 549"/>
                <a:gd name="T94" fmla="*/ 314 w 1413"/>
                <a:gd name="T95" fmla="*/ 0 h 549"/>
                <a:gd name="T96" fmla="*/ 247 w 1413"/>
                <a:gd name="T97" fmla="*/ 2 h 549"/>
                <a:gd name="T98" fmla="*/ 201 w 1413"/>
                <a:gd name="T99" fmla="*/ 7 h 549"/>
                <a:gd name="T100" fmla="*/ 158 w 1413"/>
                <a:gd name="T101" fmla="*/ 27 h 549"/>
                <a:gd name="T102" fmla="*/ 124 w 1413"/>
                <a:gd name="T103" fmla="*/ 71 h 549"/>
                <a:gd name="T104" fmla="*/ 111 w 1413"/>
                <a:gd name="T105" fmla="*/ 117 h 549"/>
                <a:gd name="T106" fmla="*/ 96 w 1413"/>
                <a:gd name="T107" fmla="*/ 148 h 549"/>
                <a:gd name="T108" fmla="*/ 68 w 1413"/>
                <a:gd name="T109" fmla="*/ 159 h 549"/>
                <a:gd name="T110" fmla="*/ 28 w 1413"/>
                <a:gd name="T111" fmla="*/ 156 h 549"/>
                <a:gd name="T112" fmla="*/ 0 w 1413"/>
                <a:gd name="T113" fmla="*/ 145 h 549"/>
                <a:gd name="T114" fmla="*/ 0 w 1413"/>
                <a:gd name="T115" fmla="*/ 548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13" h="549">
                  <a:moveTo>
                    <a:pt x="0" y="548"/>
                  </a:moveTo>
                  <a:lnTo>
                    <a:pt x="96" y="537"/>
                  </a:lnTo>
                  <a:lnTo>
                    <a:pt x="175" y="524"/>
                  </a:lnTo>
                  <a:lnTo>
                    <a:pt x="233" y="511"/>
                  </a:lnTo>
                  <a:lnTo>
                    <a:pt x="294" y="499"/>
                  </a:lnTo>
                  <a:lnTo>
                    <a:pt x="352" y="493"/>
                  </a:lnTo>
                  <a:lnTo>
                    <a:pt x="412" y="495"/>
                  </a:lnTo>
                  <a:lnTo>
                    <a:pt x="473" y="499"/>
                  </a:lnTo>
                  <a:lnTo>
                    <a:pt x="518" y="482"/>
                  </a:lnTo>
                  <a:lnTo>
                    <a:pt x="450" y="440"/>
                  </a:lnTo>
                  <a:lnTo>
                    <a:pt x="407" y="411"/>
                  </a:lnTo>
                  <a:lnTo>
                    <a:pt x="369" y="381"/>
                  </a:lnTo>
                  <a:lnTo>
                    <a:pt x="343" y="348"/>
                  </a:lnTo>
                  <a:lnTo>
                    <a:pt x="450" y="383"/>
                  </a:lnTo>
                  <a:lnTo>
                    <a:pt x="557" y="418"/>
                  </a:lnTo>
                  <a:lnTo>
                    <a:pt x="629" y="436"/>
                  </a:lnTo>
                  <a:lnTo>
                    <a:pt x="742" y="449"/>
                  </a:lnTo>
                  <a:lnTo>
                    <a:pt x="815" y="449"/>
                  </a:lnTo>
                  <a:lnTo>
                    <a:pt x="881" y="444"/>
                  </a:lnTo>
                  <a:lnTo>
                    <a:pt x="926" y="427"/>
                  </a:lnTo>
                  <a:lnTo>
                    <a:pt x="953" y="407"/>
                  </a:lnTo>
                  <a:lnTo>
                    <a:pt x="885" y="389"/>
                  </a:lnTo>
                  <a:lnTo>
                    <a:pt x="840" y="365"/>
                  </a:lnTo>
                  <a:lnTo>
                    <a:pt x="809" y="339"/>
                  </a:lnTo>
                  <a:lnTo>
                    <a:pt x="778" y="308"/>
                  </a:lnTo>
                  <a:lnTo>
                    <a:pt x="868" y="334"/>
                  </a:lnTo>
                  <a:lnTo>
                    <a:pt x="949" y="348"/>
                  </a:lnTo>
                  <a:lnTo>
                    <a:pt x="1034" y="356"/>
                  </a:lnTo>
                  <a:lnTo>
                    <a:pt x="1109" y="352"/>
                  </a:lnTo>
                  <a:lnTo>
                    <a:pt x="1158" y="334"/>
                  </a:lnTo>
                  <a:lnTo>
                    <a:pt x="1179" y="312"/>
                  </a:lnTo>
                  <a:lnTo>
                    <a:pt x="1131" y="291"/>
                  </a:lnTo>
                  <a:lnTo>
                    <a:pt x="1099" y="269"/>
                  </a:lnTo>
                  <a:lnTo>
                    <a:pt x="1071" y="244"/>
                  </a:lnTo>
                  <a:lnTo>
                    <a:pt x="1073" y="229"/>
                  </a:lnTo>
                  <a:lnTo>
                    <a:pt x="1150" y="246"/>
                  </a:lnTo>
                  <a:lnTo>
                    <a:pt x="1233" y="255"/>
                  </a:lnTo>
                  <a:lnTo>
                    <a:pt x="1311" y="253"/>
                  </a:lnTo>
                  <a:lnTo>
                    <a:pt x="1361" y="244"/>
                  </a:lnTo>
                  <a:lnTo>
                    <a:pt x="1393" y="229"/>
                  </a:lnTo>
                  <a:lnTo>
                    <a:pt x="1412" y="205"/>
                  </a:lnTo>
                  <a:lnTo>
                    <a:pt x="1292" y="187"/>
                  </a:lnTo>
                  <a:lnTo>
                    <a:pt x="1087" y="158"/>
                  </a:lnTo>
                  <a:lnTo>
                    <a:pt x="868" y="119"/>
                  </a:lnTo>
                  <a:lnTo>
                    <a:pt x="670" y="71"/>
                  </a:lnTo>
                  <a:lnTo>
                    <a:pt x="486" y="26"/>
                  </a:lnTo>
                  <a:lnTo>
                    <a:pt x="392" y="9"/>
                  </a:lnTo>
                  <a:lnTo>
                    <a:pt x="314" y="0"/>
                  </a:lnTo>
                  <a:lnTo>
                    <a:pt x="247" y="2"/>
                  </a:lnTo>
                  <a:lnTo>
                    <a:pt x="201" y="7"/>
                  </a:lnTo>
                  <a:lnTo>
                    <a:pt x="158" y="27"/>
                  </a:lnTo>
                  <a:lnTo>
                    <a:pt x="124" y="71"/>
                  </a:lnTo>
                  <a:lnTo>
                    <a:pt x="111" y="117"/>
                  </a:lnTo>
                  <a:lnTo>
                    <a:pt x="96" y="148"/>
                  </a:lnTo>
                  <a:lnTo>
                    <a:pt x="68" y="159"/>
                  </a:lnTo>
                  <a:lnTo>
                    <a:pt x="28" y="156"/>
                  </a:lnTo>
                  <a:lnTo>
                    <a:pt x="0" y="145"/>
                  </a:lnTo>
                  <a:lnTo>
                    <a:pt x="0" y="54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043" name="Rectangle 19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0005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44" name="Rectangle 2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7165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1046" name="Rectangle 2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E7C1BBB-9379-4727-8260-284834B861D2}" type="slidenum">
              <a:rPr lang="en-GB" smtClean="0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1047" name="Rectangle 2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57298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 smtClean="0"/>
              <a:t>STREPTOCOCCI AND ENTEROCOCCI</a:t>
            </a:r>
            <a:endParaRPr lang="en-GB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KIMAIGA H.O </a:t>
            </a:r>
          </a:p>
          <a:p>
            <a:r>
              <a:rPr lang="en-GB" dirty="0" smtClean="0"/>
              <a:t>MBChB (University of Nairobi)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083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stre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-34925" y="5883275"/>
            <a:ext cx="917892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/>
              <a:t>Streptococcus </a:t>
            </a:r>
            <a:r>
              <a:rPr lang="en-US" b="1" i="1" dirty="0" err="1"/>
              <a:t>pyogenes</a:t>
            </a:r>
            <a:r>
              <a:rPr lang="en-US" b="1" i="1" dirty="0"/>
              <a:t>.</a:t>
            </a:r>
            <a:r>
              <a:rPr lang="en-US" b="1" dirty="0"/>
              <a:t> Left. Gram stain of </a:t>
            </a:r>
            <a:r>
              <a:rPr lang="en-US" b="1" i="1" dirty="0"/>
              <a:t>Streptococcus </a:t>
            </a:r>
            <a:r>
              <a:rPr lang="en-US" b="1" i="1" dirty="0" err="1"/>
              <a:t>pyogenes</a:t>
            </a:r>
            <a:r>
              <a:rPr lang="en-US" b="1" dirty="0"/>
              <a:t> in a clinical specimen. Right. Colonies of</a:t>
            </a:r>
            <a:r>
              <a:rPr lang="en-US" b="1" i="1" dirty="0"/>
              <a:t> Streptococcus </a:t>
            </a:r>
            <a:r>
              <a:rPr lang="en-US" b="1" i="1" dirty="0" err="1"/>
              <a:t>pyogenes</a:t>
            </a:r>
            <a:r>
              <a:rPr lang="en-US" b="1" dirty="0"/>
              <a:t> on blood agar exhibiting beta (clear) hemolysis.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2389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88640"/>
            <a:ext cx="8856984" cy="648072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ct val="0"/>
              </a:spcBef>
            </a:pPr>
            <a:r>
              <a:rPr lang="en-US" i="1" dirty="0"/>
              <a:t>Streptococcus </a:t>
            </a:r>
            <a:r>
              <a:rPr lang="en-US" i="1" dirty="0" err="1"/>
              <a:t>pyogenes</a:t>
            </a:r>
            <a:r>
              <a:rPr lang="en-US" dirty="0"/>
              <a:t> is one of the most frequent pathogens of humans.</a:t>
            </a:r>
          </a:p>
          <a:p>
            <a:pPr>
              <a:spcBef>
                <a:spcPct val="0"/>
              </a:spcBef>
            </a:pPr>
            <a:endParaRPr lang="en-US" dirty="0"/>
          </a:p>
          <a:p>
            <a:pPr>
              <a:spcBef>
                <a:spcPct val="0"/>
              </a:spcBef>
            </a:pPr>
            <a:r>
              <a:rPr lang="en-US" dirty="0"/>
              <a:t> It is estimated that between 5-15% of normal individuals harbor the bacterium, usually in the respiratory tract, without signs of disease</a:t>
            </a:r>
            <a:r>
              <a:rPr lang="en-US" dirty="0" smtClean="0"/>
              <a:t>.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Transmission is mainly by air droplets</a:t>
            </a:r>
            <a:endParaRPr lang="en-US" dirty="0"/>
          </a:p>
          <a:p>
            <a:pPr>
              <a:spcBef>
                <a:spcPct val="0"/>
              </a:spcBef>
            </a:pPr>
            <a:endParaRPr lang="en-US" dirty="0"/>
          </a:p>
          <a:p>
            <a:pPr>
              <a:spcBef>
                <a:spcPct val="0"/>
              </a:spcBef>
            </a:pPr>
            <a:r>
              <a:rPr lang="en-US" dirty="0"/>
              <a:t> As normal flora, </a:t>
            </a:r>
            <a:r>
              <a:rPr lang="en-US" i="1" dirty="0"/>
              <a:t>S. </a:t>
            </a:r>
            <a:r>
              <a:rPr lang="en-US" i="1" dirty="0" err="1"/>
              <a:t>pyogenes</a:t>
            </a:r>
            <a:r>
              <a:rPr lang="en-US" dirty="0"/>
              <a:t> can infect when defenses are compromised or when the organisms are able to penetrate the constitutive defenses.</a:t>
            </a:r>
          </a:p>
          <a:p>
            <a:pPr>
              <a:spcBef>
                <a:spcPct val="0"/>
              </a:spcBef>
            </a:pPr>
            <a:endParaRPr lang="en-US" dirty="0"/>
          </a:p>
          <a:p>
            <a:pPr>
              <a:spcBef>
                <a:spcPct val="0"/>
              </a:spcBef>
            </a:pPr>
            <a:r>
              <a:rPr lang="en-US" dirty="0"/>
              <a:t> When the bacteria are introduced or transmitted to vulnerable tissues, a variety of types of </a:t>
            </a:r>
            <a:r>
              <a:rPr lang="en-US" b="1" dirty="0" err="1"/>
              <a:t>suppurative</a:t>
            </a:r>
            <a:r>
              <a:rPr lang="en-US" b="1" dirty="0"/>
              <a:t> infections </a:t>
            </a:r>
            <a:r>
              <a:rPr lang="en-US" dirty="0"/>
              <a:t>can occur. </a:t>
            </a:r>
          </a:p>
        </p:txBody>
      </p:sp>
    </p:spTree>
    <p:extLst>
      <p:ext uri="{BB962C8B-B14F-4D97-AF65-F5344CB8AC3E}">
        <p14:creationId xmlns:p14="http://schemas.microsoft.com/office/powerpoint/2010/main" val="12704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40960" cy="936104"/>
          </a:xfrm>
        </p:spPr>
        <p:txBody>
          <a:bodyPr/>
          <a:lstStyle/>
          <a:p>
            <a:r>
              <a:rPr lang="en-GB" dirty="0"/>
              <a:t>Antigenic types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68760"/>
            <a:ext cx="8784976" cy="5400600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The cell surface structure of Group A streptococci is among the most studied of any </a:t>
            </a:r>
            <a:r>
              <a:rPr lang="en-GB" dirty="0" smtClean="0"/>
              <a:t>bacteria. </a:t>
            </a:r>
            <a:endParaRPr lang="en-GB" dirty="0"/>
          </a:p>
          <a:p>
            <a:r>
              <a:rPr lang="en-GB" dirty="0"/>
              <a:t>The cell wall is composed of repeating units of N-</a:t>
            </a:r>
            <a:r>
              <a:rPr lang="en-GB" dirty="0" err="1"/>
              <a:t>acetylglucosamine</a:t>
            </a:r>
            <a:r>
              <a:rPr lang="en-GB" dirty="0"/>
              <a:t> and N-</a:t>
            </a:r>
            <a:r>
              <a:rPr lang="en-GB" dirty="0" err="1"/>
              <a:t>acetylmuramic</a:t>
            </a:r>
            <a:r>
              <a:rPr lang="en-GB" dirty="0"/>
              <a:t> acid, the standard peptidoglycan. Historically , the definitive identification of streptococci has rested on the serologic reactivity of "cell wall" polysaccharide antigens as originally described by Rebecca Lancefield</a:t>
            </a:r>
            <a:r>
              <a:rPr lang="en-GB" dirty="0" smtClean="0"/>
              <a:t>.</a:t>
            </a:r>
            <a:endParaRPr lang="en-GB" dirty="0"/>
          </a:p>
          <a:p>
            <a:r>
              <a:rPr lang="en-GB" dirty="0" smtClean="0"/>
              <a:t>Eighteen </a:t>
            </a:r>
            <a:r>
              <a:rPr lang="en-GB" dirty="0"/>
              <a:t>group-specific antigens (Lancefield groups) were established. The Group A polysaccharide is a polymer of N-</a:t>
            </a:r>
            <a:r>
              <a:rPr lang="en-GB" dirty="0" err="1"/>
              <a:t>acetylglucosamine</a:t>
            </a:r>
            <a:r>
              <a:rPr lang="en-GB" dirty="0"/>
              <a:t> and </a:t>
            </a:r>
            <a:r>
              <a:rPr lang="en-GB" dirty="0" err="1"/>
              <a:t>rhamnose</a:t>
            </a:r>
            <a:r>
              <a:rPr lang="en-GB" dirty="0"/>
              <a:t>. Some group antigens are shared by more than one species. This polysaccharide is also called the C substance or group carbohydrate antigen. </a:t>
            </a:r>
          </a:p>
        </p:txBody>
      </p:sp>
    </p:spTree>
    <p:extLst>
      <p:ext uri="{BB962C8B-B14F-4D97-AF65-F5344CB8AC3E}">
        <p14:creationId xmlns:p14="http://schemas.microsoft.com/office/powerpoint/2010/main" val="51805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Other antigenic </a:t>
            </a:r>
            <a:r>
              <a:rPr lang="en-US" dirty="0" smtClean="0">
                <a:effectLst/>
              </a:rPr>
              <a:t>structures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84784"/>
            <a:ext cx="8640960" cy="5040560"/>
          </a:xfrm>
        </p:spPr>
        <p:txBody>
          <a:bodyPr/>
          <a:lstStyle/>
          <a:p>
            <a:pPr lvl="0"/>
            <a:r>
              <a:rPr lang="en-US" dirty="0" smtClean="0">
                <a:effectLst/>
              </a:rPr>
              <a:t>M-Proteins </a:t>
            </a:r>
            <a:r>
              <a:rPr lang="en-US" dirty="0">
                <a:effectLst/>
              </a:rPr>
              <a:t>on the cell </a:t>
            </a:r>
            <a:r>
              <a:rPr lang="en-US" dirty="0" smtClean="0">
                <a:effectLst/>
              </a:rPr>
              <a:t>wall</a:t>
            </a:r>
          </a:p>
          <a:p>
            <a:pPr lvl="1"/>
            <a:r>
              <a:rPr lang="en-US" dirty="0">
                <a:effectLst/>
              </a:rPr>
              <a:t>B</a:t>
            </a:r>
            <a:r>
              <a:rPr lang="en-US" dirty="0" smtClean="0">
                <a:effectLst/>
              </a:rPr>
              <a:t>asis </a:t>
            </a:r>
            <a:r>
              <a:rPr lang="en-US" dirty="0">
                <a:effectLst/>
              </a:rPr>
              <a:t>of Griffith typing system of strep. </a:t>
            </a:r>
            <a:endParaRPr lang="en-US" dirty="0" smtClean="0">
              <a:effectLst/>
            </a:endParaRPr>
          </a:p>
          <a:p>
            <a:pPr lvl="1"/>
            <a:r>
              <a:rPr lang="en-US" dirty="0" smtClean="0">
                <a:effectLst/>
              </a:rPr>
              <a:t>Has </a:t>
            </a:r>
            <a:r>
              <a:rPr lang="en-US" dirty="0">
                <a:effectLst/>
              </a:rPr>
              <a:t>anti </a:t>
            </a:r>
            <a:r>
              <a:rPr lang="en-US" dirty="0" err="1">
                <a:effectLst/>
              </a:rPr>
              <a:t>phagocytotic</a:t>
            </a:r>
            <a:r>
              <a:rPr lang="en-US" dirty="0">
                <a:effectLst/>
              </a:rPr>
              <a:t> </a:t>
            </a:r>
            <a:r>
              <a:rPr lang="en-US" dirty="0" smtClean="0">
                <a:effectLst/>
              </a:rPr>
              <a:t>properties</a:t>
            </a:r>
          </a:p>
          <a:p>
            <a:pPr lvl="1"/>
            <a:r>
              <a:rPr lang="en-US" dirty="0">
                <a:effectLst/>
              </a:rPr>
              <a:t>I</a:t>
            </a:r>
            <a:r>
              <a:rPr lang="en-US" dirty="0" smtClean="0">
                <a:effectLst/>
              </a:rPr>
              <a:t>nvolved </a:t>
            </a:r>
            <a:r>
              <a:rPr lang="en-US" dirty="0">
                <a:effectLst/>
              </a:rPr>
              <a:t>in adherence to host epithelial cells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C-</a:t>
            </a:r>
            <a:r>
              <a:rPr lang="en-US" dirty="0" err="1">
                <a:effectLst/>
              </a:rPr>
              <a:t>Polysacharides</a:t>
            </a:r>
            <a:r>
              <a:rPr lang="en-US" dirty="0">
                <a:effectLst/>
              </a:rPr>
              <a:t> on cell wall </a:t>
            </a:r>
            <a:endParaRPr lang="en-US" dirty="0" smtClean="0">
              <a:effectLst/>
            </a:endParaRPr>
          </a:p>
          <a:p>
            <a:pPr lvl="1"/>
            <a:r>
              <a:rPr lang="en-US" dirty="0" smtClean="0">
                <a:effectLst/>
              </a:rPr>
              <a:t>Basis </a:t>
            </a:r>
            <a:r>
              <a:rPr lang="en-US" dirty="0">
                <a:effectLst/>
              </a:rPr>
              <a:t>of Lancefield grouping of </a:t>
            </a:r>
            <a:r>
              <a:rPr lang="en-US" dirty="0" err="1">
                <a:effectLst/>
              </a:rPr>
              <a:t>streps</a:t>
            </a:r>
            <a:r>
              <a:rPr lang="en-US" dirty="0">
                <a:effectLst/>
              </a:rPr>
              <a:t> (A-R) important in man are A-H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T and R proteins on cell wall </a:t>
            </a:r>
            <a:endParaRPr lang="en-US" dirty="0" smtClean="0">
              <a:effectLst/>
            </a:endParaRPr>
          </a:p>
          <a:p>
            <a:pPr lvl="1"/>
            <a:r>
              <a:rPr lang="en-US" dirty="0" smtClean="0">
                <a:effectLst/>
              </a:rPr>
              <a:t>Correlate </a:t>
            </a:r>
            <a:r>
              <a:rPr lang="en-US" dirty="0">
                <a:effectLst/>
              </a:rPr>
              <a:t>with colonial types</a:t>
            </a:r>
            <a:endParaRPr lang="en-GB" dirty="0">
              <a:effectLst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727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772400" cy="436662"/>
          </a:xfrm>
        </p:spPr>
        <p:txBody>
          <a:bodyPr/>
          <a:lstStyle/>
          <a:p>
            <a:r>
              <a:rPr lang="en-GB" dirty="0"/>
              <a:t>Virulence </a:t>
            </a:r>
            <a:r>
              <a:rPr lang="en-GB" dirty="0" smtClean="0"/>
              <a:t>factors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980728"/>
            <a:ext cx="8784976" cy="554461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 smtClean="0">
                <a:solidFill>
                  <a:srgbClr val="FF0000"/>
                </a:solidFill>
              </a:rPr>
              <a:t>1.  Adherence (colonization) surface macromolecules</a:t>
            </a:r>
            <a:r>
              <a:rPr lang="en-GB" dirty="0"/>
              <a:t> </a:t>
            </a:r>
            <a:r>
              <a:rPr lang="en-GB" dirty="0" smtClean="0"/>
              <a:t>-  </a:t>
            </a:r>
          </a:p>
          <a:p>
            <a:r>
              <a:rPr lang="en-GB" dirty="0" err="1" smtClean="0"/>
              <a:t>Lipoteichoic</a:t>
            </a:r>
            <a:r>
              <a:rPr lang="en-GB" dirty="0" smtClean="0"/>
              <a:t> </a:t>
            </a:r>
            <a:r>
              <a:rPr lang="en-GB" dirty="0"/>
              <a:t>acid (LTA), Protein F and </a:t>
            </a:r>
            <a:r>
              <a:rPr lang="en-GB" dirty="0" err="1"/>
              <a:t>Sfb</a:t>
            </a:r>
            <a:r>
              <a:rPr lang="en-GB" dirty="0"/>
              <a:t> </a:t>
            </a:r>
            <a:r>
              <a:rPr lang="en-GB" dirty="0" smtClean="0"/>
              <a:t>. F </a:t>
            </a:r>
            <a:r>
              <a:rPr lang="en-GB" dirty="0"/>
              <a:t>Protein mediates </a:t>
            </a:r>
            <a:r>
              <a:rPr lang="en-GB" dirty="0" err="1"/>
              <a:t>fibronectin</a:t>
            </a:r>
            <a:r>
              <a:rPr lang="en-GB" dirty="0"/>
              <a:t> binding-</a:t>
            </a:r>
            <a:r>
              <a:rPr lang="en-GB" dirty="0" err="1"/>
              <a:t>baterial</a:t>
            </a:r>
            <a:r>
              <a:rPr lang="en-GB" dirty="0"/>
              <a:t> internalization into host </a:t>
            </a:r>
            <a:r>
              <a:rPr lang="en-GB" dirty="0" smtClean="0"/>
              <a:t>cell. 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FF0000"/>
                </a:solidFill>
              </a:rPr>
              <a:t>2.  Evasion </a:t>
            </a:r>
            <a:r>
              <a:rPr lang="en-GB" dirty="0">
                <a:solidFill>
                  <a:srgbClr val="FF0000"/>
                </a:solidFill>
              </a:rPr>
              <a:t>of </a:t>
            </a:r>
            <a:r>
              <a:rPr lang="en-GB" dirty="0" smtClean="0">
                <a:solidFill>
                  <a:srgbClr val="FF0000"/>
                </a:solidFill>
              </a:rPr>
              <a:t>phagocytosis</a:t>
            </a:r>
            <a:r>
              <a:rPr lang="en-GB" dirty="0">
                <a:solidFill>
                  <a:srgbClr val="FF0000"/>
                </a:solidFill>
              </a:rPr>
              <a:t>/ </a:t>
            </a:r>
            <a:r>
              <a:rPr lang="en-GB" dirty="0" err="1">
                <a:solidFill>
                  <a:srgbClr val="FF0000"/>
                </a:solidFill>
              </a:rPr>
              <a:t>Defense</a:t>
            </a:r>
            <a:r>
              <a:rPr lang="en-GB" dirty="0">
                <a:solidFill>
                  <a:srgbClr val="FF0000"/>
                </a:solidFill>
              </a:rPr>
              <a:t> against </a:t>
            </a:r>
            <a:r>
              <a:rPr lang="en-GB" dirty="0" smtClean="0">
                <a:solidFill>
                  <a:srgbClr val="FF0000"/>
                </a:solidFill>
              </a:rPr>
              <a:t>host</a:t>
            </a:r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smtClean="0">
                <a:solidFill>
                  <a:srgbClr val="FF0000"/>
                </a:solidFill>
              </a:rPr>
              <a:t>    immune </a:t>
            </a:r>
            <a:r>
              <a:rPr lang="en-GB" dirty="0">
                <a:solidFill>
                  <a:srgbClr val="FF0000"/>
                </a:solidFill>
              </a:rPr>
              <a:t>responses</a:t>
            </a:r>
            <a:endParaRPr lang="en-GB" dirty="0" smtClean="0">
              <a:solidFill>
                <a:srgbClr val="FF0000"/>
              </a:solidFill>
            </a:endParaRPr>
          </a:p>
          <a:p>
            <a:pPr marL="914400" lvl="1" indent="-514350"/>
            <a:r>
              <a:rPr lang="en-GB" dirty="0"/>
              <a:t>Antigenic disguise and tolerance provided by hyaluronic acid capsule. </a:t>
            </a:r>
            <a:endParaRPr lang="en-GB" dirty="0" smtClean="0"/>
          </a:p>
          <a:p>
            <a:pPr marL="914400" lvl="1" indent="-514350"/>
            <a:r>
              <a:rPr lang="en-GB" dirty="0" smtClean="0"/>
              <a:t>Antigenic variation by M protein , a </a:t>
            </a:r>
            <a:r>
              <a:rPr lang="en-GB" dirty="0" err="1" smtClean="0"/>
              <a:t>fibrillar</a:t>
            </a:r>
            <a:r>
              <a:rPr lang="en-GB" dirty="0" smtClean="0"/>
              <a:t> surface protein. Its distal end bears a negative charge that interferes with phagocytosis and blocks complement deposition on the cell surface. Mutations during the course of infection alter the structure of M proteins, rendering some antibodies ineffective. Strains that persist in carriers frequently exhibit altered M proteins.</a:t>
            </a:r>
          </a:p>
        </p:txBody>
      </p:sp>
    </p:spTree>
    <p:extLst>
      <p:ext uri="{BB962C8B-B14F-4D97-AF65-F5344CB8AC3E}">
        <p14:creationId xmlns:p14="http://schemas.microsoft.com/office/powerpoint/2010/main" val="161535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88640"/>
            <a:ext cx="8640960" cy="640871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 smtClean="0">
                <a:solidFill>
                  <a:srgbClr val="FF0000"/>
                </a:solidFill>
              </a:rPr>
              <a:t>3. Invasion</a:t>
            </a:r>
          </a:p>
          <a:p>
            <a:r>
              <a:rPr lang="en-US" b="1" dirty="0" smtClean="0">
                <a:effectLst/>
              </a:rPr>
              <a:t>Streptokinase</a:t>
            </a:r>
            <a:r>
              <a:rPr lang="en-US" b="1" dirty="0">
                <a:effectLst/>
              </a:rPr>
              <a:t>: </a:t>
            </a:r>
            <a:r>
              <a:rPr lang="en-US" dirty="0">
                <a:effectLst/>
              </a:rPr>
              <a:t>Activation of plasminogen to </a:t>
            </a:r>
            <a:r>
              <a:rPr lang="en-US" dirty="0" err="1">
                <a:effectLst/>
              </a:rPr>
              <a:t>proteolytic</a:t>
            </a:r>
            <a:r>
              <a:rPr lang="en-US" dirty="0">
                <a:effectLst/>
              </a:rPr>
              <a:t> enzyme plasmin and breaks down fibrin leading to spread of the </a:t>
            </a:r>
            <a:r>
              <a:rPr lang="en-US" dirty="0" smtClean="0">
                <a:effectLst/>
              </a:rPr>
              <a:t>strep</a:t>
            </a:r>
            <a:endParaRPr lang="en-US" b="1" dirty="0">
              <a:effectLst/>
            </a:endParaRPr>
          </a:p>
          <a:p>
            <a:r>
              <a:rPr lang="en-US" b="1" dirty="0" err="1" smtClean="0">
                <a:effectLst/>
              </a:rPr>
              <a:t>Hyaluronidase</a:t>
            </a:r>
            <a:r>
              <a:rPr lang="en-US" b="1" dirty="0">
                <a:effectLst/>
              </a:rPr>
              <a:t>: </a:t>
            </a:r>
            <a:r>
              <a:rPr lang="en-US" dirty="0">
                <a:effectLst/>
              </a:rPr>
              <a:t>Breaks down hyaluronic acid of connective tissue cement </a:t>
            </a:r>
            <a:r>
              <a:rPr lang="en-US" dirty="0" smtClean="0">
                <a:effectLst/>
              </a:rPr>
              <a:t>substance allowing spread</a:t>
            </a:r>
            <a:endParaRPr lang="en-US" b="1" dirty="0">
              <a:effectLst/>
            </a:endParaRPr>
          </a:p>
          <a:p>
            <a:r>
              <a:rPr lang="en-US" b="1" dirty="0" err="1" smtClean="0">
                <a:effectLst/>
              </a:rPr>
              <a:t>Deoxyribonucleases</a:t>
            </a:r>
            <a:r>
              <a:rPr lang="en-US" b="1" dirty="0" smtClean="0">
                <a:effectLst/>
              </a:rPr>
              <a:t> </a:t>
            </a:r>
            <a:r>
              <a:rPr lang="en-US" b="1" dirty="0">
                <a:effectLst/>
              </a:rPr>
              <a:t>(</a:t>
            </a:r>
            <a:r>
              <a:rPr lang="en-US" b="1" dirty="0" err="1">
                <a:effectLst/>
              </a:rPr>
              <a:t>DNase</a:t>
            </a:r>
            <a:r>
              <a:rPr lang="en-US" b="1" dirty="0">
                <a:effectLst/>
              </a:rPr>
              <a:t>): </a:t>
            </a:r>
            <a:r>
              <a:rPr lang="en-US" dirty="0" err="1">
                <a:effectLst/>
              </a:rPr>
              <a:t>Depolymerises</a:t>
            </a:r>
            <a:r>
              <a:rPr lang="en-US" dirty="0">
                <a:effectLst/>
              </a:rPr>
              <a:t> DNA and </a:t>
            </a:r>
            <a:r>
              <a:rPr lang="en-US" dirty="0" err="1">
                <a:effectLst/>
              </a:rPr>
              <a:t>deoxyribonucleoprotein</a:t>
            </a:r>
            <a:r>
              <a:rPr lang="en-US" dirty="0">
                <a:effectLst/>
              </a:rPr>
              <a:t> to make it less viscous and facilitate spread of </a:t>
            </a:r>
            <a:r>
              <a:rPr lang="en-US" dirty="0" smtClean="0">
                <a:effectLst/>
              </a:rPr>
              <a:t>streptococci</a:t>
            </a:r>
            <a:endParaRPr lang="en-GB" dirty="0">
              <a:effectLst/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FF0000"/>
                </a:solidFill>
              </a:rPr>
              <a:t>4. Production </a:t>
            </a:r>
            <a:r>
              <a:rPr lang="en-GB" dirty="0">
                <a:solidFill>
                  <a:srgbClr val="FF0000"/>
                </a:solidFill>
              </a:rPr>
              <a:t>of Toxins and Enzymes(Antigenic Strains) and </a:t>
            </a:r>
            <a:r>
              <a:rPr lang="en-GB" dirty="0" smtClean="0">
                <a:solidFill>
                  <a:srgbClr val="FF0000"/>
                </a:solidFill>
              </a:rPr>
              <a:t>other</a:t>
            </a:r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smtClean="0">
                <a:solidFill>
                  <a:srgbClr val="FF0000"/>
                </a:solidFill>
              </a:rPr>
              <a:t>   systemic </a:t>
            </a:r>
            <a:r>
              <a:rPr lang="en-GB" dirty="0">
                <a:solidFill>
                  <a:srgbClr val="FF0000"/>
                </a:solidFill>
              </a:rPr>
              <a:t>effects. </a:t>
            </a:r>
          </a:p>
          <a:p>
            <a:r>
              <a:rPr lang="en-GB" dirty="0" smtClean="0"/>
              <a:t>Exotoxins</a:t>
            </a:r>
            <a:r>
              <a:rPr lang="en-GB" dirty="0"/>
              <a:t>, such as </a:t>
            </a:r>
            <a:r>
              <a:rPr lang="en-GB" b="1" dirty="0"/>
              <a:t>pyrogenic (</a:t>
            </a:r>
            <a:r>
              <a:rPr lang="en-GB" b="1" dirty="0" err="1"/>
              <a:t>erythrogenic</a:t>
            </a:r>
            <a:r>
              <a:rPr lang="en-GB" b="1" dirty="0"/>
              <a:t>) toxin </a:t>
            </a:r>
            <a:r>
              <a:rPr lang="en-GB" dirty="0"/>
              <a:t>which causes the rash of scarlet fever and systemic toxic shock syndrome.</a:t>
            </a:r>
          </a:p>
          <a:p>
            <a:r>
              <a:rPr lang="en-GB" dirty="0"/>
              <a:t>Toxic shock: Exotoxin is </a:t>
            </a:r>
            <a:r>
              <a:rPr lang="en-GB" dirty="0" err="1"/>
              <a:t>superantigen</a:t>
            </a:r>
            <a:r>
              <a:rPr lang="en-GB" dirty="0"/>
              <a:t> that binds directly to MHC II (without being processed) and binds abnormally to the T cell receptor of many (up to 20% of) T cells. Exaggerated production of cytokines causes the signs of shock: fever, rash, low blood pressure. aberrant interaction between toxin, macrophage, and T cells</a:t>
            </a:r>
            <a:r>
              <a:rPr lang="en-GB" dirty="0" smtClean="0"/>
              <a:t>.</a:t>
            </a:r>
          </a:p>
          <a:p>
            <a:r>
              <a:rPr lang="en-US" dirty="0">
                <a:effectLst/>
              </a:rPr>
              <a:t>Soluble toxins are the basis for Dick test to detect antibodies in circulation by </a:t>
            </a:r>
            <a:r>
              <a:rPr lang="en-US" dirty="0" err="1">
                <a:effectLst/>
              </a:rPr>
              <a:t>Schwaltz</a:t>
            </a:r>
            <a:r>
              <a:rPr lang="en-US" dirty="0">
                <a:effectLst/>
              </a:rPr>
              <a:t>-Charlton </a:t>
            </a:r>
            <a:r>
              <a:rPr lang="en-US" dirty="0" smtClean="0">
                <a:effectLst/>
              </a:rPr>
              <a:t>reactions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7412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548680"/>
            <a:ext cx="8496944" cy="604867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 smtClean="0">
                <a:solidFill>
                  <a:srgbClr val="FF0000"/>
                </a:solidFill>
              </a:rPr>
              <a:t>5. </a:t>
            </a:r>
            <a:r>
              <a:rPr lang="en-GB" dirty="0" err="1" smtClean="0">
                <a:solidFill>
                  <a:srgbClr val="FF0000"/>
                </a:solidFill>
              </a:rPr>
              <a:t>Leukocidins</a:t>
            </a:r>
            <a:r>
              <a:rPr lang="en-GB" dirty="0">
                <a:solidFill>
                  <a:srgbClr val="FF0000"/>
                </a:solidFill>
              </a:rPr>
              <a:t>, </a:t>
            </a:r>
            <a:r>
              <a:rPr lang="en-GB" dirty="0"/>
              <a:t>including </a:t>
            </a:r>
            <a:r>
              <a:rPr lang="en-GB" dirty="0" err="1"/>
              <a:t>streptolysin</a:t>
            </a:r>
            <a:r>
              <a:rPr lang="en-GB" dirty="0"/>
              <a:t> S and </a:t>
            </a:r>
            <a:r>
              <a:rPr lang="en-GB" dirty="0" err="1"/>
              <a:t>streptolysin</a:t>
            </a:r>
            <a:r>
              <a:rPr lang="en-GB" dirty="0"/>
              <a:t> </a:t>
            </a:r>
            <a:r>
              <a:rPr lang="en-GB" dirty="0" smtClean="0"/>
              <a:t>O,</a:t>
            </a:r>
          </a:p>
          <a:p>
            <a:pPr marL="0" indent="0">
              <a:buNone/>
            </a:pPr>
            <a:r>
              <a:rPr lang="en-GB" dirty="0" smtClean="0"/>
              <a:t>     are </a:t>
            </a:r>
            <a:r>
              <a:rPr lang="en-GB" dirty="0"/>
              <a:t>proteins secreted by </a:t>
            </a:r>
            <a:r>
              <a:rPr lang="en-GB" dirty="0" smtClean="0"/>
              <a:t>streptococci </a:t>
            </a:r>
            <a:r>
              <a:rPr lang="en-GB" dirty="0"/>
              <a:t>to </a:t>
            </a:r>
            <a:r>
              <a:rPr lang="en-GB" dirty="0" smtClean="0"/>
              <a:t>kill phagocytes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 (and </a:t>
            </a:r>
            <a:r>
              <a:rPr lang="en-GB" dirty="0"/>
              <a:t>probably to release nutrients for their growth) </a:t>
            </a:r>
          </a:p>
          <a:p>
            <a:r>
              <a:rPr lang="en-US" b="1" dirty="0" err="1" smtClean="0">
                <a:effectLst/>
              </a:rPr>
              <a:t>Streptolysins</a:t>
            </a:r>
            <a:r>
              <a:rPr lang="en-US" b="1" dirty="0">
                <a:effectLst/>
              </a:rPr>
              <a:t>: </a:t>
            </a:r>
            <a:r>
              <a:rPr lang="en-US" dirty="0">
                <a:effectLst/>
              </a:rPr>
              <a:t>Are of two types, O and S and both are </a:t>
            </a:r>
            <a:r>
              <a:rPr lang="en-US" dirty="0" err="1">
                <a:effectLst/>
              </a:rPr>
              <a:t>haemolysins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‘O’ is oxygen sensitive and is active in reduced state and hence a powerful toxic to both man and animals to the heart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‘S’ is not inactivated by oxygen hence is not antigenic. Is responsible for β-</a:t>
            </a:r>
            <a:r>
              <a:rPr lang="en-US" dirty="0" err="1">
                <a:effectLst/>
              </a:rPr>
              <a:t>haemolysis</a:t>
            </a:r>
            <a:r>
              <a:rPr lang="en-US" dirty="0">
                <a:effectLst/>
              </a:rPr>
              <a:t> on blood agar aerobically. 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Diagnostically, ASOT test is based on </a:t>
            </a:r>
            <a:r>
              <a:rPr lang="en-US" dirty="0" err="1" smtClean="0">
                <a:effectLst/>
              </a:rPr>
              <a:t>Streptolysins</a:t>
            </a:r>
            <a:endParaRPr lang="en-US" dirty="0" smtClean="0">
              <a:effectLst/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FF0000"/>
                </a:solidFill>
              </a:rPr>
              <a:t>6. </a:t>
            </a:r>
            <a:r>
              <a:rPr lang="en-GB" dirty="0">
                <a:solidFill>
                  <a:srgbClr val="FF0000"/>
                </a:solidFill>
              </a:rPr>
              <a:t>I</a:t>
            </a:r>
            <a:r>
              <a:rPr lang="en-GB" dirty="0" smtClean="0">
                <a:solidFill>
                  <a:srgbClr val="FF0000"/>
                </a:solidFill>
              </a:rPr>
              <a:t>nduction </a:t>
            </a:r>
            <a:r>
              <a:rPr lang="en-GB" dirty="0">
                <a:solidFill>
                  <a:srgbClr val="FF0000"/>
                </a:solidFill>
              </a:rPr>
              <a:t>of circulating, cross-reactive antibodies </a:t>
            </a:r>
          </a:p>
          <a:p>
            <a:r>
              <a:rPr lang="en-GB" dirty="0"/>
              <a:t>Some of the antibodies produced during infection by certain strains of streptococci cross-react with certain host tissues. These antibodies can indirectly damage host tissues, even after the organisms have been cleared, and cause autoimmune complications</a:t>
            </a:r>
            <a:r>
              <a:rPr lang="en-GB" dirty="0" smtClean="0"/>
              <a:t>.</a:t>
            </a:r>
            <a:endParaRPr lang="en-GB" dirty="0">
              <a:effectLst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111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990600" y="0"/>
            <a:ext cx="6559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0066"/>
                </a:solidFill>
              </a:rPr>
              <a:t>Summary of diseases caused by </a:t>
            </a:r>
            <a:r>
              <a:rPr lang="en-US" b="1" i="1">
                <a:solidFill>
                  <a:srgbClr val="FF0066"/>
                </a:solidFill>
              </a:rPr>
              <a:t>Streptococcus pyogenes</a:t>
            </a:r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6148" name="Picture 4" descr="stre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2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792088"/>
          </a:xfrm>
        </p:spPr>
        <p:txBody>
          <a:bodyPr/>
          <a:lstStyle/>
          <a:p>
            <a:r>
              <a:rPr lang="en-US" dirty="0" smtClean="0">
                <a:effectLst/>
              </a:rPr>
              <a:t>Effects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908720"/>
            <a:ext cx="8640960" cy="5328592"/>
          </a:xfrm>
        </p:spPr>
        <p:txBody>
          <a:bodyPr>
            <a:normAutofit lnSpcReduction="10000"/>
          </a:bodyPr>
          <a:lstStyle/>
          <a:p>
            <a:pPr lvl="0"/>
            <a:r>
              <a:rPr lang="en-US" dirty="0">
                <a:effectLst/>
              </a:rPr>
              <a:t>Acute sore throat;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Tonsillitis </a:t>
            </a:r>
            <a:endParaRPr lang="en-GB" dirty="0">
              <a:effectLst/>
            </a:endParaRPr>
          </a:p>
          <a:p>
            <a:pPr lvl="1"/>
            <a:r>
              <a:rPr lang="en-US" dirty="0" err="1">
                <a:effectLst/>
              </a:rPr>
              <a:t>Lymphodenitis</a:t>
            </a:r>
            <a:r>
              <a:rPr lang="en-US" dirty="0">
                <a:effectLst/>
              </a:rPr>
              <a:t> 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Pharyngitis (strep throat)</a:t>
            </a:r>
            <a:endParaRPr lang="en-GB" dirty="0">
              <a:effectLst/>
            </a:endParaRPr>
          </a:p>
          <a:p>
            <a:pPr lvl="0"/>
            <a:r>
              <a:rPr lang="en-US" dirty="0" smtClean="0">
                <a:effectLst/>
              </a:rPr>
              <a:t>Scarlet </a:t>
            </a:r>
            <a:r>
              <a:rPr lang="en-US" dirty="0">
                <a:effectLst/>
              </a:rPr>
              <a:t>fever/ rash; caused by </a:t>
            </a:r>
            <a:r>
              <a:rPr lang="en-US" dirty="0" err="1">
                <a:effectLst/>
              </a:rPr>
              <a:t>erythrogenic</a:t>
            </a:r>
            <a:r>
              <a:rPr lang="en-US" dirty="0">
                <a:effectLst/>
              </a:rPr>
              <a:t> toxins which cause skin rash thus causing scarlet fever and later on toxic shock syndrome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Invasive, toxigenic infections can result in </a:t>
            </a:r>
            <a:r>
              <a:rPr lang="en-US" b="1" dirty="0">
                <a:effectLst/>
              </a:rPr>
              <a:t>necrotizing fasciitis</a:t>
            </a:r>
            <a:r>
              <a:rPr lang="en-US" dirty="0">
                <a:effectLst/>
              </a:rPr>
              <a:t>, </a:t>
            </a:r>
            <a:r>
              <a:rPr lang="en-US" b="1" dirty="0">
                <a:effectLst/>
              </a:rPr>
              <a:t>myositis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Otitis media and </a:t>
            </a:r>
            <a:r>
              <a:rPr lang="en-US" dirty="0" err="1" smtClean="0">
                <a:effectLst/>
              </a:rPr>
              <a:t>mastoidis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8245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60648"/>
            <a:ext cx="8712968" cy="6336704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en-US" dirty="0">
                <a:effectLst/>
              </a:rPr>
              <a:t>Meningitis 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Infections of the skin;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Cellulitis- </a:t>
            </a:r>
            <a:r>
              <a:rPr lang="en-GB" dirty="0">
                <a:effectLst/>
              </a:rPr>
              <a:t>infection of the deep layers of the skin</a:t>
            </a:r>
          </a:p>
          <a:p>
            <a:pPr lvl="1"/>
            <a:r>
              <a:rPr lang="en-US" dirty="0">
                <a:effectLst/>
              </a:rPr>
              <a:t>Impetigo- infection of the superficial layers of the skin 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Erysipelas</a:t>
            </a:r>
            <a:endParaRPr lang="en-GB" dirty="0">
              <a:effectLst/>
            </a:endParaRPr>
          </a:p>
          <a:p>
            <a:pPr lvl="1"/>
            <a:r>
              <a:rPr lang="en-US" dirty="0" err="1">
                <a:effectLst/>
              </a:rPr>
              <a:t>Pyoderma</a:t>
            </a:r>
            <a:r>
              <a:rPr lang="en-US" dirty="0">
                <a:effectLst/>
              </a:rPr>
              <a:t> 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Wound infections 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Puerperal sepsis after childbirth due to infection of the uterus 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Septicemia and sepsis after trauma, accidents, surgical wounds and burns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Acute bacterial endocarditis (ABE)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Post streptococcal </a:t>
            </a:r>
            <a:r>
              <a:rPr lang="en-US" dirty="0" err="1">
                <a:effectLst/>
              </a:rPr>
              <a:t>sequelae</a:t>
            </a:r>
            <a:r>
              <a:rPr lang="en-US" dirty="0">
                <a:effectLst/>
              </a:rPr>
              <a:t>; immunological  mediated syndrome as a response to the Strep </a:t>
            </a:r>
            <a:r>
              <a:rPr lang="en-US" dirty="0" err="1">
                <a:effectLst/>
              </a:rPr>
              <a:t>pyogenes</a:t>
            </a:r>
            <a:r>
              <a:rPr lang="en-US" dirty="0">
                <a:effectLst/>
              </a:rPr>
              <a:t>. The diseases include;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Cardiac muscle causing acute rheumatic fever (ARF)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Kidney muscle causing acute glomerulonephritis (AGN); both are hypersensitivity reactions and appear 2-3 weeks after </a:t>
            </a:r>
            <a:r>
              <a:rPr lang="en-US" dirty="0" smtClean="0">
                <a:effectLst/>
              </a:rPr>
              <a:t>infection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0742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352928" cy="576064"/>
          </a:xfrm>
        </p:spPr>
        <p:txBody>
          <a:bodyPr/>
          <a:lstStyle/>
          <a:p>
            <a:r>
              <a:rPr lang="en-US" sz="3600" dirty="0">
                <a:effectLst/>
              </a:rPr>
              <a:t>STREPTOCOCCACEA (10 genes</a:t>
            </a:r>
            <a:r>
              <a:rPr lang="en-US" sz="3600" dirty="0" smtClean="0">
                <a:effectLst/>
              </a:rPr>
              <a:t>)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052736"/>
            <a:ext cx="8712968" cy="554461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>
                <a:effectLst/>
              </a:rPr>
              <a:t>Genus: Streptococcus (21 Species)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Strep </a:t>
            </a:r>
            <a:r>
              <a:rPr lang="en-US" dirty="0" err="1">
                <a:effectLst/>
              </a:rPr>
              <a:t>pyogenes</a:t>
            </a:r>
            <a:r>
              <a:rPr lang="en-US" dirty="0">
                <a:effectLst/>
              </a:rPr>
              <a:t> (Beta </a:t>
            </a:r>
            <a:r>
              <a:rPr lang="en-US" dirty="0" err="1">
                <a:effectLst/>
              </a:rPr>
              <a:t>Haemolysis</a:t>
            </a:r>
            <a:r>
              <a:rPr lang="en-US" dirty="0">
                <a:effectLst/>
              </a:rPr>
              <a:t> Group A)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Strep </a:t>
            </a:r>
            <a:r>
              <a:rPr lang="en-US" dirty="0" err="1">
                <a:effectLst/>
              </a:rPr>
              <a:t>agalactiae</a:t>
            </a:r>
            <a:r>
              <a:rPr lang="en-GB" dirty="0">
                <a:effectLst/>
              </a:rPr>
              <a:t> </a:t>
            </a:r>
            <a:r>
              <a:rPr lang="en-US" dirty="0">
                <a:effectLst/>
              </a:rPr>
              <a:t>(Beta </a:t>
            </a:r>
            <a:r>
              <a:rPr lang="en-US" dirty="0" err="1">
                <a:effectLst/>
              </a:rPr>
              <a:t>Haemolysis</a:t>
            </a:r>
            <a:r>
              <a:rPr lang="en-US" dirty="0">
                <a:effectLst/>
              </a:rPr>
              <a:t> Group </a:t>
            </a:r>
            <a:r>
              <a:rPr lang="en-US" dirty="0" smtClean="0">
                <a:effectLst/>
              </a:rPr>
              <a:t>B)</a:t>
            </a:r>
            <a:endParaRPr lang="en-GB" dirty="0">
              <a:effectLst/>
            </a:endParaRPr>
          </a:p>
          <a:p>
            <a:pPr lvl="0"/>
            <a:r>
              <a:rPr lang="en-US" dirty="0" smtClean="0">
                <a:effectLst/>
              </a:rPr>
              <a:t>Strep </a:t>
            </a:r>
            <a:r>
              <a:rPr lang="en-US" dirty="0" err="1">
                <a:effectLst/>
              </a:rPr>
              <a:t>pneumoniae</a:t>
            </a:r>
            <a:r>
              <a:rPr lang="en-US" dirty="0">
                <a:effectLst/>
              </a:rPr>
              <a:t> (Alpha </a:t>
            </a:r>
            <a:r>
              <a:rPr lang="en-US" dirty="0" err="1">
                <a:effectLst/>
              </a:rPr>
              <a:t>Haemolytic</a:t>
            </a:r>
            <a:r>
              <a:rPr lang="en-US" dirty="0">
                <a:effectLst/>
              </a:rPr>
              <a:t>)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Strep </a:t>
            </a:r>
            <a:r>
              <a:rPr lang="en-US" dirty="0" err="1">
                <a:effectLst/>
              </a:rPr>
              <a:t>viridans</a:t>
            </a:r>
            <a:r>
              <a:rPr lang="en-US" dirty="0">
                <a:effectLst/>
              </a:rPr>
              <a:t> </a:t>
            </a:r>
            <a:r>
              <a:rPr lang="en-US" dirty="0" smtClean="0">
                <a:effectLst/>
              </a:rPr>
              <a:t> (</a:t>
            </a:r>
            <a:r>
              <a:rPr lang="en-US" dirty="0">
                <a:effectLst/>
              </a:rPr>
              <a:t>Alpha </a:t>
            </a:r>
            <a:r>
              <a:rPr lang="en-US" dirty="0" err="1">
                <a:effectLst/>
              </a:rPr>
              <a:t>Haemolytic</a:t>
            </a:r>
            <a:r>
              <a:rPr lang="en-US" dirty="0">
                <a:effectLst/>
              </a:rPr>
              <a:t>)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Strep </a:t>
            </a:r>
            <a:r>
              <a:rPr lang="en-US" dirty="0" err="1">
                <a:effectLst/>
              </a:rPr>
              <a:t>faecalis</a:t>
            </a:r>
            <a:r>
              <a:rPr lang="en-US" dirty="0">
                <a:effectLst/>
              </a:rPr>
              <a:t> (Enterococci</a:t>
            </a:r>
            <a:r>
              <a:rPr lang="en-US" dirty="0" smtClean="0">
                <a:effectLst/>
              </a:rPr>
              <a:t>)</a:t>
            </a:r>
          </a:p>
          <a:p>
            <a:pPr marL="0" indent="0">
              <a:buNone/>
            </a:pPr>
            <a:r>
              <a:rPr lang="en-US" b="1" dirty="0">
                <a:effectLst/>
              </a:rPr>
              <a:t>Genus: </a:t>
            </a:r>
            <a:r>
              <a:rPr lang="en-US" b="1" dirty="0" err="1">
                <a:effectLst/>
              </a:rPr>
              <a:t>Peptostreptococcus</a:t>
            </a:r>
            <a:r>
              <a:rPr lang="en-US" b="1" dirty="0">
                <a:effectLst/>
              </a:rPr>
              <a:t> (5 Species)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Are strict anaerobic streptococci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Some are pathogenic and cause abscesses </a:t>
            </a:r>
            <a:endParaRPr lang="en-GB" dirty="0">
              <a:effectLst/>
            </a:endParaRPr>
          </a:p>
          <a:p>
            <a:pPr marL="0" indent="0">
              <a:buNone/>
            </a:pPr>
            <a:r>
              <a:rPr lang="en-US" b="1" dirty="0">
                <a:effectLst/>
              </a:rPr>
              <a:t>Genus: </a:t>
            </a:r>
            <a:r>
              <a:rPr lang="en-US" b="1" dirty="0" err="1">
                <a:effectLst/>
              </a:rPr>
              <a:t>Aerococcus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Is a strict anaerobe</a:t>
            </a:r>
            <a:endParaRPr lang="en-GB" dirty="0">
              <a:effectLst/>
            </a:endParaRPr>
          </a:p>
          <a:p>
            <a:pPr marL="0" indent="0">
              <a:buNone/>
            </a:pPr>
            <a:r>
              <a:rPr lang="en-US" b="1" dirty="0">
                <a:effectLst/>
              </a:rPr>
              <a:t>Genus: Lactobacilli </a:t>
            </a:r>
          </a:p>
          <a:p>
            <a:r>
              <a:rPr lang="en-US" dirty="0" err="1">
                <a:effectLst/>
              </a:rPr>
              <a:t>Leucoriastae</a:t>
            </a:r>
            <a:r>
              <a:rPr lang="en-US" dirty="0">
                <a:effectLst/>
              </a:rPr>
              <a:t> </a:t>
            </a:r>
            <a:r>
              <a:rPr lang="en-US" dirty="0" smtClean="0">
                <a:effectLst/>
              </a:rPr>
              <a:t>streptococci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4468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40960" cy="936104"/>
          </a:xfrm>
        </p:spPr>
        <p:txBody>
          <a:bodyPr/>
          <a:lstStyle/>
          <a:p>
            <a:r>
              <a:rPr lang="en-US" dirty="0" err="1">
                <a:solidFill>
                  <a:srgbClr val="FFFF00"/>
                </a:solidFill>
              </a:rPr>
              <a:t>Suppurative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conditions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68760"/>
            <a:ext cx="8784976" cy="5400600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(</a:t>
            </a:r>
            <a:r>
              <a:rPr lang="en-GB" dirty="0"/>
              <a:t>Active infections associated with pus) occur in the throat, skin, and systemically. </a:t>
            </a:r>
          </a:p>
          <a:p>
            <a:pPr marL="0" indent="0">
              <a:buNone/>
            </a:pPr>
            <a:r>
              <a:rPr lang="en-GB" b="1" dirty="0"/>
              <a:t>Throat</a:t>
            </a:r>
            <a:r>
              <a:rPr lang="en-GB" dirty="0"/>
              <a:t> </a:t>
            </a:r>
            <a:endParaRPr lang="en-GB" dirty="0" smtClean="0"/>
          </a:p>
          <a:p>
            <a:r>
              <a:rPr lang="en-GB" dirty="0" smtClean="0"/>
              <a:t>Streptococcal </a:t>
            </a:r>
            <a:r>
              <a:rPr lang="en-GB" dirty="0"/>
              <a:t>pharyngitis is acquired by inhaling aerosols emitted by infected individuals. The symptoms reflect the inflammatory events at the site of infection. A few (1-3%) people develop rheumatic fever weeks after the infection has cleared. </a:t>
            </a:r>
          </a:p>
          <a:p>
            <a:pPr marL="0" indent="0">
              <a:buNone/>
            </a:pPr>
            <a:r>
              <a:rPr lang="en-GB" b="1" dirty="0"/>
              <a:t>Skin </a:t>
            </a:r>
            <a:endParaRPr lang="en-GB" b="1" dirty="0" smtClean="0"/>
          </a:p>
          <a:p>
            <a:r>
              <a:rPr lang="en-GB" dirty="0" smtClean="0"/>
              <a:t>Impetigo </a:t>
            </a:r>
            <a:r>
              <a:rPr lang="en-GB" dirty="0"/>
              <a:t>involves the infection of epidermal layers of skin. Pre-pubertal children are the most susceptible. Cellulitis occurs when the infection spreads subcutaneous tissues. Erysipelas is the infection of the dermis. About 5% of patients will develop more disseminated disease. Necrotizing fasciitis involves infection of the fascia and may proceed rapidly to underlying muscle.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500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40960" cy="936104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Non-</a:t>
            </a:r>
            <a:r>
              <a:rPr lang="en-US" dirty="0" err="1">
                <a:solidFill>
                  <a:srgbClr val="FFFF00"/>
                </a:solidFill>
              </a:rPr>
              <a:t>suppurative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Sequelae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.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68760"/>
            <a:ext cx="8784976" cy="5400600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Some </a:t>
            </a:r>
            <a:r>
              <a:rPr lang="en-GB" dirty="0"/>
              <a:t>of the antibodies produced during the above infections cross-react with certain host tissues. These can indirectly damage host tissues, even after the organisms have </a:t>
            </a:r>
            <a:r>
              <a:rPr lang="en-GB" dirty="0" err="1"/>
              <a:t>beencleared</a:t>
            </a:r>
            <a:r>
              <a:rPr lang="en-GB" dirty="0"/>
              <a:t>, and cause non </a:t>
            </a:r>
            <a:r>
              <a:rPr lang="en-GB" dirty="0" err="1"/>
              <a:t>suppurative</a:t>
            </a:r>
            <a:r>
              <a:rPr lang="en-GB" dirty="0"/>
              <a:t> complications</a:t>
            </a:r>
            <a:r>
              <a:rPr lang="en-GB" dirty="0" smtClean="0"/>
              <a:t>.</a:t>
            </a:r>
          </a:p>
          <a:p>
            <a:r>
              <a:rPr lang="en-GB" dirty="0" smtClean="0"/>
              <a:t>Rheumatic </a:t>
            </a:r>
            <a:r>
              <a:rPr lang="en-GB" dirty="0"/>
              <a:t>fever. M protein cross reacts with sarcolemma. Antibodies cross-react with heart tissue, fix complement, and cause damage</a:t>
            </a:r>
            <a:r>
              <a:rPr lang="en-GB" dirty="0" smtClean="0"/>
              <a:t>. </a:t>
            </a:r>
          </a:p>
          <a:p>
            <a:r>
              <a:rPr lang="en-GB" dirty="0" smtClean="0"/>
              <a:t>Glomerulonephritis</a:t>
            </a:r>
            <a:r>
              <a:rPr lang="en-GB" dirty="0"/>
              <a:t>. Antigen-antibody complexes may be deposited in kidney, fix complement, and damage glomeruli. Only a few M-types are </a:t>
            </a:r>
            <a:r>
              <a:rPr lang="en-GB" dirty="0" err="1"/>
              <a:t>nephritogenic</a:t>
            </a:r>
            <a:r>
              <a:rPr lang="en-GB" dirty="0"/>
              <a:t>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02546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772400" cy="652686"/>
          </a:xfrm>
        </p:spPr>
        <p:txBody>
          <a:bodyPr/>
          <a:lstStyle/>
          <a:p>
            <a:r>
              <a:rPr lang="en-US" dirty="0">
                <a:effectLst/>
              </a:rPr>
              <a:t>Lab Diagnosis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12776"/>
            <a:ext cx="8640960" cy="5256584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Specimens</a:t>
            </a:r>
          </a:p>
          <a:p>
            <a:pPr lvl="1"/>
            <a:r>
              <a:rPr lang="en-GB" dirty="0"/>
              <a:t>Pus and swabs from infected </a:t>
            </a:r>
            <a:r>
              <a:rPr lang="en-GB" dirty="0" smtClean="0"/>
              <a:t>sites </a:t>
            </a:r>
            <a:r>
              <a:rPr lang="en-GB" dirty="0" err="1" smtClean="0"/>
              <a:t>e.g</a:t>
            </a:r>
            <a:r>
              <a:rPr lang="en-GB" dirty="0" smtClean="0"/>
              <a:t> throat, sputum, </a:t>
            </a:r>
            <a:r>
              <a:rPr lang="en-GB" dirty="0"/>
              <a:t>blood for culture. </a:t>
            </a:r>
            <a:endParaRPr lang="en-GB" dirty="0" smtClean="0"/>
          </a:p>
          <a:p>
            <a:r>
              <a:rPr lang="en-GB" dirty="0" smtClean="0"/>
              <a:t>Microscopy</a:t>
            </a:r>
            <a:endParaRPr lang="en-GB" dirty="0"/>
          </a:p>
          <a:p>
            <a:pPr lvl="1"/>
            <a:r>
              <a:rPr lang="en-GB" dirty="0"/>
              <a:t>Gram stain and observe for gram positive </a:t>
            </a:r>
            <a:r>
              <a:rPr lang="en-GB" dirty="0" err="1"/>
              <a:t>cocci</a:t>
            </a:r>
            <a:r>
              <a:rPr lang="en-GB" dirty="0"/>
              <a:t> in </a:t>
            </a:r>
            <a:r>
              <a:rPr lang="en-GB" dirty="0" smtClean="0"/>
              <a:t>chains.</a:t>
            </a:r>
            <a:endParaRPr lang="en-US" dirty="0" smtClean="0"/>
          </a:p>
          <a:p>
            <a:r>
              <a:rPr lang="en-GB" dirty="0"/>
              <a:t>Culture</a:t>
            </a:r>
          </a:p>
          <a:p>
            <a:pPr lvl="1"/>
            <a:r>
              <a:rPr lang="en-GB" dirty="0"/>
              <a:t>Blood </a:t>
            </a:r>
            <a:r>
              <a:rPr lang="en-GB" dirty="0" smtClean="0"/>
              <a:t>agar, 37</a:t>
            </a:r>
            <a:r>
              <a:rPr lang="en-GB" baseline="30000" dirty="0" smtClean="0"/>
              <a:t>0</a:t>
            </a:r>
            <a:r>
              <a:rPr lang="en-GB" dirty="0" smtClean="0"/>
              <a:t>C in air for 18-24 hours</a:t>
            </a:r>
          </a:p>
          <a:p>
            <a:pPr lvl="1"/>
            <a:r>
              <a:rPr lang="en-US" dirty="0" smtClean="0"/>
              <a:t>Colonies are smooth circular 2-3 mm in diameter (S </a:t>
            </a:r>
            <a:r>
              <a:rPr lang="en-US" dirty="0" err="1" smtClean="0"/>
              <a:t>pneumoniae</a:t>
            </a:r>
            <a:r>
              <a:rPr lang="en-US" dirty="0" smtClean="0"/>
              <a:t> has pinpoint colonies with draughtsman appearance due to autolysis)</a:t>
            </a:r>
          </a:p>
          <a:p>
            <a:pPr lvl="1"/>
            <a:r>
              <a:rPr lang="en-GB" dirty="0" smtClean="0"/>
              <a:t>Beta haemolytic on blood agar</a:t>
            </a:r>
            <a:endParaRPr lang="en-US" dirty="0" smtClean="0"/>
          </a:p>
          <a:p>
            <a:pPr lvl="1"/>
            <a:r>
              <a:rPr lang="en-US" dirty="0"/>
              <a:t>Gram stain- chains of </a:t>
            </a:r>
            <a:r>
              <a:rPr lang="en-US" dirty="0" err="1"/>
              <a:t>cocci</a:t>
            </a:r>
            <a:r>
              <a:rPr lang="en-US" dirty="0"/>
              <a:t> 8-16 cells( S </a:t>
            </a:r>
            <a:r>
              <a:rPr lang="en-US" dirty="0" err="1"/>
              <a:t>pneumoniae</a:t>
            </a:r>
            <a:r>
              <a:rPr lang="en-US" dirty="0"/>
              <a:t> </a:t>
            </a:r>
            <a:r>
              <a:rPr lang="en-US" dirty="0" err="1"/>
              <a:t>lanceloate</a:t>
            </a:r>
            <a:r>
              <a:rPr lang="en-US" dirty="0"/>
              <a:t> </a:t>
            </a:r>
            <a:r>
              <a:rPr lang="en-US" dirty="0" err="1"/>
              <a:t>diplococci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7826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6192688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Biochemical tests</a:t>
            </a:r>
          </a:p>
          <a:p>
            <a:pPr lvl="1"/>
            <a:r>
              <a:rPr lang="en-US" dirty="0" smtClean="0">
                <a:effectLst/>
              </a:rPr>
              <a:t>Catalase </a:t>
            </a:r>
            <a:r>
              <a:rPr lang="en-US" dirty="0">
                <a:effectLst/>
              </a:rPr>
              <a:t>test</a:t>
            </a:r>
            <a:r>
              <a:rPr lang="en-GB" dirty="0" smtClean="0"/>
              <a:t>Are </a:t>
            </a:r>
            <a:r>
              <a:rPr lang="en-GB" dirty="0"/>
              <a:t>catalase-negative (cannot convert hydrogen peroxide </a:t>
            </a:r>
            <a:r>
              <a:rPr lang="en-GB" dirty="0" smtClean="0"/>
              <a:t>(to </a:t>
            </a:r>
            <a:r>
              <a:rPr lang="en-GB" dirty="0"/>
              <a:t>water and oxygen) </a:t>
            </a:r>
            <a:r>
              <a:rPr lang="en-GB" dirty="0" smtClean="0"/>
              <a:t>distinguishing  </a:t>
            </a:r>
            <a:r>
              <a:rPr lang="en-GB" dirty="0"/>
              <a:t>them from staphylococci. </a:t>
            </a:r>
          </a:p>
          <a:p>
            <a:pPr lvl="1"/>
            <a:r>
              <a:rPr lang="en-US" dirty="0" smtClean="0"/>
              <a:t>Bacitracin </a:t>
            </a:r>
            <a:r>
              <a:rPr lang="en-US" dirty="0"/>
              <a:t>sensitivity -differentiate between GAS(sensitive) and GBS(resistant)</a:t>
            </a:r>
          </a:p>
          <a:p>
            <a:pPr lvl="1"/>
            <a:r>
              <a:rPr lang="en-US" dirty="0" err="1"/>
              <a:t>Aesculin</a:t>
            </a:r>
            <a:r>
              <a:rPr lang="en-US" dirty="0"/>
              <a:t>-differentiate between GBS(No hydrolysis) and Enterococcus(Hydrolysis)	</a:t>
            </a:r>
          </a:p>
          <a:p>
            <a:pPr lvl="1"/>
            <a:r>
              <a:rPr lang="en-US" dirty="0"/>
              <a:t>CAMP factor production by GBS</a:t>
            </a:r>
          </a:p>
          <a:p>
            <a:pPr lvl="1"/>
            <a:r>
              <a:rPr lang="en-US" dirty="0"/>
              <a:t>Sodium </a:t>
            </a:r>
            <a:r>
              <a:rPr lang="en-US" dirty="0" err="1"/>
              <a:t>Hippurate</a:t>
            </a:r>
            <a:r>
              <a:rPr lang="en-US" dirty="0"/>
              <a:t> hydrolysis-GBS and </a:t>
            </a:r>
            <a:r>
              <a:rPr lang="en-US" dirty="0" err="1"/>
              <a:t>Gadnerella</a:t>
            </a:r>
            <a:r>
              <a:rPr lang="en-US" dirty="0"/>
              <a:t> </a:t>
            </a:r>
            <a:r>
              <a:rPr lang="en-US" dirty="0" err="1"/>
              <a:t>hydrolyse</a:t>
            </a:r>
            <a:endParaRPr lang="en-US" dirty="0"/>
          </a:p>
          <a:p>
            <a:pPr lvl="1"/>
            <a:r>
              <a:rPr lang="en-US" dirty="0" err="1"/>
              <a:t>Optochin</a:t>
            </a:r>
            <a:r>
              <a:rPr lang="en-US" dirty="0"/>
              <a:t> Test-Differentiate between alpha hemolytic streptococci, S </a:t>
            </a:r>
            <a:r>
              <a:rPr lang="en-US" dirty="0" err="1"/>
              <a:t>pneumoniae</a:t>
            </a:r>
            <a:r>
              <a:rPr lang="en-US" dirty="0"/>
              <a:t>(Susceptible) and </a:t>
            </a:r>
            <a:r>
              <a:rPr lang="en-US" dirty="0" smtClean="0"/>
              <a:t>S. </a:t>
            </a:r>
            <a:r>
              <a:rPr lang="en-US" dirty="0" err="1" smtClean="0"/>
              <a:t>Viridans</a:t>
            </a:r>
            <a:r>
              <a:rPr lang="en-US" dirty="0" smtClean="0"/>
              <a:t>(Resistant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Bile </a:t>
            </a:r>
            <a:r>
              <a:rPr lang="en-US" dirty="0" err="1"/>
              <a:t>Lysis</a:t>
            </a:r>
            <a:r>
              <a:rPr lang="en-US" dirty="0"/>
              <a:t>-Differentiate between S </a:t>
            </a:r>
            <a:r>
              <a:rPr lang="en-US" dirty="0" err="1"/>
              <a:t>pneumoniae</a:t>
            </a:r>
            <a:r>
              <a:rPr lang="en-US" dirty="0"/>
              <a:t>(Susceptible) and </a:t>
            </a:r>
            <a:r>
              <a:rPr lang="en-US" dirty="0" err="1"/>
              <a:t>Viridans</a:t>
            </a:r>
            <a:r>
              <a:rPr lang="en-US" dirty="0"/>
              <a:t> streptococci and E </a:t>
            </a:r>
            <a:r>
              <a:rPr lang="en-US" dirty="0" err="1"/>
              <a:t>faecalis</a:t>
            </a:r>
            <a:r>
              <a:rPr lang="en-US" dirty="0"/>
              <a:t> (Both are resistant)</a:t>
            </a:r>
          </a:p>
          <a:p>
            <a:pPr lvl="1"/>
            <a:r>
              <a:rPr lang="en-US" dirty="0" err="1"/>
              <a:t>Pyrrolidonyaryl</a:t>
            </a:r>
            <a:r>
              <a:rPr lang="en-US" dirty="0"/>
              <a:t> </a:t>
            </a:r>
            <a:r>
              <a:rPr lang="en-US" dirty="0" err="1"/>
              <a:t>amidase</a:t>
            </a:r>
            <a:r>
              <a:rPr lang="en-US" dirty="0"/>
              <a:t> (PYR) test-E  </a:t>
            </a:r>
            <a:r>
              <a:rPr lang="en-US" dirty="0" err="1"/>
              <a:t>faecalis</a:t>
            </a:r>
            <a:r>
              <a:rPr lang="en-US" dirty="0"/>
              <a:t> hydrolyses </a:t>
            </a:r>
            <a:r>
              <a:rPr lang="en-US" dirty="0" smtClean="0"/>
              <a:t>PYR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8001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332656"/>
            <a:ext cx="8496944" cy="5904656"/>
          </a:xfrm>
        </p:spPr>
        <p:txBody>
          <a:bodyPr/>
          <a:lstStyle/>
          <a:p>
            <a:r>
              <a:rPr lang="en-US" b="1" dirty="0">
                <a:effectLst/>
              </a:rPr>
              <a:t>Serological Diagnosis</a:t>
            </a:r>
            <a:r>
              <a:rPr lang="en-GB" dirty="0">
                <a:effectLst/>
              </a:rPr>
              <a:t>- </a:t>
            </a:r>
            <a:r>
              <a:rPr lang="en-US" dirty="0">
                <a:effectLst/>
              </a:rPr>
              <a:t>Group A </a:t>
            </a:r>
            <a:r>
              <a:rPr lang="en-US" dirty="0" err="1">
                <a:effectLst/>
              </a:rPr>
              <a:t>streps</a:t>
            </a:r>
            <a:r>
              <a:rPr lang="en-US" dirty="0">
                <a:effectLst/>
              </a:rPr>
              <a:t> infection may give antibody </a:t>
            </a:r>
            <a:r>
              <a:rPr lang="en-US" dirty="0" err="1">
                <a:effectLst/>
              </a:rPr>
              <a:t>titre</a:t>
            </a:r>
            <a:r>
              <a:rPr lang="en-US" dirty="0">
                <a:effectLst/>
              </a:rPr>
              <a:t> rise with ASOT/anti </a:t>
            </a:r>
            <a:r>
              <a:rPr lang="en-US" dirty="0" err="1">
                <a:effectLst/>
              </a:rPr>
              <a:t>DNase</a:t>
            </a:r>
            <a:r>
              <a:rPr lang="en-US" dirty="0">
                <a:effectLst/>
              </a:rPr>
              <a:t> for ARF and AGN (post strep disease)</a:t>
            </a:r>
            <a:endParaRPr lang="en-GB" dirty="0">
              <a:effectLst/>
            </a:endParaRPr>
          </a:p>
          <a:p>
            <a:pPr lvl="2"/>
            <a:r>
              <a:rPr lang="en-US" dirty="0"/>
              <a:t>ASOT test for GAS-(skin </a:t>
            </a:r>
            <a:r>
              <a:rPr lang="en-US" dirty="0" err="1"/>
              <a:t>infx</a:t>
            </a:r>
            <a:r>
              <a:rPr lang="en-US" dirty="0"/>
              <a:t> doesn't elicit ASO)-to </a:t>
            </a:r>
            <a:r>
              <a:rPr lang="en-US" dirty="0" err="1"/>
              <a:t>det</a:t>
            </a:r>
            <a:r>
              <a:rPr lang="en-US" dirty="0"/>
              <a:t> </a:t>
            </a:r>
            <a:r>
              <a:rPr lang="en-US" dirty="0" err="1"/>
              <a:t>Rheumatogenic</a:t>
            </a:r>
            <a:r>
              <a:rPr lang="en-US" dirty="0"/>
              <a:t> </a:t>
            </a:r>
            <a:r>
              <a:rPr lang="en-US" dirty="0" err="1"/>
              <a:t>Spp</a:t>
            </a:r>
            <a:r>
              <a:rPr lang="en-US" dirty="0"/>
              <a:t> (is raised in ARF)</a:t>
            </a:r>
          </a:p>
          <a:p>
            <a:pPr lvl="2"/>
            <a:r>
              <a:rPr lang="en-US" dirty="0"/>
              <a:t>Anti </a:t>
            </a:r>
            <a:r>
              <a:rPr lang="en-US" dirty="0" err="1"/>
              <a:t>DNAse</a:t>
            </a:r>
            <a:r>
              <a:rPr lang="en-US" dirty="0"/>
              <a:t> test for GAS in AGN</a:t>
            </a:r>
          </a:p>
          <a:p>
            <a:pPr lvl="1"/>
            <a:r>
              <a:rPr lang="en-US" dirty="0" err="1"/>
              <a:t>Quellung</a:t>
            </a:r>
            <a:r>
              <a:rPr lang="en-US" dirty="0"/>
              <a:t> Test for S </a:t>
            </a:r>
            <a:r>
              <a:rPr lang="en-US" dirty="0" err="1"/>
              <a:t>pnemoniae</a:t>
            </a:r>
            <a:r>
              <a:rPr lang="en-US" dirty="0"/>
              <a:t> polysaccharide capsule</a:t>
            </a:r>
          </a:p>
          <a:p>
            <a:pPr lvl="1"/>
            <a:r>
              <a:rPr lang="en-US" dirty="0"/>
              <a:t>Latex agglutination test- Serology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38053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38"/>
            <a:ext cx="9175763" cy="68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6" b="12768"/>
          <a:stretch/>
        </p:blipFill>
        <p:spPr bwMode="auto">
          <a:xfrm>
            <a:off x="470207" y="2780928"/>
            <a:ext cx="7927557" cy="4017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06030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-306983"/>
            <a:ext cx="5326112" cy="710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99106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Esculin</a:t>
            </a:r>
            <a:r>
              <a:rPr lang="en-US" dirty="0" smtClean="0">
                <a:solidFill>
                  <a:schemeClr val="tx1"/>
                </a:solidFill>
              </a:rPr>
              <a:t> Test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Esculin</a:t>
            </a:r>
            <a:r>
              <a:rPr lang="en-GB" dirty="0" smtClean="0"/>
              <a:t> Test- Positive for enterococcus species.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1" y="1772816"/>
            <a:ext cx="4320480" cy="4824535"/>
          </a:xfrm>
        </p:spPr>
        <p:txBody>
          <a:bodyPr>
            <a:normAutofit/>
          </a:bodyPr>
          <a:lstStyle/>
          <a:p>
            <a:r>
              <a:rPr lang="en-GB" dirty="0" smtClean="0"/>
              <a:t>Provide a reliable means of identifying enterococci and to differentiate enterococci from non-enterococci.</a:t>
            </a:r>
          </a:p>
          <a:p>
            <a:r>
              <a:rPr lang="en-GB" dirty="0" err="1" smtClean="0"/>
              <a:t>Enteroccoi</a:t>
            </a:r>
            <a:r>
              <a:rPr lang="en-GB" dirty="0" smtClean="0"/>
              <a:t> spp. Is able to </a:t>
            </a:r>
            <a:r>
              <a:rPr lang="en-GB" dirty="0" err="1" smtClean="0"/>
              <a:t>hydrolyze</a:t>
            </a:r>
            <a:r>
              <a:rPr lang="en-GB" dirty="0" smtClean="0"/>
              <a:t> </a:t>
            </a:r>
            <a:r>
              <a:rPr lang="en-GB" dirty="0" err="1" smtClean="0"/>
              <a:t>esculin</a:t>
            </a:r>
            <a:r>
              <a:rPr lang="en-GB" dirty="0" smtClean="0"/>
              <a:t> into glucose and </a:t>
            </a:r>
            <a:r>
              <a:rPr lang="en-GB" dirty="0" err="1" smtClean="0"/>
              <a:t>esculin</a:t>
            </a:r>
            <a:r>
              <a:rPr lang="en-GB" dirty="0" smtClean="0"/>
              <a:t>.</a:t>
            </a:r>
          </a:p>
          <a:p>
            <a:r>
              <a:rPr lang="en-GB" dirty="0" err="1" smtClean="0"/>
              <a:t>Esculin</a:t>
            </a:r>
            <a:r>
              <a:rPr lang="en-GB" dirty="0" smtClean="0"/>
              <a:t> combines with ferric ion to produce a black complex.</a:t>
            </a:r>
          </a:p>
          <a:p>
            <a:r>
              <a:rPr lang="en-GB" dirty="0" smtClean="0"/>
              <a:t>Inoculation is done using the stab technique</a:t>
            </a:r>
            <a:endParaRPr lang="en-GB" dirty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19266"/>
            <a:ext cx="4040188" cy="2262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50703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18856" cy="1143000"/>
          </a:xfrm>
        </p:spPr>
        <p:txBody>
          <a:bodyPr/>
          <a:lstStyle/>
          <a:p>
            <a:r>
              <a:rPr lang="en-GB" sz="4000" dirty="0" smtClean="0">
                <a:solidFill>
                  <a:schemeClr val="tx1"/>
                </a:solidFill>
              </a:rPr>
              <a:t>Bile solubility test </a:t>
            </a:r>
            <a:endParaRPr lang="en-GB" sz="4000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51520" y="5733256"/>
            <a:ext cx="4041775" cy="639762"/>
          </a:xfrm>
        </p:spPr>
        <p:txBody>
          <a:bodyPr/>
          <a:lstStyle/>
          <a:p>
            <a:r>
              <a:rPr lang="en-GB" dirty="0" smtClean="0"/>
              <a:t>Positive for </a:t>
            </a:r>
            <a:r>
              <a:rPr lang="en-GB" dirty="0" err="1" smtClean="0"/>
              <a:t>S.pneumoniae</a:t>
            </a:r>
            <a:endParaRPr lang="en-GB" dirty="0"/>
          </a:p>
        </p:txBody>
      </p:sp>
      <p:pic>
        <p:nvPicPr>
          <p:cNvPr id="8" name="Picture 2" descr="E:\Bachelor of Medicine And Bachelor of Surgery (MBChB)  Year  2\MEDICAL MICROBIOLOGY\5. MICROBIOLOGY PRACTICALS AND DEMONSTRATIONS\Tests\Bile solubility test 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58399"/>
            <a:ext cx="4040188" cy="318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Bachelor of Medicine And Bachelor of Surgery (MBChB)  Year  2\MEDICAL MICROBIOLOGY\5. MICROBIOLOGY PRACTICALS AND DEMONSTRATIONS\Tests\Bile solubility test 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463" y="23242"/>
            <a:ext cx="3780065" cy="395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Bachelor of Medicine And Bachelor of Surgery (MBChB)  Year  2\MEDICAL MICROBIOLOGY\5. MICROBIOLOGY PRACTICALS AND DEMONSTRATIONS\Tests\Bile Solubility_turbidity present in -ve n abscent in +v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074" y="3933056"/>
            <a:ext cx="3899925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6594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05" y="1207142"/>
            <a:ext cx="8462449" cy="5670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5681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53752"/>
            <a:ext cx="7772400" cy="1143000"/>
          </a:xfrm>
        </p:spPr>
        <p:txBody>
          <a:bodyPr/>
          <a:lstStyle/>
          <a:p>
            <a:r>
              <a:rPr lang="en-US" dirty="0">
                <a:effectLst/>
              </a:rPr>
              <a:t>Morphological Characteristics and Cultural </a:t>
            </a:r>
            <a:endParaRPr lang="en-GB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412776"/>
            <a:ext cx="8928992" cy="5256584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effectLst/>
              </a:rPr>
              <a:t>G</a:t>
            </a:r>
            <a:r>
              <a:rPr lang="en-US" dirty="0" smtClean="0">
                <a:effectLst/>
              </a:rPr>
              <a:t>ram </a:t>
            </a:r>
            <a:r>
              <a:rPr lang="en-US" dirty="0">
                <a:effectLst/>
              </a:rPr>
              <a:t>positive </a:t>
            </a:r>
            <a:r>
              <a:rPr lang="en-US" dirty="0" err="1">
                <a:effectLst/>
              </a:rPr>
              <a:t>cocci</a:t>
            </a:r>
            <a:r>
              <a:rPr lang="en-US" dirty="0">
                <a:effectLst/>
              </a:rPr>
              <a:t> </a:t>
            </a:r>
            <a:r>
              <a:rPr lang="en-US" dirty="0" smtClean="0">
                <a:effectLst/>
              </a:rPr>
              <a:t>and form </a:t>
            </a:r>
            <a:r>
              <a:rPr lang="en-US" dirty="0">
                <a:effectLst/>
              </a:rPr>
              <a:t>chains </a:t>
            </a:r>
            <a:r>
              <a:rPr lang="en-US" dirty="0" smtClean="0">
                <a:effectLst/>
              </a:rPr>
              <a:t>when observed by microscope</a:t>
            </a:r>
          </a:p>
          <a:p>
            <a:pPr lvl="0"/>
            <a:r>
              <a:rPr lang="en-US" dirty="0" smtClean="0">
                <a:effectLst/>
              </a:rPr>
              <a:t>The </a:t>
            </a:r>
            <a:r>
              <a:rPr lang="en-US" dirty="0">
                <a:effectLst/>
              </a:rPr>
              <a:t>organisms are catalase negative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Colonies show </a:t>
            </a:r>
            <a:r>
              <a:rPr lang="en-US" dirty="0" err="1">
                <a:effectLst/>
              </a:rPr>
              <a:t>haemolysis</a:t>
            </a:r>
            <a:r>
              <a:rPr lang="en-US" dirty="0">
                <a:effectLst/>
              </a:rPr>
              <a:t> on blood </a:t>
            </a:r>
            <a:r>
              <a:rPr lang="en-US" dirty="0" smtClean="0">
                <a:effectLst/>
              </a:rPr>
              <a:t>agar; Can be  </a:t>
            </a:r>
            <a:r>
              <a:rPr lang="en-US" dirty="0">
                <a:effectLst/>
              </a:rPr>
              <a:t>complete (</a:t>
            </a:r>
            <a:r>
              <a:rPr lang="en-US" dirty="0" smtClean="0">
                <a:effectLst/>
              </a:rPr>
              <a:t>Beta/clear</a:t>
            </a:r>
            <a:r>
              <a:rPr lang="en-US" dirty="0">
                <a:effectLst/>
              </a:rPr>
              <a:t>), partial (</a:t>
            </a:r>
            <a:r>
              <a:rPr lang="en-US" dirty="0" smtClean="0">
                <a:effectLst/>
              </a:rPr>
              <a:t>Alpha/green</a:t>
            </a:r>
            <a:r>
              <a:rPr lang="en-US" dirty="0">
                <a:effectLst/>
              </a:rPr>
              <a:t>) or no </a:t>
            </a:r>
            <a:r>
              <a:rPr lang="en-US" dirty="0" err="1">
                <a:effectLst/>
              </a:rPr>
              <a:t>haemolysis</a:t>
            </a:r>
            <a:r>
              <a:rPr lang="en-US" dirty="0">
                <a:effectLst/>
              </a:rPr>
              <a:t> (Gamma)  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Are small, pin pointed, form white-gray or at times non pigmented colonies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Some are capsulated, non motile and facultative (both aerobic and anaerobic)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Require complex media enriched with blood or tissue fluids and growth enhanced by 5-10%  CO</a:t>
            </a:r>
            <a:r>
              <a:rPr lang="en-US" baseline="-25000" dirty="0">
                <a:effectLst/>
              </a:rPr>
              <a:t>2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Enterococci grow in high salt (6.5% </a:t>
            </a:r>
            <a:r>
              <a:rPr lang="en-US" dirty="0" err="1">
                <a:effectLst/>
              </a:rPr>
              <a:t>NaCl</a:t>
            </a:r>
            <a:r>
              <a:rPr lang="en-US" dirty="0">
                <a:effectLst/>
              </a:rPr>
              <a:t>) and Bile (</a:t>
            </a:r>
            <a:r>
              <a:rPr lang="en-US" dirty="0" err="1">
                <a:effectLst/>
              </a:rPr>
              <a:t>MacConkey’s</a:t>
            </a:r>
            <a:r>
              <a:rPr lang="en-US" dirty="0">
                <a:effectLst/>
              </a:rPr>
              <a:t> agar)-Strep </a:t>
            </a:r>
            <a:r>
              <a:rPr lang="en-US" dirty="0" err="1">
                <a:effectLst/>
              </a:rPr>
              <a:t>fecalis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Most </a:t>
            </a:r>
            <a:r>
              <a:rPr lang="en-US" dirty="0" err="1">
                <a:effectLst/>
              </a:rPr>
              <a:t>streps</a:t>
            </a:r>
            <a:r>
              <a:rPr lang="en-US" dirty="0">
                <a:effectLst/>
              </a:rPr>
              <a:t> are resistant to aminoglycosides and </a:t>
            </a:r>
            <a:r>
              <a:rPr lang="en-US" dirty="0" err="1">
                <a:effectLst/>
              </a:rPr>
              <a:t>tetracyclines</a:t>
            </a:r>
            <a:r>
              <a:rPr lang="en-US" dirty="0">
                <a:effectLst/>
              </a:rPr>
              <a:t> but sensitive to penicillin and erythromycin 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8499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Bile Lysis Test	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differentiate between A-hemolytic strep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14400" y="2286000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Sensitive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Resistant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 pneumoniae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Viridans</a:t>
                      </a:r>
                      <a:r>
                        <a:rPr lang="en-US" baseline="0" dirty="0" smtClean="0"/>
                        <a:t> streptococci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1707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Treatment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Most species are resistant to amino-glycosides and </a:t>
            </a:r>
            <a:r>
              <a:rPr lang="en-GB" dirty="0" err="1" smtClean="0"/>
              <a:t>tetracylines</a:t>
            </a:r>
            <a:endParaRPr lang="en-GB" dirty="0"/>
          </a:p>
          <a:p>
            <a:r>
              <a:rPr lang="en-US" dirty="0" smtClean="0">
                <a:effectLst/>
              </a:rPr>
              <a:t>Penicillin </a:t>
            </a:r>
            <a:r>
              <a:rPr lang="en-US" dirty="0">
                <a:effectLst/>
              </a:rPr>
              <a:t>is the drug of choice but if the penicillin fails, then erythromycin is the next best option 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413849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1" name="Picture 3" descr="E:\Bachelor of Medicine And Bachelor of Surgery (MBChB)  Year  2\MEDICAL MICROBIOLOGY\1. BACTERIOLOGY\Streptococcus\IMG_20130604_1304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9833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 descr="E:\Bachelor of Medicine And Bachelor of Surgery (MBChB)  Year  2\MEDICAL MICROBIOLOGY\1. BACTERIOLOGY\Streptococcus\IMG_20130604_1304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0502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 descr="E:\Bachelor of Medicine And Bachelor of Surgery (MBChB)  Year  2\MEDICAL MICROBIOLOGY\1. BACTERIOLOGY\Streptococcus\IMG_20130604_1304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2751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2" name="Picture 2" descr="E:\Bachelor of Medicine And Bachelor of Surgery (MBChB)  Year  2\MEDICAL MICROBIOLOGY\1. BACTERIOLOGY\Streptococcus\IMG_20130604_1304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1589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266" name="Picture 2" descr="E:\Bachelor of Medicine And Bachelor of Surgery (MBChB)  Year  2\MEDICAL MICROBIOLOGY\1. BACTERIOLOGY\Streptococcus\IMG_20130604_1304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0866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2290" name="Picture 2" descr="E:\Bachelor of Medicine And Bachelor of Surgery (MBChB)  Year  2\MEDICAL MICROBIOLOGY\1. BACTERIOLOGY\Streptococcus\IMG_20130604_1304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7247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314" name="Picture 2" descr="E:\Bachelor of Medicine And Bachelor of Surgery (MBChB)  Year  2\MEDICAL MICROBIOLOGY\1. BACTERIOLOGY\Streptococcus\IMG_20130604_1305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6703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Streptococcus </a:t>
            </a:r>
            <a:r>
              <a:rPr lang="en-GB" dirty="0" err="1"/>
              <a:t>pneumoniae</a:t>
            </a:r>
            <a:r>
              <a:rPr lang="en-GB" dirty="0"/>
              <a:t>/ Pneumococcus.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23528" y="1916832"/>
            <a:ext cx="8568952" cy="4680520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en-US" dirty="0">
                <a:effectLst/>
              </a:rPr>
              <a:t>Is a common pathogen of human respiratory tract but is also carried as normal flora in 5-30% in URT; (5-10% adult and 20-40% children</a:t>
            </a:r>
            <a:r>
              <a:rPr lang="en-US" dirty="0" smtClean="0">
                <a:effectLst/>
              </a:rPr>
              <a:t>)</a:t>
            </a:r>
          </a:p>
          <a:p>
            <a:r>
              <a:rPr lang="en-US" dirty="0" smtClean="0"/>
              <a:t>Gram-positive</a:t>
            </a:r>
            <a:r>
              <a:rPr lang="en-US" dirty="0"/>
              <a:t>, lancet-shaped </a:t>
            </a:r>
            <a:r>
              <a:rPr lang="en-US" dirty="0" err="1"/>
              <a:t>cocci</a:t>
            </a:r>
            <a:r>
              <a:rPr lang="en-US" dirty="0"/>
              <a:t> (elongated </a:t>
            </a:r>
            <a:r>
              <a:rPr lang="en-US" dirty="0" err="1"/>
              <a:t>cocci</a:t>
            </a:r>
            <a:r>
              <a:rPr lang="en-US" dirty="0"/>
              <a:t> with a slightly pointed outer curvature</a:t>
            </a:r>
            <a:r>
              <a:rPr lang="en-US" dirty="0" smtClean="0"/>
              <a:t>).</a:t>
            </a:r>
          </a:p>
          <a:p>
            <a:r>
              <a:rPr lang="en-US" dirty="0"/>
              <a:t>Usually they are seen as pairs of </a:t>
            </a:r>
            <a:r>
              <a:rPr lang="en-US" dirty="0" err="1"/>
              <a:t>cocci</a:t>
            </a:r>
            <a:r>
              <a:rPr lang="en-US" dirty="0"/>
              <a:t> (</a:t>
            </a:r>
            <a:r>
              <a:rPr lang="en-US" dirty="0" err="1"/>
              <a:t>diplococci</a:t>
            </a:r>
            <a:r>
              <a:rPr lang="en-US" dirty="0"/>
              <a:t>), but they may also occur singly and in short chains.</a:t>
            </a:r>
          </a:p>
          <a:p>
            <a:r>
              <a:rPr lang="en-US" dirty="0" err="1" smtClean="0"/>
              <a:t>Nonmotile</a:t>
            </a:r>
            <a:r>
              <a:rPr lang="en-US" dirty="0" smtClean="0"/>
              <a:t>, non-spore forming spores</a:t>
            </a:r>
            <a:endParaRPr lang="en-US" dirty="0"/>
          </a:p>
          <a:p>
            <a:r>
              <a:rPr lang="en-US" dirty="0"/>
              <a:t>Like other streptococci, they lack catalase and ferment glucose to lactic acid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 Unlike other streptococci, they do not display an M protein, they hydrolyze inulin, and their cell wall composition is characteristic both in terms of their peptidoglycan and their </a:t>
            </a:r>
            <a:r>
              <a:rPr lang="en-US" dirty="0" err="1"/>
              <a:t>teichoic</a:t>
            </a:r>
            <a:r>
              <a:rPr lang="en-US" dirty="0"/>
              <a:t> acid). </a:t>
            </a:r>
          </a:p>
        </p:txBody>
      </p:sp>
    </p:spTree>
    <p:extLst>
      <p:ext uri="{BB962C8B-B14F-4D97-AF65-F5344CB8AC3E}">
        <p14:creationId xmlns:p14="http://schemas.microsoft.com/office/powerpoint/2010/main" val="4048334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40960" cy="936104"/>
          </a:xfrm>
        </p:spPr>
        <p:txBody>
          <a:bodyPr/>
          <a:lstStyle/>
          <a:p>
            <a:r>
              <a:rPr lang="en-GB" dirty="0"/>
              <a:t>Classification of </a:t>
            </a:r>
            <a:r>
              <a:rPr lang="en-GB" dirty="0" smtClean="0"/>
              <a:t>Streptococci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68760"/>
            <a:ext cx="8784976" cy="5400600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b="1" dirty="0" smtClean="0"/>
              <a:t>Based on haemolysis on blood agar </a:t>
            </a:r>
          </a:p>
          <a:p>
            <a:pPr lvl="1"/>
            <a:r>
              <a:rPr lang="en-GB" dirty="0" smtClean="0"/>
              <a:t>Beta -</a:t>
            </a:r>
            <a:r>
              <a:rPr lang="en-GB" dirty="0" err="1" smtClean="0"/>
              <a:t>hemolysis</a:t>
            </a:r>
            <a:r>
              <a:rPr lang="en-GB" dirty="0" smtClean="0"/>
              <a:t> </a:t>
            </a:r>
          </a:p>
          <a:p>
            <a:pPr lvl="2"/>
            <a:r>
              <a:rPr lang="en-CA" dirty="0" smtClean="0">
                <a:effectLst/>
              </a:rPr>
              <a:t>Colonies </a:t>
            </a:r>
            <a:r>
              <a:rPr lang="en-CA" dirty="0">
                <a:effectLst/>
              </a:rPr>
              <a:t>on BA surrounded by a clear haemolytic zone (no intact erythrocytes and haemoglobin is broken down)</a:t>
            </a:r>
            <a:endParaRPr lang="en-GB" dirty="0">
              <a:effectLst/>
            </a:endParaRPr>
          </a:p>
          <a:p>
            <a:pPr lvl="1"/>
            <a:r>
              <a:rPr lang="en-GB" dirty="0" smtClean="0"/>
              <a:t>Alpha-</a:t>
            </a:r>
            <a:r>
              <a:rPr lang="en-GB" dirty="0" err="1" smtClean="0"/>
              <a:t>hemolysis</a:t>
            </a:r>
            <a:r>
              <a:rPr lang="en-GB" dirty="0" smtClean="0"/>
              <a:t> </a:t>
            </a:r>
          </a:p>
          <a:p>
            <a:pPr lvl="2"/>
            <a:r>
              <a:rPr lang="en-CA" dirty="0" smtClean="0">
                <a:effectLst/>
              </a:rPr>
              <a:t>Colonies </a:t>
            </a:r>
            <a:r>
              <a:rPr lang="en-CA" dirty="0">
                <a:effectLst/>
              </a:rPr>
              <a:t>on BA surrounded by green zone (incomplete hemolysis) – ‘greening’ is caused by H</a:t>
            </a:r>
            <a:r>
              <a:rPr lang="en-CA" baseline="-25000" dirty="0">
                <a:effectLst/>
              </a:rPr>
              <a:t>2</a:t>
            </a:r>
            <a:r>
              <a:rPr lang="en-CA" dirty="0">
                <a:effectLst/>
              </a:rPr>
              <a:t>O</a:t>
            </a:r>
            <a:r>
              <a:rPr lang="en-CA" baseline="-25000" dirty="0">
                <a:effectLst/>
              </a:rPr>
              <a:t>2</a:t>
            </a:r>
            <a:r>
              <a:rPr lang="en-CA" dirty="0">
                <a:effectLst/>
              </a:rPr>
              <a:t>, which reduces haemoglobin into </a:t>
            </a:r>
            <a:r>
              <a:rPr lang="en-CA" dirty="0" err="1">
                <a:effectLst/>
              </a:rPr>
              <a:t>methoglobin</a:t>
            </a:r>
            <a:r>
              <a:rPr lang="en-CA" dirty="0">
                <a:effectLst/>
              </a:rPr>
              <a:t>.</a:t>
            </a:r>
            <a:endParaRPr lang="en-GB" dirty="0">
              <a:effectLst/>
            </a:endParaRPr>
          </a:p>
          <a:p>
            <a:pPr lvl="1"/>
            <a:r>
              <a:rPr lang="en-CA" dirty="0">
                <a:effectLst/>
              </a:rPr>
              <a:t>Gamma haemolysis</a:t>
            </a:r>
            <a:endParaRPr lang="en-GB" dirty="0">
              <a:effectLst/>
            </a:endParaRPr>
          </a:p>
          <a:p>
            <a:pPr lvl="2"/>
            <a:r>
              <a:rPr lang="en-CA" dirty="0" smtClean="0">
                <a:effectLst/>
              </a:rPr>
              <a:t>Absence </a:t>
            </a:r>
            <a:r>
              <a:rPr lang="en-CA" dirty="0">
                <a:effectLst/>
              </a:rPr>
              <a:t>of macroscopically visible haemolytic zones</a:t>
            </a:r>
            <a:endParaRPr lang="en-GB" dirty="0">
              <a:effectLst/>
            </a:endParaRPr>
          </a:p>
          <a:p>
            <a:pPr lvl="2"/>
            <a:r>
              <a:rPr lang="en-GB" dirty="0" err="1" smtClean="0"/>
              <a:t>Nonhemolytic</a:t>
            </a:r>
            <a:r>
              <a:rPr lang="en-GB" dirty="0" smtClean="0"/>
              <a:t> colonies have been termed gamma-</a:t>
            </a:r>
            <a:r>
              <a:rPr lang="en-GB" dirty="0" err="1" smtClean="0"/>
              <a:t>hemolytic</a:t>
            </a:r>
            <a:r>
              <a:rPr lang="en-GB" dirty="0" smtClean="0"/>
              <a:t>. </a:t>
            </a:r>
            <a:r>
              <a:rPr lang="en-GB" dirty="0" err="1" smtClean="0"/>
              <a:t>Hemolysis</a:t>
            </a:r>
            <a:r>
              <a:rPr lang="en-GB" dirty="0" smtClean="0"/>
              <a:t> is affected by the species and age of red cells, as well as by other properties of the base medium.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501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Picture 2" descr="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04800"/>
            <a:ext cx="86868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6787" name="Rectangle 3"/>
          <p:cNvSpPr>
            <a:spLocks noChangeArrowheads="1"/>
          </p:cNvSpPr>
          <p:nvPr/>
        </p:nvSpPr>
        <p:spPr bwMode="auto">
          <a:xfrm>
            <a:off x="762000" y="6324600"/>
            <a:ext cx="7092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Gram Stain of a film of sputum from a case of lobar pneumonia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45067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ChangeArrowheads="1"/>
          </p:cNvSpPr>
          <p:nvPr/>
        </p:nvSpPr>
        <p:spPr bwMode="auto">
          <a:xfrm>
            <a:off x="0" y="84138"/>
            <a:ext cx="9144000" cy="715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 algn="ctr"/>
            <a:r>
              <a:rPr lang="en-US" sz="2800" b="1">
                <a:solidFill>
                  <a:srgbClr val="FF3399"/>
                </a:solidFill>
              </a:rPr>
              <a:t>Cultivation</a:t>
            </a:r>
          </a:p>
          <a:p>
            <a:pPr marL="342900" indent="-342900" algn="ctr"/>
            <a:r>
              <a:rPr lang="en-US" sz="2800">
                <a:solidFill>
                  <a:srgbClr val="FF3399"/>
                </a:solidFill>
              </a:rPr>
              <a:t> </a:t>
            </a:r>
          </a:p>
          <a:p>
            <a:pPr marL="342900" indent="-342900"/>
            <a:r>
              <a:rPr lang="en-US" sz="2400" i="1"/>
              <a:t>Streptococcus pneumoniae</a:t>
            </a:r>
            <a:r>
              <a:rPr lang="en-US" sz="2400"/>
              <a:t> is fastidious bacterium, growing best in 5% carbon dioxide. Nearly 20% of fresh clinical isolates require fully anaerobic conditions. In all cases, growth requires a source of catalase (e.g. blood) to neutralize the large amount of hydrogen peroxide produced by the bacteria.  In complex media containing blood, at 37°C,  the bacterium has a doubling time of 20-30 minutes.</a:t>
            </a:r>
          </a:p>
          <a:p>
            <a:pPr marL="342900" indent="-342900"/>
            <a:r>
              <a:rPr lang="en-US" sz="2400"/>
              <a:t> </a:t>
            </a:r>
          </a:p>
          <a:p>
            <a:pPr marL="342900" indent="-342900"/>
            <a:r>
              <a:rPr lang="en-US" sz="2400"/>
              <a:t>On agar, pneumococci grow as  glistening colonies, about 1 mm in diameter.</a:t>
            </a:r>
          </a:p>
          <a:p>
            <a:pPr marL="342900" indent="-342900"/>
            <a:endParaRPr lang="en-US" sz="2400"/>
          </a:p>
          <a:p>
            <a:pPr marL="342900" indent="-342900"/>
            <a:r>
              <a:rPr lang="en-US" sz="2400"/>
              <a:t> Two serotypes, types 3 and 37, are mucoid. Pneumococci spontaneously undergo a genetically determined, phase variation from opaque to transparent colonies at a rate of 1 in 105 . The transparent colony type is adapted to colonization of the nasopharynx, whereas the opaque variant is suited for survival in blood. </a:t>
            </a:r>
          </a:p>
        </p:txBody>
      </p:sp>
    </p:spTree>
    <p:extLst>
      <p:ext uri="{BB962C8B-B14F-4D97-AF65-F5344CB8AC3E}">
        <p14:creationId xmlns:p14="http://schemas.microsoft.com/office/powerpoint/2010/main" val="24236386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ChangeArrowheads="1"/>
          </p:cNvSpPr>
          <p:nvPr/>
        </p:nvSpPr>
        <p:spPr bwMode="auto">
          <a:xfrm>
            <a:off x="228600" y="1219200"/>
            <a:ext cx="891540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400" i="1"/>
              <a:t>Streptococcus pneumoniae</a:t>
            </a:r>
            <a:r>
              <a:rPr lang="en-US" sz="2400"/>
              <a:t> is a fermentative aerotolerant anaerobe.</a:t>
            </a:r>
          </a:p>
          <a:p>
            <a:endParaRPr lang="en-US" sz="2400"/>
          </a:p>
          <a:p>
            <a:r>
              <a:rPr lang="en-US" sz="2400"/>
              <a:t> It is usually cultured in media that contain blood.</a:t>
            </a:r>
          </a:p>
          <a:p>
            <a:r>
              <a:rPr lang="en-US" sz="2400"/>
              <a:t> On blood agar, colonies characteristically produce a zone of alpha (green) hemolysis, which differentiates </a:t>
            </a:r>
            <a:r>
              <a:rPr lang="en-US" sz="2400" i="1"/>
              <a:t>S. pneumoniae</a:t>
            </a:r>
            <a:r>
              <a:rPr lang="en-US" sz="2400"/>
              <a:t> from the group A  (beta hemolytic) streptococcus, but not from commensal alpha hemolytic (viridans) streptococci which are co-inhabitants of the upper respiratory tract.</a:t>
            </a:r>
          </a:p>
          <a:p>
            <a:endParaRPr lang="en-US" sz="2400"/>
          </a:p>
          <a:p>
            <a:r>
              <a:rPr lang="en-US" sz="2400"/>
              <a:t> Special tests such as inulin fermentation, bile solubility, and optochin (an antibiotic) sensitivity must be routinely employed to differentiate the pneumococcus from </a:t>
            </a:r>
            <a:r>
              <a:rPr lang="en-US" sz="2400" i="1"/>
              <a:t>Streptococcus viridans.</a:t>
            </a:r>
            <a:r>
              <a:rPr lang="en-US" sz="24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45075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ChangeArrowheads="1"/>
          </p:cNvSpPr>
          <p:nvPr/>
        </p:nvSpPr>
        <p:spPr bwMode="auto">
          <a:xfrm>
            <a:off x="0" y="-708827"/>
            <a:ext cx="9144000" cy="8340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3200" b="1" dirty="0">
                <a:solidFill>
                  <a:srgbClr val="FF3399"/>
                </a:solidFill>
              </a:rPr>
              <a:t>Identification</a:t>
            </a:r>
            <a:r>
              <a:rPr lang="en-US" sz="3200" dirty="0">
                <a:solidFill>
                  <a:srgbClr val="FF3399"/>
                </a:solidFill>
              </a:rPr>
              <a:t> </a:t>
            </a:r>
          </a:p>
          <a:p>
            <a:r>
              <a:rPr lang="en-US" sz="2400" dirty="0"/>
              <a:t>The minimum criteria for identification and distinction of pneumococci from other streptococci are bile or </a:t>
            </a:r>
            <a:r>
              <a:rPr lang="en-US" sz="2400" dirty="0" err="1"/>
              <a:t>optochin</a:t>
            </a:r>
            <a:r>
              <a:rPr lang="en-US" sz="2400" dirty="0"/>
              <a:t> sensitivity, Gram-positive staining, and hemolytic activity.</a:t>
            </a:r>
          </a:p>
          <a:p>
            <a:endParaRPr lang="en-US" sz="2400" dirty="0"/>
          </a:p>
          <a:p>
            <a:r>
              <a:rPr lang="en-US" sz="2400" dirty="0"/>
              <a:t> Pneumococci cause alpha hemolysis on agar containing horse, human, rabbit and sheep erythrocytes. Under anaerobic conditions they switch to beta hemolysis caused by an oxygen-labile </a:t>
            </a:r>
            <a:r>
              <a:rPr lang="en-US" sz="2400" dirty="0" err="1"/>
              <a:t>hemolysin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/>
              <a:t> Typically, pneumococci form a 16-mm zone of inhibition around a 5 mg </a:t>
            </a:r>
            <a:r>
              <a:rPr lang="en-US" sz="2400" dirty="0" err="1"/>
              <a:t>optochin</a:t>
            </a:r>
            <a:r>
              <a:rPr lang="en-US" sz="2400" dirty="0"/>
              <a:t> disc, and undergo </a:t>
            </a:r>
            <a:r>
              <a:rPr lang="en-US" sz="2400" dirty="0" err="1"/>
              <a:t>lysis</a:t>
            </a:r>
            <a:r>
              <a:rPr lang="en-US" sz="2400" dirty="0"/>
              <a:t> by bile salts (e.g. </a:t>
            </a:r>
            <a:r>
              <a:rPr lang="en-US" sz="2400" dirty="0" err="1"/>
              <a:t>deoxycholate</a:t>
            </a:r>
            <a:r>
              <a:rPr lang="en-US" sz="2400" dirty="0"/>
              <a:t>).</a:t>
            </a:r>
          </a:p>
          <a:p>
            <a:endParaRPr lang="en-US" sz="2400" dirty="0"/>
          </a:p>
          <a:p>
            <a:r>
              <a:rPr lang="en-US" sz="2400" dirty="0"/>
              <a:t> Addition of a few drops of 10% </a:t>
            </a:r>
            <a:r>
              <a:rPr lang="en-US" sz="2400" dirty="0" err="1"/>
              <a:t>deoxycholate</a:t>
            </a:r>
            <a:r>
              <a:rPr lang="en-US" sz="2400" dirty="0"/>
              <a:t> at 37°C lyses the entire culture in minutes. The ability of </a:t>
            </a:r>
            <a:r>
              <a:rPr lang="en-US" sz="2400" dirty="0" err="1"/>
              <a:t>deoxycholate</a:t>
            </a:r>
            <a:r>
              <a:rPr lang="en-US" sz="2400" dirty="0"/>
              <a:t> to dissolve the cell wall, depends upon the presence of an autolytic enzyme, </a:t>
            </a:r>
            <a:r>
              <a:rPr lang="en-US" sz="2400" dirty="0" err="1"/>
              <a:t>LytA</a:t>
            </a:r>
            <a:r>
              <a:rPr lang="en-US" sz="2400" dirty="0"/>
              <a:t>. Virtually all clinical isolates of pneumococci harbor the autolysin and undergo </a:t>
            </a:r>
            <a:r>
              <a:rPr lang="en-US" sz="2400" dirty="0" err="1"/>
              <a:t>deoxycholate</a:t>
            </a:r>
            <a:r>
              <a:rPr lang="en-US" sz="2400" dirty="0"/>
              <a:t> </a:t>
            </a:r>
            <a:r>
              <a:rPr lang="en-US" sz="2400" dirty="0" err="1"/>
              <a:t>lysis</a:t>
            </a:r>
            <a:r>
              <a:rPr lang="en-US" sz="2400" dirty="0"/>
              <a:t>. </a:t>
            </a:r>
            <a:endParaRPr lang="en-US" sz="2400" dirty="0" smtClean="0"/>
          </a:p>
          <a:p>
            <a:r>
              <a:rPr lang="en-US" sz="2400" b="1" dirty="0"/>
              <a:t>Microscopy </a:t>
            </a:r>
            <a:r>
              <a:rPr lang="en-GB" sz="2400" dirty="0"/>
              <a:t>-</a:t>
            </a:r>
            <a:r>
              <a:rPr lang="en-US" sz="2400" dirty="0" err="1" smtClean="0"/>
              <a:t>Lanceolate</a:t>
            </a:r>
            <a:r>
              <a:rPr lang="en-US" sz="2400" dirty="0" smtClean="0"/>
              <a:t> </a:t>
            </a:r>
            <a:r>
              <a:rPr lang="en-US" sz="2400" dirty="0" err="1"/>
              <a:t>diplococci</a:t>
            </a:r>
            <a:r>
              <a:rPr lang="en-US" sz="2400" dirty="0"/>
              <a:t> in pathological materials surrounded by a capsule (carbohydrate polysaccharide)</a:t>
            </a:r>
            <a:endParaRPr lang="en-GB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192822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Culture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>
                <a:effectLst/>
              </a:rPr>
              <a:t>Growth </a:t>
            </a:r>
            <a:r>
              <a:rPr lang="en-US" dirty="0">
                <a:effectLst/>
              </a:rPr>
              <a:t>is enhanced by addition of carbon dioxide by 5-10% by lighting a candle in a jar (blood culture positive)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Colonies vary from 1-2mm and show greenish/alpha </a:t>
            </a:r>
            <a:r>
              <a:rPr lang="en-US" dirty="0" err="1">
                <a:effectLst/>
              </a:rPr>
              <a:t>haemolysis</a:t>
            </a:r>
            <a:r>
              <a:rPr lang="en-US" dirty="0">
                <a:effectLst/>
              </a:rPr>
              <a:t> and are flat domed (draughtsman)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285270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60648"/>
            <a:ext cx="8712968" cy="6192688"/>
          </a:xfrm>
        </p:spPr>
        <p:txBody>
          <a:bodyPr/>
          <a:lstStyle/>
          <a:p>
            <a:r>
              <a:rPr lang="en-US" dirty="0">
                <a:effectLst/>
              </a:rPr>
              <a:t>The laboratory observations are confirmed by;</a:t>
            </a:r>
            <a:endParaRPr lang="en-GB" dirty="0">
              <a:effectLst/>
            </a:endParaRPr>
          </a:p>
          <a:p>
            <a:pPr lvl="1"/>
            <a:r>
              <a:rPr lang="en-US" dirty="0" err="1">
                <a:effectLst/>
              </a:rPr>
              <a:t>Optochin</a:t>
            </a:r>
            <a:r>
              <a:rPr lang="en-US" dirty="0">
                <a:effectLst/>
              </a:rPr>
              <a:t> test; detects sensitive zone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Bile salt solubility tests for sensitivity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Quelling (swelling or organisms) reaction; 84 serotypes based on polysaccharide capsule antigens but only 23 serotypes are common</a:t>
            </a:r>
            <a:endParaRPr lang="en-GB" dirty="0">
              <a:effectLst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68380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2" name="Picture 2" descr="Spalph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533400"/>
            <a:ext cx="7620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0883" name="Rectangle 3"/>
          <p:cNvSpPr>
            <a:spLocks noChangeArrowheads="1"/>
          </p:cNvSpPr>
          <p:nvPr/>
        </p:nvSpPr>
        <p:spPr bwMode="auto">
          <a:xfrm>
            <a:off x="152400" y="5562600"/>
            <a:ext cx="91440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b="1" i="1"/>
              <a:t>Streptococcus pneumoniae</a:t>
            </a:r>
            <a:r>
              <a:rPr lang="en-US" b="1"/>
              <a:t> A mucoid strain on blood agar showing alpha hemolysis (green zone surrounding colonies). Note the zone of inhibition around a filter paper disc impregnated with optochin. Viridans streptococci are not inhibited by optochin.</a:t>
            </a:r>
            <a:r>
              <a:rPr lang="en-US"/>
              <a:t> </a:t>
            </a:r>
            <a:br>
              <a:rPr lang="en-US"/>
            </a:br>
            <a:r>
              <a:rPr lang="en-US"/>
              <a:t>  </a:t>
            </a:r>
          </a:p>
        </p:txBody>
      </p:sp>
    </p:spTree>
    <p:extLst>
      <p:ext uri="{BB962C8B-B14F-4D97-AF65-F5344CB8AC3E}">
        <p14:creationId xmlns:p14="http://schemas.microsoft.com/office/powerpoint/2010/main" val="26301829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ChangeArrowheads="1"/>
          </p:cNvSpPr>
          <p:nvPr/>
        </p:nvSpPr>
        <p:spPr bwMode="auto">
          <a:xfrm>
            <a:off x="0" y="0"/>
            <a:ext cx="9144000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3600" b="1">
                <a:solidFill>
                  <a:srgbClr val="FF3399"/>
                </a:solidFill>
              </a:rPr>
              <a:t>Serotyping</a:t>
            </a:r>
            <a:r>
              <a:rPr lang="en-US" sz="3600">
                <a:solidFill>
                  <a:srgbClr val="FF3399"/>
                </a:solidFill>
              </a:rPr>
              <a:t> </a:t>
            </a:r>
          </a:p>
          <a:p>
            <a:pPr algn="ctr"/>
            <a:r>
              <a:rPr lang="en-US" sz="2400"/>
              <a:t>The </a:t>
            </a:r>
            <a:r>
              <a:rPr lang="en-US" sz="2400" b="1"/>
              <a:t>quellung reaction</a:t>
            </a:r>
            <a:r>
              <a:rPr lang="en-US" sz="2400"/>
              <a:t> (swelling reaction) forms the basis of serotyping and relies on the swelling of the capsule upon binding of homologous antibody  The test consists of mixing a loopful of colony with equal quantity of specific antiserum  and then examining microscopically at 1000X for capsular swelling. </a:t>
            </a:r>
          </a:p>
        </p:txBody>
      </p:sp>
      <p:sp>
        <p:nvSpPr>
          <p:cNvPr id="251907" name="Rectangle 3"/>
          <p:cNvSpPr>
            <a:spLocks noChangeArrowheads="1"/>
          </p:cNvSpPr>
          <p:nvPr/>
        </p:nvSpPr>
        <p:spPr bwMode="auto">
          <a:xfrm>
            <a:off x="1219200" y="4249738"/>
            <a:ext cx="5715000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/>
              <a:t>  </a:t>
            </a:r>
            <a:r>
              <a:rPr lang="en-US" sz="9600"/>
              <a:t> </a:t>
            </a:r>
            <a:r>
              <a:rPr lang="en-US"/>
              <a:t>                              </a:t>
            </a:r>
            <a:br>
              <a:rPr lang="en-US"/>
            </a:br>
            <a:r>
              <a:rPr lang="en-US" b="1" i="1"/>
              <a:t>Streptococcus pneumoniae</a:t>
            </a:r>
            <a:r>
              <a:rPr lang="en-US" b="1"/>
              <a:t> Quellung (capsular swelling) reaction can be used to demonstrate the presence of a specific capsular type of the bacterium</a:t>
            </a:r>
            <a:r>
              <a:rPr lang="en-US" sz="600" b="1"/>
              <a:t>.</a:t>
            </a:r>
            <a:r>
              <a:rPr lang="en-US" sz="900"/>
              <a:t> </a:t>
            </a:r>
            <a:br>
              <a:rPr lang="en-US" sz="900"/>
            </a:br>
            <a:endParaRPr lang="en-US"/>
          </a:p>
        </p:txBody>
      </p:sp>
      <p:pic>
        <p:nvPicPr>
          <p:cNvPr id="251908" name="Picture 4" descr="SpQuellu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2667000"/>
            <a:ext cx="4495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84267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ChangeArrowheads="1"/>
          </p:cNvSpPr>
          <p:nvPr/>
        </p:nvSpPr>
        <p:spPr bwMode="auto">
          <a:xfrm>
            <a:off x="0" y="0"/>
            <a:ext cx="9144000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400" b="1">
                <a:solidFill>
                  <a:srgbClr val="ED181E"/>
                </a:solidFill>
              </a:rPr>
              <a:t>Cell Surface Structure</a:t>
            </a:r>
            <a:r>
              <a:rPr lang="en-US" sz="2400"/>
              <a:t> </a:t>
            </a:r>
          </a:p>
          <a:p>
            <a:pPr eaLnBrk="0" hangingPunct="0"/>
            <a:r>
              <a:rPr lang="en-US" sz="2400"/>
              <a:t>                        </a:t>
            </a:r>
            <a:br>
              <a:rPr lang="en-US" sz="2400"/>
            </a:br>
            <a:r>
              <a:rPr lang="en-US" b="1" i="1">
                <a:solidFill>
                  <a:srgbClr val="18605A"/>
                </a:solidFill>
              </a:rPr>
              <a:t>Streptococcus pneumoniae</a:t>
            </a:r>
            <a:r>
              <a:rPr lang="en-US" b="1">
                <a:solidFill>
                  <a:srgbClr val="18605A"/>
                </a:solidFill>
              </a:rPr>
              <a:t>scanning electron micrograph of a pair of diplococci</a:t>
            </a:r>
            <a:r>
              <a:rPr lang="en-US" sz="600" b="1">
                <a:solidFill>
                  <a:srgbClr val="18605A"/>
                </a:solidFill>
              </a:rPr>
              <a:t> </a:t>
            </a:r>
            <a:endParaRPr lang="en-US"/>
          </a:p>
        </p:txBody>
      </p:sp>
      <p:pic>
        <p:nvPicPr>
          <p:cNvPr id="252931" name="Picture 3" descr="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143000"/>
            <a:ext cx="5867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401031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ChangeArrowheads="1"/>
          </p:cNvSpPr>
          <p:nvPr/>
        </p:nvSpPr>
        <p:spPr bwMode="auto">
          <a:xfrm>
            <a:off x="0" y="904875"/>
            <a:ext cx="9144000" cy="529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3600" b="1" dirty="0">
                <a:solidFill>
                  <a:srgbClr val="FF3399"/>
                </a:solidFill>
              </a:rPr>
              <a:t>Capsule</a:t>
            </a:r>
            <a:r>
              <a:rPr lang="en-US" sz="3600" dirty="0">
                <a:solidFill>
                  <a:srgbClr val="FF3399"/>
                </a:solidFill>
              </a:rPr>
              <a:t> </a:t>
            </a:r>
          </a:p>
          <a:p>
            <a:pPr algn="ctr"/>
            <a:r>
              <a:rPr lang="en-US" sz="2400" dirty="0"/>
              <a:t>A capsule composed of polysaccharide completely envelops the pneumococcal cells.  During invasion the capsule is an essential determinant of virulence.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 The capsule interferes with phagocytosis by preventing C3b </a:t>
            </a:r>
            <a:r>
              <a:rPr lang="en-US" sz="2400" dirty="0" err="1"/>
              <a:t>opsonization</a:t>
            </a:r>
            <a:r>
              <a:rPr lang="en-US" sz="2400" dirty="0"/>
              <a:t> of the bacterial cells. 90 different capsule types of pneumococci have been identified and form the basis of antigenic  serotyping of the organism.</a:t>
            </a:r>
          </a:p>
          <a:p>
            <a:pPr algn="ctr"/>
            <a:endParaRPr lang="en-US" sz="2400" dirty="0"/>
          </a:p>
          <a:p>
            <a:r>
              <a:rPr lang="en-US" sz="2400" dirty="0"/>
              <a:t> Anti-pneumococcal vaccines are based on formulations of various capsular (polysaccharide) antigens derived from the highly-prevalent strains. </a:t>
            </a:r>
            <a:br>
              <a:rPr lang="en-US" sz="2400" dirty="0"/>
            </a:br>
            <a:r>
              <a:rPr lang="en-US" dirty="0"/>
              <a:t>  </a:t>
            </a:r>
          </a:p>
        </p:txBody>
      </p:sp>
    </p:spTree>
    <p:extLst>
      <p:ext uri="{BB962C8B-B14F-4D97-AF65-F5344CB8AC3E}">
        <p14:creationId xmlns:p14="http://schemas.microsoft.com/office/powerpoint/2010/main" val="42380312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88640"/>
            <a:ext cx="8856984" cy="6480720"/>
          </a:xfrm>
        </p:spPr>
        <p:txBody>
          <a:bodyPr/>
          <a:lstStyle/>
          <a:p>
            <a:r>
              <a:rPr lang="en-GB" dirty="0" smtClean="0"/>
              <a:t>Group </a:t>
            </a:r>
            <a:r>
              <a:rPr lang="en-GB" dirty="0"/>
              <a:t>B can manifest alpha, beta or gamma </a:t>
            </a:r>
            <a:r>
              <a:rPr lang="en-GB" dirty="0" err="1"/>
              <a:t>hemolysis</a:t>
            </a:r>
            <a:r>
              <a:rPr lang="en-GB" dirty="0"/>
              <a:t>. Most strains of S. </a:t>
            </a:r>
            <a:r>
              <a:rPr lang="en-GB" dirty="0" err="1"/>
              <a:t>pneumoniae</a:t>
            </a:r>
            <a:r>
              <a:rPr lang="en-GB" dirty="0"/>
              <a:t> are alpha-</a:t>
            </a:r>
            <a:r>
              <a:rPr lang="en-GB" dirty="0" err="1"/>
              <a:t>hemolytic</a:t>
            </a:r>
            <a:r>
              <a:rPr lang="en-GB" dirty="0"/>
              <a:t> but can cause ß-</a:t>
            </a:r>
            <a:r>
              <a:rPr lang="en-GB" dirty="0" err="1"/>
              <a:t>hemolysis</a:t>
            </a:r>
            <a:r>
              <a:rPr lang="en-GB" dirty="0"/>
              <a:t> during anaerobic incubation. Most of the oral streptococci and enterococci are non </a:t>
            </a:r>
            <a:r>
              <a:rPr lang="en-GB" dirty="0" err="1"/>
              <a:t>hemolytic</a:t>
            </a:r>
            <a:r>
              <a:rPr lang="en-GB" dirty="0"/>
              <a:t>.</a:t>
            </a:r>
          </a:p>
          <a:p>
            <a:r>
              <a:rPr lang="en-GB" dirty="0"/>
              <a:t>The property of </a:t>
            </a:r>
            <a:r>
              <a:rPr lang="en-GB" dirty="0" err="1"/>
              <a:t>hemolysis</a:t>
            </a:r>
            <a:r>
              <a:rPr lang="en-GB" dirty="0"/>
              <a:t> is not very reliable for the absolute identification of streptococci, but it is widely used in rapid screens for identification of S. </a:t>
            </a:r>
            <a:r>
              <a:rPr lang="en-GB" dirty="0" err="1"/>
              <a:t>pyogenes</a:t>
            </a:r>
            <a:r>
              <a:rPr lang="en-GB" dirty="0"/>
              <a:t> and S. </a:t>
            </a:r>
            <a:r>
              <a:rPr lang="en-GB" dirty="0" err="1"/>
              <a:t>pneumoniae</a:t>
            </a:r>
            <a:r>
              <a:rPr lang="en-GB" dirty="0"/>
              <a:t>.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089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ChangeArrowheads="1"/>
          </p:cNvSpPr>
          <p:nvPr/>
        </p:nvSpPr>
        <p:spPr bwMode="auto">
          <a:xfrm>
            <a:off x="914400" y="3068638"/>
            <a:ext cx="8229600" cy="289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/>
              <a:t/>
            </a:r>
            <a:br>
              <a:rPr lang="en-US"/>
            </a:br>
            <a:r>
              <a:rPr lang="en-US"/>
              <a:t>  </a:t>
            </a:r>
          </a:p>
          <a:p>
            <a:pPr eaLnBrk="0" hangingPunct="0"/>
            <a:r>
              <a:rPr lang="en-US"/>
              <a:t>  </a:t>
            </a:r>
            <a:r>
              <a:rPr lang="en-US" sz="11200"/>
              <a:t> </a:t>
            </a:r>
            <a:r>
              <a:rPr lang="en-US"/>
              <a:t>                                </a:t>
            </a:r>
            <a:br>
              <a:rPr lang="en-US"/>
            </a:br>
            <a:r>
              <a:rPr lang="en-US" b="1" i="1"/>
              <a:t>Streptococcus pneumoniae</a:t>
            </a:r>
            <a:r>
              <a:rPr lang="en-US" b="1"/>
              <a:t> Fluorescent antibody stain of capsular material </a:t>
            </a:r>
            <a:endParaRPr lang="en-US"/>
          </a:p>
        </p:txBody>
      </p:sp>
      <p:pic>
        <p:nvPicPr>
          <p:cNvPr id="254979" name="Picture 3" descr="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228600"/>
            <a:ext cx="44958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90558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ChangeArrowheads="1"/>
          </p:cNvSpPr>
          <p:nvPr/>
        </p:nvSpPr>
        <p:spPr bwMode="auto">
          <a:xfrm>
            <a:off x="0" y="782638"/>
            <a:ext cx="9144000" cy="538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3600" b="1">
                <a:solidFill>
                  <a:srgbClr val="FF3399"/>
                </a:solidFill>
              </a:rPr>
              <a:t>Cell Wall</a:t>
            </a:r>
            <a:r>
              <a:rPr lang="en-US"/>
              <a:t> </a:t>
            </a:r>
          </a:p>
          <a:p>
            <a:pPr algn="ctr"/>
            <a:r>
              <a:rPr lang="en-US" sz="2400"/>
              <a:t>The cell wall of </a:t>
            </a:r>
            <a:r>
              <a:rPr lang="en-US" sz="2400" i="1"/>
              <a:t>S. pneumoniae</a:t>
            </a:r>
            <a:r>
              <a:rPr lang="en-US" sz="2400"/>
              <a:t> is roughly six layers thick and is composed of peptidoglycan with teichoic acid attached to approximately every third N-acetylmuramic acid.</a:t>
            </a:r>
          </a:p>
          <a:p>
            <a:pPr algn="ctr"/>
            <a:endParaRPr lang="en-US" sz="2400"/>
          </a:p>
          <a:p>
            <a:pPr algn="ctr"/>
            <a:r>
              <a:rPr lang="en-US" sz="2400"/>
              <a:t> Lipoteichoic acid is chemically identical to the teichoic acid but is attached to the cell membrane by a lipid  moiety. Both the teichoic acid and the lipoteichoic acid contain phosphorylcholine; two choline residues may be covalently added to each carbohydrate repeat.</a:t>
            </a:r>
          </a:p>
          <a:p>
            <a:pPr algn="ctr"/>
            <a:endParaRPr lang="en-US" sz="2400"/>
          </a:p>
          <a:p>
            <a:pPr algn="ctr"/>
            <a:r>
              <a:rPr lang="en-US" sz="2400"/>
              <a:t> This is an essential element in the biology of </a:t>
            </a:r>
            <a:r>
              <a:rPr lang="en-US" sz="2400" i="1"/>
              <a:t>S. pneumoniae</a:t>
            </a:r>
            <a:r>
              <a:rPr lang="en-US" sz="2400"/>
              <a:t> since the choline specifically adheres to choline-binding receptors that are located on virtually all human cells. </a:t>
            </a:r>
          </a:p>
        </p:txBody>
      </p:sp>
    </p:spTree>
    <p:extLst>
      <p:ext uri="{BB962C8B-B14F-4D97-AF65-F5344CB8AC3E}">
        <p14:creationId xmlns:p14="http://schemas.microsoft.com/office/powerpoint/2010/main" val="4290462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ChangeArrowheads="1"/>
          </p:cNvSpPr>
          <p:nvPr/>
        </p:nvSpPr>
        <p:spPr bwMode="auto">
          <a:xfrm>
            <a:off x="0" y="201613"/>
            <a:ext cx="9144000" cy="631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800" b="1">
                <a:solidFill>
                  <a:srgbClr val="FF3399"/>
                </a:solidFill>
              </a:rPr>
              <a:t>Surface Proteins</a:t>
            </a:r>
            <a:r>
              <a:rPr lang="en-US"/>
              <a:t> </a:t>
            </a:r>
          </a:p>
          <a:p>
            <a:r>
              <a:rPr lang="en-US" sz="2000"/>
              <a:t>On the basis of functional genomic analysis, it is estimated that the pneumococcus contains more than 500 surface proteins. </a:t>
            </a:r>
          </a:p>
          <a:p>
            <a:endParaRPr lang="en-US" sz="2000"/>
          </a:p>
          <a:p>
            <a:r>
              <a:rPr lang="en-US" sz="2000"/>
              <a:t>Some are membrane-associated lipoproteins, and others are physically associated with the cell wall. The latter includes five penicillin binding proteins (PBPs),  two neuraminidases, and an IgA protease.  A unique group of proteins on the pneumococcal surface is the family of </a:t>
            </a:r>
            <a:r>
              <a:rPr lang="en-US" sz="2000" b="1"/>
              <a:t>choline-binding proteins (CBPs)</a:t>
            </a:r>
            <a:r>
              <a:rPr lang="en-US" sz="2000"/>
              <a:t>.</a:t>
            </a:r>
          </a:p>
          <a:p>
            <a:endParaRPr lang="en-US" sz="2000"/>
          </a:p>
          <a:p>
            <a:r>
              <a:rPr lang="en-US" sz="2000"/>
              <a:t> Twelve CBPs are noncovalently bound to the choline moiety of the cell wall and are used to "snap" various different functional elements onto the bacterial surface.  The CBPs all share a common C-terminal choline-binding domain while the N-termini of the CBPs are distinct, indicating their functions are different.</a:t>
            </a:r>
          </a:p>
          <a:p>
            <a:endParaRPr lang="en-US" sz="2000"/>
          </a:p>
          <a:p>
            <a:r>
              <a:rPr lang="en-US" sz="2000"/>
              <a:t> The CBP family includes such important determinants of virulence such as</a:t>
            </a:r>
            <a:r>
              <a:rPr lang="en-US" sz="2000" b="1"/>
              <a:t> PspA</a:t>
            </a:r>
            <a:r>
              <a:rPr lang="en-US" sz="2000"/>
              <a:t> (protective antigen), </a:t>
            </a:r>
            <a:r>
              <a:rPr lang="en-US" sz="2000" b="1"/>
              <a:t>LytA, B, and C </a:t>
            </a:r>
            <a:r>
              <a:rPr lang="en-US" sz="2000"/>
              <a:t>(three autolysins), and </a:t>
            </a:r>
            <a:r>
              <a:rPr lang="en-US" sz="2000" b="1"/>
              <a:t>CbpA</a:t>
            </a:r>
            <a:r>
              <a:rPr lang="en-US" sz="2000"/>
              <a:t> (an adhesin). </a:t>
            </a:r>
            <a:br>
              <a:rPr lang="en-US" sz="2000"/>
            </a:br>
            <a:r>
              <a:rPr lang="en-US" sz="2000"/>
              <a:t>  </a:t>
            </a:r>
          </a:p>
        </p:txBody>
      </p:sp>
    </p:spTree>
    <p:extLst>
      <p:ext uri="{BB962C8B-B14F-4D97-AF65-F5344CB8AC3E}">
        <p14:creationId xmlns:p14="http://schemas.microsoft.com/office/powerpoint/2010/main" val="6893787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Bachelor of Medicine And Bachelor of Surgery (MBChB)  Year  2\MEDICAL MICROBIOLOGY\1. BACTERIOLOGY\Streptococcus\IMG_20130604_1305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00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Bachelor of Medicine And Bachelor of Surgery (MBChB)  Year  2\MEDICAL MICROBIOLOGY\1. BACTERIOLOGY\Streptococcus\IMG_20130604_1305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43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Causes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844824"/>
            <a:ext cx="8100392" cy="4681686"/>
          </a:xfrm>
        </p:spPr>
        <p:txBody>
          <a:bodyPr numCol="2"/>
          <a:lstStyle/>
          <a:p>
            <a:pPr lvl="0"/>
            <a:r>
              <a:rPr lang="en-US" dirty="0" smtClean="0">
                <a:effectLst/>
              </a:rPr>
              <a:t>Lobar </a:t>
            </a:r>
            <a:r>
              <a:rPr lang="en-US" dirty="0">
                <a:effectLst/>
              </a:rPr>
              <a:t>pneumonia and bronchopneumonia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Chronic bronchitis 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Sinusitis 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Otitis media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Meningitis of all ages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Peritonitis 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Empyema and pleural effusion</a:t>
            </a:r>
            <a:endParaRPr lang="en-GB" dirty="0">
              <a:effectLst/>
            </a:endParaRPr>
          </a:p>
          <a:p>
            <a:pPr lvl="0"/>
            <a:r>
              <a:rPr lang="en-US" dirty="0" err="1">
                <a:effectLst/>
              </a:rPr>
              <a:t>Septicaemia</a:t>
            </a:r>
            <a:r>
              <a:rPr lang="en-US" dirty="0">
                <a:effectLst/>
              </a:rPr>
              <a:t> and </a:t>
            </a:r>
            <a:r>
              <a:rPr lang="en-US" dirty="0" err="1">
                <a:effectLst/>
              </a:rPr>
              <a:t>bacterimia</a:t>
            </a:r>
            <a:r>
              <a:rPr lang="en-US" dirty="0">
                <a:effectLst/>
              </a:rPr>
              <a:t> 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Arthritis </a:t>
            </a:r>
            <a:endParaRPr lang="en-GB" dirty="0">
              <a:effectLst/>
            </a:endParaRPr>
          </a:p>
          <a:p>
            <a:pPr lvl="0"/>
            <a:r>
              <a:rPr lang="en-US">
                <a:effectLst/>
              </a:rPr>
              <a:t>Endocarditis 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383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Bachelor of Medicine And Bachelor of Surgery (MBChB)  Year  2\MEDICAL MICROBIOLOGY\1. BACTERIOLOGY\Streptococcus\IMG_20130604_1305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60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Treatment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>
                <a:effectLst/>
              </a:rPr>
              <a:t>Large </a:t>
            </a:r>
            <a:r>
              <a:rPr lang="en-US" dirty="0">
                <a:effectLst/>
              </a:rPr>
              <a:t>doses of penicillin G but resistance has emerged in 20% of cases in Kenyatta National Hospital. 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Other countries that have shown penicillin resistance include Australia, Canada, USA, Britain and South Africa with cases in Kenya being reported in 1980</a:t>
            </a:r>
            <a:endParaRPr lang="en-GB" dirty="0">
              <a:effectLst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517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Bachelor of Medicine And Bachelor of Surgery (MBChB)  Year  2\MEDICAL MICROBIOLOGY\1. BACTERIOLOGY\Streptococcus\IMG_20130604_1305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37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Bachelor of Medicine And Bachelor of Surgery (MBChB)  Year  2\MEDICAL MICROBIOLOGY\1. BACTERIOLOGY\Streptococcus\IMG_20130604_1306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74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60648"/>
            <a:ext cx="8568952" cy="6336704"/>
          </a:xfrm>
        </p:spPr>
        <p:txBody>
          <a:bodyPr/>
          <a:lstStyle/>
          <a:p>
            <a:pPr marL="514350" lvl="0" indent="-514350">
              <a:buFont typeface="+mj-lt"/>
              <a:buAutoNum type="arabicPeriod" startAt="2"/>
            </a:pPr>
            <a:r>
              <a:rPr lang="en-CA" dirty="0" smtClean="0">
                <a:effectLst/>
              </a:rPr>
              <a:t>Based on antigenicity </a:t>
            </a:r>
            <a:r>
              <a:rPr lang="en-CA" dirty="0">
                <a:effectLst/>
              </a:rPr>
              <a:t>of a carbohydrate (C substance) in their cell wall (</a:t>
            </a:r>
            <a:r>
              <a:rPr lang="en-CA" dirty="0" err="1">
                <a:effectLst/>
              </a:rPr>
              <a:t>lancefield</a:t>
            </a:r>
            <a:r>
              <a:rPr lang="en-CA" dirty="0">
                <a:effectLst/>
              </a:rPr>
              <a:t> antigen)</a:t>
            </a:r>
            <a:endParaRPr lang="en-GB" dirty="0">
              <a:effectLst/>
            </a:endParaRPr>
          </a:p>
          <a:p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204205"/>
              </p:ext>
            </p:extLst>
          </p:nvPr>
        </p:nvGraphicFramePr>
        <p:xfrm>
          <a:off x="827583" y="2060849"/>
          <a:ext cx="7848873" cy="3642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16291"/>
                <a:gridCol w="2616291"/>
                <a:gridCol w="2616291"/>
              </a:tblGrid>
              <a:tr h="233216">
                <a:tc gridSpan="3">
                  <a:txBody>
                    <a:bodyPr/>
                    <a:lstStyle/>
                    <a:p>
                      <a:r>
                        <a:rPr lang="en-CA" sz="32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Lancefield Classification</a:t>
                      </a:r>
                      <a:endParaRPr lang="en-GB" sz="32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38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800" b="1" dirty="0">
                          <a:effectLst/>
                          <a:latin typeface="Comic Sans MS"/>
                          <a:ea typeface="Calibri"/>
                          <a:cs typeface="Times New Roman"/>
                        </a:rPr>
                        <a:t>Haemolysis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800" b="1">
                          <a:effectLst/>
                          <a:latin typeface="Comic Sans MS"/>
                          <a:ea typeface="Calibri"/>
                          <a:cs typeface="Times New Roman"/>
                        </a:rPr>
                        <a:t>Group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800" b="1" dirty="0">
                          <a:effectLst/>
                          <a:latin typeface="Comic Sans MS"/>
                          <a:ea typeface="Calibri"/>
                          <a:cs typeface="Times New Roman"/>
                        </a:rPr>
                        <a:t>Species name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38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800" dirty="0">
                          <a:effectLst/>
                        </a:rPr>
                        <a:t>Alpha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 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S. pneumonia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38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Alpha or non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800" dirty="0">
                          <a:effectLst/>
                        </a:rPr>
                        <a:t> 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Viridans streptococci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38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ß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A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S. pyogens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38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ß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B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S. agalactiae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38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 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C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S. dysagalactiae, S.equi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38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 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D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S. bovis; enterococcus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77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Beta or non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A,C,F,G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S. milleri (now S. anginosus group)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38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Non (anaerobe)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 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800" dirty="0" err="1">
                          <a:effectLst/>
                        </a:rPr>
                        <a:t>Peptostreptococcus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99252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Bachelor of Medicine And Bachelor of Surgery (MBChB)  Year  2\MEDICAL MICROBIOLOGY\1. BACTERIOLOGY\Streptococcus\IMG_20130604_1306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60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Strep </a:t>
            </a:r>
            <a:r>
              <a:rPr lang="en-US" dirty="0" err="1">
                <a:effectLst/>
              </a:rPr>
              <a:t>viridans</a:t>
            </a:r>
            <a:r>
              <a:rPr lang="en-US" dirty="0">
                <a:effectLst/>
              </a:rPr>
              <a:t> group (10 species</a:t>
            </a:r>
            <a:r>
              <a:rPr lang="en-US" dirty="0" smtClean="0">
                <a:effectLst/>
              </a:rPr>
              <a:t>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>
                <a:effectLst/>
              </a:rPr>
              <a:t>Are </a:t>
            </a:r>
            <a:r>
              <a:rPr lang="en-US" dirty="0">
                <a:effectLst/>
              </a:rPr>
              <a:t>pathogens to humans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Are all non-</a:t>
            </a:r>
            <a:r>
              <a:rPr lang="en-US" dirty="0" err="1">
                <a:effectLst/>
              </a:rPr>
              <a:t>typable</a:t>
            </a:r>
            <a:r>
              <a:rPr lang="en-US" dirty="0">
                <a:effectLst/>
              </a:rPr>
              <a:t> by Lancefield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All show alpha (greenish) </a:t>
            </a:r>
            <a:r>
              <a:rPr lang="en-US" dirty="0" err="1">
                <a:effectLst/>
              </a:rPr>
              <a:t>haemolysis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Are found in the normal flora of the mouth, URT (upper respiratory tract), pharynx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They are chain forming </a:t>
            </a:r>
            <a:r>
              <a:rPr lang="en-US" dirty="0" err="1">
                <a:effectLst/>
              </a:rPr>
              <a:t>streps</a:t>
            </a:r>
            <a:r>
              <a:rPr lang="en-US" dirty="0">
                <a:effectLst/>
              </a:rPr>
              <a:t> and are catalase negative</a:t>
            </a:r>
            <a:endParaRPr lang="en-GB" dirty="0">
              <a:effectLst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46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Causes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>
                <a:effectLst/>
              </a:rPr>
              <a:t>Dental </a:t>
            </a:r>
            <a:r>
              <a:rPr lang="en-US" dirty="0">
                <a:effectLst/>
              </a:rPr>
              <a:t>carries in oral cavity pathology (</a:t>
            </a:r>
            <a:r>
              <a:rPr lang="en-US" dirty="0" err="1">
                <a:effectLst/>
              </a:rPr>
              <a:t>S.mutans</a:t>
            </a:r>
            <a:r>
              <a:rPr lang="en-US" dirty="0">
                <a:effectLst/>
              </a:rPr>
              <a:t> and others)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50-80% of </a:t>
            </a:r>
            <a:r>
              <a:rPr lang="en-US" dirty="0" err="1">
                <a:effectLst/>
              </a:rPr>
              <a:t>subacute</a:t>
            </a:r>
            <a:r>
              <a:rPr lang="en-US" dirty="0">
                <a:effectLst/>
              </a:rPr>
              <a:t> bacterial endocarditis (SBE) also called ‘Infective Endocarditis)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Fever disease (RHF, RHD) in patients with rheumatic heart lesions where they settle on damaged valves (</a:t>
            </a:r>
            <a:r>
              <a:rPr lang="en-US" dirty="0" err="1">
                <a:effectLst/>
              </a:rPr>
              <a:t>vegetations</a:t>
            </a:r>
            <a:r>
              <a:rPr lang="en-US" dirty="0">
                <a:effectLst/>
              </a:rPr>
              <a:t>)</a:t>
            </a:r>
            <a:endParaRPr lang="en-GB" dirty="0">
              <a:effectLst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330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482" name="Picture 2" descr="E:\Bachelor of Medicine And Bachelor of Surgery (MBChB)  Year  2\MEDICAL MICROBIOLOGY\1. BACTERIOLOGY\Streptococcus\IMG_20130604_1306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40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88640"/>
            <a:ext cx="8640960" cy="6480720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FFF00"/>
                </a:solidFill>
                <a:effectLst/>
              </a:rPr>
              <a:t>Culture</a:t>
            </a:r>
            <a:endParaRPr lang="en-GB" dirty="0">
              <a:solidFill>
                <a:srgbClr val="FFFF00"/>
              </a:solidFill>
              <a:effectLst/>
            </a:endParaRPr>
          </a:p>
          <a:p>
            <a:pPr lvl="0"/>
            <a:r>
              <a:rPr lang="en-US" dirty="0">
                <a:effectLst/>
              </a:rPr>
              <a:t>As in Strep </a:t>
            </a:r>
            <a:r>
              <a:rPr lang="en-US" dirty="0" err="1">
                <a:effectLst/>
              </a:rPr>
              <a:t>pyogenes</a:t>
            </a:r>
            <a:r>
              <a:rPr lang="en-US" dirty="0">
                <a:effectLst/>
              </a:rPr>
              <a:t> on blood agar, it shows alpha </a:t>
            </a:r>
            <a:r>
              <a:rPr lang="en-US" dirty="0" err="1">
                <a:effectLst/>
              </a:rPr>
              <a:t>haemolysis</a:t>
            </a:r>
            <a:r>
              <a:rPr lang="en-US" dirty="0">
                <a:effectLst/>
              </a:rPr>
              <a:t> but are </a:t>
            </a:r>
            <a:r>
              <a:rPr lang="en-US" dirty="0" err="1">
                <a:effectLst/>
              </a:rPr>
              <a:t>optothin</a:t>
            </a:r>
            <a:r>
              <a:rPr lang="en-US" dirty="0">
                <a:effectLst/>
              </a:rPr>
              <a:t> resistant (not inhibited)</a:t>
            </a:r>
            <a:endParaRPr lang="en-GB" dirty="0">
              <a:effectLst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FF00"/>
                </a:solidFill>
                <a:effectLst/>
              </a:rPr>
              <a:t>Microscopy </a:t>
            </a:r>
            <a:endParaRPr lang="en-GB" dirty="0">
              <a:solidFill>
                <a:srgbClr val="FFFF00"/>
              </a:solidFill>
              <a:effectLst/>
            </a:endParaRPr>
          </a:p>
          <a:p>
            <a:pPr lvl="0"/>
            <a:r>
              <a:rPr lang="en-US" dirty="0">
                <a:effectLst/>
              </a:rPr>
              <a:t>Show long chains in clinical culture material and are gram positive </a:t>
            </a:r>
            <a:r>
              <a:rPr lang="en-US" dirty="0" err="1">
                <a:effectLst/>
              </a:rPr>
              <a:t>cocci</a:t>
            </a:r>
            <a:endParaRPr lang="en-GB" dirty="0">
              <a:effectLst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FF00"/>
                </a:solidFill>
                <a:effectLst/>
              </a:rPr>
              <a:t>Treatment </a:t>
            </a:r>
            <a:endParaRPr lang="en-GB" dirty="0">
              <a:solidFill>
                <a:srgbClr val="FFFF00"/>
              </a:solidFill>
              <a:effectLst/>
            </a:endParaRPr>
          </a:p>
          <a:p>
            <a:pPr lvl="0"/>
            <a:r>
              <a:rPr lang="en-US" dirty="0">
                <a:effectLst/>
              </a:rPr>
              <a:t>Penicillin prophylactically during dental operation to reduce risk to patients from getting SBE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9265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Diagnosis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>
                <a:effectLst/>
              </a:rPr>
              <a:t>In </a:t>
            </a:r>
            <a:r>
              <a:rPr lang="en-US" dirty="0">
                <a:effectLst/>
              </a:rPr>
              <a:t>SBE, requires </a:t>
            </a:r>
            <a:r>
              <a:rPr lang="en-US" dirty="0" err="1">
                <a:effectLst/>
              </a:rPr>
              <a:t>persisten</a:t>
            </a:r>
            <a:r>
              <a:rPr lang="en-US" dirty="0">
                <a:effectLst/>
              </a:rPr>
              <a:t> blood culture (3-6 specimens) and treatment of </a:t>
            </a:r>
            <a:r>
              <a:rPr lang="en-US" dirty="0" err="1">
                <a:effectLst/>
              </a:rPr>
              <a:t>SBe</a:t>
            </a:r>
            <a:r>
              <a:rPr lang="en-US" dirty="0">
                <a:effectLst/>
              </a:rPr>
              <a:t> requires combination of drugs and laboratory monitoring of efficacy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Reaction combination between 4-6 weeks is also important e.g. Penicillin and Streptomycin or Ampicillin and Gentamycin</a:t>
            </a:r>
            <a:endParaRPr lang="en-GB" dirty="0">
              <a:effectLst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681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1506" name="Picture 2" descr="E:\Bachelor of Medicine And Bachelor of Surgery (MBChB)  Year  2\MEDICAL MICROBIOLOGY\1. BACTERIOLOGY\Streptococcus\IMG_20130604_1306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84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2530" name="Picture 2" descr="E:\Bachelor of Medicine And Bachelor of Surgery (MBChB)  Year  2\MEDICAL MICROBIOLOGY\1. BACTERIOLOGY\Streptococcus\IMG_20130604_130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85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40" y="404664"/>
            <a:ext cx="9184140" cy="513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892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Bachelor of Medicine And Bachelor of Surgery (MBChB)  Year  2\MEDICAL MICROBIOLOGY\1. BACTERIOLOGY\Enterococcus\IMG_20130604_1308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18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66"/>
                </a:solidFill>
              </a:rPr>
              <a:t>Streptococcus </a:t>
            </a:r>
            <a:r>
              <a:rPr lang="en-US" dirty="0" err="1">
                <a:solidFill>
                  <a:srgbClr val="FF0066"/>
                </a:solidFill>
              </a:rPr>
              <a:t>pyogenes</a:t>
            </a:r>
            <a:r>
              <a:rPr lang="en-US" dirty="0">
                <a:solidFill>
                  <a:srgbClr val="FF0066"/>
                </a:solidFill>
              </a:rPr>
              <a:t> (Group A </a:t>
            </a:r>
            <a:r>
              <a:rPr lang="en-US" dirty="0" smtClean="0">
                <a:solidFill>
                  <a:srgbClr val="FF0066"/>
                </a:solidFill>
              </a:rPr>
              <a:t>streptococcus)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700808"/>
            <a:ext cx="8712968" cy="4968552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Gram-positive </a:t>
            </a:r>
            <a:r>
              <a:rPr lang="en-GB" dirty="0" smtClean="0"/>
              <a:t> </a:t>
            </a:r>
            <a:r>
              <a:rPr lang="en-GB" dirty="0" err="1" smtClean="0"/>
              <a:t>cocci</a:t>
            </a:r>
            <a:r>
              <a:rPr lang="en-GB" dirty="0" smtClean="0"/>
              <a:t> and </a:t>
            </a:r>
            <a:r>
              <a:rPr lang="en-GB" dirty="0"/>
              <a:t>o</a:t>
            </a:r>
            <a:r>
              <a:rPr lang="en-GB" dirty="0" smtClean="0"/>
              <a:t>ccurs </a:t>
            </a:r>
            <a:r>
              <a:rPr lang="en-GB" dirty="0"/>
              <a:t>in chains or in pairs of cells</a:t>
            </a:r>
            <a:r>
              <a:rPr lang="en-GB" dirty="0" smtClean="0"/>
              <a:t>.</a:t>
            </a:r>
            <a:endParaRPr lang="en-GB" dirty="0"/>
          </a:p>
          <a:p>
            <a:r>
              <a:rPr lang="en-GB" dirty="0" smtClean="0"/>
              <a:t>Non-motile, Non-spore </a:t>
            </a:r>
            <a:r>
              <a:rPr lang="en-GB" dirty="0"/>
              <a:t>forming</a:t>
            </a:r>
          </a:p>
          <a:p>
            <a:r>
              <a:rPr lang="en-GB" dirty="0" smtClean="0"/>
              <a:t>± </a:t>
            </a:r>
            <a:r>
              <a:rPr lang="en-GB" dirty="0"/>
              <a:t>Capsulated</a:t>
            </a:r>
          </a:p>
          <a:p>
            <a:r>
              <a:rPr lang="en-GB" dirty="0"/>
              <a:t>Facultative anaerobe/ </a:t>
            </a:r>
            <a:r>
              <a:rPr lang="en-GB" dirty="0" err="1"/>
              <a:t>aerotolerant</a:t>
            </a:r>
            <a:r>
              <a:rPr lang="en-GB" dirty="0"/>
              <a:t> anaerobe  .(Except </a:t>
            </a:r>
            <a:r>
              <a:rPr lang="en-GB" dirty="0" err="1"/>
              <a:t>peptostreptococci</a:t>
            </a:r>
            <a:r>
              <a:rPr lang="en-GB" dirty="0"/>
              <a:t> which is an obligate anaerobe) and requires enriched medium containing blood </a:t>
            </a:r>
            <a:r>
              <a:rPr lang="en-GB" dirty="0" smtClean="0"/>
              <a:t>for grow. Ferment </a:t>
            </a:r>
            <a:r>
              <a:rPr lang="en-GB" dirty="0"/>
              <a:t>carbohydrates with production of lactic </a:t>
            </a:r>
            <a:r>
              <a:rPr lang="en-GB" dirty="0" smtClean="0"/>
              <a:t>acid</a:t>
            </a:r>
            <a:endParaRPr lang="en-GB" dirty="0"/>
          </a:p>
          <a:p>
            <a:pPr>
              <a:spcBef>
                <a:spcPct val="0"/>
              </a:spcBef>
            </a:pPr>
            <a:r>
              <a:rPr lang="en-US" i="1" dirty="0"/>
              <a:t>Streptococcus </a:t>
            </a:r>
            <a:r>
              <a:rPr lang="en-US" i="1" dirty="0" err="1"/>
              <a:t>pyogenes</a:t>
            </a:r>
            <a:r>
              <a:rPr lang="en-US" dirty="0"/>
              <a:t> is one of the most frequent pathogens of humans</a:t>
            </a:r>
            <a:r>
              <a:rPr lang="en-US" dirty="0" smtClean="0"/>
              <a:t>.</a:t>
            </a:r>
            <a:endParaRPr lang="en-US" dirty="0"/>
          </a:p>
          <a:p>
            <a:pPr>
              <a:spcBef>
                <a:spcPct val="0"/>
              </a:spcBef>
            </a:pPr>
            <a:r>
              <a:rPr lang="en-US" dirty="0" smtClean="0"/>
              <a:t>It </a:t>
            </a:r>
            <a:r>
              <a:rPr lang="en-US" dirty="0"/>
              <a:t>is estimated that between 5-15% of normal individuals harbor the bacterium, usually in the respiratory tract, without signs of disease.</a:t>
            </a:r>
          </a:p>
          <a:p>
            <a:pPr>
              <a:spcBef>
                <a:spcPct val="0"/>
              </a:spcBef>
            </a:pPr>
            <a:r>
              <a:rPr lang="en-US" dirty="0"/>
              <a:t>Transmission is mainly by air </a:t>
            </a:r>
            <a:r>
              <a:rPr lang="en-US" dirty="0" smtClean="0"/>
              <a:t>droplets</a:t>
            </a:r>
            <a:endParaRPr lang="en-US" dirty="0"/>
          </a:p>
          <a:p>
            <a:pPr>
              <a:spcBef>
                <a:spcPct val="0"/>
              </a:spcBef>
            </a:pPr>
            <a:r>
              <a:rPr lang="en-US" dirty="0" smtClean="0"/>
              <a:t>As </a:t>
            </a:r>
            <a:r>
              <a:rPr lang="en-US" dirty="0"/>
              <a:t>normal flora, </a:t>
            </a:r>
            <a:r>
              <a:rPr lang="en-US" i="1" dirty="0"/>
              <a:t>S. </a:t>
            </a:r>
            <a:r>
              <a:rPr lang="en-US" i="1" dirty="0" err="1"/>
              <a:t>pyogenes</a:t>
            </a:r>
            <a:r>
              <a:rPr lang="en-US" dirty="0"/>
              <a:t> can infect when defenses are compromised or when the organisms are able to penetrate the constitutive </a:t>
            </a:r>
            <a:r>
              <a:rPr lang="en-US" dirty="0" smtClean="0"/>
              <a:t>defenses.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When </a:t>
            </a:r>
            <a:r>
              <a:rPr lang="en-US" dirty="0"/>
              <a:t>the bacteria are introduced or transmitted to vulnerable tissues, a variety of types of </a:t>
            </a:r>
            <a:r>
              <a:rPr lang="en-US" b="1" dirty="0" err="1"/>
              <a:t>suppurative</a:t>
            </a:r>
            <a:r>
              <a:rPr lang="en-US" b="1" dirty="0"/>
              <a:t> infections </a:t>
            </a:r>
            <a:r>
              <a:rPr lang="en-US" dirty="0"/>
              <a:t>can occur. </a:t>
            </a:r>
          </a:p>
        </p:txBody>
      </p:sp>
    </p:spTree>
    <p:extLst>
      <p:ext uri="{BB962C8B-B14F-4D97-AF65-F5344CB8AC3E}">
        <p14:creationId xmlns:p14="http://schemas.microsoft.com/office/powerpoint/2010/main" val="311461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TS001069040">
  <a:themeElements>
    <a:clrScheme name="Office Theme 1">
      <a:dk1>
        <a:srgbClr val="000000"/>
      </a:dk1>
      <a:lt1>
        <a:srgbClr val="FFFFFF"/>
      </a:lt1>
      <a:dk2>
        <a:srgbClr val="7F00FF"/>
      </a:dk2>
      <a:lt2>
        <a:srgbClr val="FAFD00"/>
      </a:lt2>
      <a:accent1>
        <a:srgbClr val="B50069"/>
      </a:accent1>
      <a:accent2>
        <a:srgbClr val="FF7F00"/>
      </a:accent2>
      <a:accent3>
        <a:srgbClr val="C0AAFF"/>
      </a:accent3>
      <a:accent4>
        <a:srgbClr val="DADADA"/>
      </a:accent4>
      <a:accent5>
        <a:srgbClr val="D7AAB9"/>
      </a:accent5>
      <a:accent6>
        <a:srgbClr val="E77200"/>
      </a:accent6>
      <a:hlink>
        <a:srgbClr val="FF00FF"/>
      </a:hlink>
      <a:folHlink>
        <a:srgbClr val="B760F9"/>
      </a:folHlink>
    </a:clrScheme>
    <a:fontScheme name="Office Theme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7F00FF"/>
        </a:dk2>
        <a:lt2>
          <a:srgbClr val="FAFD00"/>
        </a:lt2>
        <a:accent1>
          <a:srgbClr val="B50069"/>
        </a:accent1>
        <a:accent2>
          <a:srgbClr val="FF7F00"/>
        </a:accent2>
        <a:accent3>
          <a:srgbClr val="C0AAFF"/>
        </a:accent3>
        <a:accent4>
          <a:srgbClr val="DADADA"/>
        </a:accent4>
        <a:accent5>
          <a:srgbClr val="D7AAB9"/>
        </a:accent5>
        <a:accent6>
          <a:srgbClr val="E77200"/>
        </a:accent6>
        <a:hlink>
          <a:srgbClr val="FF00FF"/>
        </a:hlink>
        <a:folHlink>
          <a:srgbClr val="B760F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B760F9"/>
        </a:lt1>
        <a:dk2>
          <a:srgbClr val="7B00E4"/>
        </a:dk2>
        <a:lt2>
          <a:srgbClr val="280049"/>
        </a:lt2>
        <a:accent1>
          <a:srgbClr val="FFFFFF"/>
        </a:accent1>
        <a:accent2>
          <a:srgbClr val="FFFF00"/>
        </a:accent2>
        <a:accent3>
          <a:srgbClr val="D8B6FB"/>
        </a:accent3>
        <a:accent4>
          <a:srgbClr val="000000"/>
        </a:accent4>
        <a:accent5>
          <a:srgbClr val="FFFFFF"/>
        </a:accent5>
        <a:accent6>
          <a:srgbClr val="E7E700"/>
        </a:accent6>
        <a:hlink>
          <a:srgbClr val="FF00FF"/>
        </a:hlink>
        <a:folHlink>
          <a:srgbClr val="DFB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DADADA"/>
        </a:lt2>
        <a:accent1>
          <a:srgbClr val="F2F2F2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F7F7F7"/>
        </a:accent5>
        <a:accent6>
          <a:srgbClr val="838383"/>
        </a:accent6>
        <a:hlink>
          <a:srgbClr val="DADADA"/>
        </a:hlink>
        <a:folHlink>
          <a:srgbClr val="67676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2871</Words>
  <Application>Microsoft Office PowerPoint</Application>
  <PresentationFormat>On-screen Show (4:3)</PresentationFormat>
  <Paragraphs>298</Paragraphs>
  <Slides>67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8" baseType="lpstr">
      <vt:lpstr>2_TS001069040</vt:lpstr>
      <vt:lpstr>STREPTOCOCCI AND ENTEROCOCCI</vt:lpstr>
      <vt:lpstr>STREPTOCOCCACEA (10 genes)</vt:lpstr>
      <vt:lpstr>Morphological Characteristics and Cultural </vt:lpstr>
      <vt:lpstr>Classification of Streptococci</vt:lpstr>
      <vt:lpstr>PowerPoint Presentation</vt:lpstr>
      <vt:lpstr>PowerPoint Presentation</vt:lpstr>
      <vt:lpstr>PowerPoint Presentation</vt:lpstr>
      <vt:lpstr>PowerPoint Presentation</vt:lpstr>
      <vt:lpstr>Streptococcus pyogenes (Group A streptococcus)</vt:lpstr>
      <vt:lpstr>PowerPoint Presentation</vt:lpstr>
      <vt:lpstr>PowerPoint Presentation</vt:lpstr>
      <vt:lpstr>Antigenic types </vt:lpstr>
      <vt:lpstr>Other antigenic structures</vt:lpstr>
      <vt:lpstr>Virulence factors</vt:lpstr>
      <vt:lpstr>PowerPoint Presentation</vt:lpstr>
      <vt:lpstr>PowerPoint Presentation</vt:lpstr>
      <vt:lpstr>PowerPoint Presentation</vt:lpstr>
      <vt:lpstr>Effects</vt:lpstr>
      <vt:lpstr>PowerPoint Presentation</vt:lpstr>
      <vt:lpstr>Suppurative conditions</vt:lpstr>
      <vt:lpstr>Non-suppurative Sequelae .</vt:lpstr>
      <vt:lpstr>Lab Diagnosis </vt:lpstr>
      <vt:lpstr>PowerPoint Presentation</vt:lpstr>
      <vt:lpstr>PowerPoint Presentation</vt:lpstr>
      <vt:lpstr>PowerPoint Presentation</vt:lpstr>
      <vt:lpstr>PowerPoint Presentation</vt:lpstr>
      <vt:lpstr>Esculin Test</vt:lpstr>
      <vt:lpstr>Bile solubility test </vt:lpstr>
      <vt:lpstr>PowerPoint Presentation</vt:lpstr>
      <vt:lpstr>Bile Lysis Test </vt:lpstr>
      <vt:lpstr>Treatment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Streptococcus pneumoniae/ Pneumococcus. </vt:lpstr>
      <vt:lpstr>PowerPoint Presentation</vt:lpstr>
      <vt:lpstr>PowerPoint Presentation</vt:lpstr>
      <vt:lpstr>PowerPoint Presentation</vt:lpstr>
      <vt:lpstr>PowerPoint Presentation</vt:lpstr>
      <vt:lpstr>Culture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Causes </vt:lpstr>
      <vt:lpstr>PowerPoint Presentation</vt:lpstr>
      <vt:lpstr>Treatment </vt:lpstr>
      <vt:lpstr>PowerPoint Presentation</vt:lpstr>
      <vt:lpstr>PowerPoint Presentation</vt:lpstr>
      <vt:lpstr>PowerPoint Presentation</vt:lpstr>
      <vt:lpstr>Strep viridans group (10 species)</vt:lpstr>
      <vt:lpstr>Causes </vt:lpstr>
      <vt:lpstr>PowerPoint Presentation</vt:lpstr>
      <vt:lpstr>PowerPoint Presentation</vt:lpstr>
      <vt:lpstr>Diagnosis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STREPTOCOCCI AND ENTEROCOCCI</dc:title>
  <dc:creator>Dr. Kimaiga H.O. MBChB (UoN)</dc:creator>
  <cp:lastModifiedBy>Dr. Kimaiga H.O. MBChB (UoN)</cp:lastModifiedBy>
  <cp:revision>35</cp:revision>
  <dcterms:created xsi:type="dcterms:W3CDTF">2013-05-14T08:08:00Z</dcterms:created>
  <dcterms:modified xsi:type="dcterms:W3CDTF">2014-01-19T14:52:53Z</dcterms:modified>
</cp:coreProperties>
</file>