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68" r:id="rId3"/>
    <p:sldId id="258" r:id="rId4"/>
    <p:sldId id="259" r:id="rId5"/>
    <p:sldId id="289" r:id="rId6"/>
    <p:sldId id="275" r:id="rId7"/>
    <p:sldId id="277" r:id="rId8"/>
    <p:sldId id="276" r:id="rId9"/>
    <p:sldId id="278" r:id="rId10"/>
    <p:sldId id="279" r:id="rId11"/>
    <p:sldId id="281" r:id="rId12"/>
    <p:sldId id="282" r:id="rId13"/>
    <p:sldId id="284" r:id="rId14"/>
    <p:sldId id="283" r:id="rId15"/>
    <p:sldId id="286" r:id="rId16"/>
    <p:sldId id="287" r:id="rId17"/>
    <p:sldId id="271" r:id="rId18"/>
    <p:sldId id="272" r:id="rId19"/>
    <p:sldId id="269" r:id="rId20"/>
    <p:sldId id="285" r:id="rId21"/>
    <p:sldId id="270" r:id="rId22"/>
    <p:sldId id="261" r:id="rId23"/>
    <p:sldId id="262" r:id="rId24"/>
    <p:sldId id="273" r:id="rId25"/>
    <p:sldId id="292" r:id="rId26"/>
    <p:sldId id="290" r:id="rId27"/>
    <p:sldId id="264" r:id="rId28"/>
    <p:sldId id="274" r:id="rId29"/>
    <p:sldId id="288" r:id="rId30"/>
    <p:sldId id="265" r:id="rId31"/>
    <p:sldId id="266" r:id="rId32"/>
    <p:sldId id="26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0D687C-355E-4295-9332-1992FA218A15}" type="datetimeFigureOut">
              <a:rPr lang="en-GB" smtClean="0"/>
              <a:t>21/01/2014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AAD722-CE62-4897-9928-32F3F0B846D2}" type="slidenum">
              <a:rPr lang="en-GB" smtClean="0"/>
              <a:t>‹#›</a:t>
            </a:fld>
            <a:endParaRPr lang="en-GB"/>
          </a:p>
        </p:txBody>
      </p:sp>
    </p:spTree>
    <p:extLst>
      <p:ext uri="{BB962C8B-B14F-4D97-AF65-F5344CB8AC3E}">
        <p14:creationId xmlns:p14="http://schemas.microsoft.com/office/powerpoint/2010/main" val="93627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AAD722-CE62-4897-9928-32F3F0B846D2}" type="slidenum">
              <a:rPr lang="en-GB" smtClean="0"/>
              <a:t>2</a:t>
            </a:fld>
            <a:endParaRPr lang="en-GB"/>
          </a:p>
        </p:txBody>
      </p:sp>
    </p:spTree>
    <p:extLst>
      <p:ext uri="{BB962C8B-B14F-4D97-AF65-F5344CB8AC3E}">
        <p14:creationId xmlns:p14="http://schemas.microsoft.com/office/powerpoint/2010/main" val="3027249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DA4ECD05-BF53-4B28-BB30-78FEB546C017}" type="slidenum">
              <a:rPr lang="en-US"/>
              <a:pPr>
                <a:defRPr/>
              </a:pPr>
              <a:t>‹#›</a:t>
            </a:fld>
            <a:endParaRPr lang="en-US"/>
          </a:p>
        </p:txBody>
      </p:sp>
    </p:spTree>
    <p:extLst>
      <p:ext uri="{BB962C8B-B14F-4D97-AF65-F5344CB8AC3E}">
        <p14:creationId xmlns:p14="http://schemas.microsoft.com/office/powerpoint/2010/main" val="314335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C1C7580-A3ED-41E0-9436-A97A4521964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76087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C8357FB-4814-41F9-AAD3-528AD9D0943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5879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7"/>
          <p:cNvSpPr>
            <a:spLocks noGrp="1" noChangeArrowheads="1"/>
          </p:cNvSpPr>
          <p:nvPr>
            <p:ph type="sldNum" sz="quarter" idx="12"/>
          </p:nvPr>
        </p:nvSpPr>
        <p:spPr>
          <a:ln/>
        </p:spPr>
        <p:txBody>
          <a:bodyPr/>
          <a:lstStyle>
            <a:lvl1pPr>
              <a:defRPr/>
            </a:lvl1pPr>
          </a:lstStyle>
          <a:p>
            <a:fld id="{C2B551E0-50D6-476E-B17B-ED85AEB851DF}" type="slidenum">
              <a:rPr lang="ar-SA">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47550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F7206D5-2BD9-4466-B0E8-5600C52120F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2375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FA79BBE-A784-4BD6-BB13-0AFE8269DF8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51290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910A534-9D14-4032-9DC9-7B94C46025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89904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32A69695-303E-4636-B0AC-935A2CBB91A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11650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0B4F0713-9C33-4125-AF27-F24C23A6F0E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51054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E838C3F-F7AB-4389-9E72-49DCD61B4B1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16654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6DCE950-8786-47FF-BAA9-8A57D57766D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50708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1C9F947-C3E9-4938-A9C2-65A14D8ABA4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11987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1"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2"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3"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4"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5"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6"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7"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3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eaLnBrk="0" fontAlgn="base" hangingPunct="0">
              <a:spcAft>
                <a:spcPct val="0"/>
              </a:spcAft>
              <a:defRPr/>
            </a:pPr>
            <a:endParaRPr lang="en-US">
              <a:solidFill>
                <a:srgbClr val="FFFFCC"/>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eaLnBrk="0" fontAlgn="base" hangingPunct="0">
              <a:spcAft>
                <a:spcPct val="0"/>
              </a:spcAft>
              <a:defRPr/>
            </a:pPr>
            <a:endParaRPr lang="en-US">
              <a:solidFill>
                <a:srgbClr val="FFFFCC"/>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eaLnBrk="0" fontAlgn="base" hangingPunct="0">
              <a:spcAft>
                <a:spcPct val="0"/>
              </a:spcAft>
              <a:defRPr/>
            </a:pPr>
            <a:fld id="{69402479-71D7-4A3C-8B7A-2E9F7D866F1C}" type="slidenum">
              <a:rPr lang="en-US">
                <a:solidFill>
                  <a:srgbClr val="FFFFCC"/>
                </a:solidFill>
              </a:rPr>
              <a:pPr eaLnBrk="0" fontAlgn="base" hangingPunct="0">
                <a:spcAft>
                  <a:spcPct val="0"/>
                </a:spcAft>
                <a:defRPr/>
              </a:pPr>
              <a:t>‹#›</a:t>
            </a:fld>
            <a:endParaRPr lang="en-US">
              <a:solidFill>
                <a:srgbClr val="FFFFCC"/>
              </a:solidFill>
            </a:endParaRPr>
          </a:p>
        </p:txBody>
      </p:sp>
    </p:spTree>
    <p:extLst>
      <p:ext uri="{BB962C8B-B14F-4D97-AF65-F5344CB8AC3E}">
        <p14:creationId xmlns:p14="http://schemas.microsoft.com/office/powerpoint/2010/main" val="357059953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1844824"/>
            <a:ext cx="7846640" cy="1584176"/>
          </a:xfrm>
        </p:spPr>
        <p:txBody>
          <a:bodyPr/>
          <a:lstStyle/>
          <a:p>
            <a:r>
              <a:rPr lang="en-US" sz="5400" b="1" i="1" dirty="0" smtClean="0"/>
              <a:t>STRONGYLOIDES STERCORALIS </a:t>
            </a:r>
            <a:r>
              <a:rPr lang="en-US" b="1" i="1" dirty="0" smtClean="0"/>
              <a:t/>
            </a:r>
            <a:br>
              <a:rPr lang="en-US" b="1" i="1" dirty="0" smtClean="0"/>
            </a:br>
            <a:r>
              <a:rPr lang="en-US" b="1" dirty="0" smtClean="0"/>
              <a:t>(</a:t>
            </a:r>
            <a:r>
              <a:rPr lang="en-US" b="1" dirty="0"/>
              <a:t>dwarf threadworm</a:t>
            </a:r>
            <a:r>
              <a:rPr lang="en-US" b="1" dirty="0" smtClean="0"/>
              <a:t>)</a:t>
            </a:r>
            <a:endParaRPr lang="en-GB" b="1" dirty="0"/>
          </a:p>
        </p:txBody>
      </p:sp>
      <p:sp>
        <p:nvSpPr>
          <p:cNvPr id="5" name="Subtitle 4"/>
          <p:cNvSpPr>
            <a:spLocks noGrp="1"/>
          </p:cNvSpPr>
          <p:nvPr>
            <p:ph type="subTitle" idx="1"/>
          </p:nvPr>
        </p:nvSpPr>
        <p:spPr/>
        <p:txBody>
          <a:bodyPr/>
          <a:lstStyle/>
          <a:p>
            <a:r>
              <a:rPr lang="en-US" b="1" dirty="0"/>
              <a:t>KIMAIGA H.O</a:t>
            </a:r>
          </a:p>
          <a:p>
            <a:r>
              <a:rPr lang="en-US" b="1" dirty="0"/>
              <a:t>MBChB (University of Nairobi</a:t>
            </a:r>
            <a:r>
              <a:rPr lang="en-US" b="1" dirty="0" smtClean="0"/>
              <a:t>)</a:t>
            </a:r>
            <a:endParaRPr lang="en-US" b="1" dirty="0"/>
          </a:p>
        </p:txBody>
      </p:sp>
    </p:spTree>
    <p:extLst>
      <p:ext uri="{BB962C8B-B14F-4D97-AF65-F5344CB8AC3E}">
        <p14:creationId xmlns:p14="http://schemas.microsoft.com/office/powerpoint/2010/main" val="245388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436"/>
          <a:stretch/>
        </p:blipFill>
        <p:spPr bwMode="auto">
          <a:xfrm>
            <a:off x="22239" y="0"/>
            <a:ext cx="9121761" cy="6858000"/>
          </a:xfrm>
          <a:prstGeom prst="rect">
            <a:avLst/>
          </a:prstGeom>
          <a:solidFill>
            <a:schemeClr val="tx1"/>
          </a:solidFill>
          <a:ln>
            <a:noFill/>
          </a:ln>
          <a:effectLst/>
        </p:spPr>
      </p:pic>
    </p:spTree>
    <p:extLst>
      <p:ext uri="{BB962C8B-B14F-4D97-AF65-F5344CB8AC3E}">
        <p14:creationId xmlns:p14="http://schemas.microsoft.com/office/powerpoint/2010/main" val="40449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53" y="34814"/>
            <a:ext cx="9203773" cy="6823185"/>
          </a:xfrm>
          <a:prstGeom prst="rect">
            <a:avLst/>
          </a:prstGeom>
          <a:solidFill>
            <a:schemeClr val="tx1"/>
          </a:solidFill>
          <a:ln>
            <a:noFill/>
          </a:ln>
          <a:effectLst/>
        </p:spPr>
      </p:pic>
    </p:spTree>
    <p:extLst>
      <p:ext uri="{BB962C8B-B14F-4D97-AF65-F5344CB8AC3E}">
        <p14:creationId xmlns:p14="http://schemas.microsoft.com/office/powerpoint/2010/main" val="483640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319"/>
          <a:stretch/>
        </p:blipFill>
        <p:spPr bwMode="auto">
          <a:xfrm>
            <a:off x="2379" y="-1458"/>
            <a:ext cx="9141621" cy="6859457"/>
          </a:xfrm>
          <a:prstGeom prst="rect">
            <a:avLst/>
          </a:prstGeom>
          <a:solidFill>
            <a:schemeClr val="tx1"/>
          </a:solidFill>
          <a:ln>
            <a:noFill/>
          </a:ln>
          <a:effectLst/>
        </p:spPr>
      </p:pic>
    </p:spTree>
    <p:extLst>
      <p:ext uri="{BB962C8B-B14F-4D97-AF65-F5344CB8AC3E}">
        <p14:creationId xmlns:p14="http://schemas.microsoft.com/office/powerpoint/2010/main" val="663931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5" name="Rectangle 9"/>
          <p:cNvSpPr>
            <a:spLocks noGrp="1" noChangeArrowheads="1"/>
          </p:cNvSpPr>
          <p:nvPr>
            <p:ph type="title"/>
          </p:nvPr>
        </p:nvSpPr>
        <p:spPr/>
        <p:txBody>
          <a:bodyPr>
            <a:normAutofit fontScale="90000"/>
          </a:bodyPr>
          <a:lstStyle/>
          <a:p>
            <a:pPr eaLnBrk="1" fontAlgn="auto" hangingPunct="1">
              <a:spcAft>
                <a:spcPts val="0"/>
              </a:spcAft>
              <a:defRPr/>
            </a:pPr>
            <a:r>
              <a:rPr lang="en-US" sz="4000" i="1" dirty="0"/>
              <a:t>S. </a:t>
            </a:r>
            <a:r>
              <a:rPr lang="en-US" sz="4000" i="1" dirty="0" err="1"/>
              <a:t>Stercoralis</a:t>
            </a:r>
            <a:r>
              <a:rPr lang="en-US" sz="4000" dirty="0"/>
              <a:t> </a:t>
            </a:r>
            <a:br>
              <a:rPr lang="en-US" sz="4000" dirty="0"/>
            </a:br>
            <a:r>
              <a:rPr lang="en-US" dirty="0"/>
              <a:t>(L1 larvae)</a:t>
            </a:r>
            <a:endParaRPr lang="en-GB" dirty="0"/>
          </a:p>
        </p:txBody>
      </p:sp>
      <p:pic>
        <p:nvPicPr>
          <p:cNvPr id="17411" name="Picture 1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04" y="1772816"/>
            <a:ext cx="4784220" cy="2442851"/>
          </a:xfrm>
        </p:spPr>
      </p:pic>
      <p:pic>
        <p:nvPicPr>
          <p:cNvPr id="17412" name="Picture 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4048" y="3778250"/>
            <a:ext cx="4343400" cy="3079750"/>
          </a:xfrm>
        </p:spPr>
      </p:pic>
    </p:spTree>
    <p:extLst>
      <p:ext uri="{BB962C8B-B14F-4D97-AF65-F5344CB8AC3E}">
        <p14:creationId xmlns:p14="http://schemas.microsoft.com/office/powerpoint/2010/main" val="291000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Bachelor of Medicine And Bachelor of Surgery (MBChB)  Year  2\MEDICAL MICROBIOLOGY\2. PARASITOLOGY\PARA\Parasites-Strongyloides stercoral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4392488" cy="329436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E:\Bachelor of Medicine And Bachelor of Surgery (MBChB)  Year  2\MEDICAL MICROBIOLOGY\2. PARASITOLOGY\PARA\strongylo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717032"/>
            <a:ext cx="4392487" cy="314096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Bachelor of Medicine And Bachelor of Surgery (MBChB)  Year  2\MEDICAL MICROBIOLOGY\2. PARASITOLOGY\PARA\strongyloid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486127"/>
            <a:ext cx="2987824" cy="3372973"/>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E:\Bachelor of Medicine And Bachelor of Surgery (MBChB)  Year  2\MEDICAL MICROBIOLOGY\2. PARASITOLOGY\PARA\strongyloides_larv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20604"/>
            <a:ext cx="4499992" cy="345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00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achelor of Medicine And Bachelor of Surgery (MBChB)  Year  2\MEDICAL MICROBIOLOGY\5. MICROBIOLOGY PRACTICALS AND DEMONSTRATIONS\Laboratry Pictures\Microbiology cdc pics\Metazoa\Strongyloides stercoralis - lar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9592" y="6107668"/>
            <a:ext cx="3127779" cy="369332"/>
          </a:xfrm>
          <a:prstGeom prst="rect">
            <a:avLst/>
          </a:prstGeom>
        </p:spPr>
        <p:txBody>
          <a:bodyPr wrap="none">
            <a:spAutoFit/>
          </a:bodyPr>
          <a:lstStyle/>
          <a:p>
            <a:r>
              <a:rPr lang="en-GB" dirty="0" err="1">
                <a:solidFill>
                  <a:srgbClr val="FF0000"/>
                </a:solidFill>
              </a:rPr>
              <a:t>Strongyloides</a:t>
            </a:r>
            <a:r>
              <a:rPr lang="en-GB" dirty="0">
                <a:solidFill>
                  <a:srgbClr val="FF0000"/>
                </a:solidFill>
              </a:rPr>
              <a:t> </a:t>
            </a:r>
            <a:r>
              <a:rPr lang="en-GB" dirty="0" err="1">
                <a:solidFill>
                  <a:srgbClr val="FF0000"/>
                </a:solidFill>
              </a:rPr>
              <a:t>stercoralis</a:t>
            </a:r>
            <a:r>
              <a:rPr lang="en-GB" dirty="0">
                <a:solidFill>
                  <a:srgbClr val="FF0000"/>
                </a:solidFill>
              </a:rPr>
              <a:t> - larva</a:t>
            </a:r>
          </a:p>
        </p:txBody>
      </p:sp>
    </p:spTree>
    <p:extLst>
      <p:ext uri="{BB962C8B-B14F-4D97-AF65-F5344CB8AC3E}">
        <p14:creationId xmlns:p14="http://schemas.microsoft.com/office/powerpoint/2010/main" val="1780432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770" y="6212354"/>
            <a:ext cx="4572000" cy="646331"/>
          </a:xfrm>
          <a:prstGeom prst="rect">
            <a:avLst/>
          </a:prstGeom>
        </p:spPr>
        <p:txBody>
          <a:bodyPr>
            <a:spAutoFit/>
          </a:bodyPr>
          <a:lstStyle/>
          <a:p>
            <a:r>
              <a:rPr lang="en-GB" dirty="0" err="1"/>
              <a:t>Strongyloides</a:t>
            </a:r>
            <a:r>
              <a:rPr lang="en-GB" dirty="0"/>
              <a:t> </a:t>
            </a:r>
            <a:r>
              <a:rPr lang="en-GB" dirty="0" err="1"/>
              <a:t>stercoralis</a:t>
            </a:r>
            <a:r>
              <a:rPr lang="en-GB" dirty="0"/>
              <a:t> (female is </a:t>
            </a:r>
            <a:r>
              <a:rPr lang="en-GB" dirty="0" err="1"/>
              <a:t>partogenetic</a:t>
            </a:r>
            <a:r>
              <a:rPr lang="en-GB" dirty="0"/>
              <a:t> &amp; ovoviviparous) - larva</a:t>
            </a:r>
          </a:p>
        </p:txBody>
      </p:sp>
      <p:pic>
        <p:nvPicPr>
          <p:cNvPr id="2050" name="Picture 2" descr="E:\Bachelor of Medicine And Bachelor of Surgery (MBChB)  Year  2\MEDICAL MICROBIOLOGY\5. MICROBIOLOGY PRACTICALS AND DEMONSTRATIONS\Laboratry Pictures\Microbiology cdc pics\Metazoa\Strongyloides stercoralis (female is partogenetic &amp; ovoviviparous) - lar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6768"/>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531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44624"/>
            <a:ext cx="7772400" cy="720080"/>
          </a:xfrm>
        </p:spPr>
        <p:txBody>
          <a:bodyPr/>
          <a:lstStyle/>
          <a:p>
            <a:pPr eaLnBrk="1" hangingPunct="1"/>
            <a:r>
              <a:rPr lang="en-US" b="1" dirty="0" smtClean="0"/>
              <a:t>LIFE CYCLE</a:t>
            </a:r>
          </a:p>
        </p:txBody>
      </p:sp>
      <p:sp>
        <p:nvSpPr>
          <p:cNvPr id="5123" name="Rectangle 3"/>
          <p:cNvSpPr>
            <a:spLocks noGrp="1" noChangeArrowheads="1"/>
          </p:cNvSpPr>
          <p:nvPr>
            <p:ph type="body" idx="1"/>
          </p:nvPr>
        </p:nvSpPr>
        <p:spPr>
          <a:xfrm>
            <a:off x="70992" y="881336"/>
            <a:ext cx="9073008" cy="5976664"/>
          </a:xfrm>
        </p:spPr>
        <p:txBody>
          <a:bodyPr/>
          <a:lstStyle/>
          <a:p>
            <a:r>
              <a:rPr lang="en-US" sz="2000" dirty="0"/>
              <a:t>The </a:t>
            </a:r>
            <a:r>
              <a:rPr lang="en-US" sz="2000" i="1" dirty="0" err="1"/>
              <a:t>Strongyloides</a:t>
            </a:r>
            <a:r>
              <a:rPr lang="en-US" sz="2000" dirty="0"/>
              <a:t> life cycle is more complex than </a:t>
            </a:r>
            <a:r>
              <a:rPr lang="en-US" sz="2000" dirty="0" smtClean="0"/>
              <a:t>most </a:t>
            </a:r>
            <a:r>
              <a:rPr lang="en-US" sz="2000" dirty="0"/>
              <a:t>nematodes with its alternation between free-living and parasitic cycles, and its potential for autoinfection and multiplication within the host.  </a:t>
            </a:r>
            <a:endParaRPr lang="en-GB" sz="2000" dirty="0"/>
          </a:p>
          <a:p>
            <a:r>
              <a:rPr lang="en-US" sz="2000" dirty="0"/>
              <a:t>Two types of cycles exist:</a:t>
            </a:r>
            <a:endParaRPr lang="en-GB" sz="2000" dirty="0"/>
          </a:p>
          <a:p>
            <a:pPr marL="0" lvl="0" indent="0">
              <a:buNone/>
            </a:pPr>
            <a:r>
              <a:rPr lang="en-US" sz="2000" b="1" dirty="0"/>
              <a:t>Free-living cycle:</a:t>
            </a:r>
            <a:r>
              <a:rPr lang="en-US" sz="2000" dirty="0"/>
              <a:t> </a:t>
            </a:r>
            <a:endParaRPr lang="en-GB" sz="2000" dirty="0"/>
          </a:p>
          <a:p>
            <a:pPr lvl="0"/>
            <a:r>
              <a:rPr lang="en-US" sz="2000" dirty="0"/>
              <a:t>Adult </a:t>
            </a:r>
            <a:r>
              <a:rPr lang="en-US" sz="2000" dirty="0" smtClean="0"/>
              <a:t>stay </a:t>
            </a:r>
            <a:r>
              <a:rPr lang="en-US" sz="2000" dirty="0"/>
              <a:t>on mucosa membrane of </a:t>
            </a:r>
            <a:r>
              <a:rPr lang="en-US" sz="2000" dirty="0" smtClean="0"/>
              <a:t>small intestine (jejunum, duodenum</a:t>
            </a:r>
            <a:r>
              <a:rPr lang="en-US" sz="2000" dirty="0"/>
              <a:t>) lay eggs in strings on mucosa from which </a:t>
            </a:r>
            <a:r>
              <a:rPr lang="en-US" sz="2000" dirty="0" err="1"/>
              <a:t>rhabditiform</a:t>
            </a:r>
            <a:r>
              <a:rPr lang="en-US" sz="2000" dirty="0"/>
              <a:t> larvae </a:t>
            </a:r>
            <a:r>
              <a:rPr lang="en-US" sz="2000" dirty="0" smtClean="0"/>
              <a:t>L1 </a:t>
            </a:r>
            <a:r>
              <a:rPr lang="en-US" sz="2000" dirty="0"/>
              <a:t>emerges </a:t>
            </a:r>
            <a:r>
              <a:rPr lang="en-US" sz="2000" dirty="0" smtClean="0"/>
              <a:t> and is passed </a:t>
            </a:r>
            <a:r>
              <a:rPr lang="en-US" sz="2000" dirty="0"/>
              <a:t>in the stool </a:t>
            </a:r>
            <a:endParaRPr lang="en-GB" sz="2000" dirty="0"/>
          </a:p>
          <a:p>
            <a:pPr lvl="0"/>
            <a:r>
              <a:rPr lang="en-US" sz="2000" dirty="0"/>
              <a:t>Can either molt twice and become infective </a:t>
            </a:r>
            <a:r>
              <a:rPr lang="en-US" sz="2000" dirty="0" err="1"/>
              <a:t>filariform</a:t>
            </a:r>
            <a:r>
              <a:rPr lang="en-US" sz="2000" dirty="0"/>
              <a:t> larvae (direct development) </a:t>
            </a:r>
            <a:endParaRPr lang="en-GB" sz="2000" dirty="0"/>
          </a:p>
          <a:p>
            <a:pPr lvl="0"/>
            <a:r>
              <a:rPr lang="en-US" sz="2000" dirty="0"/>
              <a:t>Or molt four times and become free living adult males and females that mate and produce eggs from which </a:t>
            </a:r>
            <a:r>
              <a:rPr lang="en-US" sz="2000" dirty="0" err="1"/>
              <a:t>rhabditiform</a:t>
            </a:r>
            <a:r>
              <a:rPr lang="en-US" sz="2000" dirty="0"/>
              <a:t> larvae </a:t>
            </a:r>
            <a:r>
              <a:rPr lang="en-US" sz="2000" dirty="0" smtClean="0"/>
              <a:t>hatch and can </a:t>
            </a:r>
            <a:r>
              <a:rPr lang="en-US" sz="2000" dirty="0"/>
              <a:t>either develop into a new generation of free-living adults or into infective </a:t>
            </a:r>
            <a:r>
              <a:rPr lang="en-US" sz="2000" dirty="0" err="1"/>
              <a:t>filariform</a:t>
            </a:r>
            <a:r>
              <a:rPr lang="en-US" sz="2000" dirty="0"/>
              <a:t> larvae  </a:t>
            </a:r>
            <a:endParaRPr lang="en-GB" sz="2000" dirty="0"/>
          </a:p>
          <a:p>
            <a:pPr lvl="0"/>
            <a:r>
              <a:rPr lang="en-US" sz="2000" dirty="0"/>
              <a:t>The </a:t>
            </a:r>
            <a:r>
              <a:rPr lang="en-US" sz="2000" dirty="0" err="1"/>
              <a:t>filariform</a:t>
            </a:r>
            <a:r>
              <a:rPr lang="en-US" sz="2000" dirty="0"/>
              <a:t> larvae penetrate the human </a:t>
            </a:r>
            <a:r>
              <a:rPr lang="en-US" sz="2000" dirty="0" smtClean="0"/>
              <a:t>skin </a:t>
            </a:r>
            <a:r>
              <a:rPr lang="en-US" sz="2000" dirty="0"/>
              <a:t>to initiate the parasitic </a:t>
            </a:r>
            <a:r>
              <a:rPr lang="en-US" sz="2000" dirty="0" smtClean="0"/>
              <a:t>cycle</a:t>
            </a:r>
            <a:endParaRPr lang="en-GB" sz="2000" dirty="0"/>
          </a:p>
        </p:txBody>
      </p:sp>
    </p:spTree>
    <p:extLst>
      <p:ext uri="{BB962C8B-B14F-4D97-AF65-F5344CB8AC3E}">
        <p14:creationId xmlns:p14="http://schemas.microsoft.com/office/powerpoint/2010/main" val="1616987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856984" cy="6624736"/>
          </a:xfrm>
        </p:spPr>
        <p:txBody>
          <a:bodyPr/>
          <a:lstStyle/>
          <a:p>
            <a:pPr marL="0" indent="0">
              <a:buNone/>
            </a:pPr>
            <a:r>
              <a:rPr lang="en-US" sz="2400" b="1" dirty="0"/>
              <a:t>Parasitic </a:t>
            </a:r>
            <a:r>
              <a:rPr lang="en-US" sz="2400" b="1" dirty="0" smtClean="0"/>
              <a:t>cycle/direct </a:t>
            </a:r>
            <a:r>
              <a:rPr lang="en-US" sz="2400" b="1" dirty="0"/>
              <a:t>lifecycle or </a:t>
            </a:r>
            <a:r>
              <a:rPr lang="en-US" sz="2400" b="1" dirty="0" err="1"/>
              <a:t>homogonic</a:t>
            </a:r>
            <a:r>
              <a:rPr lang="en-US" sz="2400" b="1" dirty="0"/>
              <a:t> </a:t>
            </a:r>
            <a:r>
              <a:rPr lang="en-US" sz="2400" b="1" dirty="0" smtClean="0"/>
              <a:t>development</a:t>
            </a:r>
            <a:r>
              <a:rPr lang="en-US" sz="2400" b="1" dirty="0"/>
              <a:t>:</a:t>
            </a:r>
            <a:endParaRPr lang="en-GB" sz="2400" dirty="0"/>
          </a:p>
          <a:p>
            <a:pPr lvl="0"/>
            <a:r>
              <a:rPr lang="en-US" sz="2400" dirty="0" err="1"/>
              <a:t>Filariform</a:t>
            </a:r>
            <a:r>
              <a:rPr lang="en-US" sz="2400" dirty="0"/>
              <a:t> larvae in contaminated soil penetrate the human skin </a:t>
            </a:r>
            <a:endParaRPr lang="en-GB" sz="2400" dirty="0"/>
          </a:p>
          <a:p>
            <a:pPr lvl="0"/>
            <a:r>
              <a:rPr lang="en-GB" sz="2400" dirty="0"/>
              <a:t>They </a:t>
            </a:r>
            <a:r>
              <a:rPr lang="en-US" sz="2400" dirty="0"/>
              <a:t>are transported to the lungs where they penetrate the alveolar spaces</a:t>
            </a:r>
            <a:endParaRPr lang="en-GB" sz="2400" dirty="0"/>
          </a:p>
          <a:p>
            <a:pPr lvl="0"/>
            <a:r>
              <a:rPr lang="en-US" sz="2400" dirty="0"/>
              <a:t>They are carried through the bronchial tree to the pharynx, are swallowed and then reach the small intestine.  </a:t>
            </a:r>
            <a:endParaRPr lang="en-GB" sz="2400" dirty="0"/>
          </a:p>
          <a:p>
            <a:pPr lvl="0"/>
            <a:r>
              <a:rPr lang="en-US" sz="2400" dirty="0"/>
              <a:t>In the small intestine they molt twice and become adult female worms </a:t>
            </a:r>
            <a:endParaRPr lang="en-GB" sz="2400" dirty="0"/>
          </a:p>
          <a:p>
            <a:pPr lvl="0"/>
            <a:r>
              <a:rPr lang="en-US" sz="2400" dirty="0"/>
              <a:t>The females live threaded in the epithelium of the small intestine and by parthenogenesis produce eggs , which yield </a:t>
            </a:r>
            <a:r>
              <a:rPr lang="en-US" sz="2400" dirty="0" err="1"/>
              <a:t>rhabditiform</a:t>
            </a:r>
            <a:r>
              <a:rPr lang="en-US" sz="2400" dirty="0"/>
              <a:t> larvae.  </a:t>
            </a:r>
            <a:endParaRPr lang="en-GB" sz="2400" dirty="0"/>
          </a:p>
        </p:txBody>
      </p:sp>
    </p:spTree>
    <p:extLst>
      <p:ext uri="{BB962C8B-B14F-4D97-AF65-F5344CB8AC3E}">
        <p14:creationId xmlns:p14="http://schemas.microsoft.com/office/powerpoint/2010/main" val="2899097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cycle of Strongyloides stercoralis"/>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377739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STRONGYLOIDIASIS</a:t>
            </a:r>
            <a:endParaRPr lang="en-GB" dirty="0"/>
          </a:p>
        </p:txBody>
      </p:sp>
      <p:sp>
        <p:nvSpPr>
          <p:cNvPr id="3" name="Content Placeholder 2"/>
          <p:cNvSpPr>
            <a:spLocks noGrp="1"/>
          </p:cNvSpPr>
          <p:nvPr>
            <p:ph idx="1"/>
          </p:nvPr>
        </p:nvSpPr>
        <p:spPr>
          <a:xfrm>
            <a:off x="251520" y="1628800"/>
            <a:ext cx="8784976" cy="4824536"/>
          </a:xfrm>
        </p:spPr>
        <p:txBody>
          <a:bodyPr/>
          <a:lstStyle/>
          <a:p>
            <a:pPr eaLnBrk="1" hangingPunct="1"/>
            <a:r>
              <a:rPr lang="en-US" dirty="0" smtClean="0"/>
              <a:t>Causative agent is The </a:t>
            </a:r>
            <a:r>
              <a:rPr lang="en-US" dirty="0"/>
              <a:t>nematode (roundworm</a:t>
            </a:r>
            <a:r>
              <a:rPr lang="en-US" dirty="0" smtClean="0"/>
              <a:t>)</a:t>
            </a:r>
            <a:r>
              <a:rPr lang="en-US" i="1" dirty="0"/>
              <a:t> </a:t>
            </a:r>
            <a:r>
              <a:rPr lang="en-US" i="1" dirty="0" err="1"/>
              <a:t>Strongyloides</a:t>
            </a:r>
            <a:r>
              <a:rPr lang="en-US" i="1" dirty="0"/>
              <a:t> </a:t>
            </a:r>
            <a:r>
              <a:rPr lang="en-US" i="1" dirty="0" err="1"/>
              <a:t>stercoralis</a:t>
            </a:r>
            <a:r>
              <a:rPr lang="en-US" i="1" dirty="0"/>
              <a:t> </a:t>
            </a:r>
            <a:r>
              <a:rPr lang="en-US" dirty="0"/>
              <a:t>(dwarf </a:t>
            </a:r>
            <a:r>
              <a:rPr lang="en-US" dirty="0" smtClean="0"/>
              <a:t>threadworm)</a:t>
            </a:r>
          </a:p>
          <a:p>
            <a:pPr eaLnBrk="1" hangingPunct="1"/>
            <a:r>
              <a:rPr lang="en-US" dirty="0" smtClean="0"/>
              <a:t>Other </a:t>
            </a:r>
            <a:r>
              <a:rPr lang="en-US" i="1" dirty="0" err="1"/>
              <a:t>Strongyloides</a:t>
            </a:r>
            <a:r>
              <a:rPr lang="en-US" dirty="0"/>
              <a:t> include </a:t>
            </a:r>
            <a:r>
              <a:rPr lang="en-US" i="1" dirty="0"/>
              <a:t>S. </a:t>
            </a:r>
            <a:r>
              <a:rPr lang="en-US" i="1" dirty="0" err="1"/>
              <a:t>fülleborni</a:t>
            </a:r>
            <a:r>
              <a:rPr lang="en-US" dirty="0"/>
              <a:t>, which infects chimpanzees and baboons and </a:t>
            </a:r>
            <a:r>
              <a:rPr lang="en-US" dirty="0" smtClean="0"/>
              <a:t>may produce </a:t>
            </a:r>
            <a:r>
              <a:rPr lang="en-US" dirty="0"/>
              <a:t>limited infections in humans</a:t>
            </a:r>
            <a:r>
              <a:rPr lang="en-US" dirty="0" smtClean="0"/>
              <a:t>.</a:t>
            </a:r>
            <a:endParaRPr lang="en-GB" dirty="0"/>
          </a:p>
        </p:txBody>
      </p:sp>
    </p:spTree>
    <p:extLst>
      <p:ext uri="{BB962C8B-B14F-4D97-AF65-F5344CB8AC3E}">
        <p14:creationId xmlns:p14="http://schemas.microsoft.com/office/powerpoint/2010/main" val="4289717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0" y="0"/>
            <a:ext cx="915274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280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964488" cy="6624736"/>
          </a:xfrm>
        </p:spPr>
        <p:txBody>
          <a:bodyPr/>
          <a:lstStyle/>
          <a:p>
            <a:pPr lvl="0"/>
            <a:r>
              <a:rPr lang="en-US" sz="2400" dirty="0"/>
              <a:t>The </a:t>
            </a:r>
            <a:r>
              <a:rPr lang="en-US" sz="2400" dirty="0" err="1"/>
              <a:t>rhabditiform</a:t>
            </a:r>
            <a:r>
              <a:rPr lang="en-US" sz="2400" dirty="0"/>
              <a:t> larvae can either be passed in the stool or can cause autoinfection</a:t>
            </a:r>
            <a:endParaRPr lang="en-GB" sz="2400" dirty="0"/>
          </a:p>
          <a:p>
            <a:r>
              <a:rPr lang="en-US" sz="2400" b="1" dirty="0" err="1"/>
              <a:t>Hyperinfection</a:t>
            </a:r>
            <a:r>
              <a:rPr lang="en-US" sz="2400" b="1" dirty="0"/>
              <a:t>/autoinfection</a:t>
            </a:r>
            <a:r>
              <a:rPr lang="en-US" sz="2400" dirty="0"/>
              <a:t> </a:t>
            </a:r>
            <a:r>
              <a:rPr lang="en-US" sz="2400" dirty="0" smtClean="0"/>
              <a:t>-The </a:t>
            </a:r>
            <a:r>
              <a:rPr lang="en-US" sz="2400" dirty="0" err="1"/>
              <a:t>rhabditiform</a:t>
            </a:r>
            <a:r>
              <a:rPr lang="en-US" sz="2400" dirty="0"/>
              <a:t> larvae become infective </a:t>
            </a:r>
            <a:r>
              <a:rPr lang="en-US" sz="2400" dirty="0" err="1"/>
              <a:t>filariform</a:t>
            </a:r>
            <a:r>
              <a:rPr lang="en-US" sz="2400" dirty="0"/>
              <a:t> larvae, which can penetrate either the intestinal mucosa (internal autoinfection) or the skin of </a:t>
            </a:r>
            <a:r>
              <a:rPr lang="en-US" sz="2400" dirty="0" smtClean="0"/>
              <a:t>perianal </a:t>
            </a:r>
            <a:r>
              <a:rPr lang="en-US" sz="2400" dirty="0"/>
              <a:t>area (</a:t>
            </a:r>
            <a:r>
              <a:rPr lang="en-US" sz="2400" dirty="0" smtClean="0"/>
              <a:t>external autoinfection</a:t>
            </a:r>
            <a:r>
              <a:rPr lang="en-US" sz="2400" dirty="0"/>
              <a:t>); in either case, the </a:t>
            </a:r>
            <a:r>
              <a:rPr lang="en-US" sz="2400" dirty="0" err="1"/>
              <a:t>filariform</a:t>
            </a:r>
            <a:r>
              <a:rPr lang="en-US" sz="2400" dirty="0"/>
              <a:t> larvae </a:t>
            </a:r>
            <a:r>
              <a:rPr lang="en-US" sz="2400" dirty="0" smtClean="0"/>
              <a:t>L3,</a:t>
            </a:r>
            <a:r>
              <a:rPr lang="en-US" sz="2400" dirty="0"/>
              <a:t> penetrates the mucosal wall to undergo heart-lung-alveoli-trachea-pharynx-mouth cavity then small intestine where it </a:t>
            </a:r>
            <a:r>
              <a:rPr lang="en-US" sz="2400" dirty="0" smtClean="0"/>
              <a:t>matures and disseminate </a:t>
            </a:r>
            <a:r>
              <a:rPr lang="en-US" sz="2400" dirty="0"/>
              <a:t>widely in the body. </a:t>
            </a:r>
            <a:endParaRPr lang="en-GB" sz="2400" dirty="0"/>
          </a:p>
          <a:p>
            <a:pPr lvl="0"/>
            <a:r>
              <a:rPr lang="en-US" sz="2400" dirty="0" smtClean="0"/>
              <a:t>Autoinfection cases in </a:t>
            </a:r>
            <a:r>
              <a:rPr lang="en-US" sz="2400" dirty="0"/>
              <a:t>humans with helminthic infections is recognized only in </a:t>
            </a:r>
            <a:r>
              <a:rPr lang="en-US" sz="2400" i="1" dirty="0" err="1"/>
              <a:t>Strongyloides</a:t>
            </a:r>
            <a:r>
              <a:rPr lang="en-US" sz="2400" i="1" dirty="0"/>
              <a:t> </a:t>
            </a:r>
            <a:r>
              <a:rPr lang="en-US" sz="2400" i="1" dirty="0" err="1"/>
              <a:t>stercoralis</a:t>
            </a:r>
            <a:r>
              <a:rPr lang="en-US" sz="2400" dirty="0"/>
              <a:t> and </a:t>
            </a:r>
            <a:r>
              <a:rPr lang="en-US" sz="2400" i="1" dirty="0" err="1"/>
              <a:t>Capillaria</a:t>
            </a:r>
            <a:r>
              <a:rPr lang="en-US" sz="2400" i="1" dirty="0"/>
              <a:t> </a:t>
            </a:r>
            <a:r>
              <a:rPr lang="en-US" sz="2400" i="1" dirty="0" err="1"/>
              <a:t>philippinensis</a:t>
            </a:r>
            <a:r>
              <a:rPr lang="en-US" sz="2400" dirty="0"/>
              <a:t> </a:t>
            </a:r>
            <a:r>
              <a:rPr lang="en-US" sz="2400" dirty="0" smtClean="0"/>
              <a:t>infections hence may explain persistent infections </a:t>
            </a:r>
            <a:r>
              <a:rPr lang="en-US" sz="2400" dirty="0"/>
              <a:t>in persons who have not been in an endemic area and of </a:t>
            </a:r>
            <a:r>
              <a:rPr lang="en-US" sz="2400" dirty="0" err="1"/>
              <a:t>hyperinfections</a:t>
            </a:r>
            <a:r>
              <a:rPr lang="en-US" sz="2400" dirty="0"/>
              <a:t> in </a:t>
            </a:r>
            <a:r>
              <a:rPr lang="en-US" sz="2400" dirty="0" err="1"/>
              <a:t>immunodepressed</a:t>
            </a:r>
            <a:r>
              <a:rPr lang="en-US" sz="2400" dirty="0"/>
              <a:t> individuals</a:t>
            </a:r>
            <a:r>
              <a:rPr lang="en-US" sz="2400" dirty="0" smtClean="0"/>
              <a:t>.</a:t>
            </a:r>
            <a:endParaRPr lang="en-GB" sz="2400" dirty="0"/>
          </a:p>
        </p:txBody>
      </p:sp>
    </p:spTree>
    <p:extLst>
      <p:ext uri="{BB962C8B-B14F-4D97-AF65-F5344CB8AC3E}">
        <p14:creationId xmlns:p14="http://schemas.microsoft.com/office/powerpoint/2010/main" val="2172600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188640"/>
            <a:ext cx="7772400" cy="576064"/>
          </a:xfrm>
        </p:spPr>
        <p:txBody>
          <a:bodyPr/>
          <a:lstStyle/>
          <a:p>
            <a:pPr eaLnBrk="1" hangingPunct="1"/>
            <a:r>
              <a:rPr lang="en-US" dirty="0" smtClean="0"/>
              <a:t>PATHOLOGY</a:t>
            </a:r>
          </a:p>
        </p:txBody>
      </p:sp>
      <p:sp>
        <p:nvSpPr>
          <p:cNvPr id="6147" name="Rectangle 3"/>
          <p:cNvSpPr>
            <a:spLocks noGrp="1" noChangeArrowheads="1"/>
          </p:cNvSpPr>
          <p:nvPr>
            <p:ph type="body" idx="1"/>
          </p:nvPr>
        </p:nvSpPr>
        <p:spPr>
          <a:xfrm>
            <a:off x="323528" y="980728"/>
            <a:ext cx="8712968" cy="5544616"/>
          </a:xfrm>
        </p:spPr>
        <p:txBody>
          <a:bodyPr numCol="2">
            <a:normAutofit fontScale="92500" lnSpcReduction="20000"/>
          </a:bodyPr>
          <a:lstStyle/>
          <a:p>
            <a:pPr lvl="0"/>
            <a:r>
              <a:rPr lang="en-CA" dirty="0"/>
              <a:t>Cutaneous lesions</a:t>
            </a:r>
            <a:endParaRPr lang="en-GB" dirty="0"/>
          </a:p>
          <a:p>
            <a:pPr lvl="1"/>
            <a:r>
              <a:rPr lang="en-CA" dirty="0"/>
              <a:t>Slight haemorrhage</a:t>
            </a:r>
            <a:endParaRPr lang="en-GB" dirty="0"/>
          </a:p>
          <a:p>
            <a:pPr lvl="1"/>
            <a:r>
              <a:rPr lang="en-CA" dirty="0"/>
              <a:t>Bacterial infection</a:t>
            </a:r>
            <a:endParaRPr lang="en-GB" dirty="0"/>
          </a:p>
          <a:p>
            <a:pPr lvl="1"/>
            <a:r>
              <a:rPr lang="en-US" dirty="0"/>
              <a:t>Allergy and itch at site of penetration</a:t>
            </a:r>
            <a:endParaRPr lang="en-GB" dirty="0"/>
          </a:p>
          <a:p>
            <a:pPr lvl="1"/>
            <a:r>
              <a:rPr lang="en-CA" dirty="0"/>
              <a:t>Inflammation &amp; necrosis</a:t>
            </a:r>
            <a:endParaRPr lang="en-GB" dirty="0"/>
          </a:p>
          <a:p>
            <a:pPr lvl="1"/>
            <a:r>
              <a:rPr lang="en-US" dirty="0"/>
              <a:t>Dermatitis</a:t>
            </a:r>
            <a:endParaRPr lang="en-GB" dirty="0"/>
          </a:p>
          <a:p>
            <a:pPr lvl="0"/>
            <a:r>
              <a:rPr lang="en-CA" dirty="0"/>
              <a:t>Pulmonary lesions</a:t>
            </a:r>
            <a:endParaRPr lang="en-GB" dirty="0"/>
          </a:p>
          <a:p>
            <a:pPr lvl="1"/>
            <a:r>
              <a:rPr lang="en-US" dirty="0"/>
              <a:t>Alveolar damage and allergy during migration</a:t>
            </a:r>
            <a:endParaRPr lang="en-GB" dirty="0"/>
          </a:p>
          <a:p>
            <a:pPr lvl="1"/>
            <a:r>
              <a:rPr lang="en-CA" dirty="0"/>
              <a:t>Haemorrhages in alveoli</a:t>
            </a:r>
            <a:endParaRPr lang="en-GB" dirty="0"/>
          </a:p>
          <a:p>
            <a:pPr lvl="1"/>
            <a:r>
              <a:rPr lang="en-CA" dirty="0"/>
              <a:t>Cellular </a:t>
            </a:r>
            <a:r>
              <a:rPr lang="en-CA" dirty="0" err="1"/>
              <a:t>rxn</a:t>
            </a:r>
            <a:endParaRPr lang="en-GB" dirty="0"/>
          </a:p>
          <a:p>
            <a:pPr lvl="1"/>
            <a:r>
              <a:rPr lang="en-US" dirty="0" smtClean="0"/>
              <a:t>Pneumonitis </a:t>
            </a:r>
            <a:r>
              <a:rPr lang="en-US" dirty="0"/>
              <a:t>eosinophilia, </a:t>
            </a:r>
            <a:r>
              <a:rPr lang="en-US" dirty="0" err="1"/>
              <a:t>illeitis</a:t>
            </a:r>
            <a:endParaRPr lang="en-GB" dirty="0"/>
          </a:p>
          <a:p>
            <a:pPr lvl="0"/>
            <a:r>
              <a:rPr lang="en-CA" dirty="0"/>
              <a:t>Intestinal lesions</a:t>
            </a:r>
            <a:endParaRPr lang="en-GB" dirty="0"/>
          </a:p>
          <a:p>
            <a:pPr lvl="1"/>
            <a:r>
              <a:rPr lang="en-CA" dirty="0"/>
              <a:t>Rarely penetrate beyond </a:t>
            </a:r>
            <a:r>
              <a:rPr lang="en-CA" dirty="0" err="1"/>
              <a:t>muscularis</a:t>
            </a:r>
            <a:r>
              <a:rPr lang="en-CA" dirty="0"/>
              <a:t> mucosa</a:t>
            </a:r>
            <a:endParaRPr lang="en-GB" dirty="0"/>
          </a:p>
          <a:p>
            <a:pPr lvl="1"/>
            <a:r>
              <a:rPr lang="en-US" dirty="0"/>
              <a:t>GIT irritation/damage of villi directly</a:t>
            </a:r>
            <a:endParaRPr lang="en-GB" dirty="0"/>
          </a:p>
          <a:p>
            <a:pPr lvl="1"/>
            <a:r>
              <a:rPr lang="en-CA" dirty="0"/>
              <a:t>Destruction of tissues – sloughing of mucosa fibrosis</a:t>
            </a:r>
            <a:endParaRPr lang="en-GB" dirty="0"/>
          </a:p>
          <a:p>
            <a:pPr lvl="1"/>
            <a:r>
              <a:rPr lang="en-CA" dirty="0"/>
              <a:t>Sepsis </a:t>
            </a:r>
            <a:r>
              <a:rPr lang="en-CA" dirty="0" err="1"/>
              <a:t>esp</a:t>
            </a:r>
            <a:r>
              <a:rPr lang="en-CA" dirty="0"/>
              <a:t> in </a:t>
            </a:r>
            <a:r>
              <a:rPr lang="en-CA" dirty="0" err="1"/>
              <a:t>hyperinfection</a:t>
            </a:r>
            <a:r>
              <a:rPr lang="en-CA" dirty="0"/>
              <a:t>.</a:t>
            </a:r>
            <a:endParaRPr lang="en-GB" dirty="0"/>
          </a:p>
          <a:p>
            <a:pPr lvl="1"/>
            <a:r>
              <a:rPr lang="en-US" dirty="0" err="1"/>
              <a:t>Malabsoption</a:t>
            </a:r>
            <a:endParaRPr lang="en-GB" dirty="0"/>
          </a:p>
          <a:p>
            <a:pPr eaLnBrk="1" hangingPunct="1"/>
            <a:endParaRPr lang="en-US" dirty="0" smtClean="0"/>
          </a:p>
        </p:txBody>
      </p:sp>
    </p:spTree>
    <p:extLst>
      <p:ext uri="{BB962C8B-B14F-4D97-AF65-F5344CB8AC3E}">
        <p14:creationId xmlns:p14="http://schemas.microsoft.com/office/powerpoint/2010/main" val="2565406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Immunology of infections</a:t>
            </a:r>
          </a:p>
        </p:txBody>
      </p:sp>
      <p:sp>
        <p:nvSpPr>
          <p:cNvPr id="7171" name="Rectangle 3"/>
          <p:cNvSpPr>
            <a:spLocks noGrp="1" noChangeArrowheads="1"/>
          </p:cNvSpPr>
          <p:nvPr>
            <p:ph type="body" idx="1"/>
          </p:nvPr>
        </p:nvSpPr>
        <p:spPr/>
        <p:txBody>
          <a:bodyPr/>
          <a:lstStyle/>
          <a:p>
            <a:pPr eaLnBrk="1" hangingPunct="1"/>
            <a:r>
              <a:rPr lang="en-US" smtClean="0"/>
              <a:t>Serum IgE tents to be high</a:t>
            </a:r>
          </a:p>
          <a:p>
            <a:pPr eaLnBrk="1" hangingPunct="1"/>
            <a:r>
              <a:rPr lang="en-US" smtClean="0"/>
              <a:t>Hyperesinophilia</a:t>
            </a:r>
          </a:p>
          <a:p>
            <a:pPr eaLnBrk="1" hangingPunct="1"/>
            <a:r>
              <a:rPr lang="en-US" smtClean="0"/>
              <a:t>No permanent protective immunity is known</a:t>
            </a:r>
          </a:p>
          <a:p>
            <a:pPr eaLnBrk="1" hangingPunct="1"/>
            <a:endParaRPr lang="en-US" smtClean="0"/>
          </a:p>
        </p:txBody>
      </p:sp>
    </p:spTree>
    <p:extLst>
      <p:ext uri="{BB962C8B-B14F-4D97-AF65-F5344CB8AC3E}">
        <p14:creationId xmlns:p14="http://schemas.microsoft.com/office/powerpoint/2010/main" val="2835979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1008112"/>
          </a:xfrm>
        </p:spPr>
        <p:txBody>
          <a:bodyPr/>
          <a:lstStyle/>
          <a:p>
            <a:r>
              <a:rPr lang="en-US" dirty="0"/>
              <a:t>Clinical presentations</a:t>
            </a:r>
            <a:endParaRPr lang="en-GB" dirty="0"/>
          </a:p>
        </p:txBody>
      </p:sp>
      <p:sp>
        <p:nvSpPr>
          <p:cNvPr id="3" name="Content Placeholder 2"/>
          <p:cNvSpPr>
            <a:spLocks noGrp="1"/>
          </p:cNvSpPr>
          <p:nvPr>
            <p:ph idx="1"/>
          </p:nvPr>
        </p:nvSpPr>
        <p:spPr>
          <a:xfrm>
            <a:off x="251520" y="1484784"/>
            <a:ext cx="8712968" cy="5256584"/>
          </a:xfrm>
        </p:spPr>
        <p:txBody>
          <a:bodyPr>
            <a:normAutofit fontScale="92500"/>
          </a:bodyPr>
          <a:lstStyle/>
          <a:p>
            <a:r>
              <a:rPr lang="en-US" sz="2800" dirty="0" smtClean="0"/>
              <a:t>Frequently asymptomatic.  </a:t>
            </a:r>
            <a:endParaRPr lang="en-GB" sz="2800" dirty="0" smtClean="0"/>
          </a:p>
          <a:p>
            <a:r>
              <a:rPr lang="en-US" sz="2800" dirty="0" smtClean="0"/>
              <a:t>Cutaneous</a:t>
            </a:r>
          </a:p>
          <a:p>
            <a:pPr lvl="1"/>
            <a:r>
              <a:rPr lang="en-US" dirty="0" smtClean="0"/>
              <a:t>Urticarial rashes in the buttocks and waist areas.</a:t>
            </a:r>
          </a:p>
          <a:p>
            <a:pPr lvl="1"/>
            <a:r>
              <a:rPr lang="en-US" dirty="0" smtClean="0"/>
              <a:t>Linear erythematous weal</a:t>
            </a:r>
          </a:p>
          <a:p>
            <a:r>
              <a:rPr lang="en-US" sz="2800" dirty="0" smtClean="0"/>
              <a:t>Pulmonary</a:t>
            </a:r>
          </a:p>
          <a:p>
            <a:pPr lvl="1"/>
            <a:r>
              <a:rPr lang="en-US" dirty="0" smtClean="0"/>
              <a:t>Burning sensation</a:t>
            </a:r>
          </a:p>
          <a:p>
            <a:pPr lvl="1"/>
            <a:r>
              <a:rPr lang="en-US" dirty="0" smtClean="0"/>
              <a:t>Coughing</a:t>
            </a:r>
          </a:p>
          <a:p>
            <a:pPr lvl="1"/>
            <a:r>
              <a:rPr lang="en-US" dirty="0" smtClean="0"/>
              <a:t>Bronchial pneumonia</a:t>
            </a:r>
          </a:p>
          <a:p>
            <a:pPr lvl="1"/>
            <a:r>
              <a:rPr lang="en-US" dirty="0" smtClean="0"/>
              <a:t>Pulmonary symptoms (including </a:t>
            </a:r>
            <a:r>
              <a:rPr lang="en-US" dirty="0" err="1" smtClean="0"/>
              <a:t>Loeffler’s</a:t>
            </a:r>
            <a:r>
              <a:rPr lang="en-US" dirty="0" smtClean="0"/>
              <a:t> syndrome) can occur during pulmonary migration of the </a:t>
            </a:r>
            <a:r>
              <a:rPr lang="en-US" dirty="0" err="1" smtClean="0"/>
              <a:t>filariform</a:t>
            </a:r>
            <a:r>
              <a:rPr lang="en-US" dirty="0" smtClean="0"/>
              <a:t> larvae.  </a:t>
            </a:r>
          </a:p>
          <a:p>
            <a:pPr lvl="1"/>
            <a:r>
              <a:rPr lang="en-US" dirty="0" smtClean="0"/>
              <a:t>Alveolar damage asthma like symptoms such as wheezing</a:t>
            </a:r>
            <a:endParaRPr lang="en-GB" dirty="0" smtClean="0"/>
          </a:p>
        </p:txBody>
      </p:sp>
    </p:spTree>
    <p:extLst>
      <p:ext uri="{BB962C8B-B14F-4D97-AF65-F5344CB8AC3E}">
        <p14:creationId xmlns:p14="http://schemas.microsoft.com/office/powerpoint/2010/main" val="2819390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normAutofit fontScale="92500" lnSpcReduction="10000"/>
          </a:bodyPr>
          <a:lstStyle/>
          <a:p>
            <a:pPr lvl="0"/>
            <a:r>
              <a:rPr lang="en-CA" dirty="0"/>
              <a:t>Intestinal</a:t>
            </a:r>
            <a:endParaRPr lang="en-GB" dirty="0"/>
          </a:p>
          <a:p>
            <a:pPr lvl="1"/>
            <a:r>
              <a:rPr lang="en-CA" dirty="0"/>
              <a:t>Localised burning </a:t>
            </a:r>
            <a:r>
              <a:rPr lang="en-CA" dirty="0" err="1"/>
              <a:t>sensatio</a:t>
            </a:r>
            <a:endParaRPr lang="en-GB" dirty="0"/>
          </a:p>
          <a:p>
            <a:pPr lvl="1"/>
            <a:r>
              <a:rPr lang="en-US" dirty="0"/>
              <a:t>Gastrointestinal symptoms include abdominal pain, severe/ </a:t>
            </a:r>
            <a:r>
              <a:rPr lang="en-CA" dirty="0"/>
              <a:t>Intractable diarrhoea (difficult to manage or mould,</a:t>
            </a:r>
            <a:r>
              <a:rPr lang="en-US" dirty="0"/>
              <a:t> vomiting, poor appetite and </a:t>
            </a:r>
            <a:r>
              <a:rPr lang="en-US" dirty="0" err="1"/>
              <a:t>malasbsoption</a:t>
            </a:r>
            <a:r>
              <a:rPr lang="en-US" dirty="0"/>
              <a:t>.  </a:t>
            </a:r>
            <a:endParaRPr lang="en-GB" dirty="0"/>
          </a:p>
          <a:p>
            <a:pPr lvl="1"/>
            <a:r>
              <a:rPr lang="en-US" dirty="0"/>
              <a:t>Malnutrition(</a:t>
            </a:r>
            <a:r>
              <a:rPr lang="en-US" dirty="0" err="1"/>
              <a:t>kwashiokor</a:t>
            </a:r>
            <a:r>
              <a:rPr lang="en-US" dirty="0"/>
              <a:t>) body weaknesses and </a:t>
            </a:r>
            <a:r>
              <a:rPr lang="en-US" dirty="0" err="1"/>
              <a:t>rowth</a:t>
            </a:r>
            <a:r>
              <a:rPr lang="en-US" dirty="0"/>
              <a:t> retardation</a:t>
            </a:r>
            <a:endParaRPr lang="en-GB" dirty="0"/>
          </a:p>
          <a:p>
            <a:pPr lvl="0"/>
            <a:r>
              <a:rPr lang="en-CA" dirty="0"/>
              <a:t>In immunosuppressive conditions</a:t>
            </a:r>
            <a:endParaRPr lang="en-GB" dirty="0"/>
          </a:p>
          <a:p>
            <a:pPr lvl="1"/>
            <a:r>
              <a:rPr lang="en-CA" dirty="0"/>
              <a:t>Severe diarrhoea</a:t>
            </a:r>
            <a:endParaRPr lang="en-GB" dirty="0"/>
          </a:p>
          <a:p>
            <a:pPr lvl="1"/>
            <a:r>
              <a:rPr lang="en-CA" dirty="0" err="1"/>
              <a:t>Malabsorption</a:t>
            </a:r>
            <a:endParaRPr lang="en-GB" dirty="0"/>
          </a:p>
          <a:p>
            <a:pPr lvl="1"/>
            <a:r>
              <a:rPr lang="en-CA" dirty="0"/>
              <a:t>Peritonitis</a:t>
            </a:r>
            <a:endParaRPr lang="en-GB" dirty="0"/>
          </a:p>
          <a:p>
            <a:pPr lvl="1"/>
            <a:r>
              <a:rPr lang="en-CA" dirty="0"/>
              <a:t>Meningitis</a:t>
            </a:r>
            <a:endParaRPr lang="en-GB" dirty="0"/>
          </a:p>
          <a:p>
            <a:pPr lvl="1"/>
            <a:r>
              <a:rPr lang="en-CA" dirty="0"/>
              <a:t>Brain abscess</a:t>
            </a:r>
            <a:endParaRPr lang="en-GB" dirty="0"/>
          </a:p>
          <a:p>
            <a:pPr lvl="1"/>
            <a:r>
              <a:rPr lang="en-CA" dirty="0"/>
              <a:t>Bacteraemia</a:t>
            </a:r>
            <a:endParaRPr lang="en-GB" dirty="0"/>
          </a:p>
          <a:p>
            <a:endParaRPr lang="en-GB" dirty="0"/>
          </a:p>
        </p:txBody>
      </p:sp>
    </p:spTree>
    <p:extLst>
      <p:ext uri="{BB962C8B-B14F-4D97-AF65-F5344CB8AC3E}">
        <p14:creationId xmlns:p14="http://schemas.microsoft.com/office/powerpoint/2010/main" val="253755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lstStyle/>
          <a:p>
            <a:r>
              <a:rPr lang="en-US" dirty="0"/>
              <a:t>Disseminated </a:t>
            </a:r>
            <a:r>
              <a:rPr lang="en-US" dirty="0" err="1"/>
              <a:t>strongyloidiasis</a:t>
            </a:r>
            <a:r>
              <a:rPr lang="en-US" dirty="0"/>
              <a:t> occurs in immunosuppressed patients, can present with abdominal pain, distension, shock, pulmonary and neurologic complications and septicemia, and is potentially fatal.  </a:t>
            </a:r>
            <a:endParaRPr lang="en-GB" dirty="0"/>
          </a:p>
          <a:p>
            <a:r>
              <a:rPr lang="en-US" dirty="0"/>
              <a:t>Blood eosinophilia is generally present during the acute and chronic stages, but may be absent with dissemination.</a:t>
            </a:r>
            <a:endParaRPr lang="en-GB" dirty="0"/>
          </a:p>
          <a:p>
            <a:endParaRPr lang="en-GB" dirty="0"/>
          </a:p>
        </p:txBody>
      </p:sp>
    </p:spTree>
    <p:extLst>
      <p:ext uri="{BB962C8B-B14F-4D97-AF65-F5344CB8AC3E}">
        <p14:creationId xmlns:p14="http://schemas.microsoft.com/office/powerpoint/2010/main" val="2504610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16632"/>
            <a:ext cx="7772400" cy="792088"/>
          </a:xfrm>
        </p:spPr>
        <p:txBody>
          <a:bodyPr/>
          <a:lstStyle/>
          <a:p>
            <a:pPr eaLnBrk="1" hangingPunct="1"/>
            <a:r>
              <a:rPr lang="en-US" dirty="0" smtClean="0"/>
              <a:t>Diagnosis</a:t>
            </a:r>
          </a:p>
        </p:txBody>
      </p:sp>
      <p:sp>
        <p:nvSpPr>
          <p:cNvPr id="9219" name="Rectangle 3"/>
          <p:cNvSpPr>
            <a:spLocks noGrp="1" noChangeArrowheads="1"/>
          </p:cNvSpPr>
          <p:nvPr>
            <p:ph type="body" idx="1"/>
          </p:nvPr>
        </p:nvSpPr>
        <p:spPr>
          <a:xfrm>
            <a:off x="323528" y="908720"/>
            <a:ext cx="8711952" cy="5760640"/>
          </a:xfrm>
        </p:spPr>
        <p:txBody>
          <a:bodyPr/>
          <a:lstStyle/>
          <a:p>
            <a:pPr lvl="0"/>
            <a:r>
              <a:rPr lang="en-GB" sz="2800" dirty="0"/>
              <a:t>Stool examination</a:t>
            </a:r>
            <a:endParaRPr lang="en-GB" sz="3600" dirty="0"/>
          </a:p>
          <a:p>
            <a:pPr lvl="1"/>
            <a:r>
              <a:rPr lang="en-GB" sz="2400" dirty="0"/>
              <a:t>Larvae in fresh stool by direct observations (</a:t>
            </a:r>
            <a:r>
              <a:rPr lang="en-GB" sz="2400" dirty="0" err="1"/>
              <a:t>kato-keitz</a:t>
            </a:r>
            <a:r>
              <a:rPr lang="en-GB" sz="2400" dirty="0"/>
              <a:t> technique)</a:t>
            </a:r>
            <a:endParaRPr lang="en-GB" sz="3200" dirty="0"/>
          </a:p>
          <a:p>
            <a:pPr lvl="1"/>
            <a:r>
              <a:rPr lang="en-GB" sz="2400" dirty="0"/>
              <a:t>After concentration (formalin-ethyl acetate) </a:t>
            </a:r>
            <a:endParaRPr lang="en-GB" sz="3200" dirty="0"/>
          </a:p>
          <a:p>
            <a:pPr lvl="1"/>
            <a:r>
              <a:rPr lang="en-GB" sz="2400" dirty="0"/>
              <a:t>After recovery of the larvae by the </a:t>
            </a:r>
            <a:r>
              <a:rPr lang="en-GB" sz="2400" dirty="0" err="1"/>
              <a:t>Baermann</a:t>
            </a:r>
            <a:r>
              <a:rPr lang="en-GB" sz="2400" dirty="0"/>
              <a:t> funnel technique </a:t>
            </a:r>
            <a:endParaRPr lang="en-GB" sz="3200" dirty="0"/>
          </a:p>
          <a:p>
            <a:pPr lvl="1"/>
            <a:r>
              <a:rPr lang="en-GB" sz="2400" dirty="0"/>
              <a:t>After culture by the Harada-Mori filter paper technique </a:t>
            </a:r>
            <a:endParaRPr lang="en-GB" sz="3200" dirty="0"/>
          </a:p>
          <a:p>
            <a:pPr lvl="1"/>
            <a:r>
              <a:rPr lang="en-GB" sz="2400" dirty="0"/>
              <a:t>After culture in agar plates </a:t>
            </a:r>
            <a:endParaRPr lang="en-GB" sz="3200" dirty="0"/>
          </a:p>
          <a:p>
            <a:pPr lvl="0"/>
            <a:r>
              <a:rPr lang="en-US" sz="2800" dirty="0"/>
              <a:t>Larvae from duodenal aspirate</a:t>
            </a:r>
            <a:endParaRPr lang="en-GB" sz="3600" dirty="0"/>
          </a:p>
          <a:p>
            <a:pPr lvl="0"/>
            <a:r>
              <a:rPr lang="en-US" sz="2800" dirty="0"/>
              <a:t>Duodenal biopsy - The duodenal fluid can be examined using techniques such as the </a:t>
            </a:r>
            <a:r>
              <a:rPr lang="en-US" sz="2800" dirty="0" err="1"/>
              <a:t>Enterotest</a:t>
            </a:r>
            <a:r>
              <a:rPr lang="en-US" sz="2800" dirty="0"/>
              <a:t> string or duodenal aspiration</a:t>
            </a:r>
            <a:endParaRPr lang="en-GB" sz="3600" dirty="0"/>
          </a:p>
          <a:p>
            <a:pPr lvl="0"/>
            <a:r>
              <a:rPr lang="en-US" sz="2800" dirty="0"/>
              <a:t>Larvae in </a:t>
            </a:r>
            <a:r>
              <a:rPr lang="en-US" sz="2800" dirty="0" smtClean="0"/>
              <a:t>sputum in patients </a:t>
            </a:r>
            <a:r>
              <a:rPr lang="en-US" sz="2800" dirty="0"/>
              <a:t>with disseminated </a:t>
            </a:r>
            <a:r>
              <a:rPr lang="en-US" sz="2800" dirty="0" err="1"/>
              <a:t>strongyloidiasis</a:t>
            </a:r>
            <a:r>
              <a:rPr lang="en-US" sz="2800" dirty="0" smtClean="0"/>
              <a:t>.</a:t>
            </a:r>
            <a:endParaRPr lang="en-GB" sz="3600" dirty="0"/>
          </a:p>
        </p:txBody>
      </p:sp>
    </p:spTree>
    <p:extLst>
      <p:ext uri="{BB962C8B-B14F-4D97-AF65-F5344CB8AC3E}">
        <p14:creationId xmlns:p14="http://schemas.microsoft.com/office/powerpoint/2010/main" val="1861444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856984" cy="6624736"/>
          </a:xfrm>
        </p:spPr>
        <p:txBody>
          <a:bodyPr/>
          <a:lstStyle/>
          <a:p>
            <a:r>
              <a:rPr lang="en-US" sz="2000" b="1" dirty="0"/>
              <a:t>Antibody Detection</a:t>
            </a:r>
            <a:r>
              <a:rPr lang="en-US" sz="2000" dirty="0"/>
              <a:t/>
            </a:r>
            <a:br>
              <a:rPr lang="en-US" sz="2000" dirty="0"/>
            </a:br>
            <a:r>
              <a:rPr lang="en-US" sz="2000" dirty="0"/>
              <a:t>Immunodiagnostic tests for </a:t>
            </a:r>
            <a:r>
              <a:rPr lang="en-US" sz="2000" dirty="0" err="1"/>
              <a:t>strongyloidiasis</a:t>
            </a:r>
            <a:r>
              <a:rPr lang="en-US" sz="2000" dirty="0"/>
              <a:t> are indicated when the infection is suspected and the organism cannot be demonstrated by duodenal aspiration, string tests, or by repeated examinations of stool.  Antibody detection tests should use antigens derived from </a:t>
            </a:r>
            <a:r>
              <a:rPr lang="en-US" sz="2000" i="1" dirty="0" err="1"/>
              <a:t>Strongyloides</a:t>
            </a:r>
            <a:r>
              <a:rPr lang="en-US" sz="2000" i="1" dirty="0"/>
              <a:t> </a:t>
            </a:r>
            <a:r>
              <a:rPr lang="en-US" sz="2000" i="1" dirty="0" err="1"/>
              <a:t>stercoralis</a:t>
            </a:r>
            <a:r>
              <a:rPr lang="en-US" sz="2000" dirty="0"/>
              <a:t> </a:t>
            </a:r>
            <a:r>
              <a:rPr lang="en-US" sz="2000" dirty="0" err="1"/>
              <a:t>filariform</a:t>
            </a:r>
            <a:r>
              <a:rPr lang="en-US" sz="2000" dirty="0"/>
              <a:t> larvae for the highest sensitivity and specificity.  Although indirect fluorescent antibody (IFA) and indirect </a:t>
            </a:r>
            <a:r>
              <a:rPr lang="en-US" sz="2000" dirty="0" err="1"/>
              <a:t>hemagglutination</a:t>
            </a:r>
            <a:r>
              <a:rPr lang="en-US" sz="2000" dirty="0"/>
              <a:t> (IHA) tests have been used, enzyme immunoassay (EIA) is currently recommended because of its greater sensitivity (90%).  </a:t>
            </a:r>
            <a:r>
              <a:rPr lang="en-US" sz="2000" dirty="0" err="1"/>
              <a:t>Immunocompromised</a:t>
            </a:r>
            <a:r>
              <a:rPr lang="en-US" sz="2000" dirty="0"/>
              <a:t> persons with disseminated </a:t>
            </a:r>
            <a:r>
              <a:rPr lang="en-US" sz="2000" dirty="0" err="1"/>
              <a:t>strongyloidiasis</a:t>
            </a:r>
            <a:r>
              <a:rPr lang="en-US" sz="2000" dirty="0"/>
              <a:t> usually have detectable </a:t>
            </a:r>
            <a:r>
              <a:rPr lang="en-US" sz="2000" dirty="0" err="1"/>
              <a:t>IgG</a:t>
            </a:r>
            <a:r>
              <a:rPr lang="en-US" sz="2000" dirty="0"/>
              <a:t> antibodies despite their </a:t>
            </a:r>
            <a:r>
              <a:rPr lang="en-US" sz="2000" dirty="0" err="1"/>
              <a:t>immunodepression</a:t>
            </a:r>
            <a:r>
              <a:rPr lang="en-US" sz="2000" dirty="0"/>
              <a:t>.  Cross-reactions in patients with </a:t>
            </a:r>
            <a:r>
              <a:rPr lang="en-US" sz="2000" dirty="0" err="1"/>
              <a:t>filariasis</a:t>
            </a:r>
            <a:r>
              <a:rPr lang="en-US" sz="2000" dirty="0"/>
              <a:t> and some other nematode infections may occur.  Antibody test results cannot be used to differentiate between past and current infection.  A positive test warrants continuing efforts to establish a parasitological diagnosis followed by </a:t>
            </a:r>
            <a:r>
              <a:rPr lang="en-US" sz="2000" dirty="0" err="1"/>
              <a:t>antihelminthic</a:t>
            </a:r>
            <a:r>
              <a:rPr lang="en-US" sz="2000" dirty="0"/>
              <a:t> treatment.  Serologic monitoring may be useful in the follow-up of </a:t>
            </a:r>
            <a:r>
              <a:rPr lang="en-US" sz="2000" dirty="0" err="1"/>
              <a:t>immunocompetent</a:t>
            </a:r>
            <a:r>
              <a:rPr lang="en-US" sz="2000" dirty="0"/>
              <a:t> treated patients: antibody levels decrease markedly within 6 months after successful chemotherapy</a:t>
            </a:r>
            <a:r>
              <a:rPr lang="en-US" sz="2000" dirty="0" smtClean="0"/>
              <a:t>.</a:t>
            </a:r>
            <a:endParaRPr lang="en-GB" sz="2000" dirty="0"/>
          </a:p>
        </p:txBody>
      </p:sp>
    </p:spTree>
    <p:extLst>
      <p:ext uri="{BB962C8B-B14F-4D97-AF65-F5344CB8AC3E}">
        <p14:creationId xmlns:p14="http://schemas.microsoft.com/office/powerpoint/2010/main" val="4026559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857500"/>
            <a:ext cx="5328592" cy="1143000"/>
          </a:xfrm>
        </p:spPr>
        <p:txBody>
          <a:bodyPr/>
          <a:lstStyle/>
          <a:p>
            <a:r>
              <a:rPr lang="en-GB" smtClean="0"/>
              <a:t>Harada Mori</a:t>
            </a:r>
            <a:endParaRPr lang="en-GB"/>
          </a:p>
        </p:txBody>
      </p:sp>
      <p:pic>
        <p:nvPicPr>
          <p:cNvPr id="8" name="Picture 2" descr="E:\Bachelor of Medicine And Bachelor of Surgery (MBChB)  Year  2\MEDICAL MICROBIOLOGY\5. MICROBIOLOGY PRACTICALS AND DEMONSTRATIONS\Laboratry Pictures\Microbiology cdc pics\Laboratory Techniques\harada mori.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0" y="3987924"/>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Bachelor of Medicine And Bachelor of Surgery (MBChB)  Year  2\MEDICAL MICROBIOLOGY\5. MICROBIOLOGY PRACTICALS AND DEMONSTRATIONS\Laboratry Pictures\Tests\H Mor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3913" y="0"/>
            <a:ext cx="375721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Bachelor of Medicine And Bachelor of Surgery (MBChB)  Year  2\MEDICAL MICROBIOLOGY\5. MICROBIOLOGY PRACTICALS AND DEMONSTRATIONS\Laboratry Pictures\Microbiology cdc pics\microbiology parasitology 002.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7562" y="2287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26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32656"/>
            <a:ext cx="7772400" cy="936104"/>
          </a:xfrm>
        </p:spPr>
        <p:txBody>
          <a:bodyPr/>
          <a:lstStyle/>
          <a:p>
            <a:pPr eaLnBrk="1" hangingPunct="1"/>
            <a:r>
              <a:rPr lang="en-US" sz="2400" dirty="0" smtClean="0"/>
              <a:t>GEOGRAPHICAL DISTRIBUTION</a:t>
            </a:r>
          </a:p>
        </p:txBody>
      </p:sp>
      <p:sp>
        <p:nvSpPr>
          <p:cNvPr id="3075" name="Rectangle 3"/>
          <p:cNvSpPr>
            <a:spLocks noGrp="1" noChangeArrowheads="1"/>
          </p:cNvSpPr>
          <p:nvPr>
            <p:ph type="body" idx="1"/>
          </p:nvPr>
        </p:nvSpPr>
        <p:spPr>
          <a:xfrm>
            <a:off x="251520" y="1484784"/>
            <a:ext cx="8206680" cy="5040560"/>
          </a:xfrm>
        </p:spPr>
        <p:txBody>
          <a:bodyPr/>
          <a:lstStyle/>
          <a:p>
            <a:pPr eaLnBrk="1" hangingPunct="1"/>
            <a:r>
              <a:rPr lang="en-US" sz="2400" dirty="0"/>
              <a:t>W</a:t>
            </a:r>
            <a:r>
              <a:rPr lang="en-US" sz="2400" dirty="0" smtClean="0"/>
              <a:t>orld wide (</a:t>
            </a:r>
            <a:r>
              <a:rPr lang="en-US" sz="2400" dirty="0" err="1" smtClean="0"/>
              <a:t>hot,humid</a:t>
            </a:r>
            <a:r>
              <a:rPr lang="en-US" sz="2400" dirty="0" smtClean="0"/>
              <a:t> areas clay soils)</a:t>
            </a:r>
          </a:p>
          <a:p>
            <a:pPr eaLnBrk="1" hangingPunct="1"/>
            <a:r>
              <a:rPr lang="en-US" sz="2400" dirty="0"/>
              <a:t>H</a:t>
            </a:r>
            <a:r>
              <a:rPr lang="en-US" sz="2400" dirty="0" smtClean="0"/>
              <a:t>ot humid </a:t>
            </a:r>
            <a:r>
              <a:rPr lang="en-US" sz="2400" dirty="0"/>
              <a:t>tropical </a:t>
            </a:r>
            <a:r>
              <a:rPr lang="en-US" sz="2400" dirty="0" smtClean="0"/>
              <a:t>areas and </a:t>
            </a:r>
            <a:r>
              <a:rPr lang="en-US" sz="2400" dirty="0"/>
              <a:t>subtropical areas, but cases also occur in temperate areas (including the South of the United States).</a:t>
            </a:r>
            <a:endParaRPr lang="en-US" sz="2400" dirty="0" smtClean="0"/>
          </a:p>
          <a:p>
            <a:pPr eaLnBrk="1" hangingPunct="1"/>
            <a:r>
              <a:rPr lang="en-US" sz="2400" dirty="0"/>
              <a:t>E</a:t>
            </a:r>
            <a:r>
              <a:rPr lang="en-US" sz="2400" dirty="0" smtClean="0"/>
              <a:t>ast </a:t>
            </a:r>
            <a:r>
              <a:rPr lang="en-US" sz="2400" dirty="0" err="1" smtClean="0"/>
              <a:t>africa</a:t>
            </a:r>
            <a:endParaRPr lang="en-US" sz="2400" dirty="0" smtClean="0"/>
          </a:p>
          <a:p>
            <a:pPr eaLnBrk="1" hangingPunct="1"/>
            <a:r>
              <a:rPr lang="en-US" sz="2400" dirty="0" smtClean="0"/>
              <a:t>Kenya: </a:t>
            </a:r>
            <a:r>
              <a:rPr lang="en-US" sz="2400" dirty="0" err="1" smtClean="0"/>
              <a:t>Coast,Nyanza,Eastern</a:t>
            </a:r>
            <a:r>
              <a:rPr lang="en-US" sz="2400" dirty="0" smtClean="0"/>
              <a:t> all slums</a:t>
            </a:r>
          </a:p>
          <a:p>
            <a:pPr eaLnBrk="1" hangingPunct="1"/>
            <a:r>
              <a:rPr lang="en-US" sz="2400" dirty="0" smtClean="0"/>
              <a:t>School going </a:t>
            </a:r>
            <a:r>
              <a:rPr lang="en-US" sz="2400" dirty="0" err="1" smtClean="0"/>
              <a:t>children,under</a:t>
            </a:r>
            <a:r>
              <a:rPr lang="en-US" sz="2400" dirty="0" smtClean="0"/>
              <a:t> </a:t>
            </a:r>
            <a:r>
              <a:rPr lang="en-US" sz="2400" dirty="0" err="1" smtClean="0"/>
              <a:t>fives,nursery</a:t>
            </a:r>
            <a:r>
              <a:rPr lang="en-US" sz="2400" dirty="0" smtClean="0"/>
              <a:t> pregnant </a:t>
            </a:r>
            <a:r>
              <a:rPr lang="en-US" sz="2400" dirty="0" err="1" smtClean="0"/>
              <a:t>women,malnourished</a:t>
            </a:r>
            <a:r>
              <a:rPr lang="en-US" sz="2400" dirty="0" smtClean="0"/>
              <a:t> </a:t>
            </a:r>
            <a:r>
              <a:rPr lang="en-US" sz="2400" dirty="0" err="1" smtClean="0"/>
              <a:t>groups,elderly</a:t>
            </a:r>
            <a:r>
              <a:rPr lang="en-US" sz="2400" dirty="0" smtClean="0"/>
              <a:t>.</a:t>
            </a:r>
          </a:p>
          <a:p>
            <a:pPr eaLnBrk="1" hangingPunct="1"/>
            <a:r>
              <a:rPr lang="en-US" sz="2400" dirty="0"/>
              <a:t>More frequently found in rural areas, institutional settings, and lower socioeconomic groups</a:t>
            </a:r>
            <a:r>
              <a:rPr lang="en-US" sz="2400" dirty="0" smtClean="0"/>
              <a:t>.</a:t>
            </a:r>
            <a:endParaRPr lang="en-US" sz="2400" dirty="0"/>
          </a:p>
        </p:txBody>
      </p:sp>
    </p:spTree>
    <p:extLst>
      <p:ext uri="{BB962C8B-B14F-4D97-AF65-F5344CB8AC3E}">
        <p14:creationId xmlns:p14="http://schemas.microsoft.com/office/powerpoint/2010/main" val="1294080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Treatment</a:t>
            </a:r>
          </a:p>
        </p:txBody>
      </p:sp>
      <p:sp>
        <p:nvSpPr>
          <p:cNvPr id="10243" name="Rectangle 3"/>
          <p:cNvSpPr>
            <a:spLocks noGrp="1" noChangeArrowheads="1"/>
          </p:cNvSpPr>
          <p:nvPr>
            <p:ph type="body" idx="1"/>
          </p:nvPr>
        </p:nvSpPr>
        <p:spPr/>
        <p:txBody>
          <a:bodyPr/>
          <a:lstStyle/>
          <a:p>
            <a:pPr lvl="0" eaLnBrk="1" hangingPunct="1"/>
            <a:r>
              <a:rPr lang="en-US" dirty="0" smtClean="0"/>
              <a:t>Chemotherapy</a:t>
            </a:r>
          </a:p>
          <a:p>
            <a:pPr lvl="0" eaLnBrk="1" hangingPunct="1"/>
            <a:r>
              <a:rPr lang="en-CA" dirty="0" err="1" smtClean="0"/>
              <a:t>Ivermectin</a:t>
            </a:r>
            <a:endParaRPr lang="en-GB" dirty="0"/>
          </a:p>
          <a:p>
            <a:pPr eaLnBrk="1" hangingPunct="1"/>
            <a:r>
              <a:rPr lang="en-US" dirty="0" err="1" smtClean="0"/>
              <a:t>Albendazole</a:t>
            </a:r>
            <a:r>
              <a:rPr lang="en-US" dirty="0" smtClean="0"/>
              <a:t> 200mg start, </a:t>
            </a:r>
            <a:r>
              <a:rPr lang="en-US" dirty="0" err="1" smtClean="0"/>
              <a:t>Mebendazole</a:t>
            </a:r>
            <a:r>
              <a:rPr lang="en-US" dirty="0" smtClean="0"/>
              <a:t> 400mgs,Thiabendazole</a:t>
            </a:r>
          </a:p>
          <a:p>
            <a:pPr eaLnBrk="1" hangingPunct="1"/>
            <a:r>
              <a:rPr lang="en-US" dirty="0" smtClean="0"/>
              <a:t>Supplement Vitamins and </a:t>
            </a:r>
            <a:r>
              <a:rPr lang="en-US" dirty="0" err="1" smtClean="0"/>
              <a:t>Folate</a:t>
            </a:r>
            <a:endParaRPr lang="en-US" dirty="0" smtClean="0"/>
          </a:p>
          <a:p>
            <a:pPr eaLnBrk="1" hangingPunct="1"/>
            <a:r>
              <a:rPr lang="en-US" dirty="0" smtClean="0"/>
              <a:t>Proteins therapy </a:t>
            </a:r>
          </a:p>
          <a:p>
            <a:pPr eaLnBrk="1" hangingPunct="1"/>
            <a:r>
              <a:rPr lang="en-US" dirty="0" smtClean="0"/>
              <a:t>Surgery no role</a:t>
            </a:r>
          </a:p>
        </p:txBody>
      </p:sp>
    </p:spTree>
    <p:extLst>
      <p:ext uri="{BB962C8B-B14F-4D97-AF65-F5344CB8AC3E}">
        <p14:creationId xmlns:p14="http://schemas.microsoft.com/office/powerpoint/2010/main" val="3019985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Prevention and control</a:t>
            </a:r>
          </a:p>
        </p:txBody>
      </p:sp>
      <p:sp>
        <p:nvSpPr>
          <p:cNvPr id="11267" name="Rectangle 3"/>
          <p:cNvSpPr>
            <a:spLocks noGrp="1" noChangeArrowheads="1"/>
          </p:cNvSpPr>
          <p:nvPr>
            <p:ph type="body" idx="1"/>
          </p:nvPr>
        </p:nvSpPr>
        <p:spPr>
          <a:xfrm>
            <a:off x="323528" y="1772816"/>
            <a:ext cx="8568952" cy="4824536"/>
          </a:xfrm>
        </p:spPr>
        <p:txBody>
          <a:bodyPr>
            <a:normAutofit fontScale="92500" lnSpcReduction="10000"/>
          </a:bodyPr>
          <a:lstStyle/>
          <a:p>
            <a:pPr eaLnBrk="1" hangingPunct="1"/>
            <a:r>
              <a:rPr lang="en-CA" dirty="0"/>
              <a:t>Control is usually aimed at breaking the life cycle/interfere with the life </a:t>
            </a:r>
            <a:r>
              <a:rPr lang="en-CA" dirty="0" smtClean="0"/>
              <a:t>cycle</a:t>
            </a:r>
          </a:p>
          <a:p>
            <a:pPr eaLnBrk="1" hangingPunct="1"/>
            <a:r>
              <a:rPr lang="en-US" dirty="0" smtClean="0"/>
              <a:t>Mass deworming </a:t>
            </a:r>
            <a:r>
              <a:rPr lang="en-US" dirty="0" err="1" smtClean="0"/>
              <a:t>programmes</a:t>
            </a:r>
            <a:r>
              <a:rPr lang="en-US" dirty="0" smtClean="0"/>
              <a:t> in schools and children </a:t>
            </a:r>
            <a:r>
              <a:rPr lang="en-US" dirty="0" err="1" smtClean="0"/>
              <a:t>homes,ANC</a:t>
            </a:r>
            <a:r>
              <a:rPr lang="en-US" dirty="0" smtClean="0"/>
              <a:t> x2 yearly </a:t>
            </a:r>
            <a:r>
              <a:rPr lang="en-CA" dirty="0" smtClean="0"/>
              <a:t>(coz </a:t>
            </a:r>
            <a:r>
              <a:rPr lang="en-CA" dirty="0"/>
              <a:t>most patients are asymptomatic).</a:t>
            </a:r>
            <a:endParaRPr lang="en-US" dirty="0" smtClean="0"/>
          </a:p>
          <a:p>
            <a:pPr eaLnBrk="1" hangingPunct="1"/>
            <a:r>
              <a:rPr lang="en-US" dirty="0" smtClean="0"/>
              <a:t>Improving sanitation and Toilets use in rural areas</a:t>
            </a:r>
          </a:p>
          <a:p>
            <a:pPr eaLnBrk="1" hangingPunct="1"/>
            <a:r>
              <a:rPr lang="en-US" dirty="0" smtClean="0"/>
              <a:t>Health education</a:t>
            </a:r>
          </a:p>
          <a:p>
            <a:pPr eaLnBrk="1" hangingPunct="1"/>
            <a:r>
              <a:rPr lang="en-US" dirty="0" smtClean="0"/>
              <a:t>General nutritional improvement in vulnerable population</a:t>
            </a:r>
          </a:p>
          <a:p>
            <a:pPr eaLnBrk="1" hangingPunct="1"/>
            <a:r>
              <a:rPr lang="en-US" dirty="0" smtClean="0"/>
              <a:t>Protective clothing-shoes</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456530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t>S</a:t>
            </a:r>
            <a:r>
              <a:rPr lang="en-US" dirty="0" smtClean="0"/>
              <a:t>ummary</a:t>
            </a:r>
          </a:p>
        </p:txBody>
      </p:sp>
      <p:sp>
        <p:nvSpPr>
          <p:cNvPr id="12291" name="Rectangle 3"/>
          <p:cNvSpPr>
            <a:spLocks noGrp="1" noChangeArrowheads="1"/>
          </p:cNvSpPr>
          <p:nvPr>
            <p:ph type="body" idx="1"/>
          </p:nvPr>
        </p:nvSpPr>
        <p:spPr/>
        <p:txBody>
          <a:bodyPr/>
          <a:lstStyle/>
          <a:p>
            <a:pPr eaLnBrk="1" hangingPunct="1"/>
            <a:r>
              <a:rPr lang="en-US" sz="2800" smtClean="0"/>
              <a:t>School going children,pregnant women, elderly and children homes bears the biggest problem of intestinal nematodes(worms)-strongyloides</a:t>
            </a:r>
          </a:p>
          <a:p>
            <a:pPr eaLnBrk="1" hangingPunct="1"/>
            <a:r>
              <a:rPr lang="en-US" sz="2800" smtClean="0"/>
              <a:t>To monitor impact of treatment intensity of infection by egg/gram of stool is more helpful to determine</a:t>
            </a:r>
          </a:p>
          <a:p>
            <a:pPr eaLnBrk="1" hangingPunct="1"/>
            <a:r>
              <a:rPr lang="en-US" sz="2800" smtClean="0"/>
              <a:t>Drugs for use are cheap,available,effective and safe and given thru mass chemotherapy.</a:t>
            </a:r>
          </a:p>
        </p:txBody>
      </p:sp>
    </p:spTree>
    <p:extLst>
      <p:ext uri="{BB962C8B-B14F-4D97-AF65-F5344CB8AC3E}">
        <p14:creationId xmlns:p14="http://schemas.microsoft.com/office/powerpoint/2010/main" val="223549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88640"/>
            <a:ext cx="7772400" cy="1080120"/>
          </a:xfrm>
        </p:spPr>
        <p:txBody>
          <a:bodyPr/>
          <a:lstStyle/>
          <a:p>
            <a:pPr eaLnBrk="1" hangingPunct="1"/>
            <a:r>
              <a:rPr lang="en-US" dirty="0" smtClean="0"/>
              <a:t>Structure/</a:t>
            </a:r>
            <a:r>
              <a:rPr lang="en-US" dirty="0" err="1" smtClean="0"/>
              <a:t>morpholgy</a:t>
            </a:r>
            <a:endParaRPr lang="en-US" dirty="0" smtClean="0"/>
          </a:p>
        </p:txBody>
      </p:sp>
      <p:sp>
        <p:nvSpPr>
          <p:cNvPr id="6147" name="Rectangle 3"/>
          <p:cNvSpPr>
            <a:spLocks noGrp="1" noChangeArrowheads="1"/>
          </p:cNvSpPr>
          <p:nvPr>
            <p:ph type="body" idx="1"/>
          </p:nvPr>
        </p:nvSpPr>
        <p:spPr>
          <a:xfrm>
            <a:off x="179512" y="1412776"/>
            <a:ext cx="8712968" cy="5328592"/>
          </a:xfrm>
        </p:spPr>
        <p:txBody>
          <a:bodyPr>
            <a:normAutofit fontScale="70000" lnSpcReduction="20000"/>
          </a:bodyPr>
          <a:lstStyle/>
          <a:p>
            <a:pPr lvl="0"/>
            <a:r>
              <a:rPr lang="en-CA" sz="2800" dirty="0"/>
              <a:t>Free-living (males &amp; females – </a:t>
            </a:r>
            <a:r>
              <a:rPr lang="en-CA" sz="2800" dirty="0" err="1"/>
              <a:t>dioecious</a:t>
            </a:r>
            <a:r>
              <a:rPr lang="en-CA" sz="2800" dirty="0"/>
              <a:t>)</a:t>
            </a:r>
            <a:endParaRPr lang="en-GB" sz="2800" dirty="0"/>
          </a:p>
          <a:p>
            <a:pPr lvl="0"/>
            <a:r>
              <a:rPr lang="en-US" sz="2800" dirty="0"/>
              <a:t>Adult male/females </a:t>
            </a:r>
            <a:r>
              <a:rPr lang="en-CA" sz="2800" dirty="0" smtClean="0"/>
              <a:t>(</a:t>
            </a:r>
            <a:r>
              <a:rPr lang="en-CA" sz="2800" dirty="0"/>
              <a:t>females 2.5mm * 50µm) </a:t>
            </a:r>
            <a:r>
              <a:rPr lang="en-US" sz="2800" dirty="0" err="1" smtClean="0"/>
              <a:t>burried</a:t>
            </a:r>
            <a:r>
              <a:rPr lang="en-US" sz="2800" dirty="0" smtClean="0"/>
              <a:t> and </a:t>
            </a:r>
            <a:r>
              <a:rPr lang="en-CA" sz="2800" dirty="0" smtClean="0"/>
              <a:t>thrives </a:t>
            </a:r>
            <a:r>
              <a:rPr lang="en-US" sz="2800" dirty="0" smtClean="0"/>
              <a:t> </a:t>
            </a:r>
            <a:r>
              <a:rPr lang="en-US" sz="2800" dirty="0"/>
              <a:t>in mucosal glands of </a:t>
            </a:r>
            <a:r>
              <a:rPr lang="en-CA" sz="2800" dirty="0" smtClean="0"/>
              <a:t>the </a:t>
            </a:r>
            <a:r>
              <a:rPr lang="en-CA" sz="2800" dirty="0"/>
              <a:t>S. intestines. It is an intestinal nematode &amp; can also be free living.</a:t>
            </a:r>
            <a:endParaRPr lang="en-GB" sz="2800" dirty="0"/>
          </a:p>
          <a:p>
            <a:r>
              <a:rPr lang="en-CA" sz="2800" dirty="0"/>
              <a:t>Females are ovoviviparous. (producing living young from eggs that hatch within the parasite</a:t>
            </a:r>
            <a:r>
              <a:rPr lang="en-CA" sz="2800" dirty="0" smtClean="0"/>
              <a:t>)</a:t>
            </a:r>
            <a:r>
              <a:rPr lang="en-US" sz="2800" dirty="0"/>
              <a:t> </a:t>
            </a:r>
            <a:r>
              <a:rPr lang="en-US" sz="2800" dirty="0" err="1"/>
              <a:t>Parthogenetic</a:t>
            </a:r>
            <a:r>
              <a:rPr lang="en-US" sz="2800" dirty="0"/>
              <a:t>-produce without </a:t>
            </a:r>
            <a:r>
              <a:rPr lang="en-US" sz="2800" dirty="0" err="1"/>
              <a:t>mating.Females</a:t>
            </a:r>
            <a:r>
              <a:rPr lang="en-US" sz="2800" dirty="0"/>
              <a:t> may lay ova(have 2 </a:t>
            </a:r>
            <a:r>
              <a:rPr lang="en-US" sz="2800" dirty="0" err="1"/>
              <a:t>embryonate</a:t>
            </a:r>
            <a:r>
              <a:rPr lang="en-US" sz="2800" dirty="0"/>
              <a:t> in soil) or </a:t>
            </a:r>
            <a:r>
              <a:rPr lang="en-US" sz="2800" dirty="0" smtClean="0"/>
              <a:t>larvae</a:t>
            </a:r>
            <a:endParaRPr lang="en-GB" sz="2800" dirty="0"/>
          </a:p>
          <a:p>
            <a:r>
              <a:rPr lang="en-US" sz="2800" dirty="0"/>
              <a:t>Eggs not seen in environment.</a:t>
            </a:r>
          </a:p>
          <a:p>
            <a:pPr lvl="0"/>
            <a:r>
              <a:rPr lang="en-CA" sz="2800" dirty="0" smtClean="0"/>
              <a:t>In </a:t>
            </a:r>
            <a:r>
              <a:rPr lang="en-CA" sz="2800" dirty="0"/>
              <a:t>intestines, it can moult from </a:t>
            </a:r>
            <a:r>
              <a:rPr lang="en-CA" sz="2800" dirty="0" err="1"/>
              <a:t>rhabditiform</a:t>
            </a:r>
            <a:r>
              <a:rPr lang="en-CA" sz="2800" dirty="0"/>
              <a:t> larvae to filarial larvae to penetrate </a:t>
            </a:r>
            <a:r>
              <a:rPr lang="en-CA" sz="2800" dirty="0" err="1"/>
              <a:t>Bvs</a:t>
            </a:r>
            <a:r>
              <a:rPr lang="en-CA" sz="2800" dirty="0"/>
              <a:t> leading to migration to heart &amp; lungs </a:t>
            </a:r>
            <a:r>
              <a:rPr lang="en-CA" sz="2800" dirty="0">
                <a:sym typeface="Wingdings"/>
              </a:rPr>
              <a:t></a:t>
            </a:r>
            <a:r>
              <a:rPr lang="en-CA" sz="2800" dirty="0"/>
              <a:t> autoinfection.</a:t>
            </a:r>
            <a:endParaRPr lang="en-GB" sz="2800" dirty="0"/>
          </a:p>
          <a:p>
            <a:pPr lvl="0"/>
            <a:r>
              <a:rPr lang="en-CA" sz="2800" dirty="0"/>
              <a:t>Autoinfection is possible, can gain access to venous system and migrate to heart &amp; lung and cause similar problems to hookworms.</a:t>
            </a:r>
            <a:endParaRPr lang="en-GB" sz="2800" dirty="0"/>
          </a:p>
          <a:p>
            <a:pPr lvl="0"/>
            <a:r>
              <a:rPr lang="en-CA" sz="2800" dirty="0"/>
              <a:t>May also fail to migrate and get arrested in the </a:t>
            </a:r>
            <a:r>
              <a:rPr lang="en-CA" sz="2800" dirty="0" err="1"/>
              <a:t>submucosa</a:t>
            </a:r>
            <a:r>
              <a:rPr lang="en-CA" sz="2800" dirty="0"/>
              <a:t> of </a:t>
            </a:r>
            <a:r>
              <a:rPr lang="en-CA" sz="2800" dirty="0" err="1"/>
              <a:t>S.intestines</a:t>
            </a:r>
            <a:r>
              <a:rPr lang="en-CA" sz="2800" dirty="0"/>
              <a:t> from </a:t>
            </a:r>
            <a:r>
              <a:rPr lang="en-CA" sz="2800" dirty="0" err="1"/>
              <a:t>granulomous</a:t>
            </a:r>
            <a:r>
              <a:rPr lang="en-CA" sz="2800" dirty="0"/>
              <a:t> after they die, and cause severe diarrhoea in immunosuppressed victims.</a:t>
            </a:r>
            <a:endParaRPr lang="en-GB" sz="2800" dirty="0"/>
          </a:p>
          <a:p>
            <a:pPr lvl="0"/>
            <a:r>
              <a:rPr lang="en-CA" sz="2800" dirty="0"/>
              <a:t>NB: difference </a:t>
            </a:r>
            <a:r>
              <a:rPr lang="en-CA" sz="2800" dirty="0" err="1"/>
              <a:t>btn</a:t>
            </a:r>
            <a:r>
              <a:rPr lang="en-CA" sz="2800" dirty="0"/>
              <a:t> hookworm &amp; </a:t>
            </a:r>
            <a:r>
              <a:rPr lang="en-CA" sz="2800" dirty="0" err="1"/>
              <a:t>strongyloides</a:t>
            </a:r>
            <a:r>
              <a:rPr lang="en-CA" sz="2800" dirty="0"/>
              <a:t> is Autoinfection &amp; free-living. </a:t>
            </a:r>
            <a:r>
              <a:rPr lang="en-CA" sz="2800" dirty="0" err="1"/>
              <a:t>Strongyloides</a:t>
            </a:r>
            <a:r>
              <a:rPr lang="en-CA" sz="2800" dirty="0"/>
              <a:t> in </a:t>
            </a:r>
            <a:r>
              <a:rPr lang="en-CA" sz="2800" dirty="0" err="1"/>
              <a:t>rhabditiform</a:t>
            </a:r>
            <a:r>
              <a:rPr lang="en-CA" sz="2800" dirty="0"/>
              <a:t> larvae are notched at the tail end, the hookworms are not.</a:t>
            </a:r>
            <a:endParaRPr lang="en-GB" sz="2800" dirty="0"/>
          </a:p>
          <a:p>
            <a:pPr eaLnBrk="1" hangingPunct="1">
              <a:lnSpc>
                <a:spcPct val="90000"/>
              </a:lnSpc>
              <a:defRPr/>
            </a:pPr>
            <a:endParaRPr lang="en-US" sz="2800" dirty="0" smtClean="0"/>
          </a:p>
        </p:txBody>
      </p:sp>
    </p:spTree>
    <p:extLst>
      <p:ext uri="{BB962C8B-B14F-4D97-AF65-F5344CB8AC3E}">
        <p14:creationId xmlns:p14="http://schemas.microsoft.com/office/powerpoint/2010/main" val="181846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88640"/>
            <a:ext cx="7772400" cy="1080120"/>
          </a:xfrm>
        </p:spPr>
        <p:txBody>
          <a:bodyPr/>
          <a:lstStyle/>
          <a:p>
            <a:pPr eaLnBrk="1" hangingPunct="1"/>
            <a:r>
              <a:rPr lang="en-US" dirty="0" smtClean="0"/>
              <a:t>Structure/</a:t>
            </a:r>
            <a:r>
              <a:rPr lang="en-US" dirty="0" err="1" smtClean="0"/>
              <a:t>morpholgy</a:t>
            </a:r>
            <a:endParaRPr lang="en-US" dirty="0" smtClean="0"/>
          </a:p>
        </p:txBody>
      </p:sp>
      <p:sp>
        <p:nvSpPr>
          <p:cNvPr id="6147" name="Rectangle 3"/>
          <p:cNvSpPr>
            <a:spLocks noGrp="1" noChangeArrowheads="1"/>
          </p:cNvSpPr>
          <p:nvPr>
            <p:ph type="body" idx="1"/>
          </p:nvPr>
        </p:nvSpPr>
        <p:spPr>
          <a:xfrm>
            <a:off x="179512" y="1412776"/>
            <a:ext cx="8712968" cy="5328592"/>
          </a:xfrm>
        </p:spPr>
        <p:txBody>
          <a:bodyPr>
            <a:normAutofit/>
          </a:bodyPr>
          <a:lstStyle/>
          <a:p>
            <a:pPr marL="0" indent="0">
              <a:buNone/>
            </a:pPr>
            <a:r>
              <a:rPr lang="en-US" sz="2400" b="1" dirty="0" err="1" smtClean="0"/>
              <a:t>Rhabditoid</a:t>
            </a:r>
            <a:r>
              <a:rPr lang="en-US" sz="2400" b="1" dirty="0" smtClean="0"/>
              <a:t> </a:t>
            </a:r>
            <a:r>
              <a:rPr lang="en-US" sz="2400" b="1" dirty="0"/>
              <a:t>first-stage (L1) larvae</a:t>
            </a:r>
            <a:endParaRPr lang="en-GB" sz="2400" dirty="0"/>
          </a:p>
          <a:p>
            <a:r>
              <a:rPr lang="en-US" sz="2400" dirty="0"/>
              <a:t>The first-stage </a:t>
            </a:r>
            <a:r>
              <a:rPr lang="en-US" sz="2400" dirty="0" err="1"/>
              <a:t>rhabditoid</a:t>
            </a:r>
            <a:r>
              <a:rPr lang="en-US" sz="2400" dirty="0"/>
              <a:t> larvae (L1) of </a:t>
            </a:r>
            <a:r>
              <a:rPr lang="en-US" sz="2400" i="1" dirty="0" err="1"/>
              <a:t>Strongyloides</a:t>
            </a:r>
            <a:r>
              <a:rPr lang="en-US" sz="2400" i="1" dirty="0"/>
              <a:t> </a:t>
            </a:r>
            <a:r>
              <a:rPr lang="en-US" sz="2400" i="1" dirty="0" err="1"/>
              <a:t>stercoralis</a:t>
            </a:r>
            <a:r>
              <a:rPr lang="en-US" sz="2400" dirty="0"/>
              <a:t> are 180-380 µm long, with a short </a:t>
            </a:r>
            <a:r>
              <a:rPr lang="en-US" sz="2400" dirty="0" err="1"/>
              <a:t>buccal</a:t>
            </a:r>
            <a:r>
              <a:rPr lang="en-US" sz="2400" dirty="0"/>
              <a:t> canal, a </a:t>
            </a:r>
            <a:r>
              <a:rPr lang="en-US" sz="2400" dirty="0" err="1"/>
              <a:t>rhabditoid</a:t>
            </a:r>
            <a:r>
              <a:rPr lang="en-US" sz="2400" dirty="0"/>
              <a:t> esophagus and a prominent genital </a:t>
            </a:r>
            <a:r>
              <a:rPr lang="en-US" sz="2400" dirty="0" err="1"/>
              <a:t>primordium</a:t>
            </a:r>
            <a:r>
              <a:rPr lang="en-US" sz="2400" dirty="0"/>
              <a:t>.  These L1 larvae are usually found in stool, as the eggs </a:t>
            </a:r>
            <a:r>
              <a:rPr lang="en-US" sz="2400" dirty="0" err="1"/>
              <a:t>embryonate</a:t>
            </a:r>
            <a:r>
              <a:rPr lang="en-US" sz="2400" dirty="0"/>
              <a:t> and hatch in the mucosa of the small intestine of the host.  They may also be found in soil and cultured feces</a:t>
            </a:r>
            <a:r>
              <a:rPr lang="en-US" sz="2400" dirty="0" smtClean="0"/>
              <a:t>. </a:t>
            </a:r>
            <a:endParaRPr lang="en-US" sz="2800" dirty="0" smtClean="0"/>
          </a:p>
        </p:txBody>
      </p:sp>
    </p:spTree>
    <p:extLst>
      <p:ext uri="{BB962C8B-B14F-4D97-AF65-F5344CB8AC3E}">
        <p14:creationId xmlns:p14="http://schemas.microsoft.com/office/powerpoint/2010/main" val="216606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618"/>
          <a:stretch/>
        </p:blipFill>
        <p:spPr bwMode="auto">
          <a:xfrm>
            <a:off x="-14567" y="22982"/>
            <a:ext cx="9158567" cy="6835018"/>
          </a:xfrm>
          <a:prstGeom prst="rect">
            <a:avLst/>
          </a:prstGeom>
          <a:solidFill>
            <a:schemeClr val="tx1"/>
          </a:solidFill>
          <a:ln>
            <a:noFill/>
          </a:ln>
          <a:effectLst/>
        </p:spPr>
      </p:pic>
    </p:spTree>
    <p:extLst>
      <p:ext uri="{BB962C8B-B14F-4D97-AF65-F5344CB8AC3E}">
        <p14:creationId xmlns:p14="http://schemas.microsoft.com/office/powerpoint/2010/main" val="142138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lstStyle/>
          <a:p>
            <a:pPr marL="0" indent="0">
              <a:buNone/>
            </a:pPr>
            <a:r>
              <a:rPr lang="en-US" b="1" dirty="0" err="1"/>
              <a:t>Filariform</a:t>
            </a:r>
            <a:r>
              <a:rPr lang="en-US" b="1" dirty="0"/>
              <a:t> (L3) larvae</a:t>
            </a:r>
            <a:endParaRPr lang="en-GB" dirty="0"/>
          </a:p>
          <a:p>
            <a:r>
              <a:rPr lang="en-US" dirty="0"/>
              <a:t>Infective, third-stage </a:t>
            </a:r>
            <a:r>
              <a:rPr lang="en-US" dirty="0" err="1"/>
              <a:t>filariform</a:t>
            </a:r>
            <a:r>
              <a:rPr lang="en-US" dirty="0"/>
              <a:t> larvae (L3) of </a:t>
            </a:r>
            <a:r>
              <a:rPr lang="en-US" i="1" dirty="0" err="1"/>
              <a:t>Strongyloides</a:t>
            </a:r>
            <a:r>
              <a:rPr lang="en-US" i="1" dirty="0"/>
              <a:t> </a:t>
            </a:r>
            <a:r>
              <a:rPr lang="en-US" i="1" dirty="0" err="1"/>
              <a:t>stercoralis</a:t>
            </a:r>
            <a:r>
              <a:rPr lang="en-US" dirty="0"/>
              <a:t> are up to 600 µm long.  </a:t>
            </a:r>
            <a:endParaRPr lang="en-US" dirty="0" smtClean="0"/>
          </a:p>
          <a:p>
            <a:r>
              <a:rPr lang="en-US" dirty="0" smtClean="0"/>
              <a:t>The </a:t>
            </a:r>
            <a:r>
              <a:rPr lang="en-US" dirty="0"/>
              <a:t>tail have a </a:t>
            </a:r>
            <a:r>
              <a:rPr lang="en-US" dirty="0" smtClean="0"/>
              <a:t>notch and </a:t>
            </a:r>
            <a:r>
              <a:rPr lang="en-US" dirty="0"/>
              <a:t>the esophagus to intestine ratio is 1:1.  </a:t>
            </a:r>
            <a:endParaRPr lang="en-US" dirty="0" smtClean="0"/>
          </a:p>
          <a:p>
            <a:r>
              <a:rPr lang="en-US" dirty="0" smtClean="0"/>
              <a:t>Infective </a:t>
            </a:r>
            <a:r>
              <a:rPr lang="en-US" dirty="0"/>
              <a:t>L3 larvae are found in soil and invade the human host by direct penetration of the skin.  They may be found in respiratory specimens during cases of autoinfection</a:t>
            </a:r>
            <a:r>
              <a:rPr lang="en-US" dirty="0" smtClean="0"/>
              <a:t>.</a:t>
            </a:r>
            <a:endParaRPr lang="en-US" sz="4000" dirty="0"/>
          </a:p>
        </p:txBody>
      </p:sp>
    </p:spTree>
    <p:extLst>
      <p:ext uri="{BB962C8B-B14F-4D97-AF65-F5344CB8AC3E}">
        <p14:creationId xmlns:p14="http://schemas.microsoft.com/office/powerpoint/2010/main" val="134045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816"/>
          <a:stretch/>
        </p:blipFill>
        <p:spPr bwMode="auto">
          <a:xfrm>
            <a:off x="-1" y="2168"/>
            <a:ext cx="9306097" cy="6855831"/>
          </a:xfrm>
          <a:prstGeom prst="rect">
            <a:avLst/>
          </a:prstGeom>
          <a:solidFill>
            <a:schemeClr val="tx1"/>
          </a:solidFill>
          <a:ln>
            <a:noFill/>
          </a:ln>
          <a:effectLst/>
        </p:spPr>
      </p:pic>
    </p:spTree>
    <p:extLst>
      <p:ext uri="{BB962C8B-B14F-4D97-AF65-F5344CB8AC3E}">
        <p14:creationId xmlns:p14="http://schemas.microsoft.com/office/powerpoint/2010/main" val="370782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96" y="0"/>
            <a:ext cx="9098890" cy="6858000"/>
          </a:xfrm>
          <a:prstGeom prst="rect">
            <a:avLst/>
          </a:prstGeom>
          <a:solidFill>
            <a:schemeClr val="tx1"/>
          </a:solidFill>
          <a:ln>
            <a:noFill/>
          </a:ln>
          <a:effectLst/>
        </p:spPr>
      </p:pic>
    </p:spTree>
    <p:extLst>
      <p:ext uri="{BB962C8B-B14F-4D97-AF65-F5344CB8AC3E}">
        <p14:creationId xmlns:p14="http://schemas.microsoft.com/office/powerpoint/2010/main" val="940312051"/>
      </p:ext>
    </p:extLst>
  </p:cSld>
  <p:clrMapOvr>
    <a:masterClrMapping/>
  </p:clrMapOvr>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858</Words>
  <Application>Microsoft Office PowerPoint</Application>
  <PresentationFormat>On-screen Show (4:3)</PresentationFormat>
  <Paragraphs>126</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Ribbons</vt:lpstr>
      <vt:lpstr>STRONGYLOIDES STERCORALIS  (dwarf threadworm)</vt:lpstr>
      <vt:lpstr>STRONGYLOIDIASIS</vt:lpstr>
      <vt:lpstr>GEOGRAPHICAL DISTRIBUTION</vt:lpstr>
      <vt:lpstr>Structure/morpholgy</vt:lpstr>
      <vt:lpstr>Structure/morpholgy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 Stercoralis  (L1 larvae)</vt:lpstr>
      <vt:lpstr>PowerPoint Presentation</vt:lpstr>
      <vt:lpstr>PowerPoint Presentation</vt:lpstr>
      <vt:lpstr>PowerPoint Presentation</vt:lpstr>
      <vt:lpstr>LIFE CYCLE</vt:lpstr>
      <vt:lpstr>PowerPoint Presentation</vt:lpstr>
      <vt:lpstr>PowerPoint Presentation</vt:lpstr>
      <vt:lpstr>PowerPoint Presentation</vt:lpstr>
      <vt:lpstr>PowerPoint Presentation</vt:lpstr>
      <vt:lpstr>PATHOLOGY</vt:lpstr>
      <vt:lpstr>Immunology of infections</vt:lpstr>
      <vt:lpstr>Clinical presentations</vt:lpstr>
      <vt:lpstr>PowerPoint Presentation</vt:lpstr>
      <vt:lpstr>PowerPoint Presentation</vt:lpstr>
      <vt:lpstr>Diagnosis</vt:lpstr>
      <vt:lpstr>PowerPoint Presentation</vt:lpstr>
      <vt:lpstr>Harada Mori</vt:lpstr>
      <vt:lpstr>Treatment</vt:lpstr>
      <vt:lpstr>Prevention and control</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STRONGYLOIDES AND ANGIOSTRONGYLUS SPECIES</dc:title>
  <dc:creator>Dr. Kimaiga H.O. MBChB (UoN)</dc:creator>
  <cp:lastModifiedBy>Dr. Kimaiga H.O. MBChB (UoN)</cp:lastModifiedBy>
  <cp:revision>26</cp:revision>
  <dcterms:created xsi:type="dcterms:W3CDTF">2013-07-27T21:47:46Z</dcterms:created>
  <dcterms:modified xsi:type="dcterms:W3CDTF">2014-01-21T11:18:03Z</dcterms:modified>
</cp:coreProperties>
</file>