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439" r:id="rId2"/>
    <p:sldId id="429" r:id="rId3"/>
    <p:sldId id="433" r:id="rId4"/>
    <p:sldId id="434" r:id="rId5"/>
    <p:sldId id="435" r:id="rId6"/>
    <p:sldId id="436" r:id="rId7"/>
    <p:sldId id="437" r:id="rId8"/>
    <p:sldId id="438" r:id="rId9"/>
    <p:sldId id="333" r:id="rId10"/>
    <p:sldId id="334" r:id="rId11"/>
    <p:sldId id="371" r:id="rId12"/>
    <p:sldId id="374" r:id="rId13"/>
    <p:sldId id="373" r:id="rId14"/>
    <p:sldId id="338" r:id="rId15"/>
    <p:sldId id="375" r:id="rId16"/>
    <p:sldId id="381" r:id="rId17"/>
    <p:sldId id="382" r:id="rId18"/>
    <p:sldId id="376" r:id="rId19"/>
    <p:sldId id="377" r:id="rId20"/>
    <p:sldId id="378" r:id="rId21"/>
    <p:sldId id="384" r:id="rId22"/>
    <p:sldId id="380" r:id="rId23"/>
    <p:sldId id="394" r:id="rId24"/>
    <p:sldId id="39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83" autoAdjust="0"/>
    <p:restoredTop sz="94660"/>
  </p:normalViewPr>
  <p:slideViewPr>
    <p:cSldViewPr>
      <p:cViewPr varScale="1">
        <p:scale>
          <a:sx n="45" d="100"/>
          <a:sy n="45" d="100"/>
        </p:scale>
        <p:origin x="-90" y="-2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0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A0180B-4385-45A8-832D-704A6F34B920}" type="datetimeFigureOut">
              <a:rPr lang="en-US" smtClean="0"/>
              <a:t>12/31/2013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8C6BCE-D1C8-464C-8C4A-3A263A75E611}" type="slidenum">
              <a:rPr lang="en-US" smtClean="0"/>
              <a:t>‹#›</a:t>
            </a:fld>
            <a:endParaRPr lang="en-US"/>
          </a:p>
        </p:txBody>
      </p:sp>
    </p:spTree>
    <p:extLst>
      <p:ext uri="{BB962C8B-B14F-4D97-AF65-F5344CB8AC3E}">
        <p14:creationId xmlns:p14="http://schemas.microsoft.com/office/powerpoint/2010/main" val="2680302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Key links of disease transmission</a:t>
            </a:r>
            <a:endParaRPr lang="en-GB"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Source of infection</a:t>
            </a:r>
            <a:endParaRPr lang="en-GB"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Route of transmission</a:t>
            </a:r>
            <a:endParaRPr lang="en-GB"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Susceptible person</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8C6BCE-D1C8-464C-8C4A-3A263A75E611}" type="slidenum">
              <a:rPr lang="en-US" smtClean="0"/>
              <a:t>14</a:t>
            </a:fld>
            <a:endParaRPr lang="en-US"/>
          </a:p>
        </p:txBody>
      </p:sp>
    </p:spTree>
    <p:extLst>
      <p:ext uri="{BB962C8B-B14F-4D97-AF65-F5344CB8AC3E}">
        <p14:creationId xmlns:p14="http://schemas.microsoft.com/office/powerpoint/2010/main" val="3124281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5"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6"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7"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8" name="Freeform 6"/>
          <p:cNvSpPr>
            <a:spLocks/>
          </p:cNvSpPr>
          <p:nvPr/>
        </p:nvSpPr>
        <p:spPr bwMode="hidden">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9"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 name="Freeform 8"/>
          <p:cNvSpPr>
            <a:spLocks/>
          </p:cNvSpPr>
          <p:nvPr/>
        </p:nvSpPr>
        <p:spPr bwMode="invGray">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1"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3082"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 name="Rectangle 12"/>
          <p:cNvSpPr>
            <a:spLocks noGrp="1" noChangeArrowheads="1"/>
          </p:cNvSpPr>
          <p:nvPr>
            <p:ph type="dt" sz="half" idx="10"/>
          </p:nvPr>
        </p:nvSpPr>
        <p:spPr/>
        <p:txBody>
          <a:bodyPr/>
          <a:lstStyle>
            <a:lvl1pPr>
              <a:defRPr>
                <a:solidFill>
                  <a:srgbClr val="FFFFCC"/>
                </a:solidFill>
              </a:defRPr>
            </a:lvl1pPr>
          </a:lstStyle>
          <a:p>
            <a:pPr>
              <a:defRPr/>
            </a:pPr>
            <a:endParaRPr lang="en-US"/>
          </a:p>
        </p:txBody>
      </p:sp>
      <p:sp>
        <p:nvSpPr>
          <p:cNvPr id="13" name="Rectangle 13"/>
          <p:cNvSpPr>
            <a:spLocks noGrp="1" noChangeArrowheads="1"/>
          </p:cNvSpPr>
          <p:nvPr>
            <p:ph type="ftr" sz="quarter" idx="11"/>
          </p:nvPr>
        </p:nvSpPr>
        <p:spPr/>
        <p:txBody>
          <a:bodyPr/>
          <a:lstStyle>
            <a:lvl1pPr>
              <a:defRPr>
                <a:solidFill>
                  <a:srgbClr val="FFFFCC"/>
                </a:solidFill>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solidFill>
                  <a:srgbClr val="FFFFCC"/>
                </a:solidFill>
              </a:defRPr>
            </a:lvl1pPr>
          </a:lstStyle>
          <a:p>
            <a:pPr>
              <a:defRPr/>
            </a:pPr>
            <a:fld id="{DA4ECD05-BF53-4B28-BB30-78FEB546C017}" type="slidenum">
              <a:rPr lang="en-US"/>
              <a:pPr>
                <a:defRPr/>
              </a:pPr>
              <a:t>‹#›</a:t>
            </a:fld>
            <a:endParaRPr lang="en-US"/>
          </a:p>
        </p:txBody>
      </p:sp>
    </p:spTree>
    <p:extLst>
      <p:ext uri="{BB962C8B-B14F-4D97-AF65-F5344CB8AC3E}">
        <p14:creationId xmlns:p14="http://schemas.microsoft.com/office/powerpoint/2010/main" val="106010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C1C7580-A3ED-41E0-9436-A97A45219647}"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09298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C8357FB-4814-41F9-AAD3-528AD9D0943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586764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7"/>
          <p:cNvSpPr>
            <a:spLocks noGrp="1" noChangeArrowheads="1"/>
          </p:cNvSpPr>
          <p:nvPr>
            <p:ph type="sldNum" sz="quarter" idx="12"/>
          </p:nvPr>
        </p:nvSpPr>
        <p:spPr>
          <a:ln/>
        </p:spPr>
        <p:txBody>
          <a:bodyPr/>
          <a:lstStyle>
            <a:lvl1pPr>
              <a:defRPr/>
            </a:lvl1pPr>
          </a:lstStyle>
          <a:p>
            <a:fld id="{C2B551E0-50D6-476E-B17B-ED85AEB851DF}" type="slidenum">
              <a:rPr lang="ar-SA">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2190521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DF7206D5-2BD9-4466-B0E8-5600C52120F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21069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FA79BBE-A784-4BD6-BB13-0AFE8269DF8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2780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8910A534-9D14-4032-9DC9-7B94C46025A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507103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32A69695-303E-4636-B0AC-935A2CBB91A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4345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0B4F0713-9C33-4125-AF27-F24C23A6F0EB}"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5070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5E838C3F-F7AB-4389-9E72-49DCD61B4B1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5945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96DCE950-8786-47FF-BAA9-8A57D57766D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4431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71C9F947-C3E9-4938-A9C2-65A14D8ABA4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053768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4">
            <a:lum/>
          </a:blip>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1"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2"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3"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4" name="Freeform 6"/>
          <p:cNvSpPr>
            <a:spLocks/>
          </p:cNvSpPr>
          <p:nvPr/>
        </p:nvSpPr>
        <p:spPr bwMode="invGray">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5"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6" name="Freeform 8"/>
          <p:cNvSpPr>
            <a:spLocks/>
          </p:cNvSpPr>
          <p:nvPr/>
        </p:nvSpPr>
        <p:spPr bwMode="white">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7"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34"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pPr eaLnBrk="0" fontAlgn="base" hangingPunct="0">
              <a:spcAft>
                <a:spcPct val="0"/>
              </a:spcAft>
              <a:defRPr/>
            </a:pPr>
            <a:endParaRPr lang="en-US">
              <a:solidFill>
                <a:srgbClr val="FFFFCC"/>
              </a:solidFill>
            </a:endParaRPr>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eaLnBrk="0" fontAlgn="base" hangingPunct="0">
              <a:spcAft>
                <a:spcPct val="0"/>
              </a:spcAft>
              <a:defRPr/>
            </a:pPr>
            <a:endParaRPr lang="en-US">
              <a:solidFill>
                <a:srgbClr val="FFFFCC"/>
              </a:solidFill>
            </a:endParaRPr>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eaLnBrk="0" fontAlgn="base" hangingPunct="0">
              <a:spcAft>
                <a:spcPct val="0"/>
              </a:spcAft>
              <a:defRPr/>
            </a:pPr>
            <a:fld id="{69402479-71D7-4A3C-8B7A-2E9F7D866F1C}" type="slidenum">
              <a:rPr lang="en-US">
                <a:solidFill>
                  <a:srgbClr val="FFFFCC"/>
                </a:solidFill>
              </a:rPr>
              <a:pPr eaLnBrk="0" fontAlgn="base" hangingPunct="0">
                <a:spcAft>
                  <a:spcPct val="0"/>
                </a:spcAft>
                <a:defRPr/>
              </a:pPr>
              <a:t>‹#›</a:t>
            </a:fld>
            <a:endParaRPr lang="en-US">
              <a:solidFill>
                <a:srgbClr val="FFFFCC"/>
              </a:solidFill>
            </a:endParaRPr>
          </a:p>
        </p:txBody>
      </p:sp>
    </p:spTree>
    <p:extLst>
      <p:ext uri="{BB962C8B-B14F-4D97-AF65-F5344CB8AC3E}">
        <p14:creationId xmlns:p14="http://schemas.microsoft.com/office/powerpoint/2010/main" val="164133976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0-#ppt_w/2"/>
                                          </p:val>
                                        </p:tav>
                                        <p:tav tm="100000">
                                          <p:val>
                                            <p:strVal val="#ppt_x"/>
                                          </p:val>
                                        </p:tav>
                                      </p:tavLst>
                                    </p:anim>
                                    <p:anim calcmode="lin" valueType="num">
                                      <p:cBhvr additive="base">
                                        <p:cTn id="8" dur="5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980728"/>
            <a:ext cx="8496944" cy="2880320"/>
          </a:xfrm>
        </p:spPr>
        <p:txBody>
          <a:bodyPr/>
          <a:lstStyle/>
          <a:p>
            <a:r>
              <a:rPr lang="en-US" sz="5400" b="1" dirty="0"/>
              <a:t>INTRODUCTION TO PARASITOLOGY</a:t>
            </a:r>
            <a:endParaRPr lang="en-GB" sz="5400" dirty="0"/>
          </a:p>
        </p:txBody>
      </p:sp>
      <p:sp>
        <p:nvSpPr>
          <p:cNvPr id="3" name="Subtitle 2"/>
          <p:cNvSpPr>
            <a:spLocks noGrp="1"/>
          </p:cNvSpPr>
          <p:nvPr>
            <p:ph type="subTitle" idx="1"/>
          </p:nvPr>
        </p:nvSpPr>
        <p:spPr/>
        <p:txBody>
          <a:bodyPr/>
          <a:lstStyle/>
          <a:p>
            <a:r>
              <a:rPr lang="en-US" b="1" dirty="0" smtClean="0"/>
              <a:t>KIMAIGA H.O</a:t>
            </a:r>
          </a:p>
          <a:p>
            <a:r>
              <a:rPr lang="en-US" b="1" dirty="0" smtClean="0"/>
              <a:t>MBChB (University of Nairobi)</a:t>
            </a:r>
          </a:p>
        </p:txBody>
      </p:sp>
    </p:spTree>
    <p:extLst>
      <p:ext uri="{BB962C8B-B14F-4D97-AF65-F5344CB8AC3E}">
        <p14:creationId xmlns:p14="http://schemas.microsoft.com/office/powerpoint/2010/main" val="1950357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F:\Bachelor of Medicine And Bachelor of Surgery\MBChB  Year  2\PHOTOS\Micro biology\Week 7\PICT03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33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CA" b="1" dirty="0"/>
              <a:t>General characteristics of major parasitic </a:t>
            </a:r>
            <a:r>
              <a:rPr lang="en-CA" b="1" dirty="0" smtClean="0"/>
              <a:t>infections</a:t>
            </a:r>
            <a:endParaRPr lang="en-GB" dirty="0"/>
          </a:p>
        </p:txBody>
      </p:sp>
      <p:sp>
        <p:nvSpPr>
          <p:cNvPr id="3" name="Content Placeholder 2"/>
          <p:cNvSpPr>
            <a:spLocks noGrp="1"/>
          </p:cNvSpPr>
          <p:nvPr>
            <p:ph idx="1"/>
          </p:nvPr>
        </p:nvSpPr>
        <p:spPr>
          <a:xfrm>
            <a:off x="381000" y="1828800"/>
            <a:ext cx="8610600" cy="4800600"/>
          </a:xfrm>
        </p:spPr>
        <p:txBody>
          <a:bodyPr/>
          <a:lstStyle/>
          <a:p>
            <a:pPr lvl="0"/>
            <a:r>
              <a:rPr lang="en-CA" dirty="0"/>
              <a:t>Chronic diseases</a:t>
            </a:r>
            <a:endParaRPr lang="en-GB" dirty="0"/>
          </a:p>
          <a:p>
            <a:pPr lvl="0"/>
            <a:r>
              <a:rPr lang="en-CA" dirty="0"/>
              <a:t>No effective vaccine against parasites</a:t>
            </a:r>
            <a:endParaRPr lang="en-GB" dirty="0"/>
          </a:p>
          <a:p>
            <a:pPr lvl="0"/>
            <a:r>
              <a:rPr lang="en-CA" dirty="0"/>
              <a:t>Affect young individuals (children)</a:t>
            </a:r>
            <a:endParaRPr lang="en-GB" dirty="0"/>
          </a:p>
          <a:p>
            <a:pPr lvl="0"/>
            <a:r>
              <a:rPr lang="en-CA" dirty="0"/>
              <a:t>Affect unprivileged</a:t>
            </a:r>
            <a:endParaRPr lang="en-GB" dirty="0"/>
          </a:p>
          <a:p>
            <a:pPr lvl="0"/>
            <a:r>
              <a:rPr lang="en-CA" dirty="0"/>
              <a:t>Vector-borne (transmitted by other organisms)</a:t>
            </a:r>
            <a:endParaRPr lang="en-GB" dirty="0"/>
          </a:p>
          <a:p>
            <a:endParaRPr lang="en-GB" dirty="0"/>
          </a:p>
        </p:txBody>
      </p:sp>
    </p:spTree>
    <p:extLst>
      <p:ext uri="{BB962C8B-B14F-4D97-AF65-F5344CB8AC3E}">
        <p14:creationId xmlns:p14="http://schemas.microsoft.com/office/powerpoint/2010/main" val="3169027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CA" b="1" dirty="0"/>
              <a:t>Factors Geographic Distribution (</a:t>
            </a:r>
            <a:r>
              <a:rPr lang="en-CA" b="1" dirty="0" err="1"/>
              <a:t>Endemicity</a:t>
            </a:r>
            <a:r>
              <a:rPr lang="en-CA" b="1" dirty="0" smtClean="0"/>
              <a:t>)</a:t>
            </a:r>
            <a:endParaRPr lang="en-GB" dirty="0"/>
          </a:p>
        </p:txBody>
      </p:sp>
      <p:sp>
        <p:nvSpPr>
          <p:cNvPr id="3" name="Content Placeholder 2"/>
          <p:cNvSpPr>
            <a:spLocks noGrp="1"/>
          </p:cNvSpPr>
          <p:nvPr>
            <p:ph idx="1"/>
          </p:nvPr>
        </p:nvSpPr>
        <p:spPr>
          <a:xfrm>
            <a:off x="304800" y="1752600"/>
            <a:ext cx="8686800" cy="4876800"/>
          </a:xfrm>
        </p:spPr>
        <p:txBody>
          <a:bodyPr/>
          <a:lstStyle/>
          <a:p>
            <a:pPr lvl="0"/>
            <a:r>
              <a:rPr lang="en-CA" dirty="0" smtClean="0"/>
              <a:t>Presence </a:t>
            </a:r>
            <a:r>
              <a:rPr lang="en-CA" dirty="0"/>
              <a:t>of a suitable host (e.g. human)</a:t>
            </a:r>
            <a:endParaRPr lang="en-GB" dirty="0"/>
          </a:p>
          <a:p>
            <a:pPr lvl="0"/>
            <a:r>
              <a:rPr lang="en-CA" dirty="0"/>
              <a:t>Habits of the host</a:t>
            </a:r>
            <a:endParaRPr lang="en-GB" dirty="0"/>
          </a:p>
          <a:p>
            <a:pPr lvl="0"/>
            <a:r>
              <a:rPr lang="en-CA" dirty="0"/>
              <a:t>Escape from the host</a:t>
            </a:r>
            <a:endParaRPr lang="en-GB" dirty="0"/>
          </a:p>
          <a:p>
            <a:pPr lvl="0"/>
            <a:r>
              <a:rPr lang="en-CA" dirty="0"/>
              <a:t>Favorable conditions outside of host</a:t>
            </a:r>
            <a:endParaRPr lang="en-GB" dirty="0"/>
          </a:p>
          <a:p>
            <a:pPr lvl="0"/>
            <a:r>
              <a:rPr lang="en-CA" dirty="0"/>
              <a:t>Economic and social conditions</a:t>
            </a:r>
            <a:endParaRPr lang="en-GB" dirty="0"/>
          </a:p>
          <a:p>
            <a:endParaRPr lang="en-GB" dirty="0"/>
          </a:p>
        </p:txBody>
      </p:sp>
    </p:spTree>
    <p:extLst>
      <p:ext uri="{BB962C8B-B14F-4D97-AF65-F5344CB8AC3E}">
        <p14:creationId xmlns:p14="http://schemas.microsoft.com/office/powerpoint/2010/main" val="197332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CA" sz="4000" b="1" dirty="0"/>
              <a:t>Factors required for presence of Diseases in a </a:t>
            </a:r>
            <a:r>
              <a:rPr lang="en-CA" sz="4000" b="1" dirty="0" smtClean="0"/>
              <a:t>population </a:t>
            </a:r>
            <a:r>
              <a:rPr lang="en-CA" sz="4000" b="1" dirty="0"/>
              <a:t>(prevalence</a:t>
            </a:r>
            <a:r>
              <a:rPr lang="en-CA" sz="4000" b="1" dirty="0" smtClean="0"/>
              <a:t>)</a:t>
            </a:r>
            <a:endParaRPr lang="en-GB" sz="4000" dirty="0"/>
          </a:p>
        </p:txBody>
      </p:sp>
      <p:sp>
        <p:nvSpPr>
          <p:cNvPr id="3" name="Content Placeholder 2"/>
          <p:cNvSpPr>
            <a:spLocks noGrp="1"/>
          </p:cNvSpPr>
          <p:nvPr>
            <p:ph idx="1"/>
          </p:nvPr>
        </p:nvSpPr>
        <p:spPr>
          <a:xfrm>
            <a:off x="457200" y="1752600"/>
            <a:ext cx="8534400" cy="4876800"/>
          </a:xfrm>
        </p:spPr>
        <p:txBody>
          <a:bodyPr numCol="2">
            <a:normAutofit/>
          </a:bodyPr>
          <a:lstStyle/>
          <a:p>
            <a:pPr lvl="0"/>
            <a:r>
              <a:rPr lang="en-CA" dirty="0" smtClean="0"/>
              <a:t>Source </a:t>
            </a:r>
            <a:r>
              <a:rPr lang="en-CA" dirty="0"/>
              <a:t>of infection</a:t>
            </a:r>
            <a:endParaRPr lang="en-GB" dirty="0"/>
          </a:p>
          <a:p>
            <a:pPr lvl="1"/>
            <a:r>
              <a:rPr lang="en-CA" dirty="0"/>
              <a:t>Infected persons</a:t>
            </a:r>
            <a:endParaRPr lang="en-GB" dirty="0"/>
          </a:p>
          <a:p>
            <a:pPr lvl="1"/>
            <a:r>
              <a:rPr lang="en-CA" dirty="0"/>
              <a:t>Carriers</a:t>
            </a:r>
            <a:endParaRPr lang="en-GB" dirty="0"/>
          </a:p>
          <a:p>
            <a:pPr lvl="1"/>
            <a:r>
              <a:rPr lang="en-CA" dirty="0"/>
              <a:t>Animals</a:t>
            </a:r>
            <a:endParaRPr lang="en-GB" dirty="0"/>
          </a:p>
          <a:p>
            <a:pPr lvl="0"/>
            <a:r>
              <a:rPr lang="en-CA" dirty="0"/>
              <a:t>Mode of transmission</a:t>
            </a:r>
            <a:endParaRPr lang="en-GB" dirty="0"/>
          </a:p>
          <a:p>
            <a:pPr lvl="1"/>
            <a:r>
              <a:rPr lang="en-CA" dirty="0"/>
              <a:t>Direct</a:t>
            </a:r>
            <a:endParaRPr lang="en-GB" dirty="0"/>
          </a:p>
          <a:p>
            <a:pPr lvl="1"/>
            <a:r>
              <a:rPr lang="en-CA" dirty="0"/>
              <a:t>Indirect</a:t>
            </a:r>
            <a:endParaRPr lang="en-GB" dirty="0"/>
          </a:p>
          <a:p>
            <a:pPr lvl="1"/>
            <a:r>
              <a:rPr lang="en-CA" dirty="0"/>
              <a:t>Vectors</a:t>
            </a:r>
            <a:endParaRPr lang="en-GB" dirty="0"/>
          </a:p>
          <a:p>
            <a:pPr lvl="0"/>
            <a:endParaRPr lang="en-CA" dirty="0" smtClean="0"/>
          </a:p>
          <a:p>
            <a:pPr lvl="0"/>
            <a:r>
              <a:rPr lang="en-CA" dirty="0" smtClean="0"/>
              <a:t>Susceptible </a:t>
            </a:r>
            <a:r>
              <a:rPr lang="en-CA" dirty="0"/>
              <a:t>host </a:t>
            </a:r>
            <a:endParaRPr lang="en-GB" dirty="0"/>
          </a:p>
          <a:p>
            <a:pPr lvl="1"/>
            <a:r>
              <a:rPr lang="en-CA" dirty="0"/>
              <a:t> immunity</a:t>
            </a:r>
            <a:endParaRPr lang="en-GB" dirty="0"/>
          </a:p>
          <a:p>
            <a:endParaRPr lang="en-GB" dirty="0"/>
          </a:p>
        </p:txBody>
      </p:sp>
    </p:spTree>
    <p:extLst>
      <p:ext uri="{BB962C8B-B14F-4D97-AF65-F5344CB8AC3E}">
        <p14:creationId xmlns:p14="http://schemas.microsoft.com/office/powerpoint/2010/main" val="197332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F:\Bachelor of Medicine And Bachelor of Surgery\MBChB  Year  2\PHOTOS\Micro biology\Week 7\PICT03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575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CA" b="1" dirty="0"/>
              <a:t>Diagnosis of parasitic </a:t>
            </a:r>
            <a:r>
              <a:rPr lang="en-CA" b="1" dirty="0" smtClean="0"/>
              <a:t>infections</a:t>
            </a:r>
            <a:endParaRPr lang="en-GB" dirty="0"/>
          </a:p>
        </p:txBody>
      </p:sp>
      <p:sp>
        <p:nvSpPr>
          <p:cNvPr id="3" name="Content Placeholder 2"/>
          <p:cNvSpPr>
            <a:spLocks noGrp="1"/>
          </p:cNvSpPr>
          <p:nvPr>
            <p:ph idx="1"/>
          </p:nvPr>
        </p:nvSpPr>
        <p:spPr>
          <a:xfrm>
            <a:off x="304800" y="1371600"/>
            <a:ext cx="8686800" cy="5257800"/>
          </a:xfrm>
        </p:spPr>
        <p:txBody>
          <a:bodyPr>
            <a:normAutofit fontScale="92500" lnSpcReduction="10000"/>
          </a:bodyPr>
          <a:lstStyle/>
          <a:p>
            <a:pPr lvl="0"/>
            <a:r>
              <a:rPr lang="en-CA" dirty="0"/>
              <a:t>History </a:t>
            </a:r>
            <a:endParaRPr lang="en-GB" dirty="0"/>
          </a:p>
          <a:p>
            <a:pPr lvl="0"/>
            <a:r>
              <a:rPr lang="en-CA" dirty="0"/>
              <a:t>Clinical diagnosis e.g. patient presents with a symptom of a parasite infection that is only found in a particular region, you may rule out </a:t>
            </a:r>
            <a:endParaRPr lang="en-GB" dirty="0"/>
          </a:p>
          <a:p>
            <a:pPr lvl="0"/>
            <a:r>
              <a:rPr lang="en-CA" dirty="0"/>
              <a:t>Lab diagnosis</a:t>
            </a:r>
            <a:endParaRPr lang="en-GB" dirty="0"/>
          </a:p>
          <a:p>
            <a:pPr lvl="1"/>
            <a:r>
              <a:rPr lang="en-CA" dirty="0"/>
              <a:t>Microscopy</a:t>
            </a:r>
            <a:endParaRPr lang="en-GB" dirty="0"/>
          </a:p>
          <a:p>
            <a:pPr lvl="1"/>
            <a:r>
              <a:rPr lang="en-CA" dirty="0"/>
              <a:t>Serological – tests done to check out antibodies against foreign bodies</a:t>
            </a:r>
            <a:endParaRPr lang="en-GB" dirty="0"/>
          </a:p>
          <a:p>
            <a:pPr lvl="1"/>
            <a:r>
              <a:rPr lang="en-CA" dirty="0"/>
              <a:t>Molecular – done to check foreign DNA to detect parasites in e.g. humans</a:t>
            </a:r>
            <a:endParaRPr lang="en-GB" dirty="0"/>
          </a:p>
          <a:p>
            <a:pPr lvl="1"/>
            <a:r>
              <a:rPr lang="en-CA" dirty="0"/>
              <a:t>Radiological examination – cysts can be seen in human gut, etc.</a:t>
            </a:r>
            <a:endParaRPr lang="en-GB" dirty="0"/>
          </a:p>
          <a:p>
            <a:endParaRPr lang="en-GB" dirty="0"/>
          </a:p>
        </p:txBody>
      </p:sp>
    </p:spTree>
    <p:extLst>
      <p:ext uri="{BB962C8B-B14F-4D97-AF65-F5344CB8AC3E}">
        <p14:creationId xmlns:p14="http://schemas.microsoft.com/office/powerpoint/2010/main" val="3461975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143000"/>
          </a:xfrm>
        </p:spPr>
        <p:txBody>
          <a:bodyPr/>
          <a:lstStyle/>
          <a:p>
            <a:r>
              <a:rPr lang="en-CA" b="1" dirty="0"/>
              <a:t>Treatment of Parasitic </a:t>
            </a:r>
            <a:r>
              <a:rPr lang="en-CA" b="1" dirty="0" smtClean="0"/>
              <a:t>Infections</a:t>
            </a:r>
            <a:endParaRPr lang="en-GB" dirty="0"/>
          </a:p>
        </p:txBody>
      </p:sp>
      <p:sp>
        <p:nvSpPr>
          <p:cNvPr id="3" name="Content Placeholder 2"/>
          <p:cNvSpPr>
            <a:spLocks noGrp="1"/>
          </p:cNvSpPr>
          <p:nvPr>
            <p:ph idx="1"/>
          </p:nvPr>
        </p:nvSpPr>
        <p:spPr/>
        <p:txBody>
          <a:bodyPr/>
          <a:lstStyle/>
          <a:p>
            <a:pPr lvl="0"/>
            <a:r>
              <a:rPr lang="en-CA" dirty="0" smtClean="0"/>
              <a:t>Surgical </a:t>
            </a:r>
            <a:r>
              <a:rPr lang="en-CA" dirty="0"/>
              <a:t>– cysts can be removed surgically</a:t>
            </a:r>
            <a:endParaRPr lang="en-GB" dirty="0"/>
          </a:p>
          <a:p>
            <a:pPr lvl="0"/>
            <a:r>
              <a:rPr lang="en-CA" dirty="0"/>
              <a:t>Chemotherapy – </a:t>
            </a:r>
            <a:endParaRPr lang="en-GB" dirty="0"/>
          </a:p>
          <a:p>
            <a:pPr lvl="0"/>
            <a:r>
              <a:rPr lang="en-CA" dirty="0"/>
              <a:t>Adequate nutrition – proper nutrition is required in order to manage these infections</a:t>
            </a:r>
            <a:endParaRPr lang="en-GB" dirty="0"/>
          </a:p>
          <a:p>
            <a:endParaRPr lang="en-GB" dirty="0"/>
          </a:p>
        </p:txBody>
      </p:sp>
    </p:spTree>
    <p:extLst>
      <p:ext uri="{BB962C8B-B14F-4D97-AF65-F5344CB8AC3E}">
        <p14:creationId xmlns:p14="http://schemas.microsoft.com/office/powerpoint/2010/main" val="3289329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Prevention &amp; </a:t>
            </a:r>
            <a:r>
              <a:rPr lang="en-CA" b="1" dirty="0" smtClean="0"/>
              <a:t>Control</a:t>
            </a:r>
            <a:endParaRPr lang="en-GB" dirty="0"/>
          </a:p>
        </p:txBody>
      </p:sp>
      <p:sp>
        <p:nvSpPr>
          <p:cNvPr id="3" name="Content Placeholder 2"/>
          <p:cNvSpPr>
            <a:spLocks noGrp="1"/>
          </p:cNvSpPr>
          <p:nvPr>
            <p:ph idx="1"/>
          </p:nvPr>
        </p:nvSpPr>
        <p:spPr>
          <a:xfrm>
            <a:off x="457200" y="1905000"/>
            <a:ext cx="8458200" cy="4648200"/>
          </a:xfrm>
        </p:spPr>
        <p:txBody>
          <a:bodyPr/>
          <a:lstStyle/>
          <a:p>
            <a:pPr lvl="0"/>
            <a:r>
              <a:rPr lang="en-CA" dirty="0" smtClean="0"/>
              <a:t>Reduction </a:t>
            </a:r>
            <a:r>
              <a:rPr lang="en-CA" dirty="0"/>
              <a:t>in sources – shedding of infectious areas</a:t>
            </a:r>
            <a:endParaRPr lang="en-GB" dirty="0"/>
          </a:p>
          <a:p>
            <a:pPr lvl="0"/>
            <a:r>
              <a:rPr lang="en-CA" dirty="0"/>
              <a:t>Education – public health education &amp; prevention &amp; treatment of diseases. Necessary to prevent future infections. Personal hygiene e.g. brushing teeth to prevent hook worms, washing hands etc.</a:t>
            </a:r>
            <a:endParaRPr lang="en-GB" dirty="0"/>
          </a:p>
          <a:p>
            <a:pPr lvl="0"/>
            <a:r>
              <a:rPr lang="en-CA" dirty="0"/>
              <a:t>Destruction and/or control of reservoir hosts and vector </a:t>
            </a:r>
            <a:endParaRPr lang="en-GB" dirty="0"/>
          </a:p>
          <a:p>
            <a:endParaRPr lang="en-GB" dirty="0"/>
          </a:p>
        </p:txBody>
      </p:sp>
    </p:spTree>
    <p:extLst>
      <p:ext uri="{BB962C8B-B14F-4D97-AF65-F5344CB8AC3E}">
        <p14:creationId xmlns:p14="http://schemas.microsoft.com/office/powerpoint/2010/main" val="1426543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CA" b="1" dirty="0"/>
              <a:t>Parasite &amp; </a:t>
            </a:r>
            <a:r>
              <a:rPr lang="en-CA" b="1" dirty="0" smtClean="0"/>
              <a:t>Parasitism</a:t>
            </a:r>
            <a:endParaRPr lang="en-GB" dirty="0"/>
          </a:p>
        </p:txBody>
      </p:sp>
      <p:sp>
        <p:nvSpPr>
          <p:cNvPr id="3" name="Content Placeholder 2"/>
          <p:cNvSpPr>
            <a:spLocks noGrp="1"/>
          </p:cNvSpPr>
          <p:nvPr>
            <p:ph idx="1"/>
          </p:nvPr>
        </p:nvSpPr>
        <p:spPr>
          <a:xfrm>
            <a:off x="304800" y="1371600"/>
            <a:ext cx="8686800" cy="5257800"/>
          </a:xfrm>
        </p:spPr>
        <p:txBody>
          <a:bodyPr>
            <a:normAutofit lnSpcReduction="10000"/>
          </a:bodyPr>
          <a:lstStyle/>
          <a:p>
            <a:r>
              <a:rPr lang="en-CA" b="1" dirty="0"/>
              <a:t>Symbiosis</a:t>
            </a:r>
            <a:r>
              <a:rPr lang="en-CA" dirty="0"/>
              <a:t> – association between 2 </a:t>
            </a:r>
            <a:r>
              <a:rPr lang="en-CA" dirty="0" err="1"/>
              <a:t>heterospecific</a:t>
            </a:r>
            <a:r>
              <a:rPr lang="en-CA" dirty="0"/>
              <a:t> (different species) organisms (</a:t>
            </a:r>
            <a:r>
              <a:rPr lang="en-CA" dirty="0" err="1"/>
              <a:t>symbionts</a:t>
            </a:r>
            <a:r>
              <a:rPr lang="en-CA" dirty="0"/>
              <a:t>)</a:t>
            </a:r>
            <a:endParaRPr lang="en-GB" dirty="0"/>
          </a:p>
          <a:p>
            <a:pPr lvl="1"/>
            <a:r>
              <a:rPr lang="en-CA" dirty="0" err="1"/>
              <a:t>Phoresis</a:t>
            </a:r>
            <a:r>
              <a:rPr lang="en-CA" dirty="0"/>
              <a:t> - </a:t>
            </a:r>
            <a:r>
              <a:rPr lang="en-CA" dirty="0" err="1"/>
              <a:t>phoront</a:t>
            </a:r>
            <a:r>
              <a:rPr lang="en-CA" dirty="0"/>
              <a:t> is carried (e.g. bacteria on legs of a housefly carried from faeces) not obligatory. No metabolic dependency</a:t>
            </a:r>
            <a:endParaRPr lang="en-GB" dirty="0"/>
          </a:p>
          <a:p>
            <a:pPr lvl="1"/>
            <a:r>
              <a:rPr lang="en-CA" dirty="0"/>
              <a:t>Commensalism – commensal feeds on substances captured or ingested by the host e.g. endamoeba coli. No metabolic dependency</a:t>
            </a:r>
            <a:endParaRPr lang="en-GB" dirty="0"/>
          </a:p>
          <a:p>
            <a:pPr lvl="1"/>
            <a:r>
              <a:rPr lang="en-CA" dirty="0"/>
              <a:t>Parasitism – intimate and obligatory relationship between 2 </a:t>
            </a:r>
            <a:r>
              <a:rPr lang="en-CA" dirty="0" err="1"/>
              <a:t>heterospecific</a:t>
            </a:r>
            <a:r>
              <a:rPr lang="en-CA" dirty="0"/>
              <a:t> organisms. Parasite is metabolically dependent on the host (nutritional). </a:t>
            </a:r>
            <a:endParaRPr lang="en-GB" dirty="0"/>
          </a:p>
          <a:p>
            <a:pPr lvl="1"/>
            <a:r>
              <a:rPr lang="en-CA" dirty="0"/>
              <a:t>Permanent or temporary</a:t>
            </a:r>
            <a:endParaRPr lang="en-GB" dirty="0"/>
          </a:p>
          <a:p>
            <a:endParaRPr lang="en-GB" dirty="0"/>
          </a:p>
        </p:txBody>
      </p:sp>
    </p:spTree>
    <p:extLst>
      <p:ext uri="{BB962C8B-B14F-4D97-AF65-F5344CB8AC3E}">
        <p14:creationId xmlns:p14="http://schemas.microsoft.com/office/powerpoint/2010/main" val="3461975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CA" b="1" dirty="0"/>
              <a:t>Types of Parasitism &amp; </a:t>
            </a:r>
            <a:r>
              <a:rPr lang="en-CA" b="1" dirty="0" smtClean="0"/>
              <a:t>parasites</a:t>
            </a:r>
            <a:endParaRPr lang="en-GB" dirty="0"/>
          </a:p>
        </p:txBody>
      </p:sp>
      <p:sp>
        <p:nvSpPr>
          <p:cNvPr id="3" name="Content Placeholder 2"/>
          <p:cNvSpPr>
            <a:spLocks noGrp="1"/>
          </p:cNvSpPr>
          <p:nvPr>
            <p:ph idx="1"/>
          </p:nvPr>
        </p:nvSpPr>
        <p:spPr>
          <a:xfrm>
            <a:off x="304800" y="1371600"/>
            <a:ext cx="8686800" cy="5257800"/>
          </a:xfrm>
        </p:spPr>
        <p:txBody>
          <a:bodyPr>
            <a:normAutofit fontScale="92500" lnSpcReduction="10000"/>
          </a:bodyPr>
          <a:lstStyle/>
          <a:p>
            <a:r>
              <a:rPr lang="en-CA" dirty="0" smtClean="0"/>
              <a:t>Facultative/obligatory </a:t>
            </a:r>
            <a:r>
              <a:rPr lang="en-CA" dirty="0"/>
              <a:t>– can survive outside the host, but if placed in a host can adopt parasitic way of life. E.g. primary encephalitis</a:t>
            </a:r>
            <a:endParaRPr lang="en-GB" dirty="0"/>
          </a:p>
          <a:p>
            <a:r>
              <a:rPr lang="en-CA" dirty="0"/>
              <a:t>Incidental – a parasite that can acquire an unnatural host and end up surviving. A herbivorous parasite may infect humans.</a:t>
            </a:r>
            <a:endParaRPr lang="en-GB" dirty="0"/>
          </a:p>
          <a:p>
            <a:r>
              <a:rPr lang="en-CA" dirty="0"/>
              <a:t>Erratic – a parasite may travel e.g. from the </a:t>
            </a:r>
            <a:r>
              <a:rPr lang="en-CA" dirty="0" err="1"/>
              <a:t>anorectal</a:t>
            </a:r>
            <a:r>
              <a:rPr lang="en-CA" dirty="0"/>
              <a:t> region into the vagina. Very difficult to diagnose</a:t>
            </a:r>
            <a:endParaRPr lang="en-GB" dirty="0"/>
          </a:p>
          <a:p>
            <a:r>
              <a:rPr lang="en-CA" dirty="0"/>
              <a:t>Periodic or sporadic –</a:t>
            </a:r>
            <a:endParaRPr lang="en-GB" dirty="0"/>
          </a:p>
          <a:p>
            <a:r>
              <a:rPr lang="en-CA" dirty="0"/>
              <a:t>Pathogenic – cause disease</a:t>
            </a:r>
            <a:endParaRPr lang="en-GB" dirty="0"/>
          </a:p>
          <a:p>
            <a:r>
              <a:rPr lang="en-CA" dirty="0"/>
              <a:t>Endo/</a:t>
            </a:r>
            <a:r>
              <a:rPr lang="en-CA" dirty="0" err="1"/>
              <a:t>ecto</a:t>
            </a:r>
            <a:r>
              <a:rPr lang="en-CA" dirty="0"/>
              <a:t> parasite – living inside/outside the </a:t>
            </a:r>
            <a:r>
              <a:rPr lang="en-CA" dirty="0" smtClean="0"/>
              <a:t>host</a:t>
            </a:r>
            <a:endParaRPr lang="en-GB" dirty="0"/>
          </a:p>
        </p:txBody>
      </p:sp>
    </p:spTree>
    <p:extLst>
      <p:ext uri="{BB962C8B-B14F-4D97-AF65-F5344CB8AC3E}">
        <p14:creationId xmlns:p14="http://schemas.microsoft.com/office/powerpoint/2010/main" val="1506248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b="1" u="sng" dirty="0"/>
              <a:t>Introduction </a:t>
            </a:r>
            <a:endParaRPr lang="en-GB" dirty="0"/>
          </a:p>
        </p:txBody>
      </p:sp>
      <p:sp>
        <p:nvSpPr>
          <p:cNvPr id="3" name="Content Placeholder 2"/>
          <p:cNvSpPr>
            <a:spLocks noGrp="1"/>
          </p:cNvSpPr>
          <p:nvPr>
            <p:ph idx="1"/>
          </p:nvPr>
        </p:nvSpPr>
        <p:spPr>
          <a:xfrm>
            <a:off x="304800" y="1371600"/>
            <a:ext cx="8686800" cy="5257800"/>
          </a:xfrm>
        </p:spPr>
        <p:txBody>
          <a:bodyPr/>
          <a:lstStyle/>
          <a:p>
            <a:r>
              <a:rPr lang="en-US" b="1" dirty="0" smtClean="0"/>
              <a:t>Parasite</a:t>
            </a:r>
            <a:r>
              <a:rPr lang="en-US" b="1" dirty="0"/>
              <a:t>: </a:t>
            </a:r>
            <a:r>
              <a:rPr lang="en-US" dirty="0"/>
              <a:t>An organism that thrives on another organism and is detrimental to the other organism</a:t>
            </a:r>
            <a:endParaRPr lang="en-GB" dirty="0"/>
          </a:p>
          <a:p>
            <a:r>
              <a:rPr lang="en-US" dirty="0"/>
              <a:t>Parasites are capable of reproduction. </a:t>
            </a:r>
            <a:endParaRPr lang="en-GB" dirty="0"/>
          </a:p>
          <a:p>
            <a:r>
              <a:rPr lang="en-US" dirty="0"/>
              <a:t>The parasites can be categorized into;</a:t>
            </a:r>
            <a:endParaRPr lang="en-GB" dirty="0"/>
          </a:p>
          <a:p>
            <a:pPr lvl="1"/>
            <a:r>
              <a:rPr lang="en-US" dirty="0" err="1"/>
              <a:t>Endoparasite</a:t>
            </a:r>
            <a:r>
              <a:rPr lang="en-US" dirty="0"/>
              <a:t> </a:t>
            </a:r>
            <a:endParaRPr lang="en-GB" dirty="0"/>
          </a:p>
          <a:p>
            <a:pPr lvl="1"/>
            <a:r>
              <a:rPr lang="en-US" dirty="0" err="1"/>
              <a:t>Ectoparasite</a:t>
            </a:r>
            <a:r>
              <a:rPr lang="en-US" dirty="0"/>
              <a:t> </a:t>
            </a:r>
            <a:endParaRPr lang="en-GB" dirty="0"/>
          </a:p>
          <a:p>
            <a:endParaRPr lang="en-GB" dirty="0"/>
          </a:p>
        </p:txBody>
      </p:sp>
    </p:spTree>
    <p:extLst>
      <p:ext uri="{BB962C8B-B14F-4D97-AF65-F5344CB8AC3E}">
        <p14:creationId xmlns:p14="http://schemas.microsoft.com/office/powerpoint/2010/main" val="800211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CA" b="1" dirty="0"/>
              <a:t>Types of </a:t>
            </a:r>
            <a:r>
              <a:rPr lang="en-CA" b="1" dirty="0" smtClean="0"/>
              <a:t>Hosts</a:t>
            </a:r>
            <a:endParaRPr lang="en-GB" dirty="0"/>
          </a:p>
        </p:txBody>
      </p:sp>
      <p:sp>
        <p:nvSpPr>
          <p:cNvPr id="3" name="Content Placeholder 2"/>
          <p:cNvSpPr>
            <a:spLocks noGrp="1"/>
          </p:cNvSpPr>
          <p:nvPr>
            <p:ph idx="1"/>
          </p:nvPr>
        </p:nvSpPr>
        <p:spPr>
          <a:xfrm>
            <a:off x="304800" y="1371600"/>
            <a:ext cx="8686800" cy="5257800"/>
          </a:xfrm>
        </p:spPr>
        <p:txBody>
          <a:bodyPr>
            <a:normAutofit fontScale="77500" lnSpcReduction="20000"/>
          </a:bodyPr>
          <a:lstStyle/>
          <a:p>
            <a:pPr lvl="0"/>
            <a:r>
              <a:rPr lang="en-CA" dirty="0" smtClean="0"/>
              <a:t>Definitive </a:t>
            </a:r>
            <a:r>
              <a:rPr lang="en-CA" dirty="0"/>
              <a:t>or final – sexual maturity of the parasite is reached. The male anopheles mosquito doesn’t suck blood, it eats fruit. The female anopheles is the definitive host</a:t>
            </a:r>
            <a:endParaRPr lang="en-GB" dirty="0"/>
          </a:p>
          <a:p>
            <a:pPr lvl="0"/>
            <a:r>
              <a:rPr lang="en-CA" dirty="0"/>
              <a:t>Intermediate – metabolic dependency. It doesn’t acquire sexual maturity; there may be several intermediate hosts. E.g. lung fluke. From crabs to humans.</a:t>
            </a:r>
            <a:endParaRPr lang="en-GB" dirty="0"/>
          </a:p>
          <a:p>
            <a:pPr lvl="0"/>
            <a:r>
              <a:rPr lang="en-CA" dirty="0"/>
              <a:t>Transfer or </a:t>
            </a:r>
            <a:r>
              <a:rPr lang="en-CA" dirty="0" err="1"/>
              <a:t>paratenic</a:t>
            </a:r>
            <a:r>
              <a:rPr lang="en-CA" dirty="0"/>
              <a:t> (may also be vectors) – parasite is housed, but does not undergo development until ingested in the </a:t>
            </a:r>
            <a:r>
              <a:rPr lang="en-CA" dirty="0" err="1"/>
              <a:t>paratenic</a:t>
            </a:r>
            <a:r>
              <a:rPr lang="en-CA" dirty="0"/>
              <a:t> host then undergoes the usual development. E.g. round worms</a:t>
            </a:r>
            <a:endParaRPr lang="en-GB" dirty="0"/>
          </a:p>
          <a:p>
            <a:pPr lvl="0"/>
            <a:r>
              <a:rPr lang="en-CA" dirty="0"/>
              <a:t>Reservoir – e.g. cats act as reservoirs, before final transmission to humans ( final hosts)</a:t>
            </a:r>
            <a:endParaRPr lang="en-GB" dirty="0"/>
          </a:p>
          <a:p>
            <a:pPr lvl="0"/>
            <a:r>
              <a:rPr lang="en-CA" dirty="0"/>
              <a:t>Zoonosis – can cause disease both in humans and animals.</a:t>
            </a:r>
            <a:endParaRPr lang="en-GB" dirty="0"/>
          </a:p>
          <a:p>
            <a:pPr lvl="0"/>
            <a:r>
              <a:rPr lang="en-CA" dirty="0" err="1"/>
              <a:t>Hyperparasite</a:t>
            </a:r>
            <a:r>
              <a:rPr lang="en-CA" dirty="0"/>
              <a:t> – it infects another parasite. Mosquito parasite being infected by malaria parasite. Etc.</a:t>
            </a:r>
            <a:endParaRPr lang="en-GB" dirty="0"/>
          </a:p>
          <a:p>
            <a:endParaRPr lang="en-GB" dirty="0"/>
          </a:p>
        </p:txBody>
      </p:sp>
    </p:spTree>
    <p:extLst>
      <p:ext uri="{BB962C8B-B14F-4D97-AF65-F5344CB8AC3E}">
        <p14:creationId xmlns:p14="http://schemas.microsoft.com/office/powerpoint/2010/main" val="1506248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fontScale="90000"/>
          </a:bodyPr>
          <a:lstStyle/>
          <a:p>
            <a:r>
              <a:rPr lang="en-CA" b="1" dirty="0"/>
              <a:t>Effects of Parasites on hosts (Pathology</a:t>
            </a:r>
            <a:r>
              <a:rPr lang="en-CA" b="1" dirty="0" smtClean="0"/>
              <a:t>)</a:t>
            </a:r>
            <a:endParaRPr lang="en-GB" dirty="0"/>
          </a:p>
        </p:txBody>
      </p:sp>
      <p:sp>
        <p:nvSpPr>
          <p:cNvPr id="3" name="Content Placeholder 2"/>
          <p:cNvSpPr>
            <a:spLocks noGrp="1"/>
          </p:cNvSpPr>
          <p:nvPr>
            <p:ph idx="1"/>
          </p:nvPr>
        </p:nvSpPr>
        <p:spPr>
          <a:xfrm>
            <a:off x="304800" y="1524000"/>
            <a:ext cx="8686800" cy="5105400"/>
          </a:xfrm>
        </p:spPr>
        <p:txBody>
          <a:bodyPr>
            <a:normAutofit fontScale="85000" lnSpcReduction="20000"/>
          </a:bodyPr>
          <a:lstStyle/>
          <a:p>
            <a:pPr marL="514350" lvl="0" indent="-514350">
              <a:buFont typeface="+mj-lt"/>
              <a:buAutoNum type="arabicPeriod"/>
            </a:pPr>
            <a:r>
              <a:rPr lang="en-CA" dirty="0"/>
              <a:t>Host immunologic response (immunopathology). The immune reaction of the host reacts on parasites thus causing disease</a:t>
            </a:r>
            <a:endParaRPr lang="en-GB" dirty="0"/>
          </a:p>
          <a:p>
            <a:pPr marL="514350" lvl="0" indent="-514350">
              <a:buFont typeface="+mj-lt"/>
              <a:buAutoNum type="arabicPeriod"/>
            </a:pPr>
            <a:r>
              <a:rPr lang="en-CA" dirty="0"/>
              <a:t>Destruction of host’s tissues</a:t>
            </a:r>
            <a:endParaRPr lang="en-GB" dirty="0"/>
          </a:p>
          <a:p>
            <a:pPr lvl="1"/>
            <a:r>
              <a:rPr lang="en-CA" dirty="0"/>
              <a:t>During entry</a:t>
            </a:r>
            <a:endParaRPr lang="en-GB" dirty="0"/>
          </a:p>
          <a:p>
            <a:pPr lvl="1"/>
            <a:r>
              <a:rPr lang="en-CA" dirty="0"/>
              <a:t>After entry</a:t>
            </a:r>
            <a:endParaRPr lang="en-GB" dirty="0"/>
          </a:p>
          <a:p>
            <a:pPr lvl="1"/>
            <a:r>
              <a:rPr lang="en-CA" dirty="0"/>
              <a:t>Induction of </a:t>
            </a:r>
            <a:r>
              <a:rPr lang="en-CA" dirty="0" err="1"/>
              <a:t>histopathological</a:t>
            </a:r>
            <a:r>
              <a:rPr lang="en-CA" dirty="0"/>
              <a:t> changes</a:t>
            </a:r>
            <a:endParaRPr lang="en-GB" dirty="0"/>
          </a:p>
          <a:p>
            <a:pPr lvl="2"/>
            <a:r>
              <a:rPr lang="en-CA" dirty="0" err="1"/>
              <a:t>Parenchymatous</a:t>
            </a:r>
            <a:r>
              <a:rPr lang="en-CA" dirty="0"/>
              <a:t>/</a:t>
            </a:r>
            <a:r>
              <a:rPr lang="en-CA" dirty="0" err="1"/>
              <a:t>albuminous</a:t>
            </a:r>
            <a:r>
              <a:rPr lang="en-CA" dirty="0"/>
              <a:t> degeneration of cells. Cells in contact with the parasites are filled with fatty </a:t>
            </a:r>
            <a:r>
              <a:rPr lang="en-CA" dirty="0" err="1"/>
              <a:t>albuminous</a:t>
            </a:r>
            <a:r>
              <a:rPr lang="en-CA" dirty="0"/>
              <a:t> granules such that their nuclei become indistinct and their cytoplasm become pale.</a:t>
            </a:r>
            <a:endParaRPr lang="en-GB" dirty="0"/>
          </a:p>
          <a:p>
            <a:pPr lvl="2"/>
            <a:r>
              <a:rPr lang="en-CA" dirty="0"/>
              <a:t>Fatty degeneration (yellowish appearance e.g. liver) – cells in contact with the parasites become abnormally filled with fat.</a:t>
            </a:r>
            <a:endParaRPr lang="en-GB" dirty="0"/>
          </a:p>
          <a:p>
            <a:pPr lvl="2"/>
            <a:r>
              <a:rPr lang="en-CA" dirty="0"/>
              <a:t>Necrosis (opaque appearance) – death of cells after persistent contact of parasites. E.g. </a:t>
            </a:r>
            <a:r>
              <a:rPr lang="en-CA" dirty="0" err="1"/>
              <a:t>trichnesas</a:t>
            </a:r>
            <a:r>
              <a:rPr lang="en-CA" dirty="0"/>
              <a:t> </a:t>
            </a:r>
            <a:r>
              <a:rPr lang="en-CA" dirty="0" err="1"/>
              <a:t>pilaris</a:t>
            </a:r>
            <a:r>
              <a:rPr lang="en-CA" dirty="0"/>
              <a:t> infects muscle cells. Cells become opaque and die.</a:t>
            </a:r>
            <a:endParaRPr lang="en-GB" dirty="0"/>
          </a:p>
        </p:txBody>
      </p:sp>
    </p:spTree>
    <p:extLst>
      <p:ext uri="{BB962C8B-B14F-4D97-AF65-F5344CB8AC3E}">
        <p14:creationId xmlns:p14="http://schemas.microsoft.com/office/powerpoint/2010/main" val="2204953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00800"/>
          </a:xfrm>
        </p:spPr>
        <p:txBody>
          <a:bodyPr>
            <a:normAutofit fontScale="85000" lnSpcReduction="10000"/>
          </a:bodyPr>
          <a:lstStyle/>
          <a:p>
            <a:pPr marL="0" indent="0">
              <a:buNone/>
            </a:pPr>
            <a:r>
              <a:rPr lang="en-CA" b="1" dirty="0" smtClean="0"/>
              <a:t>2. Tissue changes</a:t>
            </a:r>
            <a:endParaRPr lang="en-GB" dirty="0"/>
          </a:p>
          <a:p>
            <a:pPr lvl="0"/>
            <a:r>
              <a:rPr lang="en-CA" dirty="0"/>
              <a:t>Hyperplasia – increase in level of cell metabolism, excessive tissue repair. Not necessarily increase in cell size</a:t>
            </a:r>
            <a:endParaRPr lang="en-GB" dirty="0"/>
          </a:p>
          <a:p>
            <a:pPr lvl="0"/>
            <a:r>
              <a:rPr lang="en-CA" dirty="0"/>
              <a:t>Hypertrophy – e.g. due to intracellular parasites. Cells enlarge in size due to intracellular parasites. Not necessarily hyperplastic. E.g. erythrocytes infected by ***</a:t>
            </a:r>
            <a:endParaRPr lang="en-GB" dirty="0"/>
          </a:p>
          <a:p>
            <a:pPr lvl="0"/>
            <a:r>
              <a:rPr lang="en-CA" dirty="0"/>
              <a:t>Metaplasia – no intervention of embryonic tissue. E.g. lung fluke survives in lung parenchyma. Causes changes in lung tissue, parasites surrounded by epithelial tissue and elongated fibroblast which is unusual in lung tissue</a:t>
            </a:r>
            <a:endParaRPr lang="en-GB" dirty="0"/>
          </a:p>
          <a:p>
            <a:pPr lvl="0"/>
            <a:r>
              <a:rPr lang="en-CA" dirty="0" err="1"/>
              <a:t>Neoplasia</a:t>
            </a:r>
            <a:r>
              <a:rPr lang="en-CA" dirty="0"/>
              <a:t> – new structures are formed in tissues (benign or malignant neoplasms) e.g. neoplastic tumors. Eggs of </a:t>
            </a:r>
            <a:r>
              <a:rPr lang="en-CA" dirty="0" err="1"/>
              <a:t>schistosomes</a:t>
            </a:r>
            <a:r>
              <a:rPr lang="en-CA" dirty="0"/>
              <a:t> are carcinogenic when they die and calcify cause changes around surrounding tissues e.g. bladder cancer with S. </a:t>
            </a:r>
            <a:r>
              <a:rPr lang="en-CA" dirty="0" err="1"/>
              <a:t>haematubilin</a:t>
            </a:r>
            <a:endParaRPr lang="en-GB" dirty="0"/>
          </a:p>
        </p:txBody>
      </p:sp>
    </p:spTree>
    <p:extLst>
      <p:ext uri="{BB962C8B-B14F-4D97-AF65-F5344CB8AC3E}">
        <p14:creationId xmlns:p14="http://schemas.microsoft.com/office/powerpoint/2010/main" val="2402622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00800"/>
          </a:xfrm>
        </p:spPr>
        <p:txBody>
          <a:bodyPr>
            <a:normAutofit/>
          </a:bodyPr>
          <a:lstStyle/>
          <a:p>
            <a:pPr marL="514350" lvl="0" indent="-514350">
              <a:buFont typeface="+mj-lt"/>
              <a:buAutoNum type="arabicPeriod" startAt="3"/>
            </a:pPr>
            <a:r>
              <a:rPr lang="en-CA" dirty="0"/>
              <a:t>Competition for host’s nutrients – microscopic &amp; macroscopic. E.g. parasite found in fish ingested. Competitive parasite for </a:t>
            </a:r>
            <a:r>
              <a:rPr lang="en-CA" dirty="0" err="1"/>
              <a:t>Vit</a:t>
            </a:r>
            <a:r>
              <a:rPr lang="en-CA" dirty="0"/>
              <a:t> B12 (consumes 50% and may cause </a:t>
            </a:r>
            <a:r>
              <a:rPr lang="en-CA" dirty="0" err="1"/>
              <a:t>megaloblastic</a:t>
            </a:r>
            <a:r>
              <a:rPr lang="en-CA" dirty="0"/>
              <a:t> anaemia, similar to pernicious anaemia</a:t>
            </a:r>
            <a:r>
              <a:rPr lang="en-CA" dirty="0" smtClean="0"/>
              <a:t>)</a:t>
            </a:r>
            <a:endParaRPr lang="en-GB" dirty="0"/>
          </a:p>
          <a:p>
            <a:pPr marL="514350" lvl="0" indent="-514350">
              <a:buFont typeface="+mj-lt"/>
              <a:buAutoNum type="arabicPeriod" startAt="3"/>
            </a:pPr>
            <a:endParaRPr lang="en-CA" dirty="0" smtClean="0"/>
          </a:p>
          <a:p>
            <a:pPr marL="514350" lvl="0" indent="-514350">
              <a:buFont typeface="+mj-lt"/>
              <a:buAutoNum type="arabicPeriod" startAt="3"/>
            </a:pPr>
            <a:r>
              <a:rPr lang="en-CA" dirty="0" smtClean="0"/>
              <a:t>Utilization </a:t>
            </a:r>
            <a:r>
              <a:rPr lang="en-CA" dirty="0"/>
              <a:t>of host’s non-nutritional materials – e.g. </a:t>
            </a:r>
            <a:r>
              <a:rPr lang="en-CA" dirty="0" err="1"/>
              <a:t>haematophagous</a:t>
            </a:r>
            <a:r>
              <a:rPr lang="en-CA" dirty="0"/>
              <a:t> </a:t>
            </a:r>
            <a:r>
              <a:rPr lang="en-CA" dirty="0" err="1"/>
              <a:t>ecto</a:t>
            </a:r>
            <a:r>
              <a:rPr lang="en-CA" dirty="0"/>
              <a:t>- and </a:t>
            </a:r>
            <a:r>
              <a:rPr lang="en-CA" dirty="0" err="1"/>
              <a:t>endo</a:t>
            </a:r>
            <a:r>
              <a:rPr lang="en-CA" dirty="0"/>
              <a:t>- parasites. (hookworms) take blood – cause </a:t>
            </a:r>
            <a:r>
              <a:rPr lang="en-CA" dirty="0" smtClean="0"/>
              <a:t>anaemia</a:t>
            </a:r>
            <a:endParaRPr lang="en-GB" dirty="0"/>
          </a:p>
        </p:txBody>
      </p:sp>
    </p:spTree>
    <p:extLst>
      <p:ext uri="{BB962C8B-B14F-4D97-AF65-F5344CB8AC3E}">
        <p14:creationId xmlns:p14="http://schemas.microsoft.com/office/powerpoint/2010/main" val="2570049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00800"/>
          </a:xfrm>
        </p:spPr>
        <p:txBody>
          <a:bodyPr>
            <a:normAutofit fontScale="92500" lnSpcReduction="10000"/>
          </a:bodyPr>
          <a:lstStyle/>
          <a:p>
            <a:pPr marL="514350" indent="-514350">
              <a:buFont typeface="+mj-lt"/>
              <a:buAutoNum type="arabicPeriod" startAt="5"/>
            </a:pPr>
            <a:r>
              <a:rPr lang="en-CA" dirty="0"/>
              <a:t>Mechanical interference – e.g. </a:t>
            </a:r>
            <a:r>
              <a:rPr lang="en-CA" dirty="0" err="1"/>
              <a:t>filariasis</a:t>
            </a:r>
            <a:r>
              <a:rPr lang="en-CA" dirty="0"/>
              <a:t>, malaria. Cells adhere to one another causing Rosette causing blockage of capillaries in malaria parasites may occlude capillaries in the brain – cerebral malaria. Elephantiasis, lymph is very nutritious causes hyperplasia of cells, thus occludes </a:t>
            </a:r>
            <a:r>
              <a:rPr lang="en-CA" dirty="0" err="1"/>
              <a:t>lymphatics</a:t>
            </a:r>
            <a:r>
              <a:rPr lang="en-CA" dirty="0"/>
              <a:t> leading to swelling of limbs</a:t>
            </a:r>
            <a:r>
              <a:rPr lang="en-CA" dirty="0" smtClean="0"/>
              <a:t>.</a:t>
            </a:r>
            <a:endParaRPr lang="en-GB" dirty="0"/>
          </a:p>
          <a:p>
            <a:pPr marL="514350" indent="-514350">
              <a:buFont typeface="+mj-lt"/>
              <a:buAutoNum type="arabicPeriod" startAt="5"/>
            </a:pPr>
            <a:r>
              <a:rPr lang="en-CA" dirty="0"/>
              <a:t>Effects of toxins, poisons, and secretions – </a:t>
            </a:r>
            <a:r>
              <a:rPr lang="en-CA" dirty="0" err="1"/>
              <a:t>cercarial</a:t>
            </a:r>
            <a:r>
              <a:rPr lang="en-CA" dirty="0"/>
              <a:t> dermatitis, wheals – insect bites, E. </a:t>
            </a:r>
            <a:r>
              <a:rPr lang="en-CA" dirty="0" err="1" smtClean="0"/>
              <a:t>histolytica</a:t>
            </a:r>
            <a:endParaRPr lang="en-CA" dirty="0"/>
          </a:p>
          <a:p>
            <a:pPr marL="514350" indent="-514350">
              <a:buFont typeface="+mj-lt"/>
              <a:buAutoNum type="arabicPeriod" startAt="5"/>
            </a:pPr>
            <a:r>
              <a:rPr lang="en-CA" dirty="0" smtClean="0"/>
              <a:t>Other alterations</a:t>
            </a:r>
            <a:endParaRPr lang="en-GB" dirty="0"/>
          </a:p>
          <a:p>
            <a:pPr lvl="1"/>
            <a:r>
              <a:rPr lang="en-CA" dirty="0" smtClean="0"/>
              <a:t>Sex </a:t>
            </a:r>
            <a:r>
              <a:rPr lang="en-CA" dirty="0"/>
              <a:t>reversal</a:t>
            </a:r>
            <a:endParaRPr lang="en-GB" dirty="0"/>
          </a:p>
          <a:p>
            <a:pPr lvl="1"/>
            <a:r>
              <a:rPr lang="en-CA" dirty="0"/>
              <a:t>Parasitic castration</a:t>
            </a:r>
            <a:endParaRPr lang="en-GB" dirty="0"/>
          </a:p>
          <a:p>
            <a:pPr lvl="1"/>
            <a:r>
              <a:rPr lang="en-CA" dirty="0"/>
              <a:t>Enhanced </a:t>
            </a:r>
            <a:r>
              <a:rPr lang="en-CA" dirty="0" smtClean="0"/>
              <a:t>growth</a:t>
            </a:r>
            <a:endParaRPr lang="en-GB" dirty="0"/>
          </a:p>
        </p:txBody>
      </p:sp>
    </p:spTree>
    <p:extLst>
      <p:ext uri="{BB962C8B-B14F-4D97-AF65-F5344CB8AC3E}">
        <p14:creationId xmlns:p14="http://schemas.microsoft.com/office/powerpoint/2010/main" val="67343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00800"/>
          </a:xfrm>
        </p:spPr>
        <p:txBody>
          <a:bodyPr/>
          <a:lstStyle/>
          <a:p>
            <a:pPr marL="0" indent="0">
              <a:buNone/>
            </a:pPr>
            <a:r>
              <a:rPr lang="en-US" b="1" dirty="0" err="1"/>
              <a:t>Endoparasites</a:t>
            </a:r>
            <a:endParaRPr lang="en-GB" dirty="0"/>
          </a:p>
          <a:p>
            <a:pPr lvl="0"/>
            <a:r>
              <a:rPr lang="en-US" dirty="0"/>
              <a:t>Live within the host</a:t>
            </a:r>
            <a:endParaRPr lang="en-GB" dirty="0"/>
          </a:p>
          <a:p>
            <a:pPr lvl="0"/>
            <a:r>
              <a:rPr lang="en-US" dirty="0"/>
              <a:t>Examples include;</a:t>
            </a:r>
            <a:endParaRPr lang="en-GB" dirty="0"/>
          </a:p>
          <a:p>
            <a:pPr lvl="1"/>
            <a:r>
              <a:rPr lang="en-US" dirty="0"/>
              <a:t>Helminthes (flat worms and round worms)</a:t>
            </a:r>
            <a:endParaRPr lang="en-GB" dirty="0"/>
          </a:p>
          <a:p>
            <a:pPr lvl="1"/>
            <a:r>
              <a:rPr lang="en-US" dirty="0"/>
              <a:t>Protozoa </a:t>
            </a:r>
            <a:endParaRPr lang="en-GB" dirty="0"/>
          </a:p>
          <a:p>
            <a:pPr lvl="2"/>
            <a:r>
              <a:rPr lang="en-US" dirty="0"/>
              <a:t>Are unicellular</a:t>
            </a:r>
            <a:endParaRPr lang="en-GB" dirty="0"/>
          </a:p>
          <a:p>
            <a:pPr lvl="2"/>
            <a:r>
              <a:rPr lang="en-US" dirty="0"/>
              <a:t>Contain cilia for locomotion and flagella</a:t>
            </a:r>
            <a:endParaRPr lang="en-GB" dirty="0"/>
          </a:p>
          <a:p>
            <a:pPr lvl="2"/>
            <a:r>
              <a:rPr lang="en-US" dirty="0"/>
              <a:t>Include; flageolets and ciliates </a:t>
            </a:r>
            <a:endParaRPr lang="en-GB" dirty="0"/>
          </a:p>
          <a:p>
            <a:pPr lvl="2"/>
            <a:r>
              <a:rPr lang="en-US" dirty="0"/>
              <a:t>Are also categorized into where they are found e.g. intestinal protozoa, urogenital protozoa and </a:t>
            </a:r>
            <a:r>
              <a:rPr lang="en-US" dirty="0" err="1" smtClean="0"/>
              <a:t>hemoprotozoa</a:t>
            </a:r>
            <a:endParaRPr lang="en-GB" dirty="0"/>
          </a:p>
        </p:txBody>
      </p:sp>
    </p:spTree>
    <p:extLst>
      <p:ext uri="{BB962C8B-B14F-4D97-AF65-F5344CB8AC3E}">
        <p14:creationId xmlns:p14="http://schemas.microsoft.com/office/powerpoint/2010/main" val="2653846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00800"/>
          </a:xfrm>
        </p:spPr>
        <p:txBody>
          <a:bodyPr/>
          <a:lstStyle/>
          <a:p>
            <a:pPr marL="0" indent="0">
              <a:buNone/>
            </a:pPr>
            <a:r>
              <a:rPr lang="en-US" b="1" dirty="0" err="1"/>
              <a:t>Ectoparasites</a:t>
            </a:r>
            <a:r>
              <a:rPr lang="en-US" b="1" dirty="0"/>
              <a:t> </a:t>
            </a:r>
            <a:endParaRPr lang="en-GB" dirty="0"/>
          </a:p>
          <a:p>
            <a:pPr lvl="0"/>
            <a:r>
              <a:rPr lang="en-US" dirty="0"/>
              <a:t>Thrive on the surface of the host organism (skin and subcutaneous tissues)</a:t>
            </a:r>
            <a:endParaRPr lang="en-GB" dirty="0"/>
          </a:p>
          <a:p>
            <a:pPr lvl="0"/>
            <a:r>
              <a:rPr lang="en-US" dirty="0"/>
              <a:t>Are mostly arthropods </a:t>
            </a:r>
            <a:endParaRPr lang="en-GB" dirty="0"/>
          </a:p>
          <a:p>
            <a:pPr lvl="0"/>
            <a:r>
              <a:rPr lang="en-US" dirty="0"/>
              <a:t>Examples include;</a:t>
            </a:r>
            <a:endParaRPr lang="en-GB" dirty="0"/>
          </a:p>
          <a:p>
            <a:pPr lvl="1"/>
            <a:r>
              <a:rPr lang="en-US" dirty="0"/>
              <a:t>Ticks, Lice, Fleas, Jiggers, Scabies </a:t>
            </a:r>
            <a:endParaRPr lang="en-GB" dirty="0"/>
          </a:p>
        </p:txBody>
      </p:sp>
    </p:spTree>
    <p:extLst>
      <p:ext uri="{BB962C8B-B14F-4D97-AF65-F5344CB8AC3E}">
        <p14:creationId xmlns:p14="http://schemas.microsoft.com/office/powerpoint/2010/main" val="2653846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Stages of parasites</a:t>
            </a:r>
            <a:endParaRPr lang="en-GB" dirty="0"/>
          </a:p>
        </p:txBody>
      </p:sp>
      <p:sp>
        <p:nvSpPr>
          <p:cNvPr id="3" name="Content Placeholder 2"/>
          <p:cNvSpPr>
            <a:spLocks noGrp="1"/>
          </p:cNvSpPr>
          <p:nvPr>
            <p:ph idx="1"/>
          </p:nvPr>
        </p:nvSpPr>
        <p:spPr/>
        <p:txBody>
          <a:bodyPr/>
          <a:lstStyle/>
          <a:p>
            <a:r>
              <a:rPr lang="en-US" dirty="0"/>
              <a:t>Parasites have the following stages;</a:t>
            </a:r>
            <a:endParaRPr lang="en-GB" dirty="0"/>
          </a:p>
          <a:p>
            <a:pPr lvl="0"/>
            <a:r>
              <a:rPr lang="en-US" b="1" dirty="0"/>
              <a:t>Infective stage</a:t>
            </a:r>
            <a:r>
              <a:rPr lang="en-US" dirty="0"/>
              <a:t>: This is the stage at which the protozoa enter the host and infest it</a:t>
            </a:r>
            <a:endParaRPr lang="en-GB" dirty="0"/>
          </a:p>
          <a:p>
            <a:pPr lvl="0"/>
            <a:r>
              <a:rPr lang="en-US" b="1" dirty="0"/>
              <a:t>Pathogenic stage</a:t>
            </a:r>
            <a:r>
              <a:rPr lang="en-US" dirty="0"/>
              <a:t>: This is the stage that initiates the disease process in a host</a:t>
            </a:r>
            <a:endParaRPr lang="en-GB" dirty="0">
              <a:effectLst/>
            </a:endParaRPr>
          </a:p>
        </p:txBody>
      </p:sp>
    </p:spTree>
    <p:extLst>
      <p:ext uri="{BB962C8B-B14F-4D97-AF65-F5344CB8AC3E}">
        <p14:creationId xmlns:p14="http://schemas.microsoft.com/office/powerpoint/2010/main" val="2718111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fontScale="90000"/>
          </a:bodyPr>
          <a:lstStyle/>
          <a:p>
            <a:r>
              <a:rPr lang="en-US" b="1" u="sng" dirty="0"/>
              <a:t>Transmission of parasites from one host to </a:t>
            </a:r>
            <a:r>
              <a:rPr lang="en-US" b="1" u="sng" dirty="0" smtClean="0"/>
              <a:t>another</a:t>
            </a:r>
            <a:endParaRPr lang="en-GB" dirty="0"/>
          </a:p>
        </p:txBody>
      </p:sp>
      <p:sp>
        <p:nvSpPr>
          <p:cNvPr id="3" name="Content Placeholder 2"/>
          <p:cNvSpPr>
            <a:spLocks noGrp="1"/>
          </p:cNvSpPr>
          <p:nvPr>
            <p:ph idx="1"/>
          </p:nvPr>
        </p:nvSpPr>
        <p:spPr>
          <a:xfrm>
            <a:off x="304800" y="1371600"/>
            <a:ext cx="8686800" cy="5257800"/>
          </a:xfrm>
        </p:spPr>
        <p:txBody>
          <a:bodyPr>
            <a:normAutofit fontScale="85000" lnSpcReduction="10000"/>
          </a:bodyPr>
          <a:lstStyle/>
          <a:p>
            <a:pPr lvl="0"/>
            <a:r>
              <a:rPr lang="en-US" dirty="0"/>
              <a:t>Infection from environmental contamination of water or food which is then ingested. The stage between infestation phase and pathogenic phase is known as </a:t>
            </a:r>
            <a:r>
              <a:rPr lang="en-US" b="1" dirty="0"/>
              <a:t>incubation period</a:t>
            </a:r>
            <a:r>
              <a:rPr lang="en-US" dirty="0"/>
              <a:t> </a:t>
            </a:r>
            <a:endParaRPr lang="en-GB" dirty="0"/>
          </a:p>
          <a:p>
            <a:pPr lvl="0"/>
            <a:r>
              <a:rPr lang="en-US" dirty="0"/>
              <a:t>Transmitted via ‘vehicles’ that include;</a:t>
            </a:r>
            <a:endParaRPr lang="en-GB" dirty="0"/>
          </a:p>
          <a:p>
            <a:pPr lvl="1"/>
            <a:r>
              <a:rPr lang="en-US" b="1" dirty="0"/>
              <a:t>Mechanical vectors</a:t>
            </a:r>
            <a:r>
              <a:rPr lang="en-US" dirty="0"/>
              <a:t>: Carry the infective stage to the susceptible host without the parasite undergoing any transformation and examples include;</a:t>
            </a:r>
            <a:endParaRPr lang="en-GB" dirty="0"/>
          </a:p>
          <a:p>
            <a:pPr lvl="2"/>
            <a:r>
              <a:rPr lang="en-US" dirty="0"/>
              <a:t>Houseflies</a:t>
            </a:r>
            <a:endParaRPr lang="en-GB" dirty="0"/>
          </a:p>
          <a:p>
            <a:pPr lvl="2"/>
            <a:r>
              <a:rPr lang="en-US" dirty="0"/>
              <a:t>Cockroaches </a:t>
            </a:r>
            <a:endParaRPr lang="en-GB" dirty="0"/>
          </a:p>
          <a:p>
            <a:pPr lvl="1"/>
            <a:r>
              <a:rPr lang="en-US" b="1" dirty="0"/>
              <a:t>Biological vectors</a:t>
            </a:r>
            <a:r>
              <a:rPr lang="en-US" dirty="0"/>
              <a:t>: Transmit parasites/disease but facilitate morphological transformation of the parasite within them. The parasite transforms into the infective stage. An example is;</a:t>
            </a:r>
            <a:endParaRPr lang="en-GB" dirty="0"/>
          </a:p>
          <a:p>
            <a:pPr lvl="2"/>
            <a:r>
              <a:rPr lang="en-US" dirty="0"/>
              <a:t>Mosquito </a:t>
            </a:r>
            <a:endParaRPr lang="en-GB" dirty="0">
              <a:effectLst/>
            </a:endParaRPr>
          </a:p>
        </p:txBody>
      </p:sp>
    </p:spTree>
    <p:extLst>
      <p:ext uri="{BB962C8B-B14F-4D97-AF65-F5344CB8AC3E}">
        <p14:creationId xmlns:p14="http://schemas.microsoft.com/office/powerpoint/2010/main" val="1341516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00800"/>
          </a:xfrm>
        </p:spPr>
        <p:txBody>
          <a:bodyPr>
            <a:normAutofit fontScale="85000" lnSpcReduction="10000"/>
          </a:bodyPr>
          <a:lstStyle/>
          <a:p>
            <a:pPr lvl="0"/>
            <a:r>
              <a:rPr lang="en-US" dirty="0"/>
              <a:t>Some parasites are just meant for just a certain host and not any other organism and is referred to as a </a:t>
            </a:r>
            <a:r>
              <a:rPr lang="en-US" b="1" dirty="0"/>
              <a:t>definitive host</a:t>
            </a:r>
            <a:r>
              <a:rPr lang="en-US" dirty="0"/>
              <a:t> for example the </a:t>
            </a:r>
            <a:r>
              <a:rPr lang="en-US" i="1" dirty="0" err="1"/>
              <a:t>Entomoeba</a:t>
            </a:r>
            <a:r>
              <a:rPr lang="en-US" i="1" dirty="0"/>
              <a:t> </a:t>
            </a:r>
            <a:r>
              <a:rPr lang="en-US" i="1" dirty="0" err="1"/>
              <a:t>hystolitica</a:t>
            </a:r>
            <a:r>
              <a:rPr lang="en-US" dirty="0"/>
              <a:t> thrives on humans and humans only</a:t>
            </a:r>
            <a:endParaRPr lang="en-GB" dirty="0"/>
          </a:p>
          <a:p>
            <a:pPr lvl="0"/>
            <a:r>
              <a:rPr lang="en-US" dirty="0"/>
              <a:t>Some of these parasites need an intermediate host in order to transform into the infective stage in order to attach humans e.g. tapeworms are found by meat consumption hence the animal e.g. the pig is the intermediate host. This is the infective stage and maturity to reach the adult pathogenic state takes place in the human host</a:t>
            </a:r>
            <a:endParaRPr lang="en-GB" dirty="0"/>
          </a:p>
          <a:p>
            <a:pPr lvl="0"/>
            <a:r>
              <a:rPr lang="en-US" dirty="0"/>
              <a:t>Some stages in the protozoa can transform into male and female gametes and the two fuse and this becomes sexual reproduction and the parasite becomes a definitive host</a:t>
            </a:r>
            <a:endParaRPr lang="en-GB" dirty="0"/>
          </a:p>
          <a:p>
            <a:pPr lvl="0"/>
            <a:r>
              <a:rPr lang="en-US" dirty="0"/>
              <a:t>Other parasites undergo asexual reproduction in the human host and divide by binary fission or multi fission </a:t>
            </a:r>
            <a:endParaRPr lang="en-GB" dirty="0">
              <a:effectLst/>
            </a:endParaRPr>
          </a:p>
        </p:txBody>
      </p:sp>
    </p:spTree>
    <p:extLst>
      <p:ext uri="{BB962C8B-B14F-4D97-AF65-F5344CB8AC3E}">
        <p14:creationId xmlns:p14="http://schemas.microsoft.com/office/powerpoint/2010/main" val="3344418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b="1" u="sng" dirty="0"/>
              <a:t>Key things to know about all </a:t>
            </a:r>
            <a:r>
              <a:rPr lang="en-US" b="1" u="sng" dirty="0" smtClean="0"/>
              <a:t>parasites</a:t>
            </a:r>
            <a:endParaRPr lang="en-GB" dirty="0"/>
          </a:p>
        </p:txBody>
      </p:sp>
      <p:sp>
        <p:nvSpPr>
          <p:cNvPr id="3" name="Content Placeholder 2"/>
          <p:cNvSpPr>
            <a:spLocks noGrp="1"/>
          </p:cNvSpPr>
          <p:nvPr>
            <p:ph idx="1"/>
          </p:nvPr>
        </p:nvSpPr>
        <p:spPr>
          <a:xfrm>
            <a:off x="304800" y="1371600"/>
            <a:ext cx="8686800" cy="5257800"/>
          </a:xfrm>
        </p:spPr>
        <p:txBody>
          <a:bodyPr>
            <a:normAutofit fontScale="92500" lnSpcReduction="10000"/>
          </a:bodyPr>
          <a:lstStyle/>
          <a:p>
            <a:pPr lvl="0"/>
            <a:r>
              <a:rPr lang="en-US" dirty="0" smtClean="0"/>
              <a:t>Distribution </a:t>
            </a:r>
            <a:r>
              <a:rPr lang="en-US" dirty="0"/>
              <a:t>(where is it found, prevalence rate and other data concerning the parasite)</a:t>
            </a:r>
            <a:endParaRPr lang="en-GB" dirty="0"/>
          </a:p>
          <a:p>
            <a:pPr lvl="0"/>
            <a:r>
              <a:rPr lang="en-US" dirty="0"/>
              <a:t>Morphology and structure (adult, larvae, egg)</a:t>
            </a:r>
            <a:endParaRPr lang="en-GB" dirty="0"/>
          </a:p>
          <a:p>
            <a:pPr lvl="0"/>
            <a:r>
              <a:rPr lang="en-US" dirty="0"/>
              <a:t>Life cycle of the parasite</a:t>
            </a:r>
            <a:endParaRPr lang="en-GB" dirty="0"/>
          </a:p>
          <a:p>
            <a:pPr lvl="0"/>
            <a:r>
              <a:rPr lang="en-US" dirty="0"/>
              <a:t>Pathology (related to the adult, larvae or egg)</a:t>
            </a:r>
            <a:endParaRPr lang="en-GB" dirty="0"/>
          </a:p>
          <a:p>
            <a:pPr lvl="0"/>
            <a:r>
              <a:rPr lang="en-US" dirty="0"/>
              <a:t>Clinical presentation/symptoms/ manifestations/features of the disease caused. </a:t>
            </a:r>
            <a:endParaRPr lang="en-GB" dirty="0"/>
          </a:p>
          <a:p>
            <a:pPr lvl="0"/>
            <a:r>
              <a:rPr lang="en-US" dirty="0"/>
              <a:t>Lab diagnosis</a:t>
            </a:r>
            <a:endParaRPr lang="en-GB" dirty="0"/>
          </a:p>
          <a:p>
            <a:pPr lvl="0"/>
            <a:r>
              <a:rPr lang="en-US" dirty="0"/>
              <a:t>Treatment of the parasite : drugs and how they work</a:t>
            </a:r>
            <a:endParaRPr lang="en-GB" dirty="0"/>
          </a:p>
          <a:p>
            <a:pPr lvl="0"/>
            <a:r>
              <a:rPr lang="en-US" dirty="0"/>
              <a:t>How to prevent the parasite and control the infection</a:t>
            </a:r>
            <a:endParaRPr lang="en-GB" dirty="0"/>
          </a:p>
          <a:p>
            <a:endParaRPr lang="en-GB" dirty="0"/>
          </a:p>
        </p:txBody>
      </p:sp>
    </p:spTree>
    <p:extLst>
      <p:ext uri="{BB962C8B-B14F-4D97-AF65-F5344CB8AC3E}">
        <p14:creationId xmlns:p14="http://schemas.microsoft.com/office/powerpoint/2010/main" val="1341516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F:\Bachelor of Medicine And Bachelor of Surgery\MBChB  Year  2\PHOTOS\Micro biology\Week 7\PICT03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676760"/>
      </p:ext>
    </p:extLst>
  </p:cSld>
  <p:clrMapOvr>
    <a:masterClrMapping/>
  </p:clrMapOvr>
</p:sld>
</file>

<file path=ppt/theme/theme1.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1429</Words>
  <Application>Microsoft Office PowerPoint</Application>
  <PresentationFormat>On-screen Show (4:3)</PresentationFormat>
  <Paragraphs>136</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Ribbons</vt:lpstr>
      <vt:lpstr>INTRODUCTION TO PARASITOLOGY</vt:lpstr>
      <vt:lpstr>Introduction </vt:lpstr>
      <vt:lpstr>PowerPoint Presentation</vt:lpstr>
      <vt:lpstr>PowerPoint Presentation</vt:lpstr>
      <vt:lpstr>Stages of parasites</vt:lpstr>
      <vt:lpstr>Transmission of parasites from one host to another</vt:lpstr>
      <vt:lpstr>PowerPoint Presentation</vt:lpstr>
      <vt:lpstr>Key things to know about all parasites</vt:lpstr>
      <vt:lpstr>PowerPoint Presentation</vt:lpstr>
      <vt:lpstr>PowerPoint Presentation</vt:lpstr>
      <vt:lpstr>General characteristics of major parasitic infections</vt:lpstr>
      <vt:lpstr>Factors Geographic Distribution (Endemicity)</vt:lpstr>
      <vt:lpstr>Factors required for presence of Diseases in a population (prevalence)</vt:lpstr>
      <vt:lpstr>PowerPoint Presentation</vt:lpstr>
      <vt:lpstr>Diagnosis of parasitic infections</vt:lpstr>
      <vt:lpstr>Treatment of Parasitic Infections</vt:lpstr>
      <vt:lpstr>Prevention &amp; Control</vt:lpstr>
      <vt:lpstr>Parasite &amp; Parasitism</vt:lpstr>
      <vt:lpstr>Types of Parasitism &amp; parasites</vt:lpstr>
      <vt:lpstr>Types of Hosts</vt:lpstr>
      <vt:lpstr>Effects of Parasites on hosts (Pathology)</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PARASITOLOGY</dc:title>
  <dc:creator>Belinda</dc:creator>
  <cp:lastModifiedBy>Dr. Kimaiga H.O. MBChB (UoN)</cp:lastModifiedBy>
  <cp:revision>43</cp:revision>
  <dcterms:created xsi:type="dcterms:W3CDTF">2013-04-02T00:23:13Z</dcterms:created>
  <dcterms:modified xsi:type="dcterms:W3CDTF">2013-12-31T10:25:47Z</dcterms:modified>
</cp:coreProperties>
</file>