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64"/>
  </p:notesMasterIdLst>
  <p:sldIdLst>
    <p:sldId id="385" r:id="rId3"/>
    <p:sldId id="324" r:id="rId4"/>
    <p:sldId id="383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CEDCF-9434-4988-AE9F-012ABB251E2E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93460-CE04-401B-9341-87A911E53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45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94340-D03B-405A-8A3C-1C10EEDAD1A3}" type="slidenum">
              <a:rPr lang="en-US"/>
              <a:pPr/>
              <a:t>39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00B6C923-2A84-47A4-9DE3-D5BD892010D2}" type="slidenum">
              <a:rPr lang="en-US" sz="1200" smtClean="0"/>
              <a:pPr>
                <a:defRPr/>
              </a:pPr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0C04-35BF-4962-B8F1-8E92545D69B6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BDC5-838E-439F-A372-0F783169A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9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0C04-35BF-4962-B8F1-8E92545D69B6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BDC5-838E-439F-A372-0F783169A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0C04-35BF-4962-B8F1-8E92545D69B6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BDC5-838E-439F-A372-0F783169A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13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DA4ECD05-BF53-4B28-BB30-78FEB546C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06D5-2BD9-4466-B0E8-5600C52120FE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7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79BBE-A784-4BD6-BB13-0AFE8269DF8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63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A534-9D14-4032-9DC9-7B94C46025A9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0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9695-303E-4636-B0AC-935A2CBB91A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3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0713-9C33-4125-AF27-F24C23A6F0EB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6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8C3F-F7AB-4389-9E72-49DCD61B4B1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3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CE950-8786-47FF-BAA9-8A57D57766D5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1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0C04-35BF-4962-B8F1-8E92545D69B6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BDC5-838E-439F-A372-0F783169A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78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F947-C3E9-4938-A9C2-65A14D8ABA4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81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7580-A3ED-41E0-9436-A97A45219647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8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7FB-4814-41F9-AAD3-528AD9D0943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93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551E0-50D6-476E-B17B-ED85AEB851DF}" type="slidenum">
              <a:rPr lang="ar-SA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1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0C04-35BF-4962-B8F1-8E92545D69B6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BDC5-838E-439F-A372-0F783169A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36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0C04-35BF-4962-B8F1-8E92545D69B6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BDC5-838E-439F-A372-0F783169A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1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0C04-35BF-4962-B8F1-8E92545D69B6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BDC5-838E-439F-A372-0F783169A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93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0C04-35BF-4962-B8F1-8E92545D69B6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BDC5-838E-439F-A372-0F783169A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3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0C04-35BF-4962-B8F1-8E92545D69B6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BDC5-838E-439F-A372-0F783169A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5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0C04-35BF-4962-B8F1-8E92545D69B6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BDC5-838E-439F-A372-0F783169A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5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0C04-35BF-4962-B8F1-8E92545D69B6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BDC5-838E-439F-A372-0F783169A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5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0C04-35BF-4962-B8F1-8E92545D69B6}" type="datetimeFigureOut">
              <a:rPr lang="en-GB" smtClean="0"/>
              <a:t>31/12/2013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9BDC5-838E-439F-A372-0F783169A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1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9402479-71D7-4A3C-8B7A-2E9F7D866F1C}" type="slidenum">
              <a:rPr lang="en-US">
                <a:solidFill>
                  <a:srgbClr val="FFFFCC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583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496944" cy="2880320"/>
          </a:xfrm>
        </p:spPr>
        <p:txBody>
          <a:bodyPr/>
          <a:lstStyle/>
          <a:p>
            <a:r>
              <a:rPr lang="en-US" sz="5400" b="1" dirty="0"/>
              <a:t>CLASSIFICATION OF </a:t>
            </a:r>
            <a:r>
              <a:rPr lang="en-US" sz="5400" b="1" dirty="0" smtClean="0"/>
              <a:t>PARASITES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KIMAIGA H.O</a:t>
            </a:r>
          </a:p>
          <a:p>
            <a:r>
              <a:rPr lang="en-US" b="1" dirty="0" smtClean="0"/>
              <a:t>MBChB (University of Nairobi)</a:t>
            </a:r>
          </a:p>
        </p:txBody>
      </p:sp>
    </p:spTree>
    <p:extLst>
      <p:ext uri="{BB962C8B-B14F-4D97-AF65-F5344CB8AC3E}">
        <p14:creationId xmlns:p14="http://schemas.microsoft.com/office/powerpoint/2010/main" val="29896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Phylum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Platyhelminthes (flatworms)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/>
              <a:t>Class</a:t>
            </a:r>
            <a:r>
              <a:rPr lang="en-US" b="1" dirty="0"/>
              <a:t>: </a:t>
            </a:r>
            <a:r>
              <a:rPr lang="en-US" dirty="0" err="1"/>
              <a:t>Trematoda</a:t>
            </a:r>
            <a:endParaRPr lang="en-GB" dirty="0"/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orsiventrally</a:t>
            </a:r>
            <a:r>
              <a:rPr lang="en-US" dirty="0" smtClean="0"/>
              <a:t> </a:t>
            </a:r>
            <a:r>
              <a:rPr lang="en-US" dirty="0"/>
              <a:t>flattened body</a:t>
            </a:r>
            <a:endParaRPr lang="en-GB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ilateral </a:t>
            </a:r>
            <a:r>
              <a:rPr lang="en-US" dirty="0"/>
              <a:t>symmetry (leaf shaped)</a:t>
            </a:r>
            <a:endParaRPr lang="en-GB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omplex </a:t>
            </a:r>
            <a:r>
              <a:rPr lang="en-US" dirty="0"/>
              <a:t>outer </a:t>
            </a:r>
            <a:r>
              <a:rPr lang="en-US" dirty="0" err="1"/>
              <a:t>tergument</a:t>
            </a:r>
            <a:endParaRPr lang="en-GB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acks </a:t>
            </a:r>
            <a:r>
              <a:rPr lang="en-US" dirty="0"/>
              <a:t>body cavity</a:t>
            </a:r>
            <a:endParaRPr lang="en-GB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hermaphroditic</a:t>
            </a:r>
            <a:endParaRPr lang="en-GB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ntermediate </a:t>
            </a:r>
            <a:r>
              <a:rPr lang="en-US" dirty="0"/>
              <a:t>host snail</a:t>
            </a:r>
            <a:endParaRPr lang="en-GB" dirty="0"/>
          </a:p>
          <a:p>
            <a:pPr lvl="1"/>
            <a:r>
              <a:rPr lang="en-US" dirty="0"/>
              <a:t>G</a:t>
            </a:r>
            <a:r>
              <a:rPr lang="en-US" dirty="0" smtClean="0"/>
              <a:t>reat </a:t>
            </a:r>
            <a:r>
              <a:rPr lang="en-US" dirty="0"/>
              <a:t>morphological diversity between stages</a:t>
            </a:r>
            <a:endParaRPr lang="en-GB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igestive </a:t>
            </a:r>
            <a:r>
              <a:rPr lang="en-US" dirty="0"/>
              <a:t>canal present except in </a:t>
            </a:r>
            <a:r>
              <a:rPr lang="en-US" dirty="0" err="1"/>
              <a:t>sporocyst</a:t>
            </a:r>
            <a:r>
              <a:rPr lang="en-US" dirty="0"/>
              <a:t> </a:t>
            </a:r>
            <a:r>
              <a:rPr lang="en-US" dirty="0" smtClean="0"/>
              <a:t>stage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5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Sub </a:t>
            </a:r>
            <a:r>
              <a:rPr lang="en-US" b="1" dirty="0"/>
              <a:t>Class:</a:t>
            </a:r>
            <a:r>
              <a:rPr lang="en-US" dirty="0"/>
              <a:t> </a:t>
            </a:r>
            <a:r>
              <a:rPr lang="en-US" dirty="0" err="1"/>
              <a:t>Dignea</a:t>
            </a:r>
            <a:r>
              <a:rPr lang="en-US" dirty="0"/>
              <a:t> (</a:t>
            </a:r>
            <a:r>
              <a:rPr lang="en-US" dirty="0" err="1"/>
              <a:t>digenic</a:t>
            </a:r>
            <a:r>
              <a:rPr lang="en-US" dirty="0"/>
              <a:t> </a:t>
            </a:r>
            <a:r>
              <a:rPr lang="en-US" dirty="0" err="1" smtClean="0"/>
              <a:t>trematodes</a:t>
            </a:r>
            <a:r>
              <a:rPr lang="en-US" dirty="0" smtClean="0"/>
              <a:t>)</a:t>
            </a:r>
            <a:endParaRPr lang="en-GB" dirty="0"/>
          </a:p>
          <a:p>
            <a:pPr lvl="2"/>
            <a:r>
              <a:rPr lang="en-US" b="1" dirty="0" smtClean="0"/>
              <a:t>Order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 smtClean="0"/>
              <a:t>Echinostomatiformes</a:t>
            </a:r>
            <a:endParaRPr lang="en-GB" dirty="0"/>
          </a:p>
          <a:p>
            <a:pPr lvl="3"/>
            <a:r>
              <a:rPr lang="en-US" b="1" dirty="0" smtClean="0"/>
              <a:t>Family</a:t>
            </a:r>
            <a:r>
              <a:rPr lang="en-US" b="1" dirty="0"/>
              <a:t>: </a:t>
            </a:r>
            <a:r>
              <a:rPr lang="en-US" dirty="0" err="1" smtClean="0"/>
              <a:t>Fasciolidea</a:t>
            </a:r>
            <a:endParaRPr lang="en-GB" dirty="0"/>
          </a:p>
          <a:p>
            <a:pPr lvl="4"/>
            <a:r>
              <a:rPr lang="en-US" i="1" dirty="0" err="1" smtClean="0"/>
              <a:t>Fasciola</a:t>
            </a:r>
            <a:r>
              <a:rPr lang="en-US" i="1" dirty="0" smtClean="0"/>
              <a:t> </a:t>
            </a:r>
            <a:r>
              <a:rPr lang="en-US" i="1" dirty="0"/>
              <a:t>hepatica </a:t>
            </a:r>
            <a:r>
              <a:rPr lang="en-US" b="1" dirty="0"/>
              <a:t>(sheep liver fluke; </a:t>
            </a:r>
            <a:r>
              <a:rPr lang="en-US" b="1" dirty="0" err="1" smtClean="0"/>
              <a:t>fascioliasis</a:t>
            </a:r>
            <a:r>
              <a:rPr lang="en-US" b="1" dirty="0" smtClean="0"/>
              <a:t>)</a:t>
            </a:r>
            <a:endParaRPr lang="en-GB" dirty="0"/>
          </a:p>
          <a:p>
            <a:pPr lvl="4"/>
            <a:r>
              <a:rPr lang="en-US" i="1" dirty="0" err="1" smtClean="0"/>
              <a:t>Fasciolepsis</a:t>
            </a:r>
            <a:r>
              <a:rPr lang="en-US" i="1" dirty="0" smtClean="0"/>
              <a:t> </a:t>
            </a:r>
            <a:r>
              <a:rPr lang="en-US" i="1" dirty="0" err="1"/>
              <a:t>buski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fasciolepsiasis</a:t>
            </a:r>
            <a:r>
              <a:rPr lang="en-US" b="1" dirty="0"/>
              <a:t>)</a:t>
            </a:r>
            <a:endParaRPr lang="en-GB" dirty="0"/>
          </a:p>
          <a:p>
            <a:pPr lvl="2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/>
              <a:t>Plagiochiformes</a:t>
            </a:r>
            <a:endParaRPr lang="en-GB" dirty="0"/>
          </a:p>
          <a:p>
            <a:pPr lvl="3"/>
            <a:r>
              <a:rPr lang="en-US" b="1" dirty="0" smtClean="0"/>
              <a:t>Suborder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 smtClean="0"/>
              <a:t>Plagiorchiata</a:t>
            </a:r>
            <a:endParaRPr lang="en-GB" dirty="0"/>
          </a:p>
          <a:p>
            <a:pPr lvl="3"/>
            <a:r>
              <a:rPr lang="en-US" b="1" dirty="0" smtClean="0"/>
              <a:t>Family</a:t>
            </a:r>
            <a:r>
              <a:rPr lang="en-US" b="1" dirty="0"/>
              <a:t>: </a:t>
            </a:r>
            <a:r>
              <a:rPr lang="en-US" dirty="0" err="1" smtClean="0"/>
              <a:t>Dirocoiliidae</a:t>
            </a:r>
            <a:endParaRPr lang="en-GB" dirty="0"/>
          </a:p>
          <a:p>
            <a:pPr lvl="4"/>
            <a:r>
              <a:rPr lang="en-US" i="1" dirty="0" err="1" smtClean="0"/>
              <a:t>Dirocoelium</a:t>
            </a:r>
            <a:r>
              <a:rPr lang="en-US" i="1" dirty="0" smtClean="0"/>
              <a:t> </a:t>
            </a:r>
            <a:r>
              <a:rPr lang="en-US" i="1" dirty="0" err="1"/>
              <a:t>dendriticum</a:t>
            </a:r>
            <a:r>
              <a:rPr lang="en-US" i="1" dirty="0"/>
              <a:t> </a:t>
            </a:r>
            <a:r>
              <a:rPr lang="en-US" b="1" dirty="0"/>
              <a:t>(lancet fluke; </a:t>
            </a:r>
            <a:r>
              <a:rPr lang="en-US" b="1" dirty="0" err="1"/>
              <a:t>dirocoeliasis</a:t>
            </a:r>
            <a:r>
              <a:rPr lang="en-US" b="1" dirty="0"/>
              <a:t>; </a:t>
            </a:r>
            <a:r>
              <a:rPr lang="en-US" b="1" dirty="0" err="1"/>
              <a:t>liverfluke</a:t>
            </a:r>
            <a:r>
              <a:rPr lang="en-US" b="1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8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/>
          </a:bodyPr>
          <a:lstStyle/>
          <a:p>
            <a:pPr lvl="2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 smtClean="0"/>
              <a:t>Strigeiformes</a:t>
            </a:r>
            <a:endParaRPr lang="en-GB" dirty="0"/>
          </a:p>
          <a:p>
            <a:pPr lvl="3"/>
            <a:r>
              <a:rPr lang="en-US" b="1" dirty="0" smtClean="0"/>
              <a:t>Family</a:t>
            </a:r>
            <a:r>
              <a:rPr lang="en-US" b="1" dirty="0"/>
              <a:t>: </a:t>
            </a:r>
            <a:r>
              <a:rPr lang="en-US" dirty="0" err="1" smtClean="0"/>
              <a:t>Schistostomatidae</a:t>
            </a:r>
            <a:endParaRPr lang="en-GB" dirty="0"/>
          </a:p>
          <a:p>
            <a:pPr lvl="4"/>
            <a:r>
              <a:rPr lang="en-US" i="1" dirty="0" err="1" smtClean="0"/>
              <a:t>Schistosoma</a:t>
            </a:r>
            <a:r>
              <a:rPr lang="en-US" i="1" dirty="0" smtClean="0"/>
              <a:t> </a:t>
            </a:r>
            <a:r>
              <a:rPr lang="en-US" i="1" dirty="0" err="1"/>
              <a:t>mansoni</a:t>
            </a:r>
            <a:r>
              <a:rPr lang="en-US" i="1" dirty="0"/>
              <a:t> </a:t>
            </a:r>
            <a:r>
              <a:rPr lang="en-US" b="1" dirty="0"/>
              <a:t>(intestinal </a:t>
            </a:r>
            <a:r>
              <a:rPr lang="en-US" b="1" dirty="0" err="1"/>
              <a:t>schistosomiasis</a:t>
            </a:r>
            <a:r>
              <a:rPr lang="en-US" b="1" dirty="0"/>
              <a:t>; blood </a:t>
            </a:r>
            <a:r>
              <a:rPr lang="en-US" b="1" dirty="0" smtClean="0"/>
              <a:t>fluke)</a:t>
            </a:r>
            <a:endParaRPr lang="en-GB" dirty="0"/>
          </a:p>
          <a:p>
            <a:pPr lvl="4"/>
            <a:r>
              <a:rPr lang="en-US" i="1" dirty="0" smtClean="0"/>
              <a:t>S</a:t>
            </a:r>
            <a:r>
              <a:rPr lang="en-US" i="1" dirty="0"/>
              <a:t>. </a:t>
            </a:r>
            <a:r>
              <a:rPr lang="en-US" i="1" dirty="0" err="1"/>
              <a:t>haematobium</a:t>
            </a:r>
            <a:r>
              <a:rPr lang="en-US" i="1" dirty="0"/>
              <a:t> </a:t>
            </a:r>
            <a:r>
              <a:rPr lang="en-US" b="1" dirty="0"/>
              <a:t>(urinary </a:t>
            </a:r>
            <a:r>
              <a:rPr lang="en-US" b="1" dirty="0" err="1" smtClean="0"/>
              <a:t>schistosomiasis</a:t>
            </a:r>
            <a:r>
              <a:rPr lang="en-US" b="1" dirty="0" smtClean="0"/>
              <a:t>)</a:t>
            </a:r>
            <a:endParaRPr lang="en-GB" dirty="0"/>
          </a:p>
          <a:p>
            <a:pPr lvl="4"/>
            <a:r>
              <a:rPr lang="en-US" i="1" dirty="0" smtClean="0"/>
              <a:t>S. </a:t>
            </a:r>
            <a:r>
              <a:rPr lang="en-US" i="1" dirty="0" err="1" smtClean="0"/>
              <a:t>japonicum</a:t>
            </a:r>
            <a:r>
              <a:rPr lang="en-US" i="1" dirty="0" smtClean="0"/>
              <a:t> </a:t>
            </a:r>
            <a:r>
              <a:rPr lang="en-US" b="1" dirty="0" smtClean="0"/>
              <a:t> (</a:t>
            </a:r>
            <a:r>
              <a:rPr lang="en-US" b="1" dirty="0" err="1" smtClean="0"/>
              <a:t>japonicum</a:t>
            </a:r>
            <a:r>
              <a:rPr lang="en-US" b="1" dirty="0" smtClean="0"/>
              <a:t> </a:t>
            </a:r>
            <a:r>
              <a:rPr lang="en-US" b="1" dirty="0" err="1" smtClean="0"/>
              <a:t>schistosomiasis</a:t>
            </a:r>
            <a:r>
              <a:rPr lang="en-US" b="1" dirty="0" smtClean="0"/>
              <a:t>)</a:t>
            </a:r>
            <a:endParaRPr lang="en-GB" dirty="0"/>
          </a:p>
          <a:p>
            <a:pPr lvl="2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 smtClean="0"/>
              <a:t>Opiothorchiformes</a:t>
            </a:r>
            <a:endParaRPr lang="en-GB" dirty="0"/>
          </a:p>
          <a:p>
            <a:pPr lvl="3"/>
            <a:r>
              <a:rPr lang="en-US" b="1" dirty="0" smtClean="0"/>
              <a:t>Family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 smtClean="0"/>
              <a:t>Opisthorchiidae</a:t>
            </a:r>
            <a:endParaRPr lang="en-GB" dirty="0"/>
          </a:p>
          <a:p>
            <a:pPr lvl="4"/>
            <a:r>
              <a:rPr lang="en-US" i="1" dirty="0" err="1" smtClean="0"/>
              <a:t>Clonorchis</a:t>
            </a:r>
            <a:r>
              <a:rPr lang="en-US" i="1" dirty="0" smtClean="0"/>
              <a:t> </a:t>
            </a:r>
            <a:r>
              <a:rPr lang="en-US" i="1" dirty="0" err="1"/>
              <a:t>sinensis</a:t>
            </a:r>
            <a:r>
              <a:rPr lang="en-US" i="1" dirty="0"/>
              <a:t> </a:t>
            </a:r>
            <a:r>
              <a:rPr lang="en-US" b="1" dirty="0"/>
              <a:t>(oriental/</a:t>
            </a:r>
            <a:r>
              <a:rPr lang="en-US" b="1" dirty="0" err="1"/>
              <a:t>chinese</a:t>
            </a:r>
            <a:r>
              <a:rPr lang="en-US" b="1" dirty="0"/>
              <a:t> liver fluke; </a:t>
            </a:r>
            <a:r>
              <a:rPr lang="en-US" b="1" dirty="0" err="1" smtClean="0"/>
              <a:t>clonorchiasis</a:t>
            </a:r>
            <a:r>
              <a:rPr lang="en-US" b="1" dirty="0" smtClean="0"/>
              <a:t>)</a:t>
            </a:r>
            <a:endParaRPr lang="en-GB" dirty="0"/>
          </a:p>
          <a:p>
            <a:pPr lvl="3"/>
            <a:r>
              <a:rPr lang="en-US" b="1" dirty="0" smtClean="0"/>
              <a:t>Family</a:t>
            </a:r>
            <a:r>
              <a:rPr lang="en-US" b="1" dirty="0"/>
              <a:t>: </a:t>
            </a:r>
            <a:r>
              <a:rPr lang="en-US" dirty="0" err="1" smtClean="0"/>
              <a:t>Heterophydae</a:t>
            </a:r>
            <a:endParaRPr lang="en-GB" dirty="0"/>
          </a:p>
          <a:p>
            <a:pPr lvl="4"/>
            <a:r>
              <a:rPr lang="en-US" i="1" dirty="0" err="1" smtClean="0"/>
              <a:t>Heterophyes</a:t>
            </a:r>
            <a:r>
              <a:rPr lang="en-US" i="1" dirty="0" smtClean="0"/>
              <a:t> </a:t>
            </a:r>
            <a:r>
              <a:rPr lang="en-US" i="1" dirty="0" err="1"/>
              <a:t>heterophyes</a:t>
            </a:r>
            <a:r>
              <a:rPr lang="en-US" i="1" dirty="0"/>
              <a:t> </a:t>
            </a:r>
            <a:r>
              <a:rPr lang="en-US" b="1" dirty="0"/>
              <a:t>(</a:t>
            </a:r>
            <a:r>
              <a:rPr lang="en-US" b="1" dirty="0" err="1"/>
              <a:t>heterophyasis</a:t>
            </a:r>
            <a:r>
              <a:rPr lang="en-US" b="1" dirty="0"/>
              <a:t>; intestinal </a:t>
            </a:r>
            <a:r>
              <a:rPr lang="en-US" b="1" dirty="0" smtClean="0"/>
              <a:t>fluke)</a:t>
            </a:r>
            <a:endParaRPr lang="en-GB" dirty="0"/>
          </a:p>
          <a:p>
            <a:pPr lvl="4"/>
            <a:r>
              <a:rPr lang="en-US" i="1" dirty="0" err="1" smtClean="0"/>
              <a:t>Metagonimus</a:t>
            </a:r>
            <a:r>
              <a:rPr lang="en-US" i="1" dirty="0" smtClean="0"/>
              <a:t> </a:t>
            </a:r>
            <a:r>
              <a:rPr lang="en-US" i="1" dirty="0" err="1"/>
              <a:t>yokagawayi</a:t>
            </a:r>
            <a:r>
              <a:rPr lang="en-US" i="1" dirty="0"/>
              <a:t> </a:t>
            </a:r>
            <a:r>
              <a:rPr lang="en-US" b="1" dirty="0"/>
              <a:t>(</a:t>
            </a:r>
            <a:r>
              <a:rPr lang="en-US" b="1" dirty="0" err="1"/>
              <a:t>metagonimiasis</a:t>
            </a:r>
            <a:r>
              <a:rPr lang="en-US" b="1" dirty="0"/>
              <a:t>; intestinal </a:t>
            </a:r>
            <a:r>
              <a:rPr lang="en-US" b="1" dirty="0" smtClean="0"/>
              <a:t>fluke)</a:t>
            </a:r>
            <a:endParaRPr lang="en-GB" dirty="0"/>
          </a:p>
          <a:p>
            <a:pPr lvl="2"/>
            <a:r>
              <a:rPr lang="en-US" b="1" dirty="0" smtClean="0"/>
              <a:t>Sub </a:t>
            </a:r>
            <a:r>
              <a:rPr lang="en-US" b="1" dirty="0"/>
              <a:t>Order:</a:t>
            </a:r>
            <a:r>
              <a:rPr lang="en-US" dirty="0"/>
              <a:t> </a:t>
            </a:r>
            <a:r>
              <a:rPr lang="en-US" dirty="0" err="1" smtClean="0"/>
              <a:t>Troglotremata</a:t>
            </a:r>
            <a:endParaRPr lang="en-GB" dirty="0"/>
          </a:p>
          <a:p>
            <a:pPr lvl="3"/>
            <a:r>
              <a:rPr lang="en-US" b="1" dirty="0" smtClean="0"/>
              <a:t>Family</a:t>
            </a:r>
            <a:r>
              <a:rPr lang="en-US" b="1" dirty="0"/>
              <a:t>: </a:t>
            </a:r>
            <a:r>
              <a:rPr lang="en-US" dirty="0" err="1" smtClean="0"/>
              <a:t>Troglotrematidae</a:t>
            </a:r>
            <a:endParaRPr lang="en-GB" dirty="0"/>
          </a:p>
          <a:p>
            <a:pPr lvl="4"/>
            <a:r>
              <a:rPr lang="en-US" i="1" dirty="0" err="1" smtClean="0"/>
              <a:t>Paragonimus</a:t>
            </a:r>
            <a:r>
              <a:rPr lang="en-US" i="1" dirty="0" smtClean="0"/>
              <a:t> </a:t>
            </a:r>
            <a:r>
              <a:rPr lang="en-US" i="1" dirty="0" err="1"/>
              <a:t>westermani</a:t>
            </a:r>
            <a:r>
              <a:rPr lang="en-US" i="1" dirty="0"/>
              <a:t> </a:t>
            </a:r>
            <a:r>
              <a:rPr lang="en-US" b="1" dirty="0"/>
              <a:t>(human lung fluke)</a:t>
            </a:r>
            <a:r>
              <a:rPr lang="en-US" dirty="0"/>
              <a:t> 	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4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/>
          <a:lstStyle/>
          <a:p>
            <a:r>
              <a:rPr lang="en-US" b="1" dirty="0" smtClean="0"/>
              <a:t>Class</a:t>
            </a:r>
            <a:r>
              <a:rPr lang="en-US" b="1" dirty="0"/>
              <a:t>: </a:t>
            </a:r>
            <a:r>
              <a:rPr lang="en-US" dirty="0" err="1"/>
              <a:t>Cestoda</a:t>
            </a:r>
            <a:endParaRPr lang="en-GB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egmented </a:t>
            </a:r>
            <a:r>
              <a:rPr lang="en-US" dirty="0"/>
              <a:t>structures (segment = </a:t>
            </a:r>
            <a:r>
              <a:rPr lang="en-US" dirty="0" err="1"/>
              <a:t>proglottid</a:t>
            </a:r>
            <a:r>
              <a:rPr lang="en-US" dirty="0"/>
              <a:t>)</a:t>
            </a:r>
            <a:endParaRPr lang="en-GB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dults </a:t>
            </a:r>
            <a:r>
              <a:rPr lang="en-US" dirty="0"/>
              <a:t>vary in size (from 2-3mm-20-30ft)</a:t>
            </a:r>
            <a:endParaRPr lang="en-GB" dirty="0"/>
          </a:p>
          <a:p>
            <a:pPr lvl="1"/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 err="1"/>
              <a:t>scolex</a:t>
            </a:r>
            <a:r>
              <a:rPr lang="en-US" dirty="0"/>
              <a:t> (head) with attached organs and </a:t>
            </a:r>
            <a:r>
              <a:rPr lang="en-US" dirty="0" err="1"/>
              <a:t>strobila</a:t>
            </a:r>
            <a:r>
              <a:rPr lang="en-US" dirty="0"/>
              <a:t> (chain of </a:t>
            </a:r>
            <a:r>
              <a:rPr lang="en-US" dirty="0" err="1"/>
              <a:t>proglottids</a:t>
            </a:r>
            <a:r>
              <a:rPr lang="en-US" dirty="0"/>
              <a:t>)	</a:t>
            </a:r>
            <a:endParaRPr lang="en-GB" dirty="0"/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alimentary canal</a:t>
            </a:r>
            <a:endParaRPr lang="en-GB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bsorbance </a:t>
            </a:r>
            <a:r>
              <a:rPr lang="en-US" dirty="0"/>
              <a:t>across the </a:t>
            </a:r>
            <a:r>
              <a:rPr lang="en-US" dirty="0" err="1"/>
              <a:t>tergument</a:t>
            </a:r>
            <a:endParaRPr lang="en-GB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lways </a:t>
            </a:r>
            <a:r>
              <a:rPr lang="en-US" dirty="0"/>
              <a:t>hermaphroditic; each </a:t>
            </a:r>
            <a:r>
              <a:rPr lang="en-US" dirty="0" err="1"/>
              <a:t>proglottid</a:t>
            </a:r>
            <a:r>
              <a:rPr lang="en-US" dirty="0"/>
              <a:t> has ♂ and ♀ genital organs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62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Sub Class: </a:t>
            </a:r>
            <a:r>
              <a:rPr lang="en-US" dirty="0" err="1"/>
              <a:t>Eucestoda</a:t>
            </a:r>
            <a:r>
              <a:rPr lang="en-US" dirty="0"/>
              <a:t> (</a:t>
            </a:r>
            <a:r>
              <a:rPr lang="en-US" dirty="0" smtClean="0"/>
              <a:t>tapeworm)</a:t>
            </a:r>
            <a:endParaRPr lang="en-GB" dirty="0"/>
          </a:p>
          <a:p>
            <a:pPr lvl="2"/>
            <a:r>
              <a:rPr lang="en-US" b="1" dirty="0" smtClean="0"/>
              <a:t>Order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 smtClean="0"/>
              <a:t>Cyclophyllidae</a:t>
            </a:r>
            <a:endParaRPr lang="en-GB" dirty="0"/>
          </a:p>
          <a:p>
            <a:pPr lvl="3"/>
            <a:r>
              <a:rPr lang="en-US" i="1" dirty="0" err="1" smtClean="0"/>
              <a:t>Echinococcus</a:t>
            </a:r>
            <a:r>
              <a:rPr lang="en-US" i="1" dirty="0" smtClean="0"/>
              <a:t> </a:t>
            </a:r>
            <a:r>
              <a:rPr lang="en-US" i="1" dirty="0" err="1"/>
              <a:t>granulosus</a:t>
            </a:r>
            <a:r>
              <a:rPr lang="en-US" i="1" dirty="0"/>
              <a:t> </a:t>
            </a:r>
            <a:r>
              <a:rPr lang="en-US" b="1" dirty="0"/>
              <a:t>(</a:t>
            </a:r>
            <a:r>
              <a:rPr lang="en-US" b="1" dirty="0" err="1"/>
              <a:t>hydated</a:t>
            </a:r>
            <a:r>
              <a:rPr lang="en-US" b="1" dirty="0"/>
              <a:t> cyst; </a:t>
            </a:r>
            <a:r>
              <a:rPr lang="en-US" b="1" dirty="0" err="1" smtClean="0"/>
              <a:t>echinococciasis</a:t>
            </a:r>
            <a:r>
              <a:rPr lang="en-US" b="1" dirty="0" smtClean="0"/>
              <a:t>)</a:t>
            </a:r>
            <a:endParaRPr lang="en-GB" dirty="0"/>
          </a:p>
          <a:p>
            <a:pPr lvl="3"/>
            <a:r>
              <a:rPr lang="en-US" i="1" dirty="0" smtClean="0"/>
              <a:t>E</a:t>
            </a:r>
            <a:r>
              <a:rPr lang="en-US" i="1" dirty="0"/>
              <a:t>. </a:t>
            </a:r>
            <a:r>
              <a:rPr lang="en-US" i="1" dirty="0" err="1"/>
              <a:t>multicularis</a:t>
            </a:r>
            <a:r>
              <a:rPr lang="en-US" i="1" dirty="0"/>
              <a:t> </a:t>
            </a:r>
            <a:r>
              <a:rPr lang="en-US" b="1" dirty="0"/>
              <a:t>(alveolar </a:t>
            </a:r>
            <a:r>
              <a:rPr lang="en-US" b="1" dirty="0" err="1"/>
              <a:t>hydated</a:t>
            </a:r>
            <a:r>
              <a:rPr lang="en-US" b="1" dirty="0"/>
              <a:t> </a:t>
            </a:r>
            <a:r>
              <a:rPr lang="en-US" b="1" dirty="0" smtClean="0"/>
              <a:t>disease)</a:t>
            </a:r>
            <a:endParaRPr lang="en-GB" dirty="0"/>
          </a:p>
          <a:p>
            <a:pPr lvl="3"/>
            <a:r>
              <a:rPr lang="en-US" i="1" dirty="0" err="1" smtClean="0"/>
              <a:t>Hymenolepsis</a:t>
            </a:r>
            <a:r>
              <a:rPr lang="en-US" i="1" dirty="0" smtClean="0"/>
              <a:t> </a:t>
            </a:r>
            <a:r>
              <a:rPr lang="en-US" i="1" dirty="0"/>
              <a:t>nana </a:t>
            </a:r>
            <a:r>
              <a:rPr lang="en-US" b="1" dirty="0"/>
              <a:t>(dwarf tapeworm; </a:t>
            </a:r>
            <a:r>
              <a:rPr lang="en-US" b="1" dirty="0" err="1" smtClean="0"/>
              <a:t>hymenolepiasis</a:t>
            </a:r>
            <a:r>
              <a:rPr lang="en-US" b="1" dirty="0" smtClean="0"/>
              <a:t>)</a:t>
            </a:r>
            <a:endParaRPr lang="en-GB" dirty="0"/>
          </a:p>
          <a:p>
            <a:pPr lvl="3"/>
            <a:r>
              <a:rPr lang="en-US" i="1" dirty="0" err="1" smtClean="0"/>
              <a:t>Hymenolepsis</a:t>
            </a:r>
            <a:r>
              <a:rPr lang="en-US" i="1" dirty="0" smtClean="0"/>
              <a:t> </a:t>
            </a:r>
            <a:r>
              <a:rPr lang="en-US" i="1" dirty="0" err="1"/>
              <a:t>diminuta</a:t>
            </a:r>
            <a:r>
              <a:rPr lang="en-US" i="1" dirty="0"/>
              <a:t> </a:t>
            </a:r>
            <a:r>
              <a:rPr lang="en-US" b="1" dirty="0"/>
              <a:t>(rat tapeworm; </a:t>
            </a:r>
            <a:r>
              <a:rPr lang="en-US" b="1" dirty="0" err="1" smtClean="0"/>
              <a:t>hymenolepiasis</a:t>
            </a:r>
            <a:r>
              <a:rPr lang="en-US" b="1" dirty="0" smtClean="0"/>
              <a:t>)</a:t>
            </a:r>
            <a:endParaRPr lang="en-GB" dirty="0"/>
          </a:p>
          <a:p>
            <a:pPr lvl="3"/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/>
              <a:t>saginata</a:t>
            </a:r>
            <a:r>
              <a:rPr lang="en-US" i="1" dirty="0"/>
              <a:t> </a:t>
            </a:r>
            <a:r>
              <a:rPr lang="en-US" b="1" dirty="0"/>
              <a:t>(beef tapeworm; </a:t>
            </a:r>
            <a:r>
              <a:rPr lang="en-US" b="1" dirty="0" err="1" smtClean="0"/>
              <a:t>taeniasis</a:t>
            </a:r>
            <a:r>
              <a:rPr lang="en-US" b="1" dirty="0" smtClean="0"/>
              <a:t>)</a:t>
            </a:r>
            <a:endParaRPr lang="en-GB" dirty="0"/>
          </a:p>
          <a:p>
            <a:pPr lvl="3"/>
            <a:r>
              <a:rPr lang="en-US" i="1" dirty="0" smtClean="0"/>
              <a:t>T</a:t>
            </a:r>
            <a:r>
              <a:rPr lang="en-US" i="1" dirty="0"/>
              <a:t>. </a:t>
            </a:r>
            <a:r>
              <a:rPr lang="en-US" i="1" dirty="0" err="1"/>
              <a:t>solium</a:t>
            </a:r>
            <a:r>
              <a:rPr lang="en-US" i="1" dirty="0"/>
              <a:t> </a:t>
            </a:r>
            <a:r>
              <a:rPr lang="en-US" b="1" dirty="0"/>
              <a:t>(pork tapeworm; </a:t>
            </a:r>
            <a:r>
              <a:rPr lang="en-US" b="1" dirty="0" err="1" smtClean="0"/>
              <a:t>cysticercosis</a:t>
            </a:r>
            <a:r>
              <a:rPr lang="en-US" b="1" dirty="0" smtClean="0"/>
              <a:t>)</a:t>
            </a:r>
            <a:endParaRPr lang="en-GB" dirty="0"/>
          </a:p>
          <a:p>
            <a:pPr lvl="3"/>
            <a:r>
              <a:rPr lang="en-US" i="1" dirty="0" err="1" smtClean="0"/>
              <a:t>Dipilidium</a:t>
            </a:r>
            <a:r>
              <a:rPr lang="en-US" i="1" dirty="0" smtClean="0"/>
              <a:t> </a:t>
            </a:r>
            <a:r>
              <a:rPr lang="en-US" i="1" dirty="0" err="1"/>
              <a:t>canium</a:t>
            </a:r>
            <a:r>
              <a:rPr lang="en-US" i="1" dirty="0"/>
              <a:t> </a:t>
            </a:r>
            <a:r>
              <a:rPr lang="en-US" b="1" dirty="0"/>
              <a:t>(cucumber tapeworm; </a:t>
            </a:r>
            <a:r>
              <a:rPr lang="en-US" b="1" dirty="0" err="1"/>
              <a:t>dipylidiasis</a:t>
            </a:r>
            <a:r>
              <a:rPr lang="en-US" b="1" dirty="0"/>
              <a:t>)</a:t>
            </a:r>
            <a:endParaRPr lang="en-GB" dirty="0"/>
          </a:p>
          <a:p>
            <a:pPr lvl="2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 smtClean="0"/>
              <a:t>Pseudophyllidae</a:t>
            </a:r>
            <a:endParaRPr lang="en-GB" dirty="0"/>
          </a:p>
          <a:p>
            <a:pPr lvl="3"/>
            <a:r>
              <a:rPr lang="en-US" i="1" dirty="0" err="1" smtClean="0"/>
              <a:t>Diphyllobothrium</a:t>
            </a:r>
            <a:r>
              <a:rPr lang="en-US" i="1" dirty="0" smtClean="0"/>
              <a:t> </a:t>
            </a:r>
            <a:r>
              <a:rPr lang="en-US" i="1" dirty="0" err="1"/>
              <a:t>latum</a:t>
            </a:r>
            <a:r>
              <a:rPr lang="en-US" i="1" dirty="0"/>
              <a:t> </a:t>
            </a:r>
            <a:r>
              <a:rPr lang="en-US" b="1" dirty="0"/>
              <a:t>(broad fish-tapeworm; </a:t>
            </a:r>
            <a:r>
              <a:rPr lang="en-US" b="1" dirty="0" err="1"/>
              <a:t>diphyllibothriasis</a:t>
            </a:r>
            <a:r>
              <a:rPr lang="en-US" b="1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25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GB" dirty="0" smtClean="0"/>
              <a:t>CLASSIFICATION:PROTOZOA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Phylum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Sarcomastigophora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(Protozoa) [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protos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Gk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)-primary, zoon-animal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b="1" dirty="0"/>
              <a:t>a) Sub-Phylum:</a:t>
            </a:r>
            <a:r>
              <a:rPr lang="en-US" dirty="0"/>
              <a:t> </a:t>
            </a:r>
            <a:r>
              <a:rPr lang="en-US" dirty="0" err="1"/>
              <a:t>Mastigophora</a:t>
            </a:r>
            <a:r>
              <a:rPr lang="en-US" dirty="0"/>
              <a:t> (Flagellates)</a:t>
            </a:r>
            <a:endParaRPr lang="en-GB" dirty="0"/>
          </a:p>
          <a:p>
            <a:pPr lvl="0"/>
            <a:r>
              <a:rPr lang="en-US" dirty="0" err="1"/>
              <a:t>L</a:t>
            </a:r>
            <a:r>
              <a:rPr lang="en-US" dirty="0" err="1" smtClean="0"/>
              <a:t>ocomotory</a:t>
            </a:r>
            <a:r>
              <a:rPr lang="en-US" dirty="0" smtClean="0"/>
              <a:t> </a:t>
            </a:r>
            <a:r>
              <a:rPr lang="en-US" dirty="0"/>
              <a:t>organs flagella</a:t>
            </a:r>
            <a:endParaRPr lang="en-GB" dirty="0"/>
          </a:p>
          <a:p>
            <a:pPr lvl="1"/>
            <a:r>
              <a:rPr lang="en-US" b="1" dirty="0" smtClean="0"/>
              <a:t>Class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 smtClean="0"/>
              <a:t>Zoomastigophora</a:t>
            </a:r>
            <a:endParaRPr lang="en-GB" dirty="0"/>
          </a:p>
          <a:p>
            <a:pPr lvl="2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/>
              <a:t>Kinetoplastida</a:t>
            </a:r>
            <a:endParaRPr lang="en-GB" dirty="0"/>
          </a:p>
          <a:p>
            <a:pPr lvl="3"/>
            <a:r>
              <a:rPr lang="en-US" dirty="0" err="1" smtClean="0"/>
              <a:t>Haemoflagellates</a:t>
            </a:r>
            <a:endParaRPr lang="en-GB" dirty="0"/>
          </a:p>
          <a:p>
            <a:pPr lvl="4"/>
            <a:r>
              <a:rPr lang="en-US" i="1" dirty="0" err="1" smtClean="0"/>
              <a:t>Trypanosoma</a:t>
            </a:r>
            <a:r>
              <a:rPr lang="en-US" i="1" dirty="0" smtClean="0"/>
              <a:t> </a:t>
            </a:r>
            <a:r>
              <a:rPr lang="en-US" i="1" dirty="0" err="1"/>
              <a:t>brucei</a:t>
            </a:r>
            <a:r>
              <a:rPr lang="en-US" i="1" dirty="0"/>
              <a:t> </a:t>
            </a:r>
            <a:r>
              <a:rPr lang="en-US" i="1" dirty="0" err="1"/>
              <a:t>rhodensiense</a:t>
            </a:r>
            <a:r>
              <a:rPr lang="en-US" i="1" dirty="0"/>
              <a:t> </a:t>
            </a:r>
            <a:r>
              <a:rPr lang="en-US" b="1" dirty="0"/>
              <a:t>(E. African </a:t>
            </a:r>
            <a:r>
              <a:rPr lang="en-US" b="1" dirty="0" err="1" smtClean="0"/>
              <a:t>trypanosomiasis</a:t>
            </a:r>
            <a:r>
              <a:rPr lang="en-US" b="1" dirty="0" smtClean="0"/>
              <a:t>)</a:t>
            </a:r>
            <a:endParaRPr lang="en-GB" dirty="0"/>
          </a:p>
          <a:p>
            <a:pPr lvl="4"/>
            <a:r>
              <a:rPr lang="en-US" i="1" dirty="0" err="1" smtClean="0"/>
              <a:t>Trypanosoma</a:t>
            </a:r>
            <a:r>
              <a:rPr lang="en-US" i="1" dirty="0" smtClean="0"/>
              <a:t> </a:t>
            </a:r>
            <a:r>
              <a:rPr lang="en-US" i="1" dirty="0" err="1"/>
              <a:t>brucei</a:t>
            </a:r>
            <a:r>
              <a:rPr lang="en-US" i="1" dirty="0"/>
              <a:t> </a:t>
            </a:r>
            <a:r>
              <a:rPr lang="en-US" i="1" dirty="0" err="1"/>
              <a:t>gambiense</a:t>
            </a:r>
            <a:r>
              <a:rPr lang="en-US" i="1" dirty="0"/>
              <a:t> </a:t>
            </a:r>
            <a:r>
              <a:rPr lang="en-US" b="1" dirty="0"/>
              <a:t>(W. African </a:t>
            </a:r>
            <a:r>
              <a:rPr lang="en-US" b="1" dirty="0" err="1" smtClean="0"/>
              <a:t>trypanosomiasis</a:t>
            </a:r>
            <a:r>
              <a:rPr lang="en-US" b="1" dirty="0" smtClean="0"/>
              <a:t>)</a:t>
            </a:r>
            <a:endParaRPr lang="en-GB" dirty="0"/>
          </a:p>
          <a:p>
            <a:pPr lvl="4"/>
            <a:r>
              <a:rPr lang="en-US" i="1" dirty="0" err="1" smtClean="0"/>
              <a:t>Leishmania</a:t>
            </a:r>
            <a:r>
              <a:rPr lang="en-US" i="1" dirty="0" smtClean="0"/>
              <a:t> </a:t>
            </a:r>
            <a:r>
              <a:rPr lang="en-US" i="1" dirty="0" err="1"/>
              <a:t>donovani</a:t>
            </a:r>
            <a:r>
              <a:rPr lang="en-US" dirty="0"/>
              <a:t> </a:t>
            </a:r>
            <a:r>
              <a:rPr lang="en-US" b="1" dirty="0"/>
              <a:t>(visceral </a:t>
            </a:r>
            <a:r>
              <a:rPr lang="en-US" b="1" dirty="0" err="1" smtClean="0"/>
              <a:t>leishmaniasis</a:t>
            </a:r>
            <a:r>
              <a:rPr lang="en-US" b="1" dirty="0" smtClean="0"/>
              <a:t>)</a:t>
            </a:r>
            <a:endParaRPr lang="en-GB" dirty="0"/>
          </a:p>
          <a:p>
            <a:pPr lvl="4"/>
            <a:r>
              <a:rPr lang="en-US" i="1" dirty="0" smtClean="0"/>
              <a:t>L</a:t>
            </a:r>
            <a:r>
              <a:rPr lang="en-US" i="1" dirty="0"/>
              <a:t>. </a:t>
            </a:r>
            <a:r>
              <a:rPr lang="en-US" i="1" dirty="0" err="1"/>
              <a:t>mexicana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cutanous</a:t>
            </a:r>
            <a:r>
              <a:rPr lang="en-US" b="1" dirty="0"/>
              <a:t> </a:t>
            </a:r>
            <a:r>
              <a:rPr lang="en-US" b="1" dirty="0" err="1" smtClean="0"/>
              <a:t>leishmaniasis</a:t>
            </a:r>
            <a:r>
              <a:rPr lang="en-US" b="1" dirty="0" smtClean="0"/>
              <a:t>)</a:t>
            </a:r>
            <a:endParaRPr lang="en-GB" dirty="0"/>
          </a:p>
          <a:p>
            <a:pPr lvl="4"/>
            <a:r>
              <a:rPr lang="en-US" i="1" dirty="0" smtClean="0"/>
              <a:t>L</a:t>
            </a:r>
            <a:r>
              <a:rPr lang="en-US" i="1" dirty="0"/>
              <a:t>. </a:t>
            </a:r>
            <a:r>
              <a:rPr lang="en-US" i="1" dirty="0" err="1"/>
              <a:t>brazilliensis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mucocutanous</a:t>
            </a:r>
            <a:r>
              <a:rPr lang="en-US" b="1" dirty="0"/>
              <a:t> </a:t>
            </a:r>
            <a:r>
              <a:rPr lang="en-US" b="1" dirty="0" err="1"/>
              <a:t>leishmaniasis</a:t>
            </a:r>
            <a:r>
              <a:rPr lang="en-US" b="1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89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610600" cy="6324600"/>
          </a:xfrm>
        </p:spPr>
        <p:txBody>
          <a:bodyPr>
            <a:normAutofit lnSpcReduction="10000"/>
          </a:bodyPr>
          <a:lstStyle/>
          <a:p>
            <a:pPr lvl="2"/>
            <a:r>
              <a:rPr lang="en-US" b="1" dirty="0"/>
              <a:t>Order:</a:t>
            </a:r>
            <a:r>
              <a:rPr lang="en-US" dirty="0"/>
              <a:t> </a:t>
            </a:r>
            <a:r>
              <a:rPr lang="en-US" dirty="0" err="1"/>
              <a:t>Diplomonadida</a:t>
            </a:r>
            <a:endParaRPr lang="en-GB" dirty="0"/>
          </a:p>
          <a:p>
            <a:pPr lvl="3"/>
            <a:r>
              <a:rPr lang="en-US" dirty="0"/>
              <a:t>Intestinal flagellates</a:t>
            </a:r>
            <a:endParaRPr lang="en-GB" dirty="0"/>
          </a:p>
          <a:p>
            <a:pPr lvl="4"/>
            <a:r>
              <a:rPr lang="en-US" i="1" dirty="0"/>
              <a:t>Giardia </a:t>
            </a:r>
            <a:r>
              <a:rPr lang="en-US" i="1" dirty="0" err="1"/>
              <a:t>intestinalis</a:t>
            </a:r>
            <a:r>
              <a:rPr lang="en-US" dirty="0"/>
              <a:t> (</a:t>
            </a:r>
            <a:r>
              <a:rPr lang="en-US" i="1" dirty="0"/>
              <a:t>G. </a:t>
            </a:r>
            <a:r>
              <a:rPr lang="en-US" i="1" dirty="0" err="1"/>
              <a:t>lamblia</a:t>
            </a:r>
            <a:r>
              <a:rPr lang="en-US" dirty="0"/>
              <a:t>) </a:t>
            </a:r>
            <a:r>
              <a:rPr lang="en-US" b="1" dirty="0"/>
              <a:t>(giardiasis)</a:t>
            </a:r>
            <a:endParaRPr lang="en-GB" dirty="0"/>
          </a:p>
          <a:p>
            <a:pPr lvl="2"/>
            <a:r>
              <a:rPr lang="en-US" b="1" dirty="0"/>
              <a:t>Order:</a:t>
            </a:r>
            <a:r>
              <a:rPr lang="en-US" dirty="0"/>
              <a:t> </a:t>
            </a:r>
            <a:r>
              <a:rPr lang="en-US" dirty="0" err="1"/>
              <a:t>Trichomonadida</a:t>
            </a:r>
            <a:endParaRPr lang="en-GB" dirty="0"/>
          </a:p>
          <a:p>
            <a:pPr lvl="3"/>
            <a:r>
              <a:rPr lang="en-US" dirty="0"/>
              <a:t>Genitourinary flagellate</a:t>
            </a:r>
            <a:endParaRPr lang="en-GB" dirty="0"/>
          </a:p>
          <a:p>
            <a:pPr lvl="4"/>
            <a:r>
              <a:rPr lang="en-US" i="1" dirty="0" err="1"/>
              <a:t>Trichonomas</a:t>
            </a:r>
            <a:r>
              <a:rPr lang="en-US" i="1" dirty="0"/>
              <a:t> </a:t>
            </a:r>
            <a:r>
              <a:rPr lang="en-US" i="1" dirty="0" err="1"/>
              <a:t>vaginalis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trichonomiasis</a:t>
            </a:r>
            <a:r>
              <a:rPr lang="en-US" b="1" dirty="0"/>
              <a:t>)</a:t>
            </a:r>
            <a:endParaRPr lang="en-GB" dirty="0"/>
          </a:p>
          <a:p>
            <a:pPr marL="0" indent="0">
              <a:buNone/>
            </a:pPr>
            <a:r>
              <a:rPr lang="en-US" b="1" dirty="0"/>
              <a:t>b) Sub-phylum:</a:t>
            </a:r>
            <a:r>
              <a:rPr lang="en-US" dirty="0"/>
              <a:t> </a:t>
            </a:r>
            <a:r>
              <a:rPr lang="en-US" dirty="0" err="1"/>
              <a:t>Sarcodina</a:t>
            </a:r>
            <a:r>
              <a:rPr lang="en-US" dirty="0"/>
              <a:t> (Amoeba)</a:t>
            </a:r>
            <a:endParaRPr lang="en-GB" dirty="0"/>
          </a:p>
          <a:p>
            <a:pPr lvl="1"/>
            <a:r>
              <a:rPr lang="en-US" b="1" dirty="0"/>
              <a:t>Super Class:</a:t>
            </a:r>
            <a:r>
              <a:rPr lang="en-US" dirty="0"/>
              <a:t> </a:t>
            </a:r>
            <a:r>
              <a:rPr lang="en-US" dirty="0" err="1"/>
              <a:t>Rhizopoda</a:t>
            </a:r>
            <a:endParaRPr lang="en-GB" dirty="0"/>
          </a:p>
          <a:p>
            <a:pPr lvl="2"/>
            <a:r>
              <a:rPr lang="en-US" dirty="0" err="1"/>
              <a:t>Locomotory</a:t>
            </a:r>
            <a:r>
              <a:rPr lang="en-US" dirty="0"/>
              <a:t> organs pseudopodia</a:t>
            </a:r>
            <a:endParaRPr lang="en-GB" dirty="0"/>
          </a:p>
          <a:p>
            <a:pPr lvl="2"/>
            <a:r>
              <a:rPr lang="en-US" dirty="0"/>
              <a:t>Asexual reproduction/binary fission </a:t>
            </a:r>
            <a:endParaRPr lang="en-GB" dirty="0"/>
          </a:p>
          <a:p>
            <a:pPr lvl="2"/>
            <a:r>
              <a:rPr lang="en-US" i="1" dirty="0" err="1"/>
              <a:t>Entamoeba</a:t>
            </a:r>
            <a:r>
              <a:rPr lang="en-US" i="1" dirty="0"/>
              <a:t> </a:t>
            </a:r>
            <a:r>
              <a:rPr lang="en-US" i="1" dirty="0" err="1"/>
              <a:t>histolytica</a:t>
            </a:r>
            <a:r>
              <a:rPr lang="en-US" i="1" dirty="0"/>
              <a:t> </a:t>
            </a:r>
            <a:r>
              <a:rPr lang="en-US" b="1" dirty="0"/>
              <a:t>(</a:t>
            </a:r>
            <a:r>
              <a:rPr lang="en-US" b="1" dirty="0" err="1"/>
              <a:t>amoebiasis</a:t>
            </a:r>
            <a:r>
              <a:rPr lang="en-US" b="1" dirty="0"/>
              <a:t>)</a:t>
            </a:r>
            <a:endParaRPr lang="en-GB" dirty="0"/>
          </a:p>
          <a:p>
            <a:pPr lvl="2"/>
            <a:r>
              <a:rPr lang="en-US" i="1" dirty="0" err="1"/>
              <a:t>Naegleria</a:t>
            </a:r>
            <a:r>
              <a:rPr lang="en-US" i="1" dirty="0"/>
              <a:t> </a:t>
            </a:r>
            <a:r>
              <a:rPr lang="en-US" i="1" dirty="0" err="1"/>
              <a:t>fowleri</a:t>
            </a:r>
            <a:r>
              <a:rPr lang="en-US" i="1" dirty="0"/>
              <a:t> </a:t>
            </a:r>
            <a:r>
              <a:rPr lang="en-US" b="1" dirty="0"/>
              <a:t>(primary amoebic </a:t>
            </a:r>
            <a:r>
              <a:rPr lang="en-US" b="1" dirty="0" err="1"/>
              <a:t>meningoencephalitis</a:t>
            </a:r>
            <a:r>
              <a:rPr lang="en-US" b="1" dirty="0"/>
              <a:t> [PAM])</a:t>
            </a:r>
            <a:endParaRPr lang="en-GB" dirty="0"/>
          </a:p>
          <a:p>
            <a:pPr lvl="2"/>
            <a:r>
              <a:rPr lang="en-US" i="1" dirty="0" err="1"/>
              <a:t>Acanthamoeba</a:t>
            </a:r>
            <a:r>
              <a:rPr lang="en-US" i="1" dirty="0"/>
              <a:t> </a:t>
            </a:r>
            <a:r>
              <a:rPr lang="en-US" dirty="0"/>
              <a:t>spp. </a:t>
            </a:r>
            <a:r>
              <a:rPr lang="en-US" b="1" dirty="0"/>
              <a:t>(granulomatous amoebic </a:t>
            </a:r>
            <a:r>
              <a:rPr lang="en-US" b="1" dirty="0" err="1"/>
              <a:t>enchephalitis</a:t>
            </a:r>
            <a:r>
              <a:rPr lang="en-US" b="1" dirty="0"/>
              <a:t> [GAE</a:t>
            </a:r>
            <a:r>
              <a:rPr lang="en-US" b="1" dirty="0" smtClean="0"/>
              <a:t>])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19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Phylum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Apicomplexa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permanent motility organelles</a:t>
            </a:r>
            <a:endParaRPr lang="en-GB" dirty="0"/>
          </a:p>
          <a:p>
            <a:pPr lvl="0"/>
            <a:r>
              <a:rPr lang="en-US" dirty="0"/>
              <a:t>O</a:t>
            </a:r>
            <a:r>
              <a:rPr lang="en-US" dirty="0" smtClean="0"/>
              <a:t>rganelle </a:t>
            </a:r>
            <a:r>
              <a:rPr lang="en-US" dirty="0"/>
              <a:t>complex at anterior end</a:t>
            </a:r>
            <a:endParaRPr lang="en-GB" dirty="0"/>
          </a:p>
          <a:p>
            <a:pPr lvl="0"/>
            <a:r>
              <a:rPr lang="en-US" dirty="0"/>
              <a:t>S</a:t>
            </a:r>
            <a:r>
              <a:rPr lang="en-US" dirty="0" smtClean="0"/>
              <a:t>exual </a:t>
            </a:r>
            <a:r>
              <a:rPr lang="en-US" dirty="0"/>
              <a:t>and asexual reproduction</a:t>
            </a:r>
            <a:endParaRPr lang="en-GB" dirty="0"/>
          </a:p>
          <a:p>
            <a:pPr lvl="1"/>
            <a:r>
              <a:rPr lang="en-US" b="1" dirty="0" smtClean="0"/>
              <a:t>Class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 smtClean="0"/>
              <a:t>Sporozoea</a:t>
            </a:r>
            <a:endParaRPr lang="en-GB" dirty="0"/>
          </a:p>
          <a:p>
            <a:pPr lvl="2"/>
            <a:r>
              <a:rPr lang="en-US" b="1" dirty="0" smtClean="0"/>
              <a:t>Sub </a:t>
            </a:r>
            <a:r>
              <a:rPr lang="en-US" b="1" dirty="0"/>
              <a:t>Class:</a:t>
            </a:r>
            <a:r>
              <a:rPr lang="en-US" dirty="0"/>
              <a:t> </a:t>
            </a:r>
            <a:r>
              <a:rPr lang="en-US" dirty="0" err="1" smtClean="0"/>
              <a:t>Coccidia</a:t>
            </a:r>
            <a:endParaRPr lang="en-GB" dirty="0"/>
          </a:p>
          <a:p>
            <a:pPr lvl="2"/>
            <a:r>
              <a:rPr lang="en-US" b="1" dirty="0" smtClean="0"/>
              <a:t>Order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 smtClean="0"/>
              <a:t>Eucoccidiorida</a:t>
            </a:r>
            <a:endParaRPr lang="en-GB" dirty="0"/>
          </a:p>
          <a:p>
            <a:pPr lvl="3"/>
            <a:r>
              <a:rPr lang="en-US" b="1" dirty="0" smtClean="0"/>
              <a:t>Sub </a:t>
            </a:r>
            <a:r>
              <a:rPr lang="en-US" b="1" dirty="0"/>
              <a:t>Order:</a:t>
            </a:r>
            <a:r>
              <a:rPr lang="en-US" dirty="0"/>
              <a:t> </a:t>
            </a:r>
            <a:r>
              <a:rPr lang="en-US" dirty="0" err="1" smtClean="0"/>
              <a:t>Haemosporoina</a:t>
            </a:r>
            <a:endParaRPr lang="en-GB" dirty="0"/>
          </a:p>
          <a:p>
            <a:pPr lvl="4"/>
            <a:r>
              <a:rPr lang="en-US" i="1" dirty="0" smtClean="0"/>
              <a:t>Plasmodium </a:t>
            </a:r>
            <a:r>
              <a:rPr lang="en-US" i="1" dirty="0"/>
              <a:t>falciparum </a:t>
            </a:r>
            <a:r>
              <a:rPr lang="en-US" b="1" dirty="0"/>
              <a:t>(malaria</a:t>
            </a:r>
            <a:r>
              <a:rPr lang="en-US" b="1" dirty="0" smtClean="0"/>
              <a:t>)</a:t>
            </a:r>
          </a:p>
          <a:p>
            <a:pPr lvl="4"/>
            <a:r>
              <a:rPr lang="en-GB" dirty="0" smtClean="0"/>
              <a:t> </a:t>
            </a:r>
            <a:r>
              <a:rPr lang="en-US" i="1" dirty="0" smtClean="0"/>
              <a:t>P</a:t>
            </a:r>
            <a:r>
              <a:rPr lang="en-US" i="1" dirty="0"/>
              <a:t>. </a:t>
            </a:r>
            <a:r>
              <a:rPr lang="en-US" i="1" dirty="0" err="1" smtClean="0"/>
              <a:t>vivax</a:t>
            </a:r>
            <a:endParaRPr lang="en-US" i="1" dirty="0" smtClean="0"/>
          </a:p>
          <a:p>
            <a:pPr lvl="4"/>
            <a:r>
              <a:rPr lang="en-US" i="1" dirty="0" smtClean="0"/>
              <a:t>P</a:t>
            </a:r>
            <a:r>
              <a:rPr lang="en-US" i="1" dirty="0"/>
              <a:t>. </a:t>
            </a:r>
            <a:r>
              <a:rPr lang="en-US" i="1" dirty="0" err="1" smtClean="0"/>
              <a:t>ovale</a:t>
            </a:r>
            <a:endParaRPr lang="en-US" i="1" dirty="0"/>
          </a:p>
          <a:p>
            <a:pPr lvl="4"/>
            <a:r>
              <a:rPr lang="en-US" i="1" dirty="0" smtClean="0"/>
              <a:t>P</a:t>
            </a:r>
            <a:r>
              <a:rPr lang="en-US" i="1" dirty="0"/>
              <a:t>. </a:t>
            </a:r>
            <a:r>
              <a:rPr lang="en-US" i="1" dirty="0" err="1" smtClean="0"/>
              <a:t>malariae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89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6477000"/>
          </a:xfrm>
        </p:spPr>
        <p:txBody>
          <a:bodyPr>
            <a:noAutofit/>
          </a:bodyPr>
          <a:lstStyle/>
          <a:p>
            <a:pPr lvl="3"/>
            <a:r>
              <a:rPr lang="en-US" b="1" dirty="0"/>
              <a:t>Sub Order:</a:t>
            </a:r>
            <a:r>
              <a:rPr lang="en-US" dirty="0"/>
              <a:t> </a:t>
            </a:r>
            <a:r>
              <a:rPr lang="en-US" dirty="0" err="1" smtClean="0"/>
              <a:t>Eimeriorina</a:t>
            </a:r>
            <a:endParaRPr lang="en-US" dirty="0" smtClean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b="1" dirty="0" smtClean="0"/>
              <a:t>Family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 smtClean="0"/>
              <a:t>Cryptosporidiidae</a:t>
            </a:r>
            <a:endParaRPr lang="en-US" sz="2400" dirty="0" smtClean="0"/>
          </a:p>
          <a:p>
            <a:pPr lvl="5"/>
            <a:r>
              <a:rPr lang="en-US" sz="2400" i="1" dirty="0" smtClean="0"/>
              <a:t>Cryptosporidium </a:t>
            </a:r>
            <a:r>
              <a:rPr lang="en-US" sz="2400" i="1" dirty="0" err="1"/>
              <a:t>parvum</a:t>
            </a:r>
            <a:r>
              <a:rPr lang="en-US" sz="2400" i="1" dirty="0"/>
              <a:t> </a:t>
            </a:r>
            <a:r>
              <a:rPr lang="en-US" sz="2400" b="1" dirty="0"/>
              <a:t>(</a:t>
            </a:r>
            <a:r>
              <a:rPr lang="en-US" sz="2400" b="1" dirty="0" err="1" smtClean="0"/>
              <a:t>cryptosporodiasis</a:t>
            </a:r>
            <a:r>
              <a:rPr lang="en-US" sz="2400" b="1" dirty="0" smtClean="0"/>
              <a:t>)</a:t>
            </a:r>
            <a:endParaRPr lang="en-GB" sz="2400" dirty="0" smtClean="0"/>
          </a:p>
          <a:p>
            <a:pPr lvl="5"/>
            <a:r>
              <a:rPr lang="en-US" sz="2400" i="1" dirty="0" smtClean="0"/>
              <a:t>C</a:t>
            </a:r>
            <a:r>
              <a:rPr lang="en-US" sz="2400" i="1" dirty="0"/>
              <a:t>. </a:t>
            </a:r>
            <a:r>
              <a:rPr lang="en-US" sz="2400" i="1" dirty="0" err="1" smtClean="0"/>
              <a:t>hominis</a:t>
            </a:r>
            <a:endParaRPr lang="en-US" sz="2400" i="1" dirty="0" smtClean="0"/>
          </a:p>
          <a:p>
            <a:pPr lvl="5"/>
            <a:r>
              <a:rPr lang="en-US" sz="2400" i="1" dirty="0" err="1" smtClean="0"/>
              <a:t>Cyclospora</a:t>
            </a:r>
            <a:r>
              <a:rPr lang="en-US" sz="2400" i="1" dirty="0" smtClean="0"/>
              <a:t> </a:t>
            </a:r>
            <a:r>
              <a:rPr lang="en-US" sz="2400" dirty="0"/>
              <a:t>spp.(</a:t>
            </a:r>
            <a:r>
              <a:rPr lang="en-US" sz="2400" b="1" dirty="0" err="1" smtClean="0"/>
              <a:t>cyclosporiosis</a:t>
            </a:r>
            <a:r>
              <a:rPr lang="en-US" sz="2400" b="1" dirty="0" smtClean="0"/>
              <a:t>)</a:t>
            </a:r>
            <a:endParaRPr lang="en-GB" sz="2400" dirty="0" smtClean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b="1" dirty="0" smtClean="0"/>
              <a:t>Family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 smtClean="0"/>
              <a:t>Eimeriina</a:t>
            </a:r>
            <a:endParaRPr lang="en-US" sz="2400" dirty="0" smtClean="0"/>
          </a:p>
          <a:p>
            <a:pPr lvl="5"/>
            <a:r>
              <a:rPr lang="en-US" sz="2400" i="1" dirty="0" err="1" smtClean="0"/>
              <a:t>Eimeria</a:t>
            </a:r>
            <a:r>
              <a:rPr lang="en-US" sz="2400" i="1" dirty="0" smtClean="0"/>
              <a:t> </a:t>
            </a:r>
            <a:r>
              <a:rPr lang="en-US" sz="2400" dirty="0"/>
              <a:t>spp</a:t>
            </a:r>
            <a:r>
              <a:rPr lang="en-US" sz="2400" b="1" dirty="0"/>
              <a:t>. (</a:t>
            </a:r>
            <a:r>
              <a:rPr lang="en-US" sz="2400" b="1" dirty="0" err="1" smtClean="0"/>
              <a:t>coccidiosis</a:t>
            </a:r>
            <a:r>
              <a:rPr lang="en-US" sz="2400" b="1" dirty="0" smtClean="0"/>
              <a:t>)t</a:t>
            </a:r>
          </a:p>
          <a:p>
            <a:pPr lvl="5"/>
            <a:r>
              <a:rPr lang="en-US" sz="2400" i="1" dirty="0" err="1" smtClean="0"/>
              <a:t>Isospora</a:t>
            </a:r>
            <a:r>
              <a:rPr lang="en-US" sz="2400" i="1" dirty="0" smtClean="0"/>
              <a:t> belli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isoporidiosis</a:t>
            </a:r>
            <a:r>
              <a:rPr lang="en-US" sz="2400" dirty="0" smtClean="0"/>
              <a:t>)</a:t>
            </a:r>
            <a:endParaRPr lang="en-GB" sz="2400" dirty="0" smtClean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b="1" dirty="0" smtClean="0"/>
              <a:t>Family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 smtClean="0"/>
              <a:t>Sarcocystidae</a:t>
            </a:r>
            <a:endParaRPr lang="en-GB" sz="2400" dirty="0" smtClean="0"/>
          </a:p>
          <a:p>
            <a:pPr lvl="5"/>
            <a:r>
              <a:rPr lang="en-US" sz="2400" i="1" dirty="0" smtClean="0"/>
              <a:t>Toxoplasma </a:t>
            </a:r>
            <a:r>
              <a:rPr lang="en-US" sz="2400" i="1" dirty="0" err="1"/>
              <a:t>gondii</a:t>
            </a:r>
            <a:r>
              <a:rPr lang="en-US" sz="2400" i="1" dirty="0"/>
              <a:t> </a:t>
            </a:r>
            <a:r>
              <a:rPr lang="en-US" sz="2400" b="1" dirty="0"/>
              <a:t>(</a:t>
            </a:r>
            <a:r>
              <a:rPr lang="en-US" sz="2400" b="1" dirty="0" smtClean="0"/>
              <a:t>toxoplasmosis)</a:t>
            </a:r>
            <a:endParaRPr lang="en-GB" sz="2400" dirty="0" smtClean="0"/>
          </a:p>
          <a:p>
            <a:pPr lvl="5"/>
            <a:r>
              <a:rPr lang="en-US" sz="2400" i="1" dirty="0" err="1" smtClean="0"/>
              <a:t>Sarcocystis</a:t>
            </a:r>
            <a:r>
              <a:rPr lang="en-US" sz="2400" i="1" dirty="0" smtClean="0"/>
              <a:t> </a:t>
            </a:r>
            <a:r>
              <a:rPr lang="en-US" sz="2400" dirty="0"/>
              <a:t>spp. </a:t>
            </a:r>
            <a:r>
              <a:rPr lang="en-US" sz="2400" b="1" dirty="0"/>
              <a:t>(</a:t>
            </a:r>
            <a:r>
              <a:rPr lang="en-US" sz="2400" b="1" dirty="0" err="1" smtClean="0"/>
              <a:t>sarcocystosis</a:t>
            </a:r>
            <a:r>
              <a:rPr lang="en-US" sz="2400" b="1" dirty="0" smtClean="0"/>
              <a:t>)</a:t>
            </a:r>
            <a:endParaRPr lang="en-GB" sz="2400" dirty="0" smtClean="0"/>
          </a:p>
          <a:p>
            <a:pPr lvl="2"/>
            <a:r>
              <a:rPr lang="en-US" sz="2800" b="1" dirty="0" smtClean="0"/>
              <a:t>Sub </a:t>
            </a:r>
            <a:r>
              <a:rPr lang="en-US" sz="2800" b="1" dirty="0"/>
              <a:t>Class:</a:t>
            </a:r>
            <a:r>
              <a:rPr lang="en-US" sz="2800" dirty="0"/>
              <a:t> </a:t>
            </a:r>
            <a:r>
              <a:rPr lang="en-US" sz="2800" dirty="0" err="1" smtClean="0"/>
              <a:t>Pirolasmasina</a:t>
            </a:r>
            <a:endParaRPr lang="en-US" sz="2800" dirty="0" smtClean="0"/>
          </a:p>
          <a:p>
            <a:pPr lvl="3"/>
            <a:r>
              <a:rPr lang="en-US" sz="2400" b="1" dirty="0" smtClean="0"/>
              <a:t>Family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 smtClean="0"/>
              <a:t>Babesiidae</a:t>
            </a:r>
            <a:endParaRPr lang="en-US" sz="2400" dirty="0" smtClean="0"/>
          </a:p>
          <a:p>
            <a:pPr lvl="4"/>
            <a:r>
              <a:rPr lang="en-US" sz="2400" i="1" dirty="0" err="1" smtClean="0"/>
              <a:t>Babesia</a:t>
            </a:r>
            <a:r>
              <a:rPr lang="en-US" sz="2400" i="1" dirty="0" smtClean="0"/>
              <a:t> </a:t>
            </a:r>
            <a:r>
              <a:rPr lang="en-US" sz="2400" dirty="0"/>
              <a:t>spp</a:t>
            </a:r>
            <a:r>
              <a:rPr lang="en-US" sz="2400" b="1" dirty="0"/>
              <a:t>. (</a:t>
            </a:r>
            <a:r>
              <a:rPr lang="en-US" sz="2400" b="1" dirty="0" err="1"/>
              <a:t>babesiosis</a:t>
            </a:r>
            <a:r>
              <a:rPr lang="en-US" sz="2400" dirty="0" smtClean="0"/>
              <a:t>)</a:t>
            </a:r>
            <a:endParaRPr lang="en-GB" sz="2400" dirty="0"/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0826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Phylum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Ciliophora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(Ciliates)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dirty="0" err="1"/>
              <a:t>L</a:t>
            </a:r>
            <a:r>
              <a:rPr lang="en-US" dirty="0" err="1" smtClean="0"/>
              <a:t>ocomotory</a:t>
            </a:r>
            <a:r>
              <a:rPr lang="en-US" dirty="0" smtClean="0"/>
              <a:t> </a:t>
            </a:r>
            <a:r>
              <a:rPr lang="en-US" dirty="0"/>
              <a:t>organs cilia in </a:t>
            </a:r>
            <a:r>
              <a:rPr lang="en-US" dirty="0" err="1"/>
              <a:t>trophozoites</a:t>
            </a:r>
            <a:endParaRPr lang="en-GB" dirty="0"/>
          </a:p>
          <a:p>
            <a:pPr lvl="1"/>
            <a:r>
              <a:rPr lang="en-US" b="1" dirty="0" smtClean="0"/>
              <a:t>Class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Litsostomatea</a:t>
            </a:r>
            <a:endParaRPr lang="en-GB" dirty="0"/>
          </a:p>
          <a:p>
            <a:pPr lvl="2"/>
            <a:r>
              <a:rPr lang="en-US" i="1" dirty="0" err="1" smtClean="0"/>
              <a:t>Balantidium</a:t>
            </a:r>
            <a:r>
              <a:rPr lang="en-US" i="1" dirty="0" smtClean="0"/>
              <a:t> </a:t>
            </a:r>
            <a:r>
              <a:rPr lang="en-US" i="1" dirty="0"/>
              <a:t>coli </a:t>
            </a:r>
            <a:r>
              <a:rPr lang="en-US" b="1" dirty="0"/>
              <a:t>(</a:t>
            </a:r>
            <a:r>
              <a:rPr lang="en-US" b="1" dirty="0" err="1"/>
              <a:t>balantidiasis</a:t>
            </a:r>
            <a:r>
              <a:rPr lang="en-US" b="1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0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US" b="1" u="sng" dirty="0"/>
              <a:t>Classification of Parasites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Classification has the following sub units;</a:t>
            </a:r>
            <a:endParaRPr lang="en-GB" dirty="0"/>
          </a:p>
          <a:p>
            <a:pPr lvl="1"/>
            <a:r>
              <a:rPr lang="en-US" dirty="0"/>
              <a:t>Genus</a:t>
            </a:r>
            <a:endParaRPr lang="en-GB" dirty="0"/>
          </a:p>
          <a:p>
            <a:pPr lvl="1"/>
            <a:r>
              <a:rPr lang="en-US" dirty="0"/>
              <a:t>Species</a:t>
            </a:r>
            <a:endParaRPr lang="en-GB" dirty="0"/>
          </a:p>
          <a:p>
            <a:r>
              <a:rPr lang="en-US" dirty="0"/>
              <a:t>Parasites occur in single-celled protozoa and multicellular </a:t>
            </a:r>
            <a:r>
              <a:rPr lang="en-US" dirty="0" err="1"/>
              <a:t>metazoa</a:t>
            </a:r>
            <a:r>
              <a:rPr lang="en-US" dirty="0"/>
              <a:t> called </a:t>
            </a:r>
            <a:r>
              <a:rPr lang="en-US" dirty="0" err="1"/>
              <a:t>helminths</a:t>
            </a:r>
            <a:r>
              <a:rPr lang="en-US" dirty="0"/>
              <a:t> or worms. </a:t>
            </a:r>
            <a:endParaRPr lang="en-GB" dirty="0"/>
          </a:p>
          <a:p>
            <a:r>
              <a:rPr lang="en-US" dirty="0"/>
              <a:t>Protozoa can be subdivided into four groups: </a:t>
            </a:r>
            <a:r>
              <a:rPr lang="en-US" dirty="0" err="1"/>
              <a:t>Sarcodina</a:t>
            </a:r>
            <a:r>
              <a:rPr lang="en-US" dirty="0"/>
              <a:t> (</a:t>
            </a:r>
            <a:r>
              <a:rPr lang="en-US" dirty="0" err="1"/>
              <a:t>amebas</a:t>
            </a:r>
            <a:r>
              <a:rPr lang="en-US" dirty="0"/>
              <a:t>), </a:t>
            </a:r>
            <a:r>
              <a:rPr lang="en-US" dirty="0" err="1"/>
              <a:t>Sporozoa</a:t>
            </a:r>
            <a:r>
              <a:rPr lang="en-US" dirty="0"/>
              <a:t> (</a:t>
            </a:r>
            <a:r>
              <a:rPr lang="en-US" dirty="0" err="1"/>
              <a:t>sporozoans</a:t>
            </a:r>
            <a:r>
              <a:rPr lang="en-US" dirty="0"/>
              <a:t>), </a:t>
            </a:r>
            <a:r>
              <a:rPr lang="en-US" dirty="0" err="1"/>
              <a:t>Mastigophora</a:t>
            </a:r>
            <a:r>
              <a:rPr lang="en-US" dirty="0"/>
              <a:t> (flagellates), and </a:t>
            </a:r>
            <a:r>
              <a:rPr lang="en-US" dirty="0" err="1"/>
              <a:t>Ciliata</a:t>
            </a:r>
            <a:r>
              <a:rPr lang="en-US" dirty="0"/>
              <a:t> (ciliates).</a:t>
            </a:r>
            <a:endParaRPr lang="en-GB" dirty="0"/>
          </a:p>
          <a:p>
            <a:r>
              <a:rPr lang="en-US" dirty="0" err="1"/>
              <a:t>Metazoa</a:t>
            </a:r>
            <a:r>
              <a:rPr lang="en-US" dirty="0"/>
              <a:t> are subdivided into two phyla: the Platyhelminthes (flatworms) and the </a:t>
            </a:r>
            <a:r>
              <a:rPr lang="en-US" dirty="0" err="1"/>
              <a:t>Nemathelminthes</a:t>
            </a:r>
            <a:r>
              <a:rPr lang="en-US" dirty="0"/>
              <a:t> (roundworms, nematodes). </a:t>
            </a:r>
            <a:endParaRPr lang="en-GB" dirty="0"/>
          </a:p>
          <a:p>
            <a:r>
              <a:rPr lang="en-US" dirty="0"/>
              <a:t>The phylum Platyhelminthes contains two important classes: </a:t>
            </a:r>
            <a:r>
              <a:rPr lang="en-US" dirty="0" err="1"/>
              <a:t>Cestoda</a:t>
            </a:r>
            <a:r>
              <a:rPr lang="en-US" dirty="0"/>
              <a:t> (tapeworms) and </a:t>
            </a:r>
            <a:r>
              <a:rPr lang="en-US" dirty="0" err="1"/>
              <a:t>Trematoda</a:t>
            </a:r>
            <a:r>
              <a:rPr lang="en-US" dirty="0"/>
              <a:t> (flukes)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Phylum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Microspora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dirty="0"/>
              <a:t>O</a:t>
            </a:r>
            <a:r>
              <a:rPr lang="en-US" dirty="0" smtClean="0"/>
              <a:t>bligate </a:t>
            </a:r>
            <a:r>
              <a:rPr lang="en-US" dirty="0"/>
              <a:t>intracellular protozoan</a:t>
            </a:r>
            <a:endParaRPr lang="en-GB" dirty="0"/>
          </a:p>
          <a:p>
            <a:pPr lvl="0"/>
            <a:r>
              <a:rPr lang="en-US" dirty="0"/>
              <a:t>P</a:t>
            </a:r>
            <a:r>
              <a:rPr lang="en-US" dirty="0" smtClean="0"/>
              <a:t>roduce </a:t>
            </a:r>
            <a:r>
              <a:rPr lang="en-US" dirty="0"/>
              <a:t>resistant spores</a:t>
            </a:r>
            <a:endParaRPr lang="en-GB" dirty="0"/>
          </a:p>
          <a:p>
            <a:pPr lvl="0"/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unique organelle polar tube or polar filament</a:t>
            </a:r>
            <a:endParaRPr lang="en-GB" dirty="0"/>
          </a:p>
          <a:p>
            <a:pPr lvl="1"/>
            <a:r>
              <a:rPr lang="en-US" i="1" dirty="0" err="1"/>
              <a:t>Branchiola</a:t>
            </a:r>
            <a:r>
              <a:rPr lang="en-US" i="1" dirty="0"/>
              <a:t> </a:t>
            </a:r>
            <a:r>
              <a:rPr lang="en-US" dirty="0"/>
              <a:t>spp</a:t>
            </a:r>
            <a:r>
              <a:rPr lang="en-US" dirty="0" smtClean="0"/>
              <a:t>.               </a:t>
            </a:r>
            <a:r>
              <a:rPr lang="en-US" b="1" dirty="0" smtClean="0"/>
              <a:t>(</a:t>
            </a:r>
            <a:r>
              <a:rPr lang="en-US" b="1" dirty="0" err="1"/>
              <a:t>microsporodiosis</a:t>
            </a:r>
            <a:r>
              <a:rPr lang="en-US" b="1" dirty="0"/>
              <a:t>)</a:t>
            </a:r>
            <a:endParaRPr lang="en-GB" dirty="0"/>
          </a:p>
          <a:p>
            <a:pPr lvl="1"/>
            <a:r>
              <a:rPr lang="en-US" i="1" dirty="0" err="1"/>
              <a:t>Enchephalitozoon</a:t>
            </a:r>
            <a:r>
              <a:rPr lang="en-US" i="1" dirty="0"/>
              <a:t> </a:t>
            </a:r>
            <a:r>
              <a:rPr lang="en-US" i="1" dirty="0" err="1"/>
              <a:t>cuniculi</a:t>
            </a:r>
            <a:r>
              <a:rPr lang="en-US" i="1" dirty="0"/>
              <a:t>	ii</a:t>
            </a:r>
            <a:endParaRPr lang="en-GB" dirty="0"/>
          </a:p>
          <a:p>
            <a:pPr lvl="1"/>
            <a:r>
              <a:rPr lang="en-US" i="1" dirty="0"/>
              <a:t>En. </a:t>
            </a:r>
            <a:r>
              <a:rPr lang="en-US" i="1" dirty="0" err="1"/>
              <a:t>hellem</a:t>
            </a:r>
            <a:r>
              <a:rPr lang="en-US" i="1" dirty="0"/>
              <a:t>			ii</a:t>
            </a:r>
            <a:endParaRPr lang="en-GB" dirty="0"/>
          </a:p>
          <a:p>
            <a:pPr lvl="1"/>
            <a:r>
              <a:rPr lang="en-US" i="1" dirty="0"/>
              <a:t>En. </a:t>
            </a:r>
            <a:r>
              <a:rPr lang="en-US" i="1" dirty="0" err="1"/>
              <a:t>intestinalis</a:t>
            </a:r>
            <a:r>
              <a:rPr lang="en-US" i="1" dirty="0"/>
              <a:t>		</a:t>
            </a:r>
            <a:r>
              <a:rPr lang="en-US" i="1" dirty="0" smtClean="0"/>
              <a:t>           </a:t>
            </a:r>
            <a:r>
              <a:rPr lang="en-US" i="1" dirty="0"/>
              <a:t>ii</a:t>
            </a:r>
            <a:endParaRPr lang="en-GB" dirty="0"/>
          </a:p>
          <a:p>
            <a:pPr lvl="1"/>
            <a:r>
              <a:rPr lang="en-US" i="1" dirty="0" err="1"/>
              <a:t>Enteroctytozooon</a:t>
            </a:r>
            <a:r>
              <a:rPr lang="en-US" i="1" dirty="0"/>
              <a:t> </a:t>
            </a:r>
            <a:r>
              <a:rPr lang="en-US" i="1" dirty="0" err="1"/>
              <a:t>bieneusi</a:t>
            </a:r>
            <a:r>
              <a:rPr lang="en-US" i="1" dirty="0"/>
              <a:t>	ii</a:t>
            </a:r>
            <a:endParaRPr lang="en-GB" dirty="0"/>
          </a:p>
          <a:p>
            <a:pPr lvl="1"/>
            <a:r>
              <a:rPr lang="en-US" i="1" dirty="0" err="1"/>
              <a:t>Nosema</a:t>
            </a:r>
            <a:r>
              <a:rPr lang="en-US" i="1" dirty="0"/>
              <a:t> </a:t>
            </a:r>
            <a:r>
              <a:rPr lang="en-US" dirty="0"/>
              <a:t>spp.			ii</a:t>
            </a:r>
            <a:endParaRPr lang="en-GB" dirty="0"/>
          </a:p>
          <a:p>
            <a:pPr lvl="1"/>
            <a:r>
              <a:rPr lang="en-US" i="1" dirty="0" err="1"/>
              <a:t>Pleistophora</a:t>
            </a:r>
            <a:r>
              <a:rPr lang="en-US" i="1" dirty="0"/>
              <a:t> </a:t>
            </a:r>
            <a:r>
              <a:rPr lang="en-US" dirty="0"/>
              <a:t>spp.		ii</a:t>
            </a:r>
            <a:endParaRPr lang="en-GB" dirty="0"/>
          </a:p>
          <a:p>
            <a:pPr lvl="1"/>
            <a:r>
              <a:rPr lang="en-US" i="1" dirty="0" err="1"/>
              <a:t>Trichilpeistophora</a:t>
            </a:r>
            <a:r>
              <a:rPr lang="en-US" i="1" dirty="0"/>
              <a:t> </a:t>
            </a:r>
            <a:r>
              <a:rPr lang="en-US" dirty="0"/>
              <a:t>spp.	ii</a:t>
            </a:r>
            <a:endParaRPr lang="en-GB" dirty="0"/>
          </a:p>
          <a:p>
            <a:pPr lvl="1"/>
            <a:r>
              <a:rPr lang="en-US" i="1" dirty="0" err="1"/>
              <a:t>Vittaforma</a:t>
            </a:r>
            <a:r>
              <a:rPr lang="en-US" i="1" dirty="0"/>
              <a:t> </a:t>
            </a:r>
            <a:r>
              <a:rPr lang="en-US" i="1" dirty="0" err="1"/>
              <a:t>corneae</a:t>
            </a:r>
            <a:r>
              <a:rPr lang="en-US" i="1" dirty="0"/>
              <a:t>		ii</a:t>
            </a:r>
            <a:endParaRPr lang="en-GB" dirty="0"/>
          </a:p>
          <a:p>
            <a:pPr lvl="1"/>
            <a:r>
              <a:rPr lang="en-US" i="1" dirty="0" err="1"/>
              <a:t>Microsporidium</a:t>
            </a:r>
            <a:r>
              <a:rPr lang="en-US" i="1" dirty="0"/>
              <a:t> </a:t>
            </a:r>
            <a:r>
              <a:rPr lang="en-US" dirty="0"/>
              <a:t>spp.		ii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5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l"/>
            <a:r>
              <a:rPr lang="en-US" sz="3600" b="1" dirty="0" smtClean="0"/>
              <a:t>CLASSIFICATION OF ARTHOPODS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Phylum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Arthopoda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 </a:t>
            </a:r>
            <a:r>
              <a:rPr lang="en-US" b="1" dirty="0"/>
              <a:t>Class: </a:t>
            </a:r>
            <a:r>
              <a:rPr lang="en-US" dirty="0" err="1"/>
              <a:t>Arachnida</a:t>
            </a:r>
            <a:endParaRPr lang="en-GB" dirty="0"/>
          </a:p>
          <a:p>
            <a:pPr lvl="1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 smtClean="0"/>
              <a:t>Acariae</a:t>
            </a:r>
            <a:endParaRPr lang="en-GB" dirty="0"/>
          </a:p>
          <a:p>
            <a:pPr lvl="2"/>
            <a:r>
              <a:rPr lang="en-US" b="1" dirty="0" smtClean="0"/>
              <a:t>Family</a:t>
            </a:r>
            <a:r>
              <a:rPr lang="en-US" b="1" dirty="0"/>
              <a:t>: </a:t>
            </a:r>
            <a:r>
              <a:rPr lang="en-US" dirty="0" err="1"/>
              <a:t>Ixodidae</a:t>
            </a:r>
            <a:r>
              <a:rPr lang="en-US" dirty="0"/>
              <a:t> (</a:t>
            </a:r>
            <a:r>
              <a:rPr lang="en-US" b="1" dirty="0"/>
              <a:t>hard </a:t>
            </a:r>
            <a:r>
              <a:rPr lang="en-US" b="1" dirty="0" smtClean="0"/>
              <a:t>ticks)</a:t>
            </a:r>
            <a:endParaRPr lang="en-GB" dirty="0"/>
          </a:p>
          <a:p>
            <a:pPr lvl="3"/>
            <a:r>
              <a:rPr lang="en-US" i="1" dirty="0" err="1" smtClean="0"/>
              <a:t>Amblyomma</a:t>
            </a:r>
            <a:r>
              <a:rPr lang="en-US" i="1" dirty="0" smtClean="0"/>
              <a:t> </a:t>
            </a:r>
            <a:r>
              <a:rPr lang="en-US" i="1" dirty="0" err="1"/>
              <a:t>americanum</a:t>
            </a:r>
            <a:r>
              <a:rPr lang="en-US" i="1" dirty="0"/>
              <a:t> </a:t>
            </a:r>
            <a:r>
              <a:rPr lang="en-US" b="1" dirty="0"/>
              <a:t>(lone star </a:t>
            </a:r>
            <a:r>
              <a:rPr lang="en-US" b="1" dirty="0" smtClean="0"/>
              <a:t>tick)</a:t>
            </a:r>
            <a:endParaRPr lang="en-GB" dirty="0"/>
          </a:p>
          <a:p>
            <a:pPr lvl="3"/>
            <a:r>
              <a:rPr lang="en-US" i="1" dirty="0" err="1" smtClean="0"/>
              <a:t>Boophilus</a:t>
            </a:r>
            <a:r>
              <a:rPr lang="en-US" i="1" dirty="0" smtClean="0"/>
              <a:t> </a:t>
            </a:r>
            <a:r>
              <a:rPr lang="en-US" i="1" dirty="0" err="1"/>
              <a:t>microplus</a:t>
            </a:r>
            <a:r>
              <a:rPr lang="en-US" dirty="0"/>
              <a:t> </a:t>
            </a:r>
            <a:r>
              <a:rPr lang="en-US" b="1" dirty="0"/>
              <a:t>(southern cattle </a:t>
            </a:r>
            <a:r>
              <a:rPr lang="en-US" b="1" dirty="0" smtClean="0"/>
              <a:t>tick)</a:t>
            </a:r>
            <a:endParaRPr lang="en-GB" dirty="0"/>
          </a:p>
          <a:p>
            <a:pPr lvl="3"/>
            <a:r>
              <a:rPr lang="en-US" i="1" dirty="0" err="1" smtClean="0"/>
              <a:t>Dermancetor</a:t>
            </a:r>
            <a:r>
              <a:rPr lang="en-US" i="1" dirty="0" smtClean="0"/>
              <a:t> </a:t>
            </a:r>
            <a:r>
              <a:rPr lang="en-US" dirty="0"/>
              <a:t>sp. </a:t>
            </a:r>
            <a:r>
              <a:rPr lang="en-US" b="1" dirty="0"/>
              <a:t>(dog </a:t>
            </a:r>
            <a:r>
              <a:rPr lang="en-US" b="1" dirty="0" smtClean="0"/>
              <a:t>tick)</a:t>
            </a:r>
            <a:endParaRPr lang="en-GB" dirty="0"/>
          </a:p>
          <a:p>
            <a:pPr lvl="3"/>
            <a:r>
              <a:rPr lang="en-US" i="1" dirty="0" err="1" smtClean="0"/>
              <a:t>Ixodes</a:t>
            </a:r>
            <a:r>
              <a:rPr lang="en-US" i="1" dirty="0" smtClean="0"/>
              <a:t> </a:t>
            </a:r>
            <a:r>
              <a:rPr lang="en-US" i="1" dirty="0" err="1"/>
              <a:t>scapularis</a:t>
            </a:r>
            <a:r>
              <a:rPr lang="en-US" dirty="0"/>
              <a:t> </a:t>
            </a:r>
            <a:r>
              <a:rPr lang="en-US" b="1" dirty="0"/>
              <a:t>(deer </a:t>
            </a:r>
            <a:r>
              <a:rPr lang="en-US" b="1" dirty="0" smtClean="0"/>
              <a:t>tick)</a:t>
            </a:r>
            <a:endParaRPr lang="en-GB" dirty="0"/>
          </a:p>
          <a:p>
            <a:pPr lvl="3"/>
            <a:r>
              <a:rPr lang="en-US" i="1" dirty="0" err="1" smtClean="0"/>
              <a:t>Rhipicephalus</a:t>
            </a:r>
            <a:r>
              <a:rPr lang="en-US" i="1" dirty="0" smtClean="0"/>
              <a:t> </a:t>
            </a:r>
            <a:r>
              <a:rPr lang="en-US" dirty="0"/>
              <a:t>sp</a:t>
            </a:r>
            <a:r>
              <a:rPr lang="en-US" dirty="0" smtClean="0"/>
              <a:t>.</a:t>
            </a:r>
            <a:r>
              <a:rPr lang="en-US" b="1" dirty="0"/>
              <a:t>	</a:t>
            </a:r>
            <a:endParaRPr lang="en-GB" dirty="0"/>
          </a:p>
          <a:p>
            <a:pPr lvl="2"/>
            <a:r>
              <a:rPr lang="en-US" b="1" dirty="0" smtClean="0"/>
              <a:t>Family</a:t>
            </a:r>
            <a:r>
              <a:rPr lang="en-US" b="1" dirty="0"/>
              <a:t>: </a:t>
            </a:r>
            <a:r>
              <a:rPr lang="en-US" dirty="0" err="1"/>
              <a:t>Argasidae</a:t>
            </a:r>
            <a:r>
              <a:rPr lang="en-US" dirty="0"/>
              <a:t> (</a:t>
            </a:r>
            <a:r>
              <a:rPr lang="en-US" b="1" dirty="0"/>
              <a:t>soft </a:t>
            </a:r>
            <a:r>
              <a:rPr lang="en-US" b="1" dirty="0" smtClean="0"/>
              <a:t>ticks)</a:t>
            </a:r>
            <a:endParaRPr lang="en-GB" dirty="0"/>
          </a:p>
          <a:p>
            <a:pPr lvl="3"/>
            <a:r>
              <a:rPr lang="en-US" i="1" dirty="0" err="1" smtClean="0"/>
              <a:t>Ornithodoros</a:t>
            </a:r>
            <a:r>
              <a:rPr lang="en-US" i="1" dirty="0" smtClean="0"/>
              <a:t> </a:t>
            </a:r>
            <a:r>
              <a:rPr lang="en-US" i="1" dirty="0" err="1"/>
              <a:t>moubata</a:t>
            </a:r>
            <a:r>
              <a:rPr lang="en-US" i="1" dirty="0"/>
              <a:t>  </a:t>
            </a:r>
            <a:r>
              <a:rPr lang="en-US" b="1" dirty="0"/>
              <a:t>(tick borne (endemic) relapsing fever)</a:t>
            </a:r>
            <a:endParaRPr lang="en-GB" dirty="0"/>
          </a:p>
          <a:p>
            <a:pPr lvl="1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/>
              <a:t>Astigmata</a:t>
            </a:r>
            <a:endParaRPr lang="en-GB" dirty="0"/>
          </a:p>
          <a:p>
            <a:pPr lvl="2"/>
            <a:r>
              <a:rPr lang="en-US" i="1" dirty="0" err="1" smtClean="0"/>
              <a:t>Sarcoptes</a:t>
            </a:r>
            <a:r>
              <a:rPr lang="en-US" i="1" dirty="0" smtClean="0"/>
              <a:t> </a:t>
            </a:r>
            <a:r>
              <a:rPr lang="en-US" i="1" dirty="0" err="1"/>
              <a:t>scabei</a:t>
            </a:r>
            <a:r>
              <a:rPr lang="en-US" i="1" dirty="0"/>
              <a:t> </a:t>
            </a:r>
            <a:r>
              <a:rPr lang="en-US" b="1" dirty="0"/>
              <a:t>(human itch-mite; scabies)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613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/>
          </a:bodyPr>
          <a:lstStyle/>
          <a:p>
            <a:r>
              <a:rPr lang="en-US" b="1" dirty="0" smtClean="0"/>
              <a:t>Class</a:t>
            </a:r>
            <a:r>
              <a:rPr lang="en-US" b="1" dirty="0"/>
              <a:t>: </a:t>
            </a:r>
            <a:r>
              <a:rPr lang="en-US" dirty="0" err="1"/>
              <a:t>Insecta</a:t>
            </a:r>
            <a:endParaRPr lang="en-GB" dirty="0"/>
          </a:p>
          <a:p>
            <a:pPr lvl="1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 smtClean="0"/>
              <a:t>Dictyoptera</a:t>
            </a:r>
            <a:endParaRPr lang="en-GB" dirty="0" smtClean="0"/>
          </a:p>
          <a:p>
            <a:pPr lvl="2"/>
            <a:r>
              <a:rPr lang="en-US" i="1" dirty="0" err="1" smtClean="0"/>
              <a:t>Periplenata</a:t>
            </a:r>
            <a:r>
              <a:rPr lang="en-US" i="1" dirty="0" smtClean="0"/>
              <a:t> </a:t>
            </a:r>
            <a:r>
              <a:rPr lang="en-US" i="1" dirty="0" err="1"/>
              <a:t>americana</a:t>
            </a:r>
            <a:r>
              <a:rPr lang="en-US" i="1" dirty="0"/>
              <a:t> </a:t>
            </a:r>
            <a:r>
              <a:rPr lang="en-US" b="1" dirty="0"/>
              <a:t>(American cockroach)</a:t>
            </a:r>
            <a:endParaRPr lang="en-GB" dirty="0"/>
          </a:p>
          <a:p>
            <a:pPr lvl="1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 smtClean="0"/>
              <a:t>Anoplura</a:t>
            </a:r>
            <a:endParaRPr lang="en-GB" dirty="0" smtClean="0"/>
          </a:p>
          <a:p>
            <a:pPr lvl="2"/>
            <a:r>
              <a:rPr lang="en-US" i="1" dirty="0" err="1" smtClean="0"/>
              <a:t>Pediculus</a:t>
            </a:r>
            <a:r>
              <a:rPr lang="en-US" i="1" dirty="0" smtClean="0"/>
              <a:t> </a:t>
            </a:r>
            <a:r>
              <a:rPr lang="en-US" i="1" dirty="0" err="1"/>
              <a:t>humanus</a:t>
            </a:r>
            <a:r>
              <a:rPr lang="en-US" i="1" dirty="0"/>
              <a:t> </a:t>
            </a:r>
            <a:r>
              <a:rPr lang="en-US" i="1" dirty="0" err="1"/>
              <a:t>capitis</a:t>
            </a:r>
            <a:r>
              <a:rPr lang="en-US" i="1" dirty="0"/>
              <a:t> </a:t>
            </a:r>
            <a:r>
              <a:rPr lang="en-US" b="1" dirty="0"/>
              <a:t>(head </a:t>
            </a:r>
            <a:r>
              <a:rPr lang="en-US" b="1" dirty="0" smtClean="0"/>
              <a:t>louse)</a:t>
            </a:r>
            <a:endParaRPr lang="en-GB" dirty="0" smtClean="0"/>
          </a:p>
          <a:p>
            <a:pPr lvl="2"/>
            <a:r>
              <a:rPr lang="en-US" i="1" dirty="0" err="1" smtClean="0"/>
              <a:t>Pediculus</a:t>
            </a:r>
            <a:r>
              <a:rPr lang="en-US" i="1" dirty="0" smtClean="0"/>
              <a:t> </a:t>
            </a:r>
            <a:r>
              <a:rPr lang="en-US" i="1" dirty="0" err="1"/>
              <a:t>humanus</a:t>
            </a:r>
            <a:r>
              <a:rPr lang="en-US" i="1" dirty="0"/>
              <a:t> </a:t>
            </a:r>
            <a:r>
              <a:rPr lang="en-US" i="1" dirty="0" err="1"/>
              <a:t>corporis</a:t>
            </a:r>
            <a:r>
              <a:rPr lang="en-US" i="1" dirty="0"/>
              <a:t> </a:t>
            </a:r>
            <a:r>
              <a:rPr lang="en-US" b="1" dirty="0"/>
              <a:t>(body </a:t>
            </a:r>
            <a:r>
              <a:rPr lang="en-US" b="1" dirty="0" smtClean="0"/>
              <a:t>louse)</a:t>
            </a:r>
            <a:endParaRPr lang="en-GB" dirty="0" smtClean="0"/>
          </a:p>
          <a:p>
            <a:pPr lvl="2"/>
            <a:r>
              <a:rPr lang="en-US" i="1" dirty="0" err="1" smtClean="0"/>
              <a:t>Phthiuris</a:t>
            </a:r>
            <a:r>
              <a:rPr lang="en-US" i="1" dirty="0" smtClean="0"/>
              <a:t> </a:t>
            </a:r>
            <a:r>
              <a:rPr lang="en-US" i="1" dirty="0" err="1"/>
              <a:t>pubiss</a:t>
            </a:r>
            <a:r>
              <a:rPr lang="en-US" i="1" dirty="0"/>
              <a:t> </a:t>
            </a:r>
            <a:r>
              <a:rPr lang="en-US" b="1" dirty="0"/>
              <a:t>(pubic louse)</a:t>
            </a:r>
            <a:endParaRPr lang="en-GB" dirty="0"/>
          </a:p>
          <a:p>
            <a:pPr lvl="1"/>
            <a:r>
              <a:rPr lang="en-US" b="1" dirty="0" smtClean="0"/>
              <a:t>Order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Hemiptera</a:t>
            </a:r>
            <a:endParaRPr lang="en-GB" dirty="0"/>
          </a:p>
          <a:p>
            <a:pPr lvl="2"/>
            <a:r>
              <a:rPr lang="en-US" dirty="0" smtClean="0"/>
              <a:t>Family</a:t>
            </a:r>
            <a:r>
              <a:rPr lang="en-US" dirty="0"/>
              <a:t>: </a:t>
            </a:r>
            <a:r>
              <a:rPr lang="en-US" dirty="0" err="1"/>
              <a:t>Cimicidae</a:t>
            </a:r>
            <a:endParaRPr lang="en-GB" dirty="0"/>
          </a:p>
          <a:p>
            <a:pPr lvl="3"/>
            <a:r>
              <a:rPr lang="en-US" i="1" dirty="0" err="1" smtClean="0"/>
              <a:t>Cimex</a:t>
            </a:r>
            <a:r>
              <a:rPr lang="en-US" i="1" dirty="0" smtClean="0"/>
              <a:t> </a:t>
            </a:r>
            <a:r>
              <a:rPr lang="en-US" i="1" dirty="0" err="1"/>
              <a:t>hemiptera</a:t>
            </a:r>
            <a:r>
              <a:rPr lang="en-US" i="1" dirty="0"/>
              <a:t> </a:t>
            </a:r>
            <a:r>
              <a:rPr lang="en-US" b="1" dirty="0"/>
              <a:t>(tropical bedbug); </a:t>
            </a:r>
            <a:endParaRPr lang="en-GB" dirty="0" smtClean="0"/>
          </a:p>
          <a:p>
            <a:pPr lvl="3"/>
            <a:r>
              <a:rPr lang="en-US" i="1" dirty="0" smtClean="0"/>
              <a:t>C</a:t>
            </a:r>
            <a:r>
              <a:rPr lang="en-US" i="1" dirty="0"/>
              <a:t>. </a:t>
            </a:r>
            <a:r>
              <a:rPr lang="en-US" i="1" dirty="0" err="1"/>
              <a:t>lectularius</a:t>
            </a:r>
            <a:r>
              <a:rPr lang="en-US" b="1" dirty="0"/>
              <a:t> (common bedbug; Hepatitis A,B)</a:t>
            </a:r>
            <a:endParaRPr lang="en-GB" dirty="0"/>
          </a:p>
          <a:p>
            <a:pPr lvl="2"/>
            <a:r>
              <a:rPr lang="en-US" dirty="0" err="1" smtClean="0"/>
              <a:t>Family:Reduviidae</a:t>
            </a:r>
            <a:endParaRPr lang="en-GB" dirty="0"/>
          </a:p>
          <a:p>
            <a:pPr lvl="3"/>
            <a:r>
              <a:rPr lang="en-US" i="1" dirty="0" err="1" smtClean="0"/>
              <a:t>Triatoma</a:t>
            </a:r>
            <a:r>
              <a:rPr lang="en-US" i="1" dirty="0" smtClean="0"/>
              <a:t> </a:t>
            </a:r>
            <a:r>
              <a:rPr lang="en-US" i="1" dirty="0" err="1"/>
              <a:t>infestans</a:t>
            </a:r>
            <a:r>
              <a:rPr lang="en-US" i="1" dirty="0"/>
              <a:t> </a:t>
            </a:r>
            <a:r>
              <a:rPr lang="en-US" b="1" dirty="0"/>
              <a:t>(kissing bug)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16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Order:</a:t>
            </a:r>
            <a:r>
              <a:rPr lang="en-US" dirty="0"/>
              <a:t> </a:t>
            </a:r>
            <a:r>
              <a:rPr lang="en-US" dirty="0" err="1" smtClean="0"/>
              <a:t>Siphonaptera</a:t>
            </a:r>
            <a:endParaRPr lang="en-GB" dirty="0"/>
          </a:p>
          <a:p>
            <a:pPr lvl="2"/>
            <a:r>
              <a:rPr lang="en-US" dirty="0" smtClean="0"/>
              <a:t>Family</a:t>
            </a:r>
            <a:r>
              <a:rPr lang="en-US" dirty="0"/>
              <a:t>: </a:t>
            </a:r>
            <a:r>
              <a:rPr lang="en-US" dirty="0" err="1" smtClean="0"/>
              <a:t>Siphonaptera</a:t>
            </a:r>
            <a:endParaRPr lang="en-GB" dirty="0"/>
          </a:p>
          <a:p>
            <a:pPr lvl="3"/>
            <a:r>
              <a:rPr lang="en-US" i="1" dirty="0" err="1" smtClean="0"/>
              <a:t>Ctenocephaledes</a:t>
            </a:r>
            <a:r>
              <a:rPr lang="en-US" i="1" dirty="0" smtClean="0"/>
              <a:t> </a:t>
            </a:r>
            <a:r>
              <a:rPr lang="en-US" i="1" dirty="0" err="1"/>
              <a:t>felis</a:t>
            </a:r>
            <a:r>
              <a:rPr lang="en-US" i="1" dirty="0"/>
              <a:t> </a:t>
            </a:r>
            <a:r>
              <a:rPr lang="en-US" b="1" dirty="0"/>
              <a:t>(cat </a:t>
            </a:r>
            <a:r>
              <a:rPr lang="en-US" b="1" dirty="0" smtClean="0"/>
              <a:t>flea)</a:t>
            </a:r>
            <a:endParaRPr lang="en-GB" dirty="0"/>
          </a:p>
          <a:p>
            <a:pPr lvl="3"/>
            <a:r>
              <a:rPr lang="en-US" i="1" dirty="0" err="1" smtClean="0"/>
              <a:t>Ctenocephaledes</a:t>
            </a:r>
            <a:r>
              <a:rPr lang="en-US" i="1" dirty="0" smtClean="0"/>
              <a:t> </a:t>
            </a:r>
            <a:r>
              <a:rPr lang="en-US" i="1" dirty="0" err="1"/>
              <a:t>canis</a:t>
            </a:r>
            <a:r>
              <a:rPr lang="en-US" i="1" dirty="0"/>
              <a:t> </a:t>
            </a:r>
            <a:r>
              <a:rPr lang="en-US" b="1" dirty="0"/>
              <a:t>(dog flea; </a:t>
            </a:r>
            <a:r>
              <a:rPr lang="en-US" b="1" dirty="0" err="1"/>
              <a:t>Dipylidium</a:t>
            </a:r>
            <a:r>
              <a:rPr lang="en-US" b="1" dirty="0"/>
              <a:t> </a:t>
            </a:r>
            <a:r>
              <a:rPr lang="en-US" b="1" dirty="0" err="1" smtClean="0"/>
              <a:t>canium</a:t>
            </a:r>
            <a:r>
              <a:rPr lang="en-US" b="1" dirty="0" smtClean="0"/>
              <a:t>)</a:t>
            </a:r>
            <a:endParaRPr lang="en-GB" dirty="0"/>
          </a:p>
          <a:p>
            <a:pPr lvl="3"/>
            <a:r>
              <a:rPr lang="en-US" i="1" dirty="0" err="1" smtClean="0"/>
              <a:t>Xenopsilla</a:t>
            </a:r>
            <a:r>
              <a:rPr lang="en-US" i="1" dirty="0" smtClean="0"/>
              <a:t> </a:t>
            </a:r>
            <a:r>
              <a:rPr lang="en-US" i="1" dirty="0" err="1"/>
              <a:t>cheopis</a:t>
            </a:r>
            <a:r>
              <a:rPr lang="en-US" i="1" dirty="0"/>
              <a:t> </a:t>
            </a:r>
            <a:r>
              <a:rPr lang="en-US" b="1" dirty="0"/>
              <a:t>(rat </a:t>
            </a:r>
            <a:r>
              <a:rPr lang="en-US" b="1" dirty="0" smtClean="0"/>
              <a:t>flea)</a:t>
            </a:r>
            <a:endParaRPr lang="en-GB" dirty="0"/>
          </a:p>
          <a:p>
            <a:pPr lvl="3"/>
            <a:r>
              <a:rPr lang="en-US" i="1" dirty="0" err="1" smtClean="0"/>
              <a:t>Pulex</a:t>
            </a:r>
            <a:r>
              <a:rPr lang="en-US" i="1" dirty="0" smtClean="0"/>
              <a:t> </a:t>
            </a:r>
            <a:r>
              <a:rPr lang="en-US" i="1" dirty="0" err="1"/>
              <a:t>irritans</a:t>
            </a:r>
            <a:r>
              <a:rPr lang="en-US" i="1" dirty="0"/>
              <a:t> </a:t>
            </a:r>
            <a:r>
              <a:rPr lang="en-US" b="1" dirty="0"/>
              <a:t>(human </a:t>
            </a:r>
            <a:r>
              <a:rPr lang="en-US" b="1" dirty="0" smtClean="0"/>
              <a:t>flea)</a:t>
            </a:r>
            <a:endParaRPr lang="en-GB" dirty="0"/>
          </a:p>
          <a:p>
            <a:pPr lvl="2"/>
            <a:r>
              <a:rPr lang="en-US" dirty="0" smtClean="0"/>
              <a:t>Family</a:t>
            </a:r>
            <a:r>
              <a:rPr lang="en-US" dirty="0"/>
              <a:t>: </a:t>
            </a:r>
            <a:r>
              <a:rPr lang="en-US" dirty="0" err="1" smtClean="0"/>
              <a:t>Tungidae</a:t>
            </a:r>
            <a:endParaRPr lang="en-GB" dirty="0"/>
          </a:p>
          <a:p>
            <a:pPr lvl="3"/>
            <a:r>
              <a:rPr lang="en-US" i="1" dirty="0" err="1" smtClean="0"/>
              <a:t>Tunga</a:t>
            </a:r>
            <a:r>
              <a:rPr lang="en-US" i="1" dirty="0" smtClean="0"/>
              <a:t> </a:t>
            </a:r>
            <a:r>
              <a:rPr lang="en-US" i="1" dirty="0" err="1"/>
              <a:t>penetrans</a:t>
            </a:r>
            <a:r>
              <a:rPr lang="en-US" i="1" dirty="0"/>
              <a:t> </a:t>
            </a:r>
            <a:r>
              <a:rPr lang="en-US" b="1" dirty="0"/>
              <a:t>(jigger </a:t>
            </a:r>
            <a:r>
              <a:rPr lang="en-US" b="1" dirty="0" smtClean="0"/>
              <a:t>flea)</a:t>
            </a:r>
            <a:endParaRPr lang="en-GB" dirty="0"/>
          </a:p>
          <a:p>
            <a:pPr lvl="1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 smtClean="0"/>
              <a:t>Diptera</a:t>
            </a:r>
            <a:endParaRPr lang="en-GB" dirty="0"/>
          </a:p>
          <a:p>
            <a:pPr lvl="2"/>
            <a:r>
              <a:rPr lang="en-US" dirty="0" smtClean="0"/>
              <a:t>Family</a:t>
            </a:r>
            <a:r>
              <a:rPr lang="en-US" dirty="0"/>
              <a:t>: </a:t>
            </a:r>
            <a:r>
              <a:rPr lang="en-US" dirty="0" err="1" smtClean="0"/>
              <a:t>Tabanidae</a:t>
            </a:r>
            <a:endParaRPr lang="en-GB" dirty="0"/>
          </a:p>
          <a:p>
            <a:pPr lvl="3"/>
            <a:r>
              <a:rPr lang="en-US" i="1" dirty="0" err="1" smtClean="0"/>
              <a:t>Chrysops</a:t>
            </a:r>
            <a:r>
              <a:rPr lang="en-US" i="1" dirty="0" smtClean="0"/>
              <a:t> </a:t>
            </a:r>
            <a:r>
              <a:rPr lang="en-US" dirty="0"/>
              <a:t>sp.</a:t>
            </a:r>
            <a:r>
              <a:rPr lang="en-US" i="1" dirty="0"/>
              <a:t> </a:t>
            </a:r>
            <a:r>
              <a:rPr lang="en-US" b="1" dirty="0"/>
              <a:t>(Deer flies; </a:t>
            </a:r>
            <a:r>
              <a:rPr lang="en-US" b="1" dirty="0" err="1"/>
              <a:t>loa</a:t>
            </a:r>
            <a:r>
              <a:rPr lang="en-US" b="1" dirty="0"/>
              <a:t> </a:t>
            </a:r>
            <a:r>
              <a:rPr lang="en-US" b="1" dirty="0" err="1" smtClean="0"/>
              <a:t>loa</a:t>
            </a:r>
            <a:r>
              <a:rPr lang="en-US" b="1" dirty="0" smtClean="0"/>
              <a:t>)</a:t>
            </a:r>
            <a:endParaRPr lang="en-GB" dirty="0"/>
          </a:p>
          <a:p>
            <a:pPr lvl="2"/>
            <a:r>
              <a:rPr lang="en-US" dirty="0" smtClean="0"/>
              <a:t>Family</a:t>
            </a:r>
            <a:r>
              <a:rPr lang="en-US" dirty="0"/>
              <a:t>: </a:t>
            </a:r>
            <a:r>
              <a:rPr lang="en-US" dirty="0" err="1" smtClean="0"/>
              <a:t>Glossinidae</a:t>
            </a:r>
            <a:endParaRPr lang="en-GB" dirty="0"/>
          </a:p>
          <a:p>
            <a:pPr lvl="3"/>
            <a:r>
              <a:rPr lang="en-US" i="1" dirty="0" err="1" smtClean="0"/>
              <a:t>Glossina</a:t>
            </a:r>
            <a:r>
              <a:rPr lang="en-US" i="1" dirty="0" smtClean="0"/>
              <a:t> </a:t>
            </a:r>
            <a:r>
              <a:rPr lang="en-US" dirty="0" err="1"/>
              <a:t>sp</a:t>
            </a:r>
            <a:r>
              <a:rPr lang="en-US" i="1" dirty="0"/>
              <a:t> </a:t>
            </a:r>
            <a:r>
              <a:rPr lang="en-US" b="1" dirty="0"/>
              <a:t>(tsetse fly; </a:t>
            </a:r>
            <a:r>
              <a:rPr lang="en-US" b="1" dirty="0" err="1" smtClean="0"/>
              <a:t>trypanosomiasis</a:t>
            </a:r>
            <a:r>
              <a:rPr lang="en-US" b="1" dirty="0" smtClean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124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Family</a:t>
            </a:r>
            <a:r>
              <a:rPr lang="en-US" dirty="0"/>
              <a:t>: </a:t>
            </a:r>
            <a:r>
              <a:rPr lang="en-US" dirty="0" err="1" smtClean="0"/>
              <a:t>Ceratopogonidae</a:t>
            </a:r>
            <a:endParaRPr lang="en-GB" dirty="0"/>
          </a:p>
          <a:p>
            <a:pPr lvl="3"/>
            <a:r>
              <a:rPr lang="en-US" i="1" dirty="0" err="1" smtClean="0"/>
              <a:t>Culicoides</a:t>
            </a:r>
            <a:r>
              <a:rPr lang="en-US" i="1" dirty="0" smtClean="0"/>
              <a:t> </a:t>
            </a:r>
            <a:r>
              <a:rPr lang="en-US" dirty="0"/>
              <a:t>sp.</a:t>
            </a:r>
            <a:r>
              <a:rPr lang="en-US" b="1" dirty="0"/>
              <a:t>(biting midge; </a:t>
            </a:r>
            <a:r>
              <a:rPr lang="en-US" b="1" i="1" dirty="0" err="1"/>
              <a:t>Mansonella</a:t>
            </a:r>
            <a:r>
              <a:rPr lang="en-US" b="1" i="1" dirty="0"/>
              <a:t> </a:t>
            </a:r>
            <a:r>
              <a:rPr lang="en-US" b="1" i="1" dirty="0" err="1"/>
              <a:t>perstans</a:t>
            </a:r>
            <a:r>
              <a:rPr lang="en-US" b="1" i="1" dirty="0"/>
              <a:t>; </a:t>
            </a:r>
            <a:r>
              <a:rPr lang="en-US" b="1" i="1" dirty="0" smtClean="0"/>
              <a:t>M</a:t>
            </a:r>
            <a:r>
              <a:rPr lang="en-US" b="1" i="1" dirty="0"/>
              <a:t>. </a:t>
            </a:r>
            <a:r>
              <a:rPr lang="en-US" b="1" i="1" dirty="0" err="1"/>
              <a:t>streptocerca</a:t>
            </a:r>
            <a:r>
              <a:rPr lang="en-US" b="1" i="1" dirty="0" smtClean="0"/>
              <a:t>))</a:t>
            </a:r>
            <a:endParaRPr lang="en-GB" dirty="0"/>
          </a:p>
          <a:p>
            <a:pPr lvl="2"/>
            <a:r>
              <a:rPr lang="en-US" dirty="0" smtClean="0"/>
              <a:t>Family</a:t>
            </a:r>
            <a:r>
              <a:rPr lang="en-US" dirty="0"/>
              <a:t>: </a:t>
            </a:r>
            <a:r>
              <a:rPr lang="en-US" dirty="0" err="1" smtClean="0"/>
              <a:t>Culicidae</a:t>
            </a:r>
            <a:endParaRPr lang="en-GB" dirty="0"/>
          </a:p>
          <a:p>
            <a:pPr lvl="3"/>
            <a:r>
              <a:rPr lang="en-US" i="1" dirty="0" smtClean="0"/>
              <a:t>Anopheles </a:t>
            </a:r>
            <a:r>
              <a:rPr lang="en-US" dirty="0"/>
              <a:t>sp.</a:t>
            </a:r>
            <a:r>
              <a:rPr lang="en-US" i="1" dirty="0"/>
              <a:t> </a:t>
            </a:r>
            <a:r>
              <a:rPr lang="en-US" b="1" dirty="0"/>
              <a:t>(</a:t>
            </a:r>
            <a:r>
              <a:rPr lang="en-US" b="1" dirty="0" smtClean="0"/>
              <a:t>mosquitoes)</a:t>
            </a:r>
            <a:endParaRPr lang="en-GB" dirty="0"/>
          </a:p>
          <a:p>
            <a:pPr lvl="3"/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dirty="0" smtClean="0"/>
              <a:t>sp.</a:t>
            </a:r>
            <a:endParaRPr lang="en-GB" dirty="0"/>
          </a:p>
          <a:p>
            <a:pPr lvl="3"/>
            <a:r>
              <a:rPr lang="en-US" i="1" dirty="0" err="1" smtClean="0"/>
              <a:t>Culex</a:t>
            </a:r>
            <a:r>
              <a:rPr lang="en-US" i="1" dirty="0" smtClean="0"/>
              <a:t> </a:t>
            </a:r>
            <a:r>
              <a:rPr lang="en-US" dirty="0"/>
              <a:t>sp.</a:t>
            </a:r>
            <a:endParaRPr lang="en-GB" dirty="0"/>
          </a:p>
          <a:p>
            <a:pPr lvl="2"/>
            <a:r>
              <a:rPr lang="en-US" dirty="0" smtClean="0"/>
              <a:t>Family</a:t>
            </a:r>
            <a:r>
              <a:rPr lang="en-US" dirty="0"/>
              <a:t>: </a:t>
            </a:r>
            <a:r>
              <a:rPr lang="en-US" dirty="0" err="1" smtClean="0"/>
              <a:t>Phlebotominae</a:t>
            </a:r>
            <a:endParaRPr lang="en-GB" dirty="0"/>
          </a:p>
          <a:p>
            <a:pPr lvl="3"/>
            <a:r>
              <a:rPr lang="en-US" i="1" dirty="0" err="1" smtClean="0"/>
              <a:t>Phlebotomus</a:t>
            </a:r>
            <a:r>
              <a:rPr lang="en-US" i="1" dirty="0" smtClean="0"/>
              <a:t> </a:t>
            </a:r>
            <a:r>
              <a:rPr lang="en-US" dirty="0"/>
              <a:t>sp.; </a:t>
            </a:r>
            <a:r>
              <a:rPr lang="en-US" i="1" dirty="0" err="1"/>
              <a:t>Sergentomyia</a:t>
            </a:r>
            <a:r>
              <a:rPr lang="en-US" i="1" dirty="0"/>
              <a:t> </a:t>
            </a:r>
            <a:r>
              <a:rPr lang="en-US" dirty="0"/>
              <a:t>sp.</a:t>
            </a:r>
            <a:r>
              <a:rPr lang="en-US" i="1" dirty="0"/>
              <a:t> </a:t>
            </a:r>
            <a:r>
              <a:rPr lang="en-US" b="1" dirty="0"/>
              <a:t>(</a:t>
            </a:r>
            <a:r>
              <a:rPr lang="en-US" b="1" dirty="0" err="1"/>
              <a:t>sandflies;leishmaniasis</a:t>
            </a:r>
            <a:r>
              <a:rPr lang="en-US" b="1" dirty="0"/>
              <a:t>; sand fly fever; </a:t>
            </a:r>
            <a:r>
              <a:rPr lang="en-US" b="1" dirty="0" err="1"/>
              <a:t>Oroya</a:t>
            </a:r>
            <a:r>
              <a:rPr lang="en-US" b="1" dirty="0"/>
              <a:t> </a:t>
            </a:r>
            <a:r>
              <a:rPr lang="en-US" b="1" dirty="0" smtClean="0"/>
              <a:t>fever)</a:t>
            </a:r>
            <a:endParaRPr lang="en-GB" dirty="0"/>
          </a:p>
          <a:p>
            <a:pPr lvl="3"/>
            <a:r>
              <a:rPr lang="en-US" i="1" dirty="0" err="1" smtClean="0"/>
              <a:t>Musca</a:t>
            </a:r>
            <a:r>
              <a:rPr lang="en-US" i="1" dirty="0" smtClean="0"/>
              <a:t> </a:t>
            </a:r>
            <a:r>
              <a:rPr lang="en-US" i="1" dirty="0" err="1"/>
              <a:t>domestica</a:t>
            </a:r>
            <a:r>
              <a:rPr lang="en-US" i="1" dirty="0"/>
              <a:t>  </a:t>
            </a:r>
            <a:r>
              <a:rPr lang="en-US" b="1" dirty="0"/>
              <a:t>(house fly)</a:t>
            </a:r>
            <a:endParaRPr lang="en-GB" dirty="0"/>
          </a:p>
          <a:p>
            <a:pPr lvl="2"/>
            <a:r>
              <a:rPr lang="en-US" dirty="0" smtClean="0"/>
              <a:t>Family</a:t>
            </a:r>
            <a:r>
              <a:rPr lang="en-US" dirty="0"/>
              <a:t>: </a:t>
            </a:r>
            <a:r>
              <a:rPr lang="en-US" dirty="0" err="1" smtClean="0"/>
              <a:t>Simuliidae</a:t>
            </a:r>
            <a:endParaRPr lang="en-US" dirty="0" smtClean="0"/>
          </a:p>
          <a:p>
            <a:pPr lvl="3"/>
            <a:r>
              <a:rPr lang="en-US" i="1" dirty="0" err="1" smtClean="0"/>
              <a:t>Simulium</a:t>
            </a:r>
            <a:r>
              <a:rPr lang="en-US" i="1" dirty="0" smtClean="0"/>
              <a:t> </a:t>
            </a:r>
            <a:r>
              <a:rPr lang="en-US" i="1" dirty="0" err="1"/>
              <a:t>damnosum</a:t>
            </a:r>
            <a:r>
              <a:rPr lang="en-US" i="1" dirty="0"/>
              <a:t>; S. </a:t>
            </a:r>
            <a:r>
              <a:rPr lang="en-US" i="1" dirty="0" err="1"/>
              <a:t>neavei</a:t>
            </a:r>
            <a:r>
              <a:rPr lang="en-US" dirty="0"/>
              <a:t> </a:t>
            </a:r>
            <a:r>
              <a:rPr lang="en-US" b="1" dirty="0"/>
              <a:t>(black flies; </a:t>
            </a:r>
            <a:r>
              <a:rPr lang="en-US" b="1" dirty="0" err="1"/>
              <a:t>onchocerciasis</a:t>
            </a:r>
            <a:r>
              <a:rPr lang="en-US" b="1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711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CA" b="1" dirty="0"/>
              <a:t>Classification of Parasites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744894"/>
              </p:ext>
            </p:extLst>
          </p:nvPr>
        </p:nvGraphicFramePr>
        <p:xfrm>
          <a:off x="152400" y="1294151"/>
          <a:ext cx="8915400" cy="5335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786"/>
                <a:gridCol w="2600325"/>
                <a:gridCol w="4606289"/>
              </a:tblGrid>
              <a:tr h="34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Subkingdom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Phylum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Organisms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  <a:tr h="33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Protozoa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err="1">
                          <a:effectLst/>
                        </a:rPr>
                        <a:t>Sarcomastigophora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Ameba, flagellates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  <a:tr h="33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err="1">
                          <a:effectLst/>
                        </a:rPr>
                        <a:t>Ciliophora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Ciliates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  <a:tr h="33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err="1">
                          <a:effectLst/>
                        </a:rPr>
                        <a:t>Apicomplexa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Sporozoa, coccidian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  <a:tr h="33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Metazoa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err="1">
                          <a:effectLst/>
                        </a:rPr>
                        <a:t>Nematoda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Microsporidia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  <a:tr h="33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err="1" smtClean="0">
                          <a:effectLst/>
                        </a:rPr>
                        <a:t>Platyheminthes</a:t>
                      </a:r>
                      <a:r>
                        <a:rPr lang="en-CA" sz="2000" dirty="0" smtClean="0">
                          <a:effectLst/>
                        </a:rPr>
                        <a:t> (flat</a:t>
                      </a:r>
                      <a:r>
                        <a:rPr lang="en-CA" sz="2000" dirty="0">
                          <a:effectLst/>
                        </a:rPr>
                        <a:t>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Flatworms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  <a:tr h="33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>
                          <a:effectLst/>
                        </a:rPr>
                        <a:t>Trematodes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Flukes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  <a:tr h="33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>
                          <a:effectLst/>
                        </a:rPr>
                        <a:t>Cestodes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Tapeworms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  <a:tr h="33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Arthropoda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  <a:tr h="33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>
                          <a:effectLst/>
                        </a:rPr>
                        <a:t>Chilopoda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Centipedes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  <a:tr h="33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 dirty="0" err="1">
                          <a:effectLst/>
                        </a:rPr>
                        <a:t>Pentastomida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Tongue worms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  <a:tr h="33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>
                          <a:effectLst/>
                        </a:rPr>
                        <a:t>Crustacea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Crabs, crayfish, shrimp, copepods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  <a:tr h="33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>
                          <a:effectLst/>
                        </a:rPr>
                        <a:t>Arachnida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Mites, ticks, spiders, scorpions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  <a:tr h="778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000">
                          <a:effectLst/>
                        </a:rPr>
                        <a:t>insecta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Mosquitoes, flies, lice, fleas, wasps, ants, beetles, moths, roaches, true bugs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98" marR="214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946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579298"/>
              </p:ext>
            </p:extLst>
          </p:nvPr>
        </p:nvGraphicFramePr>
        <p:xfrm>
          <a:off x="228600" y="152400"/>
          <a:ext cx="8763000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1524000"/>
                <a:gridCol w="1676400"/>
                <a:gridCol w="1371600"/>
                <a:gridCol w="1447800"/>
                <a:gridCol w="1447800"/>
              </a:tblGrid>
              <a:tr h="552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Organism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Class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Morphology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Reproduction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Organelles of locomotion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Respiration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Acquisition of Nutrients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6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Protozoa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Amoeba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Unicellular; can exist in cyst and </a:t>
                      </a:r>
                      <a:r>
                        <a:rPr lang="en-CA" sz="2000" dirty="0" err="1">
                          <a:effectLst/>
                        </a:rPr>
                        <a:t>trophozoite</a:t>
                      </a:r>
                      <a:r>
                        <a:rPr lang="en-CA" sz="2000" dirty="0">
                          <a:effectLst/>
                        </a:rPr>
                        <a:t> forms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Binary fission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Pseudopods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Facultative anaerobe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Assimilation by pinocytosis or phagocytosis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8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Flagellates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Unicellular; can exist in cyst and </a:t>
                      </a:r>
                      <a:r>
                        <a:rPr lang="en-CA" sz="2000" dirty="0" err="1">
                          <a:effectLst/>
                        </a:rPr>
                        <a:t>trophozoite</a:t>
                      </a:r>
                      <a:r>
                        <a:rPr lang="en-CA" sz="2000" dirty="0">
                          <a:effectLst/>
                        </a:rPr>
                        <a:t> forms; possibly intracellular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Binary fission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Flagella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Facultative anaerobe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Simple diffusion or ingestion via </a:t>
                      </a:r>
                      <a:r>
                        <a:rPr lang="en-CA" sz="2000" dirty="0" err="1">
                          <a:effectLst/>
                        </a:rPr>
                        <a:t>cytostome</a:t>
                      </a:r>
                      <a:r>
                        <a:rPr lang="en-CA" sz="2000" dirty="0">
                          <a:effectLst/>
                        </a:rPr>
                        <a:t>, pinocytosis, or phagocytosis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086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4280"/>
              </p:ext>
            </p:extLst>
          </p:nvPr>
        </p:nvGraphicFramePr>
        <p:xfrm>
          <a:off x="16213" y="226751"/>
          <a:ext cx="9127786" cy="6478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0187"/>
                <a:gridCol w="1524000"/>
                <a:gridCol w="1524000"/>
                <a:gridCol w="1676400"/>
                <a:gridCol w="1371600"/>
                <a:gridCol w="1371599"/>
              </a:tblGrid>
              <a:tr h="80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Organism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Class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Morphology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Reproduction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Organelles of locomotion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Respiration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Acquisition of Nutrients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Ciliates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Unicellular; cysts or </a:t>
                      </a:r>
                      <a:r>
                        <a:rPr lang="en-CA" sz="1800" dirty="0" err="1">
                          <a:effectLst/>
                        </a:rPr>
                        <a:t>trophozoite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Binary fission or conjugation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Cilia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Facultative anaerobe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Ingestion via </a:t>
                      </a:r>
                      <a:r>
                        <a:rPr lang="en-CA" sz="1800" dirty="0" err="1">
                          <a:effectLst/>
                        </a:rPr>
                        <a:t>cytostome</a:t>
                      </a:r>
                      <a:r>
                        <a:rPr lang="en-CA" sz="1800" dirty="0">
                          <a:effectLst/>
                        </a:rPr>
                        <a:t>, food vacuole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0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Coccidian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Unicellular, frequently intracellular; multiple forms, including trophozoites, sporozoites, cysts (oocyte), gametes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err="1">
                          <a:effectLst/>
                        </a:rPr>
                        <a:t>Schizogony</a:t>
                      </a:r>
                      <a:r>
                        <a:rPr lang="en-CA" sz="1800" dirty="0">
                          <a:effectLst/>
                        </a:rPr>
                        <a:t> and </a:t>
                      </a:r>
                      <a:r>
                        <a:rPr lang="en-CA" sz="1800" dirty="0" err="1">
                          <a:effectLst/>
                        </a:rPr>
                        <a:t>sporogony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None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Facultative anaerobe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Simple diffusion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5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Microsporidia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Obligate intracellular forms; small, simple cells and spores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Binary fission, schizogony and sporogony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None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Facultative anaerobe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Simple diffusion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212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59868"/>
              </p:ext>
            </p:extLst>
          </p:nvPr>
        </p:nvGraphicFramePr>
        <p:xfrm>
          <a:off x="0" y="1621"/>
          <a:ext cx="9144000" cy="672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4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Helminthes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</a:tr>
              <a:tr h="397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Nematoda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Multicellular; round, smooth, spindle shaped, tubular alimentary tract; possibility of teeth or plates for attachment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Separate sexes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No single organelle; active muscular motility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Adults usually anaerobic; larvae: possibly aerobic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Ingestion or absorption of body fluids, tissue, or digestive contents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</a:tr>
              <a:tr h="484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err="1">
                          <a:effectLst/>
                        </a:rPr>
                        <a:t>Cestoda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Multicellular; head with segmented body (proglottids); lack of alimentary tract; head equipped with hooks and/or suckers for attachment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Hermaphroditic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No single organelle; usually, attachment to mucosa, possible muscular motility (</a:t>
                      </a:r>
                      <a:r>
                        <a:rPr lang="en-CA" sz="1600" dirty="0" err="1">
                          <a:effectLst/>
                        </a:rPr>
                        <a:t>proglottids</a:t>
                      </a:r>
                      <a:r>
                        <a:rPr lang="en-CA" sz="1600" dirty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Adults; usually anaerobic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Abs of nutrients from intestine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</a:tr>
              <a:tr h="484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err="1">
                          <a:effectLst/>
                        </a:rPr>
                        <a:t>Trematoda</a:t>
                      </a:r>
                      <a:r>
                        <a:rPr lang="en-CA" sz="1600" dirty="0">
                          <a:effectLst/>
                        </a:rPr>
                        <a:t> (cup-like structures for attachment)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Multicellular; leaf shaped with oral and ventral suckers; bind alimentary tract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Hermaphroditic (schistosoma group has separate sexes)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No single organelle; muscle-directed motility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Adults; usually anaerobic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Ingestion or abs of body fluids, tissue or digestive contents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92" marR="487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209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elmOv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152400"/>
            <a:ext cx="9189436" cy="632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158382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1039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CLASSIFICATION OF PARASITES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2400" cy="1199704"/>
          </a:xfrm>
        </p:spPr>
        <p:txBody>
          <a:bodyPr/>
          <a:lstStyle/>
          <a:p>
            <a:pPr algn="ctr"/>
            <a:r>
              <a:rPr lang="en-US" sz="3600" b="1" dirty="0" smtClean="0"/>
              <a:t>KIMAIGA H.O</a:t>
            </a:r>
          </a:p>
          <a:p>
            <a:pPr algn="ctr"/>
            <a:r>
              <a:rPr lang="en-US" sz="3600" b="1" dirty="0" err="1" smtClean="0"/>
              <a:t>MBChB</a:t>
            </a:r>
            <a:r>
              <a:rPr lang="en-US" sz="3600" b="1" dirty="0" smtClean="0"/>
              <a:t> (University of Nairobi)</a:t>
            </a:r>
          </a:p>
        </p:txBody>
      </p:sp>
    </p:spTree>
    <p:extLst>
      <p:ext uri="{BB962C8B-B14F-4D97-AF65-F5344CB8AC3E}">
        <p14:creationId xmlns:p14="http://schemas.microsoft.com/office/powerpoint/2010/main" val="8602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5105400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Nematodes  are </a:t>
            </a:r>
            <a:r>
              <a:rPr lang="en-CA" dirty="0" err="1"/>
              <a:t>unsegmented</a:t>
            </a:r>
            <a:r>
              <a:rPr lang="en-CA" dirty="0"/>
              <a:t> worms with elongated rounded body pointed at both </a:t>
            </a:r>
            <a:r>
              <a:rPr lang="en-CA" dirty="0" smtClean="0"/>
              <a:t>ends</a:t>
            </a:r>
          </a:p>
          <a:p>
            <a:r>
              <a:rPr lang="en-US" dirty="0" smtClean="0"/>
              <a:t>They are </a:t>
            </a:r>
            <a:r>
              <a:rPr lang="en-US" dirty="0"/>
              <a:t>among the most abundant animals on earth - over 500,000 species have been described. </a:t>
            </a:r>
            <a:endParaRPr lang="en-GB" dirty="0" smtClean="0"/>
          </a:p>
          <a:p>
            <a:r>
              <a:rPr lang="en-US" dirty="0" smtClean="0"/>
              <a:t>Majority </a:t>
            </a:r>
            <a:r>
              <a:rPr lang="en-US" dirty="0"/>
              <a:t>of nematodes are free-living in every conceivable habitat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altLang="ko-KR" dirty="0" err="1" smtClean="0"/>
              <a:t>Ascaris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lumbricoides</a:t>
            </a:r>
            <a:r>
              <a:rPr lang="en-US" altLang="ko-KR" dirty="0" smtClean="0"/>
              <a:t> (roundworm), </a:t>
            </a:r>
          </a:p>
          <a:p>
            <a:pPr lvl="1"/>
            <a:r>
              <a:rPr lang="en-US" altLang="ko-KR" dirty="0" err="1" smtClean="0"/>
              <a:t>Trichinella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spiralis</a:t>
            </a:r>
            <a:r>
              <a:rPr lang="en-US" altLang="ko-KR" dirty="0" smtClean="0"/>
              <a:t> (trichinosis),</a:t>
            </a:r>
          </a:p>
          <a:p>
            <a:pPr lvl="1"/>
            <a:r>
              <a:rPr lang="en-US" altLang="ko-KR" dirty="0" err="1" smtClean="0"/>
              <a:t>Trichuris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trichiura</a:t>
            </a:r>
            <a:r>
              <a:rPr lang="en-US" altLang="ko-KR" dirty="0" smtClean="0"/>
              <a:t> (whipworm), </a:t>
            </a:r>
          </a:p>
          <a:p>
            <a:pPr lvl="1"/>
            <a:r>
              <a:rPr lang="en-US" altLang="ko-KR" dirty="0" err="1" smtClean="0"/>
              <a:t>Enterobius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vermicularis</a:t>
            </a:r>
            <a:r>
              <a:rPr lang="en-US" altLang="ko-KR" dirty="0" smtClean="0"/>
              <a:t> (pinworm),</a:t>
            </a:r>
          </a:p>
          <a:p>
            <a:pPr lvl="1"/>
            <a:r>
              <a:rPr lang="en-US" altLang="ko-KR" dirty="0" err="1" smtClean="0"/>
              <a:t>Strongyloides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stercoralis</a:t>
            </a:r>
            <a:r>
              <a:rPr lang="en-US" altLang="ko-KR" dirty="0" smtClean="0"/>
              <a:t> (Cochin-china diarrhea), </a:t>
            </a:r>
          </a:p>
          <a:p>
            <a:pPr lvl="1"/>
            <a:r>
              <a:rPr lang="en-US" altLang="ko-KR" dirty="0" err="1" smtClean="0"/>
              <a:t>Ancylostoma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duodenale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Necator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americanes</a:t>
            </a:r>
            <a:r>
              <a:rPr lang="en-US" altLang="ko-KR" dirty="0" smtClean="0"/>
              <a:t> (hookworms) </a:t>
            </a:r>
          </a:p>
          <a:p>
            <a:endParaRPr lang="en-US" altLang="ko-KR" dirty="0" smtClean="0"/>
          </a:p>
          <a:p>
            <a:endParaRPr lang="en-US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CLASS NEMATODA (Round Worms)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52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0" descr="C:\My Documents\Darwin's files\Parasit\Photos- Nematoda\nema dig syst.t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8894" y="1295400"/>
            <a:ext cx="2608909" cy="5649475"/>
          </a:xfr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the Phylum </a:t>
            </a:r>
            <a:r>
              <a:rPr lang="en-US" dirty="0" err="1" smtClean="0"/>
              <a:t>Nematoda</a:t>
            </a:r>
            <a:endParaRPr lang="en-US" dirty="0" smtClean="0"/>
          </a:p>
        </p:txBody>
      </p:sp>
      <p:pic>
        <p:nvPicPr>
          <p:cNvPr id="6148" name="Picture 11" descr="C:\My Documents\Darwin's files\Parasit\Photos- Nematoda\nema nerv sys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97" y="1600200"/>
            <a:ext cx="3643433" cy="523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C:\My Documents\Darwin's files\Parasit\Photos- Nematoda\nema excre syst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550432" cy="523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249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655637"/>
          </a:xfrm>
        </p:spPr>
        <p:txBody>
          <a:bodyPr/>
          <a:lstStyle/>
          <a:p>
            <a:pPr algn="l"/>
            <a:r>
              <a:rPr lang="en-US" sz="4000" dirty="0" smtClean="0"/>
              <a:t>Characteristics of the Phylum </a:t>
            </a:r>
            <a:r>
              <a:rPr lang="en-US" sz="4000" dirty="0" err="1" smtClean="0"/>
              <a:t>Nematoda</a:t>
            </a:r>
            <a:endParaRPr lang="en-US" sz="4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86655" cy="4419600"/>
          </a:xfrm>
        </p:spPr>
        <p:txBody>
          <a:bodyPr/>
          <a:lstStyle/>
          <a:p>
            <a:r>
              <a:rPr lang="en-GB" dirty="0" smtClean="0"/>
              <a:t> Reproductive system consists of tubular organs lying in the </a:t>
            </a:r>
            <a:r>
              <a:rPr lang="en-GB" dirty="0" err="1" smtClean="0"/>
              <a:t>pseudocoelom</a:t>
            </a:r>
            <a:r>
              <a:rPr lang="en-GB" dirty="0" smtClean="0"/>
              <a:t>.</a:t>
            </a:r>
          </a:p>
          <a:p>
            <a:r>
              <a:rPr lang="en-GB" dirty="0" smtClean="0"/>
              <a:t>MALE nematodes are generally smaller in size. </a:t>
            </a:r>
          </a:p>
          <a:p>
            <a:r>
              <a:rPr lang="en-US" dirty="0" smtClean="0"/>
              <a:t>FEMALE nematodes are larger in size.  The female reproductive organs are doubled.</a:t>
            </a:r>
          </a:p>
          <a:p>
            <a:endParaRPr lang="en-US" dirty="0"/>
          </a:p>
        </p:txBody>
      </p:sp>
      <p:pic>
        <p:nvPicPr>
          <p:cNvPr id="9" name="Picture 6" descr="C:\My Documents\Darwin's files\Parasit\Photos- Nematoda\nema male reprod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2617308" cy="5025957"/>
          </a:xfrm>
        </p:spPr>
      </p:pic>
      <p:pic>
        <p:nvPicPr>
          <p:cNvPr id="6" name="Picture 10" descr="C:\My Documents\Darwin's files\Parasit\Photos- Nematoda\nema fem repro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7" y="1386191"/>
            <a:ext cx="18843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906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772400" cy="838200"/>
          </a:xfrm>
        </p:spPr>
        <p:txBody>
          <a:bodyPr anchor="ctr"/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cs typeface="Times New Roman" pitchFamily="18" charset="0"/>
              </a:rPr>
              <a:t>Nematode development is similar in all nematodes.</a:t>
            </a:r>
            <a:endParaRPr lang="en-US" sz="2800" dirty="0">
              <a:cs typeface="Courier New" pitchFamily="49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815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548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1095375"/>
            <a:ext cx="845820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200" dirty="0">
                <a:cs typeface="Times New Roman" pitchFamily="18" charset="0"/>
              </a:rPr>
              <a:t> Consists of 4 larval (=juvenile) stages between the egg and adult.  Each stage is separated by a molt of the cuticle.</a:t>
            </a:r>
            <a:endParaRPr lang="en-US" sz="2200" dirty="0">
              <a:cs typeface="Courier New" pitchFamily="49" charset="0"/>
            </a:endParaRPr>
          </a:p>
          <a:p>
            <a:pPr algn="l" rtl="0" eaLnBrk="1" hangingPunct="1">
              <a:spcBef>
                <a:spcPct val="50000"/>
              </a:spcBef>
            </a:pPr>
            <a:r>
              <a:rPr lang="en-US" sz="2200" dirty="0">
                <a:cs typeface="Times New Roman" pitchFamily="18" charset="0"/>
              </a:rPr>
              <a:t> </a:t>
            </a:r>
            <a:endParaRPr lang="en-US" sz="2200" dirty="0">
              <a:cs typeface="Courier New" pitchFamily="49" charset="0"/>
            </a:endParaRPr>
          </a:p>
          <a:p>
            <a:pPr algn="l" rtl="0" eaLnBrk="1" hangingPunct="1">
              <a:spcBef>
                <a:spcPct val="50000"/>
              </a:spcBef>
            </a:pPr>
            <a:r>
              <a:rPr lang="en-US" sz="2200" dirty="0">
                <a:cs typeface="Times New Roman" pitchFamily="18" charset="0"/>
              </a:rPr>
              <a:t>                               M</a:t>
            </a:r>
            <a:r>
              <a:rPr lang="en-US" sz="2200" baseline="-25000" dirty="0">
                <a:cs typeface="Times New Roman" pitchFamily="18" charset="0"/>
              </a:rPr>
              <a:t>1</a:t>
            </a:r>
            <a:r>
              <a:rPr lang="en-US" sz="2200" dirty="0">
                <a:cs typeface="Times New Roman" pitchFamily="18" charset="0"/>
              </a:rPr>
              <a:t>            M</a:t>
            </a:r>
            <a:r>
              <a:rPr lang="en-US" sz="2200" baseline="-25000" dirty="0">
                <a:cs typeface="Times New Roman" pitchFamily="18" charset="0"/>
              </a:rPr>
              <a:t>2</a:t>
            </a:r>
            <a:r>
              <a:rPr lang="en-US" sz="2200" dirty="0">
                <a:cs typeface="Times New Roman" pitchFamily="18" charset="0"/>
              </a:rPr>
              <a:t>             M</a:t>
            </a:r>
            <a:r>
              <a:rPr lang="en-US" sz="2200" baseline="-25000" dirty="0">
                <a:cs typeface="Times New Roman" pitchFamily="18" charset="0"/>
              </a:rPr>
              <a:t>3</a:t>
            </a:r>
            <a:r>
              <a:rPr lang="en-US" sz="2200" dirty="0">
                <a:cs typeface="Times New Roman" pitchFamily="18" charset="0"/>
              </a:rPr>
              <a:t>              M</a:t>
            </a:r>
            <a:r>
              <a:rPr lang="en-US" sz="2200" baseline="-25000" dirty="0">
                <a:cs typeface="Times New Roman" pitchFamily="18" charset="0"/>
              </a:rPr>
              <a:t>4</a:t>
            </a:r>
            <a:endParaRPr lang="en-US" sz="2200" baseline="-25000" dirty="0">
              <a:cs typeface="Courier New" pitchFamily="49" charset="0"/>
            </a:endParaRPr>
          </a:p>
          <a:p>
            <a:pPr algn="l" rtl="0" eaLnBrk="1" hangingPunct="1">
              <a:spcBef>
                <a:spcPct val="50000"/>
              </a:spcBef>
            </a:pPr>
            <a:r>
              <a:rPr lang="en-US" sz="2200" dirty="0">
                <a:cs typeface="Times New Roman" pitchFamily="18" charset="0"/>
              </a:rPr>
              <a:t>    </a:t>
            </a:r>
            <a:r>
              <a:rPr lang="en-US" sz="2000" dirty="0">
                <a:cs typeface="Times New Roman" pitchFamily="18" charset="0"/>
              </a:rPr>
              <a:t>Egg             L</a:t>
            </a:r>
            <a:r>
              <a:rPr lang="en-US" sz="2000" baseline="-25000" dirty="0">
                <a:cs typeface="Times New Roman" pitchFamily="18" charset="0"/>
              </a:rPr>
              <a:t>1 </a:t>
            </a:r>
            <a:r>
              <a:rPr lang="en-US" sz="2000" dirty="0">
                <a:cs typeface="Times New Roman" pitchFamily="18" charset="0"/>
              </a:rPr>
              <a:t>             L</a:t>
            </a:r>
            <a:r>
              <a:rPr lang="en-US" sz="2000" baseline="-25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               L</a:t>
            </a:r>
            <a:r>
              <a:rPr lang="en-US" sz="2000" baseline="-25000" dirty="0">
                <a:cs typeface="Times New Roman" pitchFamily="18" charset="0"/>
              </a:rPr>
              <a:t>3</a:t>
            </a:r>
            <a:r>
              <a:rPr lang="en-US" sz="2000" dirty="0">
                <a:cs typeface="Times New Roman" pitchFamily="18" charset="0"/>
              </a:rPr>
              <a:t>               L</a:t>
            </a:r>
            <a:r>
              <a:rPr lang="en-US" sz="2000" baseline="-25000" dirty="0">
                <a:cs typeface="Times New Roman" pitchFamily="18" charset="0"/>
              </a:rPr>
              <a:t>4</a:t>
            </a:r>
            <a:r>
              <a:rPr lang="en-US" sz="2000" dirty="0">
                <a:cs typeface="Times New Roman" pitchFamily="18" charset="0"/>
              </a:rPr>
              <a:t>              Adult</a:t>
            </a:r>
            <a:endParaRPr lang="en-US" sz="2000" dirty="0">
              <a:cs typeface="Courier New" pitchFamily="49" charset="0"/>
            </a:endParaRPr>
          </a:p>
          <a:p>
            <a:pPr algn="l" rtl="0" eaLnBrk="1" hangingPunct="1">
              <a:spcBef>
                <a:spcPct val="50000"/>
              </a:spcBef>
            </a:pPr>
            <a:r>
              <a:rPr lang="en-US" sz="2200" dirty="0">
                <a:cs typeface="Times New Roman" pitchFamily="18" charset="0"/>
              </a:rPr>
              <a:t>Larval stages may be passed within the egg, free-living in soil, parasitic in an intermediate host, or parasitic in definitive host.</a:t>
            </a:r>
            <a:endParaRPr lang="en-US" sz="2200" dirty="0">
              <a:cs typeface="Courier New" pitchFamily="49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L1-Rhabditiform </a:t>
            </a:r>
            <a:endParaRPr lang="en-US" sz="2200" dirty="0"/>
          </a:p>
          <a:p>
            <a:pPr marL="342900" indent="-342900" algn="l" rtl="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/>
              <a:t>L3- </a:t>
            </a:r>
            <a:r>
              <a:rPr lang="en-US" sz="2200" dirty="0" err="1" smtClean="0"/>
              <a:t>Filariform</a:t>
            </a:r>
            <a:endParaRPr lang="en-US" sz="2200" dirty="0"/>
          </a:p>
          <a:p>
            <a:pPr algn="l" rtl="0" eaLnBrk="1" hangingPunct="1">
              <a:spcBef>
                <a:spcPct val="50000"/>
              </a:spcBef>
            </a:pPr>
            <a:endParaRPr lang="en-US" sz="2200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6002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743200" y="342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962400" y="3429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257800" y="3429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6553200" y="3429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96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Larval migratory route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5763" y="1554163"/>
            <a:ext cx="86868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Egg(L1) →(L2) duodenum →burrow capillaries intestinal wall →H.P.V → liver →Right heart → pulmonary circulation(L3) → lung → break into alveolar space (L4) → Up bronchial tree → Ascend down trachea → pharynx → oesophogus → swallowed → stomach (L5) → S. intestine → Adult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DD533-C6EF-4AC1-BB66-E0E5EFD47A18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22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l"/>
            <a:r>
              <a:rPr lang="en-CA" sz="4000" b="1" dirty="0" smtClean="0"/>
              <a:t>CLASS CESTODA/ TAPEWORMS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181600"/>
          </a:xfrm>
        </p:spPr>
        <p:txBody>
          <a:bodyPr/>
          <a:lstStyle/>
          <a:p>
            <a:r>
              <a:rPr lang="en-CA" sz="4000" dirty="0" smtClean="0"/>
              <a:t>Classification </a:t>
            </a:r>
            <a:r>
              <a:rPr lang="en-CA" sz="4000" dirty="0"/>
              <a:t>into 2 main groups</a:t>
            </a:r>
            <a:endParaRPr lang="en-GB" sz="4000" dirty="0"/>
          </a:p>
          <a:p>
            <a:pPr lvl="1"/>
            <a:r>
              <a:rPr lang="en-US" sz="3600" dirty="0" err="1"/>
              <a:t>Cyclophyllidae</a:t>
            </a:r>
            <a:r>
              <a:rPr lang="en-US" sz="3600" dirty="0"/>
              <a:t> </a:t>
            </a:r>
            <a:endParaRPr lang="en-GB" sz="3600" dirty="0"/>
          </a:p>
          <a:p>
            <a:pPr lvl="1"/>
            <a:r>
              <a:rPr lang="en-US" sz="3600" dirty="0" err="1" smtClean="0"/>
              <a:t>Pseudophyllidae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10031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CA" dirty="0" smtClean="0"/>
              <a:t>1. </a:t>
            </a:r>
            <a:r>
              <a:rPr lang="en-CA" dirty="0" err="1" smtClean="0"/>
              <a:t>Cyclophillidae</a:t>
            </a:r>
            <a:endParaRPr lang="en-GB" dirty="0"/>
          </a:p>
          <a:p>
            <a:pPr lvl="1"/>
            <a:r>
              <a:rPr lang="en-GB" dirty="0"/>
              <a:t>Occasionally, </a:t>
            </a:r>
            <a:r>
              <a:rPr lang="en-GB" dirty="0" err="1"/>
              <a:t>rostelum</a:t>
            </a:r>
            <a:r>
              <a:rPr lang="en-GB" dirty="0"/>
              <a:t> may be present with </a:t>
            </a:r>
            <a:endParaRPr lang="en-GB" sz="1600" dirty="0"/>
          </a:p>
          <a:p>
            <a:pPr lvl="1"/>
            <a:r>
              <a:rPr lang="en-GB" dirty="0" err="1" smtClean="0"/>
              <a:t>Scolex</a:t>
            </a:r>
            <a:r>
              <a:rPr lang="en-GB" dirty="0" smtClean="0"/>
              <a:t> </a:t>
            </a:r>
            <a:r>
              <a:rPr lang="en-GB" dirty="0"/>
              <a:t>armed with four acetabula suckers</a:t>
            </a:r>
            <a:r>
              <a:rPr lang="en-GB" sz="1600" dirty="0"/>
              <a:t> </a:t>
            </a:r>
            <a:r>
              <a:rPr lang="en-CA" dirty="0"/>
              <a:t>with or without hooks</a:t>
            </a:r>
            <a:endParaRPr lang="en-GB" dirty="0"/>
          </a:p>
          <a:p>
            <a:pPr lvl="1"/>
            <a:r>
              <a:rPr lang="en-GB" dirty="0" smtClean="0"/>
              <a:t>Have </a:t>
            </a:r>
            <a:r>
              <a:rPr lang="en-GB" dirty="0"/>
              <a:t>a single compact </a:t>
            </a:r>
            <a:r>
              <a:rPr lang="en-GB" dirty="0" err="1"/>
              <a:t>vitelline</a:t>
            </a:r>
            <a:r>
              <a:rPr lang="en-GB" dirty="0"/>
              <a:t> gland, with a few exceptions</a:t>
            </a:r>
            <a:endParaRPr lang="en-GB" sz="1600" dirty="0"/>
          </a:p>
          <a:p>
            <a:pPr lvl="1"/>
            <a:r>
              <a:rPr lang="en-CA" dirty="0" smtClean="0"/>
              <a:t>Lateral </a:t>
            </a:r>
            <a:r>
              <a:rPr lang="en-CA" dirty="0"/>
              <a:t>genital pores, no uterine pores, parasites of birds and mammals.</a:t>
            </a:r>
            <a:endParaRPr lang="en-GB" dirty="0"/>
          </a:p>
          <a:p>
            <a:pPr lvl="1"/>
            <a:r>
              <a:rPr lang="en-GB" dirty="0"/>
              <a:t>Body called </a:t>
            </a:r>
            <a:r>
              <a:rPr lang="en-GB" dirty="0" err="1"/>
              <a:t>proglotid</a:t>
            </a:r>
            <a:r>
              <a:rPr lang="en-GB" dirty="0"/>
              <a:t>. The segments nearer the head are the immature segments</a:t>
            </a:r>
          </a:p>
          <a:p>
            <a:pPr lvl="1"/>
            <a:r>
              <a:rPr lang="en-CA" dirty="0" smtClean="0"/>
              <a:t>5 </a:t>
            </a:r>
            <a:r>
              <a:rPr lang="en-CA" dirty="0"/>
              <a:t>genera</a:t>
            </a:r>
            <a:endParaRPr lang="en-GB" dirty="0"/>
          </a:p>
          <a:p>
            <a:pPr lvl="2"/>
            <a:r>
              <a:rPr lang="en-CA" dirty="0" err="1"/>
              <a:t>Taenia</a:t>
            </a:r>
            <a:r>
              <a:rPr lang="en-CA" dirty="0"/>
              <a:t> </a:t>
            </a:r>
            <a:r>
              <a:rPr lang="en-CA" dirty="0" err="1"/>
              <a:t>ssp</a:t>
            </a:r>
            <a:r>
              <a:rPr lang="en-CA" dirty="0"/>
              <a:t>: T. </a:t>
            </a:r>
            <a:r>
              <a:rPr lang="en-CA" dirty="0" err="1"/>
              <a:t>saginata</a:t>
            </a:r>
            <a:r>
              <a:rPr lang="en-CA" dirty="0"/>
              <a:t> and </a:t>
            </a:r>
            <a:r>
              <a:rPr lang="en-CA" i="1" dirty="0"/>
              <a:t>T. </a:t>
            </a:r>
            <a:r>
              <a:rPr lang="en-CA" i="1" dirty="0" err="1"/>
              <a:t>solium</a:t>
            </a:r>
            <a:endParaRPr lang="en-GB" dirty="0"/>
          </a:p>
          <a:p>
            <a:pPr lvl="2"/>
            <a:r>
              <a:rPr lang="en-CA" dirty="0" err="1"/>
              <a:t>Hymenolepis</a:t>
            </a:r>
            <a:r>
              <a:rPr lang="en-CA" dirty="0"/>
              <a:t> </a:t>
            </a:r>
            <a:r>
              <a:rPr lang="en-CA" dirty="0" err="1"/>
              <a:t>ssp</a:t>
            </a:r>
            <a:r>
              <a:rPr lang="en-CA" dirty="0"/>
              <a:t>: </a:t>
            </a:r>
            <a:r>
              <a:rPr lang="en-CA" i="1" dirty="0"/>
              <a:t>H. nana </a:t>
            </a:r>
            <a:r>
              <a:rPr lang="en-CA" dirty="0"/>
              <a:t> and </a:t>
            </a:r>
            <a:r>
              <a:rPr lang="en-CA" i="1" dirty="0"/>
              <a:t>H. </a:t>
            </a:r>
            <a:r>
              <a:rPr lang="en-CA" i="1" dirty="0" err="1"/>
              <a:t>dimunita</a:t>
            </a:r>
            <a:endParaRPr lang="en-GB" dirty="0"/>
          </a:p>
          <a:p>
            <a:pPr lvl="2"/>
            <a:r>
              <a:rPr lang="en-CA" dirty="0" err="1"/>
              <a:t>Dipylidium</a:t>
            </a:r>
            <a:r>
              <a:rPr lang="en-CA" dirty="0"/>
              <a:t> </a:t>
            </a:r>
            <a:r>
              <a:rPr lang="en-CA" dirty="0" err="1"/>
              <a:t>ssp</a:t>
            </a:r>
            <a:r>
              <a:rPr lang="en-CA" dirty="0"/>
              <a:t> : </a:t>
            </a:r>
            <a:r>
              <a:rPr lang="en-CA" i="1" dirty="0"/>
              <a:t>D. </a:t>
            </a:r>
            <a:r>
              <a:rPr lang="en-CA" i="1" dirty="0" err="1"/>
              <a:t>caninum</a:t>
            </a:r>
            <a:endParaRPr lang="en-GB" dirty="0"/>
          </a:p>
          <a:p>
            <a:pPr lvl="2"/>
            <a:r>
              <a:rPr lang="en-CA" dirty="0" err="1"/>
              <a:t>Echinococcus</a:t>
            </a:r>
            <a:r>
              <a:rPr lang="en-CA" dirty="0"/>
              <a:t> </a:t>
            </a:r>
            <a:r>
              <a:rPr lang="en-CA" dirty="0" err="1"/>
              <a:t>ssp</a:t>
            </a:r>
            <a:r>
              <a:rPr lang="en-CA" dirty="0"/>
              <a:t>: </a:t>
            </a:r>
            <a:r>
              <a:rPr lang="en-CA" i="1" dirty="0"/>
              <a:t>E. </a:t>
            </a:r>
            <a:r>
              <a:rPr lang="en-CA" i="1" dirty="0" err="1"/>
              <a:t>granulossus</a:t>
            </a:r>
            <a:r>
              <a:rPr lang="en-CA" i="1" dirty="0"/>
              <a:t> </a:t>
            </a:r>
            <a:r>
              <a:rPr lang="en-CA" dirty="0"/>
              <a:t>(dog tape worm)</a:t>
            </a:r>
            <a:endParaRPr lang="en-GB" dirty="0"/>
          </a:p>
          <a:p>
            <a:pPr lvl="2"/>
            <a:r>
              <a:rPr lang="en-CA" dirty="0" err="1"/>
              <a:t>Multiceps</a:t>
            </a:r>
            <a:r>
              <a:rPr lang="en-CA" dirty="0"/>
              <a:t> </a:t>
            </a:r>
            <a:r>
              <a:rPr lang="en-CA" dirty="0" err="1"/>
              <a:t>ssp</a:t>
            </a:r>
            <a:r>
              <a:rPr lang="en-CA" dirty="0"/>
              <a:t>: </a:t>
            </a:r>
            <a:r>
              <a:rPr lang="en-CA" dirty="0" err="1"/>
              <a:t>multiceps</a:t>
            </a:r>
            <a:r>
              <a:rPr lang="en-CA" dirty="0"/>
              <a:t> </a:t>
            </a:r>
            <a:r>
              <a:rPr lang="en-CA" dirty="0" err="1"/>
              <a:t>multiceps</a:t>
            </a:r>
            <a:r>
              <a:rPr lang="en-CA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126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CA" dirty="0" smtClean="0"/>
              <a:t>2. </a:t>
            </a:r>
            <a:r>
              <a:rPr lang="en-CA" dirty="0" err="1" smtClean="0"/>
              <a:t>Pseudophillidae</a:t>
            </a:r>
            <a:endParaRPr lang="en-GB" dirty="0"/>
          </a:p>
          <a:p>
            <a:pPr lvl="1"/>
            <a:r>
              <a:rPr lang="en-CA" dirty="0" err="1"/>
              <a:t>Scolex</a:t>
            </a:r>
            <a:r>
              <a:rPr lang="en-CA" dirty="0"/>
              <a:t> has </a:t>
            </a:r>
            <a:r>
              <a:rPr lang="en-CA" dirty="0" smtClean="0"/>
              <a:t>dorsal and ventral </a:t>
            </a:r>
            <a:r>
              <a:rPr lang="en-US" dirty="0"/>
              <a:t>Slit like grooves </a:t>
            </a:r>
            <a:r>
              <a:rPr lang="en-US" dirty="0" smtClean="0"/>
              <a:t>(</a:t>
            </a:r>
            <a:r>
              <a:rPr lang="en-US" dirty="0" err="1" smtClean="0"/>
              <a:t>bothria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CA" dirty="0" smtClean="0"/>
              <a:t>or sucking </a:t>
            </a:r>
            <a:r>
              <a:rPr lang="en-CA" dirty="0"/>
              <a:t>groove</a:t>
            </a:r>
            <a:r>
              <a:rPr lang="en-CA" dirty="0" smtClean="0"/>
              <a:t> </a:t>
            </a:r>
            <a:r>
              <a:rPr lang="en-CA" dirty="0"/>
              <a:t>and no </a:t>
            </a:r>
            <a:r>
              <a:rPr lang="en-CA" dirty="0" err="1"/>
              <a:t>hooklets</a:t>
            </a:r>
            <a:endParaRPr lang="en-GB" dirty="0"/>
          </a:p>
          <a:p>
            <a:pPr lvl="1"/>
            <a:r>
              <a:rPr lang="en-GB" dirty="0"/>
              <a:t>May be deep or shallow, smooth or </a:t>
            </a:r>
            <a:r>
              <a:rPr lang="en-GB" dirty="0" err="1"/>
              <a:t>cilliated</a:t>
            </a:r>
            <a:r>
              <a:rPr lang="en-GB" dirty="0"/>
              <a:t>, fixed or free, and some species have hooks</a:t>
            </a:r>
          </a:p>
          <a:p>
            <a:pPr lvl="1"/>
            <a:r>
              <a:rPr lang="en-CA" dirty="0" smtClean="0"/>
              <a:t>Lateral </a:t>
            </a:r>
            <a:r>
              <a:rPr lang="en-CA" dirty="0"/>
              <a:t>or median genital </a:t>
            </a:r>
            <a:r>
              <a:rPr lang="en-CA" dirty="0" smtClean="0"/>
              <a:t>pore, uterine </a:t>
            </a:r>
            <a:r>
              <a:rPr lang="en-CA" dirty="0"/>
              <a:t>pores, </a:t>
            </a:r>
            <a:r>
              <a:rPr lang="en-US" dirty="0"/>
              <a:t>unlike the </a:t>
            </a:r>
            <a:r>
              <a:rPr lang="en-US" dirty="0" err="1"/>
              <a:t>Taenia</a:t>
            </a:r>
            <a:r>
              <a:rPr lang="en-US" dirty="0"/>
              <a:t> </a:t>
            </a:r>
            <a:r>
              <a:rPr lang="en-US" dirty="0" err="1"/>
              <a:t>Spp</a:t>
            </a:r>
            <a:r>
              <a:rPr lang="en-US" dirty="0"/>
              <a:t> which only have the lateral genital </a:t>
            </a:r>
            <a:r>
              <a:rPr lang="en-US" dirty="0" smtClean="0"/>
              <a:t>pores</a:t>
            </a:r>
          </a:p>
          <a:p>
            <a:pPr lvl="1"/>
            <a:r>
              <a:rPr lang="en-CA" dirty="0" smtClean="0"/>
              <a:t>Eggs </a:t>
            </a:r>
            <a:r>
              <a:rPr lang="en-CA" dirty="0"/>
              <a:t>with operculum and larvae </a:t>
            </a:r>
            <a:r>
              <a:rPr lang="en-CA" dirty="0" err="1"/>
              <a:t>coracidium</a:t>
            </a:r>
            <a:endParaRPr lang="en-GB" dirty="0"/>
          </a:p>
          <a:p>
            <a:pPr lvl="1"/>
            <a:r>
              <a:rPr lang="en-GB" dirty="0" err="1"/>
              <a:t>Vetellaria</a:t>
            </a:r>
            <a:r>
              <a:rPr lang="en-GB" dirty="0"/>
              <a:t> are usually follicular and scattered</a:t>
            </a:r>
          </a:p>
          <a:p>
            <a:pPr lvl="1"/>
            <a:r>
              <a:rPr lang="en-GB" dirty="0"/>
              <a:t>Members have numerous testes</a:t>
            </a:r>
          </a:p>
          <a:p>
            <a:pPr lvl="1"/>
            <a:r>
              <a:rPr lang="en-GB" dirty="0"/>
              <a:t>More than one set of reproductive organs</a:t>
            </a:r>
          </a:p>
          <a:p>
            <a:pPr lvl="1"/>
            <a:r>
              <a:rPr lang="en-CA" dirty="0" smtClean="0"/>
              <a:t>2 genera of medical importance</a:t>
            </a:r>
            <a:endParaRPr lang="en-GB" dirty="0" smtClean="0"/>
          </a:p>
          <a:p>
            <a:pPr lvl="2"/>
            <a:r>
              <a:rPr lang="en-CA" dirty="0" err="1" smtClean="0"/>
              <a:t>Diphyllobothrium</a:t>
            </a:r>
            <a:r>
              <a:rPr lang="en-CA" dirty="0" smtClean="0"/>
              <a:t> </a:t>
            </a:r>
            <a:r>
              <a:rPr lang="en-CA" dirty="0" err="1"/>
              <a:t>ssp</a:t>
            </a:r>
            <a:r>
              <a:rPr lang="en-CA" dirty="0"/>
              <a:t>: </a:t>
            </a:r>
            <a:r>
              <a:rPr lang="en-CA" i="1" dirty="0"/>
              <a:t>D. </a:t>
            </a:r>
            <a:r>
              <a:rPr lang="en-CA" i="1" dirty="0" err="1"/>
              <a:t>latum</a:t>
            </a:r>
            <a:r>
              <a:rPr lang="en-CA" i="1" dirty="0"/>
              <a:t> </a:t>
            </a:r>
            <a:r>
              <a:rPr lang="en-CA" dirty="0"/>
              <a:t>(fish tapeworm)</a:t>
            </a:r>
            <a:endParaRPr lang="en-GB" dirty="0"/>
          </a:p>
          <a:p>
            <a:pPr lvl="2"/>
            <a:r>
              <a:rPr lang="en-CA" dirty="0" err="1"/>
              <a:t>Spirometra</a:t>
            </a:r>
            <a:r>
              <a:rPr lang="en-CA" dirty="0"/>
              <a:t> </a:t>
            </a:r>
            <a:r>
              <a:rPr lang="en-CA" dirty="0" err="1"/>
              <a:t>ssp</a:t>
            </a:r>
            <a:r>
              <a:rPr lang="en-CA" dirty="0"/>
              <a:t>: </a:t>
            </a:r>
            <a:r>
              <a:rPr lang="en-CA" i="1" dirty="0"/>
              <a:t>S. </a:t>
            </a:r>
            <a:r>
              <a:rPr lang="en-CA" i="1" dirty="0" err="1"/>
              <a:t>mansoni</a:t>
            </a:r>
            <a:r>
              <a:rPr lang="en-CA" i="1" dirty="0"/>
              <a:t> &amp; S. </a:t>
            </a:r>
            <a:r>
              <a:rPr lang="en-CA" i="1" dirty="0" err="1"/>
              <a:t>proliferum</a:t>
            </a:r>
            <a:r>
              <a:rPr lang="en-CA" i="1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26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diphyllobothrium_scol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495677"/>
          </a:xfrm>
          <a:prstGeom prst="rect">
            <a:avLst/>
          </a:prstGeom>
          <a:noFill/>
        </p:spPr>
      </p:pic>
      <p:pic>
        <p:nvPicPr>
          <p:cNvPr id="5" name="Picture 24" descr="diphyllobothrium_adul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323" y="0"/>
            <a:ext cx="4156677" cy="3495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168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6868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80"/>
                </a:solidFill>
                <a:latin typeface="Arial Rounded MT Bold" pitchFamily="34" charset="0"/>
                <a:ea typeface="ＭＳ Ｐゴシック" pitchFamily="34" charset="-128"/>
              </a:rPr>
              <a:t>The reproductive system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 l="7594" t="63048" r="5063"/>
          <a:stretch>
            <a:fillRect/>
          </a:stretch>
        </p:blipFill>
        <p:spPr bwMode="auto">
          <a:xfrm>
            <a:off x="2057400" y="10668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584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687324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527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CA" dirty="0"/>
              <a:t>General Features: </a:t>
            </a:r>
            <a:r>
              <a:rPr lang="en-CA" dirty="0" err="1" smtClean="0"/>
              <a:t>Cestodes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/>
          <a:lstStyle/>
          <a:p>
            <a:pPr lvl="0"/>
            <a:r>
              <a:rPr lang="en-CA" dirty="0"/>
              <a:t>Flat worms flattened </a:t>
            </a:r>
            <a:r>
              <a:rPr lang="en-CA" dirty="0" err="1"/>
              <a:t>dorso</a:t>
            </a:r>
            <a:r>
              <a:rPr lang="en-CA" dirty="0"/>
              <a:t>-ventrally like tape hence called tape worms</a:t>
            </a:r>
            <a:endParaRPr lang="en-GB" dirty="0"/>
          </a:p>
          <a:p>
            <a:pPr lvl="0"/>
            <a:r>
              <a:rPr lang="en-CA" dirty="0" err="1"/>
              <a:t>Endoparasites</a:t>
            </a:r>
            <a:endParaRPr lang="en-GB" dirty="0"/>
          </a:p>
          <a:p>
            <a:pPr lvl="0"/>
            <a:r>
              <a:rPr lang="en-CA" dirty="0"/>
              <a:t>They are hermaphrodites</a:t>
            </a:r>
            <a:endParaRPr lang="en-GB" dirty="0"/>
          </a:p>
          <a:p>
            <a:pPr lvl="0"/>
            <a:r>
              <a:rPr lang="en-CA" dirty="0"/>
              <a:t>Segmented in body and broader than long</a:t>
            </a:r>
            <a:endParaRPr lang="en-GB" dirty="0"/>
          </a:p>
          <a:p>
            <a:pPr lvl="0"/>
            <a:r>
              <a:rPr lang="en-CA" dirty="0"/>
              <a:t>All require intermediate host except </a:t>
            </a:r>
            <a:r>
              <a:rPr lang="en-CA" i="1" dirty="0"/>
              <a:t>H. nana.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93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/>
          <a:lstStyle/>
          <a:p>
            <a:r>
              <a:rPr lang="en-CA" dirty="0"/>
              <a:t>Morphology: Adults</a:t>
            </a:r>
            <a:endParaRPr lang="en-GB" dirty="0"/>
          </a:p>
          <a:p>
            <a:pPr lvl="1"/>
            <a:r>
              <a:rPr lang="en-CA" dirty="0"/>
              <a:t>Adults have </a:t>
            </a:r>
            <a:r>
              <a:rPr lang="en-CA" dirty="0" err="1"/>
              <a:t>scolex</a:t>
            </a:r>
            <a:r>
              <a:rPr lang="en-CA" dirty="0"/>
              <a:t> or head for attachment on GIT of host.</a:t>
            </a:r>
            <a:endParaRPr lang="en-GB" dirty="0"/>
          </a:p>
          <a:p>
            <a:pPr lvl="1"/>
            <a:r>
              <a:rPr lang="en-CA" dirty="0"/>
              <a:t>Head has sucking organs or hooks on the </a:t>
            </a:r>
            <a:r>
              <a:rPr lang="en-CA" dirty="0" err="1"/>
              <a:t>rostellum</a:t>
            </a:r>
            <a:r>
              <a:rPr lang="en-CA" dirty="0"/>
              <a:t> for some ssp. E.g. </a:t>
            </a:r>
            <a:r>
              <a:rPr lang="en-CA" i="1" dirty="0"/>
              <a:t>T. </a:t>
            </a:r>
            <a:r>
              <a:rPr lang="en-CA" i="1" dirty="0" err="1"/>
              <a:t>solium</a:t>
            </a:r>
            <a:endParaRPr lang="en-GB" dirty="0"/>
          </a:p>
          <a:p>
            <a:pPr lvl="1"/>
            <a:r>
              <a:rPr lang="en-CA" dirty="0"/>
              <a:t>Narrow neck followed by the body called </a:t>
            </a:r>
            <a:r>
              <a:rPr lang="en-CA" dirty="0" err="1"/>
              <a:t>Strobilla</a:t>
            </a:r>
            <a:r>
              <a:rPr lang="en-CA" dirty="0"/>
              <a:t> which is segmented.</a:t>
            </a:r>
            <a:endParaRPr lang="en-GB" dirty="0"/>
          </a:p>
          <a:p>
            <a:pPr lvl="1"/>
            <a:r>
              <a:rPr lang="en-CA" dirty="0"/>
              <a:t>Segments are immature towards the tail end of the worms.</a:t>
            </a:r>
            <a:endParaRPr lang="en-GB" dirty="0"/>
          </a:p>
          <a:p>
            <a:pPr lvl="1"/>
            <a:r>
              <a:rPr lang="en-GB" dirty="0"/>
              <a:t>Each mature </a:t>
            </a:r>
            <a:r>
              <a:rPr lang="en-GB" dirty="0" err="1"/>
              <a:t>proglottid</a:t>
            </a:r>
            <a:r>
              <a:rPr lang="en-GB" dirty="0"/>
              <a:t> contains male and female reproductive organs.</a:t>
            </a:r>
          </a:p>
          <a:p>
            <a:pPr lvl="1"/>
            <a:r>
              <a:rPr lang="en-GB" dirty="0"/>
              <a:t>New </a:t>
            </a:r>
            <a:r>
              <a:rPr lang="en-GB" dirty="0" err="1"/>
              <a:t>proglottids</a:t>
            </a:r>
            <a:r>
              <a:rPr lang="en-GB" dirty="0"/>
              <a:t> produced by </a:t>
            </a:r>
            <a:r>
              <a:rPr lang="en-GB" dirty="0" err="1"/>
              <a:t>strobilization</a:t>
            </a:r>
            <a:r>
              <a:rPr lang="en-GB" dirty="0"/>
              <a:t> which is a budding that occurs from the neck region (the zone of proliferation).</a:t>
            </a:r>
          </a:p>
        </p:txBody>
      </p:sp>
    </p:spTree>
    <p:extLst>
      <p:ext uri="{BB962C8B-B14F-4D97-AF65-F5344CB8AC3E}">
        <p14:creationId xmlns:p14="http://schemas.microsoft.com/office/powerpoint/2010/main" val="668576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305800" cy="6019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Egg Release from </a:t>
            </a:r>
            <a:r>
              <a:rPr lang="en-US" altLang="en-US" dirty="0" err="1" smtClean="0"/>
              <a:t>Proglottids</a:t>
            </a:r>
            <a:endParaRPr lang="en-US" altLang="en-US" dirty="0" smtClean="0"/>
          </a:p>
          <a:p>
            <a:pPr lvl="1" eaLnBrk="1" hangingPunct="1"/>
            <a:r>
              <a:rPr lang="en-US" altLang="en-US" b="1" dirty="0" err="1" smtClean="0"/>
              <a:t>Apolysis</a:t>
            </a:r>
            <a:r>
              <a:rPr lang="en-US" altLang="en-US" dirty="0" smtClean="0"/>
              <a:t> - entire </a:t>
            </a:r>
            <a:r>
              <a:rPr lang="en-US" altLang="en-US" dirty="0" err="1" smtClean="0"/>
              <a:t>proglottid</a:t>
            </a:r>
            <a:r>
              <a:rPr lang="en-US" altLang="en-US" dirty="0" smtClean="0"/>
              <a:t> containing eggs is released or disintegrates releasing eggs.</a:t>
            </a:r>
          </a:p>
          <a:p>
            <a:pPr lvl="1" eaLnBrk="1" hangingPunct="1"/>
            <a:r>
              <a:rPr lang="en-US" altLang="en-US" b="1" dirty="0" err="1" smtClean="0"/>
              <a:t>Anapolysis</a:t>
            </a:r>
            <a:r>
              <a:rPr lang="en-US" altLang="en-US" b="1" dirty="0" smtClean="0"/>
              <a:t> or </a:t>
            </a:r>
            <a:r>
              <a:rPr lang="en-US" altLang="en-US" b="1" dirty="0" err="1" smtClean="0"/>
              <a:t>Pseudopolysis</a:t>
            </a:r>
            <a:r>
              <a:rPr lang="en-US" altLang="en-US" dirty="0" smtClean="0"/>
              <a:t>- </a:t>
            </a:r>
            <a:r>
              <a:rPr lang="en-US" altLang="en-US" dirty="0" err="1" smtClean="0"/>
              <a:t>proglottids</a:t>
            </a:r>
            <a:r>
              <a:rPr lang="en-US" altLang="en-US" dirty="0" smtClean="0"/>
              <a:t> remains attached eggs are released through some uterine pore or tear in the gravid </a:t>
            </a:r>
            <a:r>
              <a:rPr lang="en-US" altLang="en-US" dirty="0" err="1" smtClean="0"/>
              <a:t>proglottid</a:t>
            </a:r>
            <a:r>
              <a:rPr lang="en-US" altLang="en-US" dirty="0" smtClean="0"/>
              <a:t>.</a:t>
            </a:r>
          </a:p>
          <a:p>
            <a:pPr lvl="1" eaLnBrk="1" hangingPunct="1"/>
            <a:r>
              <a:rPr lang="en-US" altLang="en-US" b="1" dirty="0" err="1" smtClean="0"/>
              <a:t>Hyperapolysis</a:t>
            </a:r>
            <a:r>
              <a:rPr lang="en-US" altLang="en-US" b="1" dirty="0" smtClean="0"/>
              <a:t> -</a:t>
            </a:r>
            <a:r>
              <a:rPr lang="en-US" altLang="en-US" dirty="0" smtClean="0"/>
              <a:t> immature </a:t>
            </a:r>
            <a:r>
              <a:rPr lang="en-US" altLang="en-US" dirty="0" err="1" smtClean="0"/>
              <a:t>proglottid</a:t>
            </a:r>
            <a:r>
              <a:rPr lang="en-US" altLang="en-US" dirty="0" smtClean="0"/>
              <a:t> released and matures within the host.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6480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Morphology: Larvae</a:t>
            </a:r>
            <a:endParaRPr lang="en-GB" dirty="0"/>
          </a:p>
          <a:p>
            <a:pPr lvl="1"/>
            <a:r>
              <a:rPr lang="en-CA" dirty="0" err="1"/>
              <a:t>Cysticercus</a:t>
            </a:r>
            <a:r>
              <a:rPr lang="en-CA" dirty="0"/>
              <a:t> emerges from the egg</a:t>
            </a:r>
            <a:endParaRPr lang="en-GB" dirty="0"/>
          </a:p>
          <a:p>
            <a:pPr lvl="1"/>
            <a:r>
              <a:rPr lang="en-CA" dirty="0"/>
              <a:t>Usually has fully formed </a:t>
            </a:r>
            <a:r>
              <a:rPr lang="en-CA" dirty="0" err="1"/>
              <a:t>scolex</a:t>
            </a:r>
            <a:r>
              <a:rPr lang="en-CA" dirty="0"/>
              <a:t> or head.</a:t>
            </a:r>
            <a:endParaRPr lang="en-GB" dirty="0"/>
          </a:p>
          <a:p>
            <a:pPr lvl="1"/>
            <a:r>
              <a:rPr lang="en-CA" dirty="0"/>
              <a:t>Rest of tissues not developed</a:t>
            </a:r>
            <a:endParaRPr lang="en-GB" dirty="0"/>
          </a:p>
          <a:p>
            <a:pPr lvl="1"/>
            <a:r>
              <a:rPr lang="en-CA" dirty="0"/>
              <a:t>It may develop into various forms e.g. </a:t>
            </a:r>
            <a:r>
              <a:rPr lang="en-CA" dirty="0" err="1"/>
              <a:t>hydatid</a:t>
            </a:r>
            <a:r>
              <a:rPr lang="en-CA" dirty="0"/>
              <a:t> cyst, </a:t>
            </a:r>
            <a:r>
              <a:rPr lang="en-CA" dirty="0" err="1"/>
              <a:t>coenurus</a:t>
            </a:r>
            <a:r>
              <a:rPr lang="en-CA" dirty="0"/>
              <a:t>, cysticercoids and </a:t>
            </a:r>
            <a:r>
              <a:rPr lang="en-CA" dirty="0" err="1"/>
              <a:t>strobilocercus</a:t>
            </a:r>
            <a:r>
              <a:rPr lang="en-CA" dirty="0"/>
              <a:t>.</a:t>
            </a:r>
            <a:endParaRPr lang="en-GB" dirty="0"/>
          </a:p>
          <a:p>
            <a:pPr lvl="1"/>
            <a:r>
              <a:rPr lang="en-CA" dirty="0"/>
              <a:t>Cysts of larvae are found in the intermediate host.</a:t>
            </a:r>
            <a:endParaRPr lang="en-GB" dirty="0"/>
          </a:p>
          <a:p>
            <a:r>
              <a:rPr lang="en-CA" dirty="0"/>
              <a:t>Morphology: Egg</a:t>
            </a:r>
            <a:endParaRPr lang="en-GB" dirty="0"/>
          </a:p>
          <a:p>
            <a:pPr lvl="1"/>
            <a:r>
              <a:rPr lang="en-CA" dirty="0"/>
              <a:t>Eggs are fully </a:t>
            </a:r>
            <a:r>
              <a:rPr lang="en-CA" dirty="0" err="1"/>
              <a:t>embryonated</a:t>
            </a:r>
            <a:r>
              <a:rPr lang="en-CA" dirty="0"/>
              <a:t> for </a:t>
            </a:r>
            <a:r>
              <a:rPr lang="en-CA" dirty="0" err="1"/>
              <a:t>cyclophillidae</a:t>
            </a:r>
            <a:r>
              <a:rPr lang="en-CA" dirty="0"/>
              <a:t> and partial for </a:t>
            </a:r>
            <a:r>
              <a:rPr lang="en-CA" dirty="0" err="1"/>
              <a:t>pseudophyllidae</a:t>
            </a:r>
            <a:endParaRPr lang="en-GB" dirty="0"/>
          </a:p>
          <a:p>
            <a:pPr lvl="1"/>
            <a:r>
              <a:rPr lang="en-CA" dirty="0"/>
              <a:t>Eggs are released in stool by definitive host. (is a host that has mature male &amp; female parasites)</a:t>
            </a:r>
            <a:endParaRPr lang="en-GB" dirty="0"/>
          </a:p>
          <a:p>
            <a:pPr lvl="1"/>
            <a:r>
              <a:rPr lang="en-CA" dirty="0"/>
              <a:t>Hatches to form an </a:t>
            </a:r>
            <a:r>
              <a:rPr lang="en-CA" dirty="0" err="1"/>
              <a:t>onchosphere</a:t>
            </a:r>
            <a:r>
              <a:rPr lang="en-CA" dirty="0"/>
              <a:t> (</a:t>
            </a:r>
            <a:r>
              <a:rPr lang="en-CA" dirty="0" err="1"/>
              <a:t>hexacanth</a:t>
            </a:r>
            <a:r>
              <a:rPr lang="en-CA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141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CA" dirty="0"/>
              <a:t>Patterns of life cycle of </a:t>
            </a:r>
            <a:r>
              <a:rPr lang="en-CA" dirty="0" err="1" smtClean="0"/>
              <a:t>cestodes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CA" b="1" u="sng" dirty="0" smtClean="0"/>
              <a:t>GROUP PSEUDOPHYLLIDAE</a:t>
            </a:r>
          </a:p>
          <a:p>
            <a:r>
              <a:rPr lang="en-CA" dirty="0" smtClean="0"/>
              <a:t>(</a:t>
            </a:r>
            <a:r>
              <a:rPr lang="en-CA" dirty="0"/>
              <a:t>e.g. </a:t>
            </a:r>
            <a:r>
              <a:rPr lang="en-CA" dirty="0" err="1"/>
              <a:t>Diphyllidrium</a:t>
            </a:r>
            <a:r>
              <a:rPr lang="en-CA" dirty="0"/>
              <a:t> </a:t>
            </a:r>
            <a:r>
              <a:rPr lang="en-CA" dirty="0" err="1"/>
              <a:t>latum</a:t>
            </a:r>
            <a:r>
              <a:rPr lang="en-CA" dirty="0"/>
              <a:t>)</a:t>
            </a:r>
            <a:endParaRPr lang="en-GB" dirty="0"/>
          </a:p>
          <a:p>
            <a:r>
              <a:rPr lang="en-CA" dirty="0"/>
              <a:t>Partially </a:t>
            </a:r>
            <a:r>
              <a:rPr lang="en-CA" dirty="0" err="1"/>
              <a:t>embryonated</a:t>
            </a:r>
            <a:r>
              <a:rPr lang="en-CA" dirty="0"/>
              <a:t> egg</a:t>
            </a:r>
            <a:endParaRPr lang="en-GB" dirty="0"/>
          </a:p>
          <a:p>
            <a:r>
              <a:rPr lang="en-CA" dirty="0"/>
              <a:t>After some time hatches in water to release ciliated </a:t>
            </a:r>
            <a:r>
              <a:rPr lang="en-CA" dirty="0" err="1"/>
              <a:t>coracidium</a:t>
            </a:r>
            <a:endParaRPr lang="en-GB" dirty="0"/>
          </a:p>
          <a:p>
            <a:r>
              <a:rPr lang="en-CA" dirty="0"/>
              <a:t>Also has some embryonic hooks</a:t>
            </a:r>
            <a:endParaRPr lang="en-GB" dirty="0"/>
          </a:p>
          <a:p>
            <a:r>
              <a:rPr lang="en-CA" dirty="0"/>
              <a:t>Ingested by arthropods (usually aquatic e.g. copepod &amp; other microscopic crustaceans)</a:t>
            </a:r>
            <a:endParaRPr lang="en-GB" dirty="0"/>
          </a:p>
          <a:p>
            <a:r>
              <a:rPr lang="en-CA" dirty="0"/>
              <a:t>Penetrates gut, attaches in the </a:t>
            </a:r>
            <a:r>
              <a:rPr lang="en-CA" dirty="0" err="1"/>
              <a:t>haemocoel</a:t>
            </a:r>
            <a:r>
              <a:rPr lang="en-CA" dirty="0"/>
              <a:t> &amp; develops to </a:t>
            </a:r>
            <a:r>
              <a:rPr lang="en-CA" dirty="0" err="1"/>
              <a:t>precercoid</a:t>
            </a:r>
            <a:r>
              <a:rPr lang="en-CA" dirty="0"/>
              <a:t> (without embryonic hooks</a:t>
            </a:r>
            <a:r>
              <a:rPr lang="en-CA" dirty="0" smtClean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607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/>
          <a:lstStyle/>
          <a:p>
            <a:r>
              <a:rPr lang="en-CA" dirty="0"/>
              <a:t>Rudiments of holdfast organs start developing.</a:t>
            </a:r>
            <a:endParaRPr lang="en-GB" dirty="0"/>
          </a:p>
          <a:p>
            <a:r>
              <a:rPr lang="en-CA" dirty="0"/>
              <a:t>Crustacean eaten by vertebrate (e.g. fish, reptile or amphibian)</a:t>
            </a:r>
            <a:endParaRPr lang="en-GB" dirty="0"/>
          </a:p>
          <a:p>
            <a:r>
              <a:rPr lang="en-CA" dirty="0" err="1"/>
              <a:t>Procercoid</a:t>
            </a:r>
            <a:r>
              <a:rPr lang="en-CA" dirty="0"/>
              <a:t> released and penetrates tissues, becomes </a:t>
            </a:r>
            <a:r>
              <a:rPr lang="en-CA" dirty="0" err="1"/>
              <a:t>prelocercoid</a:t>
            </a:r>
            <a:r>
              <a:rPr lang="en-CA" dirty="0"/>
              <a:t>. (is the last intermediate host b4 reaching man)</a:t>
            </a:r>
            <a:endParaRPr lang="en-GB" dirty="0"/>
          </a:p>
          <a:p>
            <a:r>
              <a:rPr lang="en-CA" dirty="0"/>
              <a:t>Usually have rudiments of adult holdfast organs.</a:t>
            </a:r>
            <a:endParaRPr lang="en-GB" dirty="0"/>
          </a:p>
          <a:p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intermediate host eaten by definitive host attaches to tissues, usually gut and develop into the adult tape worm.</a:t>
            </a:r>
            <a:endParaRPr lang="en-GB" dirty="0"/>
          </a:p>
          <a:p>
            <a:r>
              <a:rPr lang="en-CA" dirty="0"/>
              <a:t>Then </a:t>
            </a:r>
            <a:r>
              <a:rPr lang="en-CA" dirty="0" err="1"/>
              <a:t>stobilation</a:t>
            </a:r>
            <a:r>
              <a:rPr lang="en-CA" dirty="0"/>
              <a:t> begins</a:t>
            </a:r>
            <a:r>
              <a:rPr lang="en-CA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431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CA" b="1" u="sng" dirty="0" smtClean="0"/>
              <a:t>GROUP CYCLOPHILLIDAE</a:t>
            </a:r>
            <a:endParaRPr lang="en-GB" b="1" u="sng" dirty="0"/>
          </a:p>
          <a:p>
            <a:r>
              <a:rPr lang="en-CA" dirty="0"/>
              <a:t>Fully </a:t>
            </a:r>
            <a:r>
              <a:rPr lang="en-CA" dirty="0" err="1"/>
              <a:t>embryonated</a:t>
            </a:r>
            <a:r>
              <a:rPr lang="en-CA" dirty="0"/>
              <a:t> eggs.</a:t>
            </a:r>
            <a:endParaRPr lang="en-GB" dirty="0"/>
          </a:p>
          <a:p>
            <a:r>
              <a:rPr lang="en-CA" dirty="0"/>
              <a:t>Usually do not hatch until swallowed by definitive or intermediate host</a:t>
            </a:r>
            <a:endParaRPr lang="en-GB" dirty="0"/>
          </a:p>
          <a:p>
            <a:r>
              <a:rPr lang="en-CA" dirty="0"/>
              <a:t>Egg hatches to form an </a:t>
            </a:r>
            <a:r>
              <a:rPr lang="en-CA" dirty="0" err="1"/>
              <a:t>oncosphere</a:t>
            </a:r>
            <a:r>
              <a:rPr lang="en-CA" dirty="0"/>
              <a:t> (</a:t>
            </a:r>
            <a:r>
              <a:rPr lang="en-CA" dirty="0" err="1"/>
              <a:t>hexacanth</a:t>
            </a:r>
            <a:r>
              <a:rPr lang="en-CA" dirty="0"/>
              <a:t>)</a:t>
            </a:r>
            <a:endParaRPr lang="en-GB" dirty="0"/>
          </a:p>
          <a:p>
            <a:r>
              <a:rPr lang="en-CA" dirty="0"/>
              <a:t>Hold on to and penetrate the gut mucosa.</a:t>
            </a:r>
            <a:endParaRPr lang="en-GB" dirty="0"/>
          </a:p>
          <a:p>
            <a:r>
              <a:rPr lang="en-CA" dirty="0"/>
              <a:t>Penetrates into tissues, form a </a:t>
            </a:r>
            <a:r>
              <a:rPr lang="en-CA" dirty="0" err="1"/>
              <a:t>cysticercus</a:t>
            </a:r>
            <a:r>
              <a:rPr lang="en-CA" dirty="0"/>
              <a:t>.</a:t>
            </a:r>
            <a:endParaRPr lang="en-GB" dirty="0"/>
          </a:p>
          <a:p>
            <a:pPr lvl="1"/>
            <a:r>
              <a:rPr lang="en-CA" dirty="0"/>
              <a:t>Usually </a:t>
            </a:r>
            <a:r>
              <a:rPr lang="en-CA" dirty="0" smtClean="0"/>
              <a:t>has </a:t>
            </a:r>
            <a:r>
              <a:rPr lang="en-CA" dirty="0"/>
              <a:t>an </a:t>
            </a:r>
            <a:r>
              <a:rPr lang="en-CA" dirty="0" err="1"/>
              <a:t>invaginated</a:t>
            </a:r>
            <a:r>
              <a:rPr lang="en-CA" dirty="0"/>
              <a:t> retractable </a:t>
            </a:r>
            <a:r>
              <a:rPr lang="en-CA" dirty="0" err="1"/>
              <a:t>scolex</a:t>
            </a:r>
            <a:r>
              <a:rPr lang="en-CA" dirty="0"/>
              <a:t> enclosed in a bladder (e.g. </a:t>
            </a:r>
            <a:r>
              <a:rPr lang="en-CA" i="1" dirty="0"/>
              <a:t>T. </a:t>
            </a:r>
            <a:r>
              <a:rPr lang="en-CA" i="1" dirty="0" err="1"/>
              <a:t>solium</a:t>
            </a:r>
            <a:r>
              <a:rPr lang="en-CA" i="1" dirty="0" smtClean="0"/>
              <a:t>)</a:t>
            </a:r>
          </a:p>
          <a:p>
            <a:pPr lvl="1"/>
            <a:r>
              <a:rPr lang="en-CA" dirty="0" smtClean="0"/>
              <a:t>Rest </a:t>
            </a:r>
            <a:r>
              <a:rPr lang="en-CA" dirty="0"/>
              <a:t>of tissues not fully developed</a:t>
            </a:r>
            <a:r>
              <a:rPr lang="en-CA" dirty="0" smtClean="0"/>
              <a:t>.</a:t>
            </a:r>
          </a:p>
          <a:p>
            <a:pPr lvl="1"/>
            <a:r>
              <a:rPr lang="en-CA" dirty="0" err="1"/>
              <a:t>Cysticercus</a:t>
            </a:r>
            <a:r>
              <a:rPr lang="en-CA" dirty="0"/>
              <a:t> may develop into various larval forms</a:t>
            </a:r>
            <a:endParaRPr lang="en-GB" dirty="0"/>
          </a:p>
          <a:p>
            <a:pPr lvl="2"/>
            <a:r>
              <a:rPr lang="en-CA" dirty="0" err="1"/>
              <a:t>Hydatid</a:t>
            </a:r>
            <a:r>
              <a:rPr lang="en-CA" dirty="0"/>
              <a:t> </a:t>
            </a:r>
            <a:r>
              <a:rPr lang="en-CA" dirty="0" smtClean="0"/>
              <a:t>cyst-  </a:t>
            </a:r>
            <a:r>
              <a:rPr lang="en-GB" dirty="0" smtClean="0"/>
              <a:t>Inner </a:t>
            </a:r>
            <a:r>
              <a:rPr lang="en-GB" dirty="0"/>
              <a:t>layer is </a:t>
            </a:r>
            <a:r>
              <a:rPr lang="en-GB" dirty="0" smtClean="0"/>
              <a:t>germinal layer  </a:t>
            </a:r>
            <a:r>
              <a:rPr lang="en-CA" dirty="0" smtClean="0"/>
              <a:t>and is contained </a:t>
            </a:r>
            <a:r>
              <a:rPr lang="en-CA" dirty="0"/>
              <a:t>in a broad capsule which has </a:t>
            </a:r>
            <a:r>
              <a:rPr lang="en-CA" dirty="0" err="1"/>
              <a:t>hydatid</a:t>
            </a:r>
            <a:r>
              <a:rPr lang="en-CA" dirty="0"/>
              <a:t> fluid  may contain up to one million </a:t>
            </a:r>
            <a:r>
              <a:rPr lang="en-CA" dirty="0" err="1"/>
              <a:t>protoscolices</a:t>
            </a:r>
            <a:endParaRPr lang="en-GB" dirty="0"/>
          </a:p>
          <a:p>
            <a:pPr lvl="2"/>
            <a:r>
              <a:rPr lang="en-CA" dirty="0" err="1"/>
              <a:t>Strobilocercus</a:t>
            </a:r>
            <a:endParaRPr lang="en-GB" dirty="0"/>
          </a:p>
          <a:p>
            <a:pPr lvl="2"/>
            <a:r>
              <a:rPr lang="en-CA" dirty="0" err="1"/>
              <a:t>Coenurus</a:t>
            </a:r>
            <a:endParaRPr lang="en-GB" dirty="0"/>
          </a:p>
          <a:p>
            <a:pPr lvl="2"/>
            <a:r>
              <a:rPr lang="en-CA" dirty="0" smtClean="0"/>
              <a:t>Cysticercoids- </a:t>
            </a:r>
            <a:r>
              <a:rPr lang="en-CA" dirty="0"/>
              <a:t>a solid larva with adult </a:t>
            </a:r>
            <a:r>
              <a:rPr lang="en-CA" dirty="0" err="1"/>
              <a:t>scolex</a:t>
            </a:r>
            <a:r>
              <a:rPr lang="en-CA" dirty="0"/>
              <a:t> (e.g. </a:t>
            </a:r>
            <a:r>
              <a:rPr lang="en-CA" i="1" dirty="0"/>
              <a:t>H. nana</a:t>
            </a:r>
            <a:r>
              <a:rPr lang="en-CA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1117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DCIM\Camera\IMG_20130327_0955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759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DCIM\Camera\IMG_20130327_0957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3901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DCIM\Camera\IMG_20130327_09583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3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US" sz="4000" b="1" dirty="0" smtClean="0"/>
              <a:t>CLASSIFICATION:HELMINTHES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Phylum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Nematoda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(round worm)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[</a:t>
            </a:r>
            <a:r>
              <a:rPr lang="en-US" dirty="0" err="1"/>
              <a:t>nema</a:t>
            </a:r>
            <a:r>
              <a:rPr lang="en-US" dirty="0"/>
              <a:t>(</a:t>
            </a:r>
            <a:r>
              <a:rPr lang="en-US" dirty="0" err="1"/>
              <a:t>Gk</a:t>
            </a:r>
            <a:r>
              <a:rPr lang="en-US" dirty="0"/>
              <a:t>)-threadlike; </a:t>
            </a:r>
            <a:r>
              <a:rPr lang="en-US" dirty="0" err="1"/>
              <a:t>oidos</a:t>
            </a:r>
            <a:r>
              <a:rPr lang="en-US" dirty="0"/>
              <a:t>-form]</a:t>
            </a:r>
            <a:endParaRPr lang="en-GB" dirty="0"/>
          </a:p>
          <a:p>
            <a:pPr lvl="0"/>
            <a:r>
              <a:rPr lang="en-US" dirty="0"/>
              <a:t>M</a:t>
            </a:r>
            <a:r>
              <a:rPr lang="en-US" dirty="0" smtClean="0"/>
              <a:t>ulticellular</a:t>
            </a:r>
            <a:endParaRPr lang="en-GB" dirty="0"/>
          </a:p>
          <a:p>
            <a:pPr lvl="0"/>
            <a:r>
              <a:rPr lang="en-US" dirty="0"/>
              <a:t>C</a:t>
            </a:r>
            <a:r>
              <a:rPr lang="en-US" dirty="0" smtClean="0"/>
              <a:t>ylindrical </a:t>
            </a:r>
            <a:r>
              <a:rPr lang="en-US" dirty="0"/>
              <a:t>body</a:t>
            </a:r>
            <a:endParaRPr lang="en-GB" dirty="0"/>
          </a:p>
          <a:p>
            <a:pPr lvl="0"/>
            <a:r>
              <a:rPr lang="en-US" dirty="0"/>
              <a:t>R</a:t>
            </a:r>
            <a:r>
              <a:rPr lang="en-US" dirty="0" smtClean="0"/>
              <a:t>adial </a:t>
            </a:r>
            <a:r>
              <a:rPr lang="en-US" dirty="0"/>
              <a:t>symmetry</a:t>
            </a:r>
            <a:endParaRPr lang="en-GB" dirty="0"/>
          </a:p>
          <a:p>
            <a:pPr lvl="0"/>
            <a:r>
              <a:rPr lang="en-US" dirty="0"/>
              <a:t>N</a:t>
            </a:r>
            <a:r>
              <a:rPr lang="en-US" dirty="0" smtClean="0"/>
              <a:t>on-cellular </a:t>
            </a:r>
            <a:r>
              <a:rPr lang="en-US" dirty="0"/>
              <a:t>outer cuticle</a:t>
            </a:r>
            <a:endParaRPr lang="en-GB" dirty="0"/>
          </a:p>
          <a:p>
            <a:pPr lvl="0"/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bisexual</a:t>
            </a:r>
            <a:endParaRPr lang="en-GB" dirty="0"/>
          </a:p>
          <a:p>
            <a:pPr lvl="0"/>
            <a:r>
              <a:rPr lang="en-US" dirty="0"/>
              <a:t>S</a:t>
            </a:r>
            <a:r>
              <a:rPr lang="en-US" dirty="0" smtClean="0"/>
              <a:t>exes </a:t>
            </a:r>
            <a:r>
              <a:rPr lang="en-US" dirty="0"/>
              <a:t>distinct</a:t>
            </a:r>
            <a:endParaRPr lang="en-GB" dirty="0"/>
          </a:p>
          <a:p>
            <a:pPr lvl="0"/>
            <a:r>
              <a:rPr lang="en-US" dirty="0"/>
              <a:t>B</a:t>
            </a:r>
            <a:r>
              <a:rPr lang="en-US" dirty="0" smtClean="0"/>
              <a:t>ilateral </a:t>
            </a:r>
            <a:r>
              <a:rPr lang="en-US" dirty="0"/>
              <a:t>symmetry</a:t>
            </a:r>
            <a:endParaRPr lang="en-GB" dirty="0"/>
          </a:p>
          <a:p>
            <a:pPr lvl="0"/>
            <a:r>
              <a:rPr lang="en-US" dirty="0"/>
              <a:t>C</a:t>
            </a:r>
            <a:r>
              <a:rPr lang="en-US" dirty="0" smtClean="0"/>
              <a:t>omplete </a:t>
            </a:r>
            <a:r>
              <a:rPr lang="en-US" dirty="0"/>
              <a:t>digestive tract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5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US" b="1" dirty="0" smtClean="0"/>
              <a:t>CLASS TREMATODA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GENERAL CHARACTERISTICS</a:t>
            </a:r>
            <a:endParaRPr lang="en-GB" u="sng" dirty="0" smtClean="0"/>
          </a:p>
          <a:p>
            <a:pPr lvl="0"/>
            <a:r>
              <a:rPr lang="en-CA" dirty="0" smtClean="0"/>
              <a:t>Are </a:t>
            </a:r>
            <a:r>
              <a:rPr lang="en-CA" i="1" dirty="0"/>
              <a:t>leaf-shaped </a:t>
            </a:r>
            <a:r>
              <a:rPr lang="en-CA" i="1" dirty="0" err="1"/>
              <a:t>unsegmented</a:t>
            </a:r>
            <a:r>
              <a:rPr lang="en-CA" i="1" dirty="0"/>
              <a:t> flat worms</a:t>
            </a:r>
            <a:r>
              <a:rPr lang="en-CA" dirty="0"/>
              <a:t> also called </a:t>
            </a:r>
            <a:r>
              <a:rPr lang="en-CA" b="1" dirty="0"/>
              <a:t>flukes, </a:t>
            </a:r>
            <a:r>
              <a:rPr lang="en-US" dirty="0"/>
              <a:t>subclass</a:t>
            </a:r>
            <a:r>
              <a:rPr lang="en-US" b="1" dirty="0"/>
              <a:t> </a:t>
            </a:r>
            <a:r>
              <a:rPr lang="en-US" b="1" dirty="0" err="1"/>
              <a:t>Digenea</a:t>
            </a:r>
            <a:endParaRPr lang="en-GB" dirty="0"/>
          </a:p>
          <a:p>
            <a:pPr lvl="0"/>
            <a:r>
              <a:rPr lang="en-CA" dirty="0"/>
              <a:t>Vary in size from </a:t>
            </a:r>
            <a:r>
              <a:rPr lang="en-CA" i="1" dirty="0"/>
              <a:t>1mm to several centimeters</a:t>
            </a:r>
            <a:endParaRPr lang="en-GB" dirty="0"/>
          </a:p>
          <a:p>
            <a:pPr lvl="0"/>
            <a:r>
              <a:rPr lang="en-CA" dirty="0"/>
              <a:t>Have 2 strong muscular cup-shaped depressions called </a:t>
            </a:r>
            <a:r>
              <a:rPr lang="en-CA" b="1" dirty="0"/>
              <a:t>suckers</a:t>
            </a:r>
            <a:r>
              <a:rPr lang="en-CA" dirty="0"/>
              <a:t> used as organs of attachment</a:t>
            </a:r>
            <a:endParaRPr lang="en-GB" dirty="0"/>
          </a:p>
          <a:p>
            <a:pPr lvl="1"/>
            <a:r>
              <a:rPr lang="en-CA" dirty="0"/>
              <a:t>The sucker surrounding the mouth is referred to as the </a:t>
            </a:r>
            <a:r>
              <a:rPr lang="en-CA" b="1" dirty="0"/>
              <a:t>oral sucker</a:t>
            </a:r>
            <a:endParaRPr lang="en-GB" dirty="0"/>
          </a:p>
          <a:p>
            <a:pPr lvl="1"/>
            <a:r>
              <a:rPr lang="en-CA" dirty="0"/>
              <a:t>The one on the ventral surface of the body is known as the </a:t>
            </a:r>
            <a:r>
              <a:rPr lang="en-CA" b="1" dirty="0"/>
              <a:t>ventral sucker (acetabulum</a:t>
            </a:r>
            <a:r>
              <a:rPr lang="en-CA" b="1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124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CA" dirty="0"/>
              <a:t>Each individual worm is hermaphrodite except for </a:t>
            </a:r>
            <a:r>
              <a:rPr lang="en-CA" b="1" dirty="0" err="1"/>
              <a:t>schistosomes</a:t>
            </a:r>
            <a:r>
              <a:rPr lang="en-CA" dirty="0"/>
              <a:t> which have separate sexes</a:t>
            </a:r>
            <a:endParaRPr lang="en-GB" dirty="0"/>
          </a:p>
          <a:p>
            <a:pPr lvl="0"/>
            <a:r>
              <a:rPr lang="en-CA" dirty="0"/>
              <a:t>Have </a:t>
            </a:r>
            <a:r>
              <a:rPr lang="en-CA" b="1" dirty="0"/>
              <a:t>no body cavity</a:t>
            </a:r>
            <a:r>
              <a:rPr lang="en-CA" dirty="0"/>
              <a:t> with an incomplete alimentary canal</a:t>
            </a:r>
            <a:endParaRPr lang="en-GB" dirty="0"/>
          </a:p>
          <a:p>
            <a:pPr lvl="0"/>
            <a:r>
              <a:rPr lang="en-CA" dirty="0"/>
              <a:t>The excretory and nervous systems are present. The excretory system consisting of ‘</a:t>
            </a:r>
            <a:r>
              <a:rPr lang="en-CA" b="1" dirty="0"/>
              <a:t>Flame cells’</a:t>
            </a:r>
            <a:r>
              <a:rPr lang="en-CA" dirty="0"/>
              <a:t>, which open into a posterior excretory </a:t>
            </a:r>
            <a:r>
              <a:rPr lang="en-CA" dirty="0" smtClean="0"/>
              <a:t>pore</a:t>
            </a:r>
            <a:endParaRPr lang="en-GB" dirty="0"/>
          </a:p>
          <a:p>
            <a:pPr lvl="0"/>
            <a:r>
              <a:rPr lang="en-CA" dirty="0"/>
              <a:t>Reproductive system is highly developed and complete</a:t>
            </a:r>
            <a:endParaRPr lang="en-GB" dirty="0"/>
          </a:p>
          <a:p>
            <a:pPr lvl="0"/>
            <a:r>
              <a:rPr lang="en-CA" dirty="0"/>
              <a:t>The worms are </a:t>
            </a:r>
            <a:r>
              <a:rPr lang="en-CA" b="1" dirty="0"/>
              <a:t>oviparous</a:t>
            </a:r>
            <a:r>
              <a:rPr lang="en-CA" dirty="0"/>
              <a:t> thus as they produce eggs</a:t>
            </a:r>
            <a:endParaRPr lang="en-GB" dirty="0"/>
          </a:p>
          <a:p>
            <a:pPr lvl="0"/>
            <a:r>
              <a:rPr lang="en-CA" dirty="0"/>
              <a:t>Eggs are </a:t>
            </a:r>
            <a:r>
              <a:rPr lang="en-CA" b="1" dirty="0" err="1"/>
              <a:t>operculated</a:t>
            </a:r>
            <a:r>
              <a:rPr lang="en-CA" dirty="0"/>
              <a:t> i.e. have a lid (operculum) except for the </a:t>
            </a:r>
            <a:r>
              <a:rPr lang="en-CA" b="1" dirty="0" err="1"/>
              <a:t>schistosomes</a:t>
            </a:r>
            <a:r>
              <a:rPr lang="en-CA" b="1" dirty="0"/>
              <a:t> </a:t>
            </a:r>
            <a:r>
              <a:rPr lang="en-CA" dirty="0"/>
              <a:t>and can only develop in water. </a:t>
            </a:r>
            <a:r>
              <a:rPr lang="en-CA" dirty="0" err="1"/>
              <a:t>Schistosomes</a:t>
            </a:r>
            <a:r>
              <a:rPr lang="en-CA" dirty="0"/>
              <a:t>’ eggs have a spine that can define the type of </a:t>
            </a:r>
            <a:r>
              <a:rPr lang="en-CA" dirty="0" err="1"/>
              <a:t>spp</a:t>
            </a:r>
            <a:r>
              <a:rPr lang="en-CA" dirty="0"/>
              <a:t> of </a:t>
            </a:r>
            <a:r>
              <a:rPr lang="en-CA" dirty="0" err="1"/>
              <a:t>schistosomes</a:t>
            </a:r>
            <a:r>
              <a:rPr lang="en-CA" dirty="0"/>
              <a:t>, i.e. terminal, lateral &amp; rudimentary spines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72078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CA" b="1" dirty="0"/>
              <a:t>Life </a:t>
            </a:r>
            <a:r>
              <a:rPr lang="en-CA" b="1" dirty="0" smtClean="0"/>
              <a:t>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/>
          <a:lstStyle/>
          <a:p>
            <a:pPr lvl="0"/>
            <a:r>
              <a:rPr lang="en-CA" dirty="0" smtClean="0"/>
              <a:t>The </a:t>
            </a:r>
            <a:r>
              <a:rPr lang="en-CA" dirty="0"/>
              <a:t>worms pass their life cycle in 2 different hosts</a:t>
            </a:r>
            <a:endParaRPr lang="en-GB" dirty="0"/>
          </a:p>
          <a:p>
            <a:pPr lvl="1"/>
            <a:r>
              <a:rPr lang="en-CA" i="1" dirty="0"/>
              <a:t>The definitive host:</a:t>
            </a:r>
            <a:r>
              <a:rPr lang="en-CA" dirty="0"/>
              <a:t> generally humans, harbor the adult worm</a:t>
            </a:r>
            <a:endParaRPr lang="en-GB" dirty="0"/>
          </a:p>
          <a:p>
            <a:pPr lvl="1"/>
            <a:r>
              <a:rPr lang="en-CA" i="1" dirty="0"/>
              <a:t>The intermediate host:</a:t>
            </a:r>
            <a:r>
              <a:rPr lang="en-CA" dirty="0"/>
              <a:t> a fresh water snail or mollusc</a:t>
            </a:r>
            <a:endParaRPr lang="en-GB" dirty="0"/>
          </a:p>
          <a:p>
            <a:pPr lvl="1"/>
            <a:r>
              <a:rPr lang="en-CA" i="1" dirty="0"/>
              <a:t>The 2</a:t>
            </a:r>
            <a:r>
              <a:rPr lang="en-CA" i="1" baseline="30000" dirty="0"/>
              <a:t>nd</a:t>
            </a:r>
            <a:r>
              <a:rPr lang="en-CA" i="1" dirty="0"/>
              <a:t> intermediate host:</a:t>
            </a:r>
            <a:r>
              <a:rPr lang="en-CA" dirty="0"/>
              <a:t> (fish or crab) may be required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5873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97329"/>
              </p:ext>
            </p:extLst>
          </p:nvPr>
        </p:nvGraphicFramePr>
        <p:xfrm>
          <a:off x="304799" y="290319"/>
          <a:ext cx="8686801" cy="5196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732"/>
                <a:gridCol w="1789153"/>
                <a:gridCol w="1810554"/>
                <a:gridCol w="1131064"/>
                <a:gridCol w="1669298"/>
              </a:tblGrid>
              <a:tr h="232225">
                <a:tc gridSpan="5"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  <a:tabLst>
                          <a:tab pos="1907540" algn="l"/>
                        </a:tabLst>
                      </a:pPr>
                      <a:r>
                        <a:rPr lang="en-CA" sz="1400" dirty="0">
                          <a:effectLst/>
                        </a:rPr>
                        <a:t>	Systematic classification of </a:t>
                      </a:r>
                      <a:r>
                        <a:rPr lang="en-CA" sz="1400" dirty="0" err="1">
                          <a:effectLst/>
                        </a:rPr>
                        <a:t>Trematodes</a:t>
                      </a:r>
                      <a:endParaRPr lang="en-GB" sz="14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6676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Family</a:t>
                      </a:r>
                      <a:endParaRPr lang="en-GB" sz="14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Genus</a:t>
                      </a:r>
                      <a:endParaRPr lang="en-GB" sz="14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Species</a:t>
                      </a:r>
                      <a:endParaRPr lang="en-GB" sz="14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Habitat</a:t>
                      </a:r>
                      <a:endParaRPr lang="en-GB" sz="14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Manifestation</a:t>
                      </a:r>
                      <a:endParaRPr lang="en-GB" sz="14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</a:tr>
              <a:tr h="2612561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Schistosomatiodae</a:t>
                      </a:r>
                      <a:endParaRPr lang="en-GB" sz="14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 err="1">
                          <a:effectLst/>
                        </a:rPr>
                        <a:t>Schistosoma</a:t>
                      </a:r>
                      <a:endParaRPr lang="en-GB" sz="14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S. </a:t>
                      </a:r>
                      <a:r>
                        <a:rPr lang="en-CA" sz="1400" dirty="0" err="1">
                          <a:effectLst/>
                        </a:rPr>
                        <a:t>haematobium</a:t>
                      </a:r>
                      <a:endParaRPr lang="en-GB" sz="14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S. </a:t>
                      </a:r>
                      <a:r>
                        <a:rPr lang="en-CA" sz="1400" dirty="0" err="1">
                          <a:effectLst/>
                        </a:rPr>
                        <a:t>mansoni</a:t>
                      </a:r>
                      <a:endParaRPr lang="en-GB" sz="14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S. </a:t>
                      </a:r>
                      <a:r>
                        <a:rPr lang="en-CA" sz="1400" dirty="0" err="1">
                          <a:effectLst/>
                        </a:rPr>
                        <a:t>japoni</a:t>
                      </a:r>
                      <a:endParaRPr lang="en-GB" sz="14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Blood</a:t>
                      </a:r>
                      <a:endParaRPr lang="en-GB" sz="140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Blood</a:t>
                      </a:r>
                      <a:endParaRPr lang="en-GB" sz="140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Blood</a:t>
                      </a:r>
                      <a:endParaRPr lang="en-GB" sz="14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Haematuria</a:t>
                      </a:r>
                      <a:endParaRPr lang="en-GB" sz="14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Dysentery</a:t>
                      </a:r>
                      <a:endParaRPr lang="en-GB" sz="14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Dysentery &amp; Liver cirrhosis</a:t>
                      </a:r>
                      <a:endParaRPr lang="en-GB" sz="14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</a:tr>
              <a:tr h="1654619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 err="1">
                          <a:effectLst/>
                        </a:rPr>
                        <a:t>Paramphistomatidae</a:t>
                      </a:r>
                      <a:endParaRPr lang="en-GB" sz="14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Gastrodiscoides</a:t>
                      </a:r>
                      <a:endParaRPr lang="en-GB" sz="140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Watsonius</a:t>
                      </a:r>
                      <a:endParaRPr lang="en-GB" sz="14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G. </a:t>
                      </a:r>
                      <a:r>
                        <a:rPr lang="en-CA" sz="1400" dirty="0" err="1">
                          <a:effectLst/>
                        </a:rPr>
                        <a:t>hominis</a:t>
                      </a:r>
                      <a:endParaRPr lang="en-GB" sz="14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W. </a:t>
                      </a:r>
                      <a:r>
                        <a:rPr lang="en-CA" sz="1400" dirty="0" err="1">
                          <a:effectLst/>
                        </a:rPr>
                        <a:t>watsoni</a:t>
                      </a:r>
                      <a:endParaRPr lang="en-GB" sz="14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L.I</a:t>
                      </a:r>
                      <a:endParaRPr lang="en-GB" sz="14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S.I</a:t>
                      </a:r>
                      <a:endParaRPr lang="en-GB" sz="14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Mucous diarrhoea</a:t>
                      </a:r>
                      <a:endParaRPr lang="en-GB" sz="14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Diarrhoea</a:t>
                      </a:r>
                      <a:endParaRPr lang="en-GB" sz="14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390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9093"/>
              </p:ext>
            </p:extLst>
          </p:nvPr>
        </p:nvGraphicFramePr>
        <p:xfrm>
          <a:off x="152400" y="152400"/>
          <a:ext cx="8991600" cy="4866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727"/>
                <a:gridCol w="1669249"/>
                <a:gridCol w="1773783"/>
                <a:gridCol w="2199348"/>
                <a:gridCol w="1518493"/>
              </a:tblGrid>
              <a:tr h="1073159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 err="1">
                          <a:effectLst/>
                        </a:rPr>
                        <a:t>Fascioloidea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 err="1">
                          <a:effectLst/>
                        </a:rPr>
                        <a:t>Fasciola</a:t>
                      </a:r>
                      <a:endParaRPr lang="en-GB" sz="16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 err="1">
                          <a:effectLst/>
                        </a:rPr>
                        <a:t>Fasciolopsis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F. hepatica</a:t>
                      </a:r>
                      <a:endParaRPr lang="en-GB" sz="16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F. </a:t>
                      </a:r>
                      <a:r>
                        <a:rPr lang="en-CA" sz="1600" dirty="0" err="1">
                          <a:effectLst/>
                        </a:rPr>
                        <a:t>buski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Liver of sheep/man</a:t>
                      </a:r>
                      <a:endParaRPr lang="en-GB" sz="16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S.I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Diarrhoea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</a:tr>
              <a:tr h="1324748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 err="1">
                          <a:effectLst/>
                        </a:rPr>
                        <a:t>Opisthrochdae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 err="1">
                          <a:effectLst/>
                        </a:rPr>
                        <a:t>Cionorchis</a:t>
                      </a:r>
                      <a:endParaRPr lang="en-GB" sz="16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 err="1">
                          <a:effectLst/>
                        </a:rPr>
                        <a:t>Opisthorchis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C. </a:t>
                      </a:r>
                      <a:r>
                        <a:rPr lang="en-CA" sz="1600" dirty="0" err="1">
                          <a:effectLst/>
                        </a:rPr>
                        <a:t>simensis</a:t>
                      </a:r>
                      <a:endParaRPr lang="en-GB" sz="16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O. </a:t>
                      </a:r>
                      <a:r>
                        <a:rPr lang="en-CA" sz="1600" dirty="0" err="1">
                          <a:effectLst/>
                        </a:rPr>
                        <a:t>felineus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Liver</a:t>
                      </a:r>
                      <a:endParaRPr lang="en-GB" sz="16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Liver of cat/man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Jaundice</a:t>
                      </a:r>
                      <a:endParaRPr lang="en-GB" sz="16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Jaundice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</a:tr>
              <a:tr h="1576339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 err="1">
                          <a:effectLst/>
                        </a:rPr>
                        <a:t>Heterophyidae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Heterophyse</a:t>
                      </a:r>
                      <a:endParaRPr lang="en-GB" sz="160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Metagonimus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H. </a:t>
                      </a:r>
                      <a:r>
                        <a:rPr lang="en-CA" sz="1600" dirty="0" err="1">
                          <a:effectLst/>
                        </a:rPr>
                        <a:t>heterophyse</a:t>
                      </a:r>
                      <a:endParaRPr lang="en-GB" sz="16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M. </a:t>
                      </a:r>
                      <a:r>
                        <a:rPr lang="en-CA" sz="1600" dirty="0" err="1">
                          <a:effectLst/>
                        </a:rPr>
                        <a:t>yokogawai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S.I</a:t>
                      </a:r>
                      <a:endParaRPr lang="en-GB" sz="16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S.I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Diarrhoea</a:t>
                      </a:r>
                      <a:endParaRPr lang="en-GB" sz="1600" dirty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Diarrhoea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</a:tr>
              <a:tr h="521554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Paragonimus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Paragonimus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P. </a:t>
                      </a:r>
                      <a:r>
                        <a:rPr lang="en-CA" sz="1600" dirty="0" err="1" smtClean="0">
                          <a:effectLst/>
                        </a:rPr>
                        <a:t>Westermani</a:t>
                      </a:r>
                      <a:endParaRPr lang="en-CA" sz="1600" dirty="0" smtClean="0">
                        <a:effectLst/>
                      </a:endParaRPr>
                    </a:p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smtClean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P.Kellicotti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Lungs 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 err="1">
                          <a:effectLst/>
                        </a:rPr>
                        <a:t>Haemoptysis</a:t>
                      </a:r>
                      <a:r>
                        <a:rPr lang="en-CA" sz="1600" dirty="0">
                          <a:effectLst/>
                        </a:rPr>
                        <a:t> 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28579" marR="285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3854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CA" b="1" dirty="0"/>
              <a:t>Classification of </a:t>
            </a:r>
            <a:r>
              <a:rPr lang="en-CA" b="1" dirty="0" err="1" smtClean="0"/>
              <a:t>Trematodes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According </a:t>
            </a:r>
            <a:r>
              <a:rPr lang="en-CA" dirty="0"/>
              <a:t>to the habitat of the </a:t>
            </a:r>
            <a:r>
              <a:rPr lang="en-CA" dirty="0" err="1"/>
              <a:t>trematodes</a:t>
            </a:r>
            <a:endParaRPr lang="en-GB" dirty="0"/>
          </a:p>
          <a:p>
            <a:pPr lvl="0"/>
            <a:r>
              <a:rPr lang="en-CA" dirty="0"/>
              <a:t>Intestinal </a:t>
            </a:r>
            <a:r>
              <a:rPr lang="en-CA" dirty="0" err="1"/>
              <a:t>trematodes</a:t>
            </a:r>
            <a:r>
              <a:rPr lang="en-CA" dirty="0"/>
              <a:t> (intestinal flukes)</a:t>
            </a:r>
            <a:endParaRPr lang="en-GB" dirty="0"/>
          </a:p>
          <a:p>
            <a:pPr lvl="1"/>
            <a:r>
              <a:rPr lang="en-CA" dirty="0"/>
              <a:t>S.I: </a:t>
            </a:r>
            <a:r>
              <a:rPr lang="en-CA" i="1" dirty="0"/>
              <a:t>F. </a:t>
            </a:r>
            <a:r>
              <a:rPr lang="en-CA" i="1" dirty="0" err="1"/>
              <a:t>buski</a:t>
            </a:r>
            <a:r>
              <a:rPr lang="en-CA" i="1" dirty="0"/>
              <a:t>, H. </a:t>
            </a:r>
            <a:r>
              <a:rPr lang="en-CA" i="1" dirty="0" err="1"/>
              <a:t>heterophyes</a:t>
            </a:r>
            <a:r>
              <a:rPr lang="en-CA" i="1" dirty="0"/>
              <a:t>, M. </a:t>
            </a:r>
            <a:r>
              <a:rPr lang="en-CA" i="1" dirty="0" err="1"/>
              <a:t>yokogawai</a:t>
            </a:r>
            <a:r>
              <a:rPr lang="en-CA" i="1" dirty="0"/>
              <a:t>, W. </a:t>
            </a:r>
            <a:r>
              <a:rPr lang="en-CA" i="1" dirty="0" err="1"/>
              <a:t>watsoni</a:t>
            </a:r>
            <a:endParaRPr lang="en-GB" dirty="0"/>
          </a:p>
          <a:p>
            <a:pPr lvl="1"/>
            <a:r>
              <a:rPr lang="en-CA" dirty="0"/>
              <a:t>L.I:</a:t>
            </a:r>
            <a:r>
              <a:rPr lang="en-CA" i="1" dirty="0"/>
              <a:t> G. </a:t>
            </a:r>
            <a:r>
              <a:rPr lang="en-CA" i="1" dirty="0" err="1"/>
              <a:t>hominis</a:t>
            </a:r>
            <a:endParaRPr lang="en-GB" dirty="0"/>
          </a:p>
          <a:p>
            <a:pPr lvl="0"/>
            <a:r>
              <a:rPr lang="en-CA" dirty="0"/>
              <a:t>Hepatic </a:t>
            </a:r>
            <a:r>
              <a:rPr lang="en-CA" dirty="0" err="1"/>
              <a:t>trematodes</a:t>
            </a:r>
            <a:r>
              <a:rPr lang="en-CA" dirty="0"/>
              <a:t> (liver flukes) mainly in china &amp; far East</a:t>
            </a:r>
            <a:endParaRPr lang="en-GB" dirty="0"/>
          </a:p>
          <a:p>
            <a:pPr lvl="1"/>
            <a:r>
              <a:rPr lang="en-CA" dirty="0"/>
              <a:t>E.g. </a:t>
            </a:r>
            <a:r>
              <a:rPr lang="en-CA" i="1" dirty="0"/>
              <a:t>C. </a:t>
            </a:r>
            <a:r>
              <a:rPr lang="en-CA" i="1" dirty="0" err="1"/>
              <a:t>sinensis</a:t>
            </a:r>
            <a:r>
              <a:rPr lang="en-CA" i="1" dirty="0"/>
              <a:t>, O. </a:t>
            </a:r>
            <a:r>
              <a:rPr lang="en-CA" i="1" dirty="0" err="1"/>
              <a:t>felineus</a:t>
            </a:r>
            <a:r>
              <a:rPr lang="en-CA" i="1" dirty="0"/>
              <a:t>, F. hepatica</a:t>
            </a:r>
            <a:endParaRPr lang="en-GB" dirty="0"/>
          </a:p>
          <a:p>
            <a:pPr lvl="0"/>
            <a:r>
              <a:rPr lang="en-CA" dirty="0"/>
              <a:t>Lung </a:t>
            </a:r>
            <a:r>
              <a:rPr lang="en-CA" dirty="0" err="1"/>
              <a:t>trematodes</a:t>
            </a:r>
            <a:r>
              <a:rPr lang="en-CA" dirty="0"/>
              <a:t> (lung flukes) far East*</a:t>
            </a:r>
            <a:endParaRPr lang="en-GB" dirty="0"/>
          </a:p>
          <a:p>
            <a:pPr lvl="1"/>
            <a:r>
              <a:rPr lang="en-CA" dirty="0"/>
              <a:t>E.g. </a:t>
            </a:r>
            <a:r>
              <a:rPr lang="en-CA" i="1" dirty="0"/>
              <a:t>P. </a:t>
            </a:r>
            <a:r>
              <a:rPr lang="en-CA" i="1" dirty="0" err="1"/>
              <a:t>westermani</a:t>
            </a:r>
            <a:r>
              <a:rPr lang="en-CA" dirty="0"/>
              <a:t> they simulate TB</a:t>
            </a:r>
            <a:endParaRPr lang="en-GB" dirty="0"/>
          </a:p>
          <a:p>
            <a:pPr lvl="0"/>
            <a:r>
              <a:rPr lang="en-CA" dirty="0"/>
              <a:t>Blood </a:t>
            </a:r>
            <a:r>
              <a:rPr lang="en-CA" dirty="0" err="1"/>
              <a:t>trematodes</a:t>
            </a:r>
            <a:r>
              <a:rPr lang="en-CA" dirty="0"/>
              <a:t> (blood flukes). They are mainly in Africa, &amp; Asia </a:t>
            </a:r>
            <a:endParaRPr lang="en-GB" dirty="0"/>
          </a:p>
          <a:p>
            <a:pPr lvl="1"/>
            <a:r>
              <a:rPr lang="en-CA" dirty="0"/>
              <a:t>In </a:t>
            </a:r>
            <a:r>
              <a:rPr lang="en-CA" dirty="0" err="1"/>
              <a:t>vesical</a:t>
            </a:r>
            <a:r>
              <a:rPr lang="en-CA" dirty="0"/>
              <a:t> venous plexuses: </a:t>
            </a:r>
            <a:r>
              <a:rPr lang="en-CA" i="1" dirty="0"/>
              <a:t>S. </a:t>
            </a:r>
            <a:r>
              <a:rPr lang="en-CA" i="1" dirty="0" err="1"/>
              <a:t>haematobium</a:t>
            </a:r>
            <a:r>
              <a:rPr lang="en-CA" dirty="0"/>
              <a:t> (</a:t>
            </a:r>
            <a:r>
              <a:rPr lang="en-CA" dirty="0" err="1"/>
              <a:t>bullinus</a:t>
            </a:r>
            <a:r>
              <a:rPr lang="en-CA" dirty="0"/>
              <a:t> snail)</a:t>
            </a:r>
            <a:endParaRPr lang="en-GB" dirty="0"/>
          </a:p>
          <a:p>
            <a:pPr lvl="1"/>
            <a:r>
              <a:rPr lang="en-CA" dirty="0"/>
              <a:t>In rectal &amp; portal venous system: </a:t>
            </a:r>
            <a:r>
              <a:rPr lang="en-CA" i="1" dirty="0"/>
              <a:t>S. </a:t>
            </a:r>
            <a:r>
              <a:rPr lang="en-CA" i="1" dirty="0" err="1"/>
              <a:t>mansoni</a:t>
            </a:r>
            <a:r>
              <a:rPr lang="en-CA" i="1" dirty="0"/>
              <a:t> </a:t>
            </a:r>
            <a:r>
              <a:rPr lang="en-CA" dirty="0"/>
              <a:t>(</a:t>
            </a:r>
            <a:r>
              <a:rPr lang="en-CA" dirty="0" err="1"/>
              <a:t>biomphalaria</a:t>
            </a:r>
            <a:r>
              <a:rPr lang="en-CA" dirty="0"/>
              <a:t>) </a:t>
            </a:r>
            <a:r>
              <a:rPr lang="en-CA" i="1" dirty="0"/>
              <a:t>&amp; S. </a:t>
            </a:r>
            <a:r>
              <a:rPr lang="en-CA" i="1" dirty="0" err="1"/>
              <a:t>japonicum</a:t>
            </a:r>
            <a:r>
              <a:rPr lang="en-CA" i="1" dirty="0"/>
              <a:t> </a:t>
            </a:r>
            <a:r>
              <a:rPr lang="en-CA" dirty="0"/>
              <a:t>(</a:t>
            </a:r>
            <a:r>
              <a:rPr lang="en-CA" dirty="0" err="1"/>
              <a:t>oncomelania</a:t>
            </a:r>
            <a:r>
              <a:rPr lang="en-CA" dirty="0"/>
              <a:t> snail)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0094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CA" sz="4000" b="1" dirty="0"/>
              <a:t>Terms used in the description of </a:t>
            </a:r>
            <a:r>
              <a:rPr lang="en-CA" sz="4000" b="1" dirty="0" err="1" smtClean="0"/>
              <a:t>trematodes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 err="1" smtClean="0"/>
              <a:t>Miracidium</a:t>
            </a:r>
            <a:r>
              <a:rPr lang="en-CA" b="1" dirty="0"/>
              <a:t>:</a:t>
            </a:r>
            <a:endParaRPr lang="en-GB" dirty="0"/>
          </a:p>
          <a:p>
            <a:pPr lvl="1"/>
            <a:r>
              <a:rPr lang="en-CA" dirty="0"/>
              <a:t>The 1</a:t>
            </a:r>
            <a:r>
              <a:rPr lang="en-CA" baseline="30000" dirty="0"/>
              <a:t>st</a:t>
            </a:r>
            <a:r>
              <a:rPr lang="en-CA" dirty="0"/>
              <a:t> larval stage coming out of the </a:t>
            </a:r>
            <a:r>
              <a:rPr lang="en-CA" dirty="0" err="1"/>
              <a:t>trematode</a:t>
            </a:r>
            <a:r>
              <a:rPr lang="en-CA" dirty="0"/>
              <a:t> egg in water. Infective to a snail/mollusc only</a:t>
            </a:r>
            <a:endParaRPr lang="en-GB" dirty="0"/>
          </a:p>
          <a:p>
            <a:r>
              <a:rPr lang="en-CA" b="1" dirty="0" err="1"/>
              <a:t>Sporocyte</a:t>
            </a:r>
            <a:endParaRPr lang="en-GB" dirty="0"/>
          </a:p>
          <a:p>
            <a:pPr lvl="1"/>
            <a:r>
              <a:rPr lang="en-CA" dirty="0"/>
              <a:t>The 2</a:t>
            </a:r>
            <a:r>
              <a:rPr lang="en-CA" baseline="30000" dirty="0"/>
              <a:t>nd</a:t>
            </a:r>
            <a:r>
              <a:rPr lang="en-CA" dirty="0"/>
              <a:t> larval stage of the </a:t>
            </a:r>
            <a:r>
              <a:rPr lang="en-CA" dirty="0" err="1"/>
              <a:t>trematode</a:t>
            </a:r>
            <a:r>
              <a:rPr lang="en-CA" dirty="0"/>
              <a:t> occurring in the mollusc. Asexual multiplication occurs at this stage in </a:t>
            </a:r>
            <a:r>
              <a:rPr lang="en-CA" dirty="0" err="1"/>
              <a:t>schistosomes</a:t>
            </a:r>
            <a:endParaRPr lang="en-GB" dirty="0"/>
          </a:p>
          <a:p>
            <a:r>
              <a:rPr lang="en-CA" b="1" dirty="0" err="1"/>
              <a:t>Cercariae</a:t>
            </a:r>
            <a:endParaRPr lang="en-GB" dirty="0"/>
          </a:p>
          <a:p>
            <a:pPr lvl="1"/>
            <a:r>
              <a:rPr lang="en-CA" dirty="0"/>
              <a:t>The final stage of larval </a:t>
            </a:r>
            <a:r>
              <a:rPr lang="en-CA" dirty="0" err="1"/>
              <a:t>devt</a:t>
            </a:r>
            <a:r>
              <a:rPr lang="en-CA" dirty="0"/>
              <a:t> of </a:t>
            </a:r>
            <a:r>
              <a:rPr lang="en-CA" dirty="0" err="1"/>
              <a:t>trematodes</a:t>
            </a:r>
            <a:r>
              <a:rPr lang="en-CA" dirty="0"/>
              <a:t> in the mollusc. It possesses a body &amp; a tail. It escapes into the water &amp; remains either free or encysted on vegetation or in other animals.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7255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CA" b="1" dirty="0"/>
              <a:t>Mode of </a:t>
            </a:r>
            <a:r>
              <a:rPr lang="en-CA" b="1" dirty="0" smtClean="0"/>
              <a:t>infection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/>
          <a:lstStyle/>
          <a:p>
            <a:pPr lvl="0"/>
            <a:r>
              <a:rPr lang="en-CA" dirty="0" smtClean="0"/>
              <a:t>By </a:t>
            </a:r>
            <a:r>
              <a:rPr lang="en-CA" dirty="0"/>
              <a:t>digestion of encysted infective stage known as </a:t>
            </a:r>
            <a:r>
              <a:rPr lang="en-CA" dirty="0" err="1"/>
              <a:t>cercarie</a:t>
            </a:r>
            <a:r>
              <a:rPr lang="en-CA" dirty="0"/>
              <a:t>/</a:t>
            </a:r>
            <a:r>
              <a:rPr lang="en-CA" dirty="0" err="1"/>
              <a:t>metacercarie</a:t>
            </a:r>
            <a:r>
              <a:rPr lang="en-CA" dirty="0"/>
              <a:t> in:</a:t>
            </a:r>
            <a:endParaRPr lang="en-GB" dirty="0"/>
          </a:p>
          <a:p>
            <a:pPr lvl="1"/>
            <a:r>
              <a:rPr lang="en-CA" dirty="0"/>
              <a:t>Vegetables as in </a:t>
            </a:r>
            <a:r>
              <a:rPr lang="en-CA" i="1" dirty="0"/>
              <a:t>F. hepatica, F. </a:t>
            </a:r>
            <a:r>
              <a:rPr lang="en-CA" i="1" dirty="0" err="1"/>
              <a:t>buski</a:t>
            </a:r>
            <a:r>
              <a:rPr lang="en-CA" i="1" dirty="0"/>
              <a:t>, W. </a:t>
            </a:r>
            <a:r>
              <a:rPr lang="en-CA" i="1" dirty="0" err="1"/>
              <a:t>watsoni</a:t>
            </a:r>
            <a:endParaRPr lang="en-GB" dirty="0"/>
          </a:p>
          <a:p>
            <a:pPr lvl="1"/>
            <a:r>
              <a:rPr lang="en-CA" dirty="0"/>
              <a:t>Fish as in </a:t>
            </a:r>
            <a:r>
              <a:rPr lang="en-CA" i="1" dirty="0"/>
              <a:t>C. </a:t>
            </a:r>
            <a:r>
              <a:rPr lang="en-CA" i="1" dirty="0" err="1"/>
              <a:t>sinensis</a:t>
            </a:r>
            <a:r>
              <a:rPr lang="en-CA" i="1" dirty="0"/>
              <a:t>, H. </a:t>
            </a:r>
            <a:r>
              <a:rPr lang="en-CA" i="1" dirty="0" err="1"/>
              <a:t>heterophyes</a:t>
            </a:r>
            <a:r>
              <a:rPr lang="en-CA" i="1" dirty="0"/>
              <a:t>, M. </a:t>
            </a:r>
            <a:r>
              <a:rPr lang="en-CA" i="1" dirty="0" err="1"/>
              <a:t>yokogawai</a:t>
            </a:r>
            <a:endParaRPr lang="en-GB" dirty="0"/>
          </a:p>
          <a:p>
            <a:pPr lvl="1"/>
            <a:r>
              <a:rPr lang="en-CA" dirty="0"/>
              <a:t>Flesh of crab or crayfish as in </a:t>
            </a:r>
            <a:r>
              <a:rPr lang="en-CA" i="1" dirty="0"/>
              <a:t>P. </a:t>
            </a:r>
            <a:r>
              <a:rPr lang="en-CA" i="1" dirty="0" err="1"/>
              <a:t>westermani</a:t>
            </a:r>
            <a:endParaRPr lang="en-GB" dirty="0"/>
          </a:p>
          <a:p>
            <a:pPr lvl="0"/>
            <a:r>
              <a:rPr lang="en-CA" dirty="0"/>
              <a:t>Free </a:t>
            </a:r>
            <a:r>
              <a:rPr lang="en-CA" dirty="0" err="1"/>
              <a:t>cercarie</a:t>
            </a:r>
            <a:r>
              <a:rPr lang="en-CA" dirty="0"/>
              <a:t> penetrating through the skin</a:t>
            </a:r>
            <a:endParaRPr lang="en-GB" dirty="0"/>
          </a:p>
          <a:p>
            <a:pPr lvl="1"/>
            <a:r>
              <a:rPr lang="en-CA" dirty="0"/>
              <a:t>As in </a:t>
            </a:r>
            <a:r>
              <a:rPr lang="en-CA" i="1" dirty="0"/>
              <a:t>S. </a:t>
            </a:r>
            <a:r>
              <a:rPr lang="en-CA" i="1" dirty="0" err="1"/>
              <a:t>mansoni</a:t>
            </a:r>
            <a:r>
              <a:rPr lang="en-CA" i="1" dirty="0"/>
              <a:t>, S. </a:t>
            </a:r>
            <a:r>
              <a:rPr lang="en-CA" i="1" dirty="0" err="1"/>
              <a:t>haematobium</a:t>
            </a:r>
            <a:r>
              <a:rPr lang="en-CA" i="1" dirty="0"/>
              <a:t>, &amp; S. </a:t>
            </a:r>
            <a:r>
              <a:rPr lang="en-CA" i="1" dirty="0" err="1"/>
              <a:t>japonicum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0950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PREPARATION TECHNIQUES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pPr lvl="0"/>
            <a:r>
              <a:rPr lang="en-US" dirty="0"/>
              <a:t>Wet preparation</a:t>
            </a:r>
            <a:endParaRPr lang="en-GB" dirty="0"/>
          </a:p>
          <a:p>
            <a:pPr lvl="0"/>
            <a:r>
              <a:rPr lang="en-US" dirty="0"/>
              <a:t>Formal-ether</a:t>
            </a:r>
            <a:endParaRPr lang="en-GB" dirty="0"/>
          </a:p>
          <a:p>
            <a:pPr lvl="0"/>
            <a:r>
              <a:rPr lang="en-US" dirty="0"/>
              <a:t>Kato technique</a:t>
            </a:r>
            <a:endParaRPr lang="en-GB" dirty="0"/>
          </a:p>
          <a:p>
            <a:pPr lvl="0"/>
            <a:r>
              <a:rPr lang="en-US" dirty="0"/>
              <a:t>Urine filtration technique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u="sng" dirty="0"/>
              <a:t>Kato technique</a:t>
            </a:r>
            <a:endParaRPr lang="en-GB" dirty="0"/>
          </a:p>
          <a:p>
            <a:pPr lvl="0"/>
            <a:r>
              <a:rPr lang="en-US" dirty="0"/>
              <a:t>Requirements:</a:t>
            </a:r>
            <a:endParaRPr lang="en-GB" dirty="0"/>
          </a:p>
          <a:p>
            <a:pPr lvl="1"/>
            <a:r>
              <a:rPr lang="en-US" dirty="0"/>
              <a:t>Sieve</a:t>
            </a:r>
            <a:endParaRPr lang="en-GB" dirty="0"/>
          </a:p>
          <a:p>
            <a:pPr lvl="1"/>
            <a:r>
              <a:rPr lang="en-US" dirty="0"/>
              <a:t>Template</a:t>
            </a:r>
            <a:endParaRPr lang="en-GB" dirty="0"/>
          </a:p>
          <a:p>
            <a:pPr lvl="1"/>
            <a:r>
              <a:rPr lang="en-US" dirty="0"/>
              <a:t>Spatula</a:t>
            </a:r>
            <a:endParaRPr lang="en-GB" dirty="0"/>
          </a:p>
          <a:p>
            <a:pPr lvl="1"/>
            <a:r>
              <a:rPr lang="en-US" dirty="0"/>
              <a:t>Cellophane cover slips soaked in Kato solution (malachite </a:t>
            </a:r>
            <a:r>
              <a:rPr lang="en-US" dirty="0" err="1"/>
              <a:t>glycerine</a:t>
            </a:r>
            <a:r>
              <a:rPr lang="en-US" dirty="0"/>
              <a:t>, water &amp; glycerol)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pPr lvl="0"/>
            <a:r>
              <a:rPr lang="en-US" dirty="0"/>
              <a:t>Place stool specimen on template (hole contains sieve)</a:t>
            </a:r>
            <a:endParaRPr lang="en-GB" dirty="0"/>
          </a:p>
          <a:p>
            <a:pPr lvl="0"/>
            <a:r>
              <a:rPr lang="en-US" dirty="0"/>
              <a:t>Place filtered 1.7mg stool specimen on slide</a:t>
            </a:r>
            <a:endParaRPr lang="en-GB" dirty="0"/>
          </a:p>
          <a:p>
            <a:pPr lvl="0"/>
            <a:r>
              <a:rPr lang="en-US" dirty="0"/>
              <a:t>Cover with coverslip soaked in Kato solution</a:t>
            </a:r>
            <a:endParaRPr lang="en-GB" dirty="0"/>
          </a:p>
          <a:p>
            <a:pPr lvl="0"/>
            <a:r>
              <a:rPr lang="en-US" dirty="0"/>
              <a:t>Press over a filter paper to spread specimen</a:t>
            </a:r>
            <a:endParaRPr lang="en-GB" dirty="0"/>
          </a:p>
          <a:p>
            <a:pPr lvl="0"/>
            <a:r>
              <a:rPr lang="en-US" dirty="0"/>
              <a:t>Allow specimen to settle for 1hour for eggs to absorb </a:t>
            </a:r>
            <a:r>
              <a:rPr lang="en-US" dirty="0" err="1"/>
              <a:t>glycerine</a:t>
            </a:r>
            <a:endParaRPr lang="en-GB" dirty="0"/>
          </a:p>
          <a:p>
            <a:pPr lvl="0"/>
            <a:r>
              <a:rPr lang="en-US" dirty="0"/>
              <a:t>Count eggs at power 10 e.g. 10 eggs in 1.7mg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u="sng" dirty="0"/>
              <a:t>Urine filtration technique</a:t>
            </a:r>
            <a:endParaRPr lang="en-GB" dirty="0"/>
          </a:p>
          <a:p>
            <a:pPr lvl="0"/>
            <a:r>
              <a:rPr lang="en-US" dirty="0"/>
              <a:t>Fill </a:t>
            </a:r>
            <a:r>
              <a:rPr lang="en-US" dirty="0" err="1"/>
              <a:t>Luer</a:t>
            </a:r>
            <a:r>
              <a:rPr lang="en-US" dirty="0"/>
              <a:t> syringe with specimen urine</a:t>
            </a:r>
            <a:endParaRPr lang="en-GB" dirty="0"/>
          </a:p>
          <a:p>
            <a:pPr lvl="0"/>
            <a:r>
              <a:rPr lang="en-US" dirty="0"/>
              <a:t>Inject into a filter holder containing filter</a:t>
            </a:r>
            <a:endParaRPr lang="en-GB" dirty="0"/>
          </a:p>
          <a:p>
            <a:pPr lvl="0"/>
            <a:r>
              <a:rPr lang="en-US" dirty="0"/>
              <a:t>Eggs stick to the filter</a:t>
            </a:r>
            <a:endParaRPr lang="en-GB" dirty="0"/>
          </a:p>
          <a:p>
            <a:pPr lvl="0"/>
            <a:r>
              <a:rPr lang="en-US" dirty="0"/>
              <a:t>Count under light microscope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594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60400"/>
            <a:ext cx="188118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96900"/>
            <a:ext cx="28194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29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/>
          <a:lstStyle/>
          <a:p>
            <a:r>
              <a:rPr lang="en-US" b="1" dirty="0"/>
              <a:t>Class:</a:t>
            </a:r>
            <a:r>
              <a:rPr lang="en-US" dirty="0"/>
              <a:t> </a:t>
            </a:r>
            <a:r>
              <a:rPr lang="en-US" dirty="0" err="1"/>
              <a:t>Asphasmida</a:t>
            </a:r>
            <a:endParaRPr lang="en-GB" dirty="0"/>
          </a:p>
          <a:p>
            <a:pPr lvl="1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 smtClean="0"/>
              <a:t>Trichurida</a:t>
            </a:r>
            <a:endParaRPr lang="en-GB" dirty="0"/>
          </a:p>
          <a:p>
            <a:pPr lvl="2"/>
            <a:r>
              <a:rPr lang="en-US" b="1" dirty="0" smtClean="0"/>
              <a:t>Family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 smtClean="0"/>
              <a:t>Cappilaridae</a:t>
            </a:r>
            <a:endParaRPr lang="en-GB" dirty="0"/>
          </a:p>
          <a:p>
            <a:pPr lvl="3"/>
            <a:r>
              <a:rPr lang="en-US" i="1" dirty="0" err="1" smtClean="0"/>
              <a:t>Capillaria</a:t>
            </a:r>
            <a:r>
              <a:rPr lang="en-US" i="1" dirty="0" smtClean="0"/>
              <a:t> </a:t>
            </a:r>
            <a:r>
              <a:rPr lang="en-US" i="1" dirty="0" err="1"/>
              <a:t>phillipinensis</a:t>
            </a:r>
            <a:r>
              <a:rPr lang="en-US" i="1" dirty="0"/>
              <a:t> </a:t>
            </a:r>
            <a:r>
              <a:rPr lang="en-US" b="1" dirty="0"/>
              <a:t>(</a:t>
            </a:r>
            <a:r>
              <a:rPr lang="en-US" b="1" dirty="0" err="1" smtClean="0"/>
              <a:t>capillariasis</a:t>
            </a:r>
            <a:r>
              <a:rPr lang="en-US" b="1" dirty="0" smtClean="0"/>
              <a:t>)</a:t>
            </a:r>
            <a:endParaRPr lang="en-GB" dirty="0"/>
          </a:p>
          <a:p>
            <a:pPr lvl="2"/>
            <a:r>
              <a:rPr lang="en-US" b="1" dirty="0" smtClean="0"/>
              <a:t>Family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 smtClean="0"/>
              <a:t>Trichinillidae</a:t>
            </a:r>
            <a:endParaRPr lang="en-GB" dirty="0"/>
          </a:p>
          <a:p>
            <a:pPr lvl="3"/>
            <a:r>
              <a:rPr lang="en-US" i="1" dirty="0" err="1" smtClean="0"/>
              <a:t>Trichinella</a:t>
            </a:r>
            <a:r>
              <a:rPr lang="en-US" i="1" dirty="0" smtClean="0"/>
              <a:t> </a:t>
            </a:r>
            <a:r>
              <a:rPr lang="en-US" i="1" dirty="0" err="1"/>
              <a:t>spiralis</a:t>
            </a:r>
            <a:r>
              <a:rPr lang="en-US" i="1" dirty="0"/>
              <a:t> </a:t>
            </a:r>
            <a:r>
              <a:rPr lang="en-US" b="1" dirty="0"/>
              <a:t>(trichinosis; </a:t>
            </a:r>
            <a:r>
              <a:rPr lang="en-US" b="1" dirty="0" err="1" smtClean="0"/>
              <a:t>trichinelliosis</a:t>
            </a:r>
            <a:r>
              <a:rPr lang="en-US" b="1" dirty="0" smtClean="0"/>
              <a:t>)</a:t>
            </a:r>
            <a:endParaRPr lang="en-GB" dirty="0"/>
          </a:p>
          <a:p>
            <a:pPr lvl="2"/>
            <a:r>
              <a:rPr lang="en-US" b="1" dirty="0" smtClean="0"/>
              <a:t>Family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Trichuridae</a:t>
            </a:r>
            <a:r>
              <a:rPr lang="en-US" dirty="0"/>
              <a:t>		</a:t>
            </a:r>
            <a:endParaRPr lang="en-GB" dirty="0"/>
          </a:p>
          <a:p>
            <a:pPr lvl="3"/>
            <a:r>
              <a:rPr lang="en-US" i="1" dirty="0" err="1" smtClean="0"/>
              <a:t>Trichuris</a:t>
            </a:r>
            <a:r>
              <a:rPr lang="en-US" i="1" dirty="0" smtClean="0"/>
              <a:t> </a:t>
            </a:r>
            <a:r>
              <a:rPr lang="en-US" i="1" dirty="0" err="1"/>
              <a:t>trichiura</a:t>
            </a:r>
            <a:r>
              <a:rPr lang="en-US" i="1" dirty="0"/>
              <a:t> </a:t>
            </a:r>
            <a:r>
              <a:rPr lang="en-US" b="1" dirty="0"/>
              <a:t>(whipworm; </a:t>
            </a:r>
            <a:r>
              <a:rPr lang="en-US" b="1" dirty="0" err="1"/>
              <a:t>trichuriasis</a:t>
            </a:r>
            <a:r>
              <a:rPr lang="en-US" b="1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8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736600"/>
            <a:ext cx="184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596900"/>
            <a:ext cx="27686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097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65600"/>
            <a:ext cx="18669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332163"/>
            <a:ext cx="2768600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1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/>
          </a:bodyPr>
          <a:lstStyle/>
          <a:p>
            <a:r>
              <a:rPr lang="en-US" b="1" dirty="0"/>
              <a:t>Class: </a:t>
            </a:r>
            <a:r>
              <a:rPr lang="en-US" dirty="0" err="1" smtClean="0"/>
              <a:t>Rhabditae</a:t>
            </a:r>
            <a:endParaRPr lang="en-GB" dirty="0"/>
          </a:p>
          <a:p>
            <a:pPr lvl="1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 smtClean="0"/>
              <a:t>Rhabditidae</a:t>
            </a:r>
            <a:endParaRPr lang="en-GB" dirty="0"/>
          </a:p>
          <a:p>
            <a:pPr lvl="2"/>
            <a:r>
              <a:rPr lang="en-US" i="1" dirty="0" err="1" smtClean="0"/>
              <a:t>Strongyloides</a:t>
            </a:r>
            <a:r>
              <a:rPr lang="en-US" i="1" dirty="0" smtClean="0"/>
              <a:t> </a:t>
            </a:r>
            <a:r>
              <a:rPr lang="en-US" i="1" dirty="0" err="1"/>
              <a:t>stercoralis</a:t>
            </a:r>
            <a:r>
              <a:rPr lang="en-US" i="1" dirty="0"/>
              <a:t> </a:t>
            </a:r>
            <a:r>
              <a:rPr lang="en-US" b="1" dirty="0"/>
              <a:t>(dwarf threadworm; </a:t>
            </a:r>
            <a:r>
              <a:rPr lang="en-US" b="1" dirty="0" err="1"/>
              <a:t>strongyloidiasis</a:t>
            </a:r>
            <a:r>
              <a:rPr lang="en-US" b="1" dirty="0"/>
              <a:t>)</a:t>
            </a:r>
            <a:endParaRPr lang="en-GB" dirty="0"/>
          </a:p>
          <a:p>
            <a:pPr lvl="1"/>
            <a:r>
              <a:rPr lang="en-US" b="1" dirty="0" smtClean="0"/>
              <a:t>Order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 smtClean="0"/>
              <a:t>Strongylida</a:t>
            </a:r>
            <a:endParaRPr lang="en-GB" dirty="0"/>
          </a:p>
          <a:p>
            <a:pPr lvl="2"/>
            <a:r>
              <a:rPr lang="en-US" b="1" dirty="0" smtClean="0"/>
              <a:t>Family</a:t>
            </a:r>
            <a:r>
              <a:rPr lang="en-US" b="1" dirty="0"/>
              <a:t>: </a:t>
            </a:r>
            <a:r>
              <a:rPr lang="en-US" dirty="0" err="1" smtClean="0"/>
              <a:t>Ancylostomidae</a:t>
            </a:r>
            <a:endParaRPr lang="en-GB" dirty="0"/>
          </a:p>
          <a:p>
            <a:pPr lvl="3"/>
            <a:r>
              <a:rPr lang="en-US" i="1" dirty="0" err="1" smtClean="0"/>
              <a:t>Ancylostoma</a:t>
            </a:r>
            <a:r>
              <a:rPr lang="en-US" i="1" dirty="0" smtClean="0"/>
              <a:t> </a:t>
            </a:r>
            <a:r>
              <a:rPr lang="en-US" i="1" dirty="0" err="1"/>
              <a:t>duodenale</a:t>
            </a:r>
            <a:r>
              <a:rPr lang="en-US" i="1" dirty="0"/>
              <a:t> </a:t>
            </a:r>
            <a:r>
              <a:rPr lang="en-US" b="1" dirty="0"/>
              <a:t>(</a:t>
            </a:r>
            <a:r>
              <a:rPr lang="en-US" b="1" dirty="0" smtClean="0"/>
              <a:t>hookworm)</a:t>
            </a:r>
            <a:endParaRPr lang="en-GB" dirty="0"/>
          </a:p>
          <a:p>
            <a:pPr lvl="3"/>
            <a:r>
              <a:rPr lang="en-US" i="1" dirty="0" err="1" smtClean="0"/>
              <a:t>Necator</a:t>
            </a:r>
            <a:r>
              <a:rPr lang="en-US" i="1" dirty="0" smtClean="0"/>
              <a:t> </a:t>
            </a:r>
            <a:r>
              <a:rPr lang="en-US" i="1" dirty="0" err="1" smtClean="0"/>
              <a:t>americanus</a:t>
            </a:r>
            <a:r>
              <a:rPr lang="en-US" i="1" dirty="0"/>
              <a:t>	</a:t>
            </a:r>
            <a:r>
              <a:rPr lang="en-US" b="1" dirty="0" smtClean="0"/>
              <a:t>ii</a:t>
            </a:r>
            <a:endParaRPr lang="en-GB" dirty="0"/>
          </a:p>
          <a:p>
            <a:pPr lvl="2"/>
            <a:r>
              <a:rPr lang="en-US" b="1" dirty="0" smtClean="0"/>
              <a:t>Family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 smtClean="0"/>
              <a:t>Angiostrongyloidae</a:t>
            </a:r>
            <a:endParaRPr lang="en-GB" dirty="0"/>
          </a:p>
          <a:p>
            <a:pPr lvl="3"/>
            <a:r>
              <a:rPr lang="en-US" i="1" dirty="0" err="1" smtClean="0"/>
              <a:t>Angiostrongylus</a:t>
            </a:r>
            <a:r>
              <a:rPr lang="en-US" i="1" dirty="0" smtClean="0"/>
              <a:t> </a:t>
            </a:r>
            <a:r>
              <a:rPr lang="en-US" dirty="0"/>
              <a:t>spp.</a:t>
            </a:r>
            <a:r>
              <a:rPr lang="en-US" b="1" dirty="0"/>
              <a:t> (</a:t>
            </a:r>
            <a:r>
              <a:rPr lang="en-US" b="1" dirty="0" err="1"/>
              <a:t>angiostrongylidiasis</a:t>
            </a:r>
            <a:r>
              <a:rPr lang="en-US" b="1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1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 smtClean="0"/>
              <a:t>Ascaridida</a:t>
            </a:r>
            <a:endParaRPr lang="en-GB" dirty="0"/>
          </a:p>
          <a:p>
            <a:pPr lvl="2"/>
            <a:r>
              <a:rPr lang="en-US" i="1" dirty="0" err="1" smtClean="0"/>
              <a:t>Ascaris</a:t>
            </a:r>
            <a:r>
              <a:rPr lang="en-US" i="1" dirty="0" smtClean="0"/>
              <a:t> </a:t>
            </a:r>
            <a:r>
              <a:rPr lang="en-US" i="1" dirty="0" err="1"/>
              <a:t>lumbricoides</a:t>
            </a:r>
            <a:r>
              <a:rPr lang="en-US" i="1" dirty="0"/>
              <a:t> </a:t>
            </a:r>
            <a:r>
              <a:rPr lang="en-US" b="1" dirty="0"/>
              <a:t>(human roundworm; </a:t>
            </a:r>
            <a:r>
              <a:rPr lang="en-US" b="1" dirty="0" err="1" smtClean="0"/>
              <a:t>ascariasis</a:t>
            </a:r>
            <a:r>
              <a:rPr lang="en-US" b="1" dirty="0" smtClean="0"/>
              <a:t>)</a:t>
            </a:r>
            <a:endParaRPr lang="en-GB" dirty="0"/>
          </a:p>
          <a:p>
            <a:pPr lvl="2"/>
            <a:r>
              <a:rPr lang="en-US" i="1" dirty="0" err="1" smtClean="0"/>
              <a:t>Toxocara</a:t>
            </a:r>
            <a:r>
              <a:rPr lang="en-US" i="1" dirty="0" smtClean="0"/>
              <a:t> </a:t>
            </a:r>
            <a:r>
              <a:rPr lang="en-US" i="1" dirty="0" err="1"/>
              <a:t>canis</a:t>
            </a:r>
            <a:r>
              <a:rPr lang="en-US" i="1" dirty="0"/>
              <a:t> </a:t>
            </a:r>
            <a:r>
              <a:rPr lang="en-US" b="1" dirty="0"/>
              <a:t>(canine roundworm; </a:t>
            </a:r>
            <a:r>
              <a:rPr lang="en-US" b="1" dirty="0" err="1" smtClean="0"/>
              <a:t>toxocariasis</a:t>
            </a:r>
            <a:r>
              <a:rPr lang="en-US" b="1" dirty="0" smtClean="0"/>
              <a:t>)</a:t>
            </a:r>
            <a:endParaRPr lang="en-GB" dirty="0"/>
          </a:p>
          <a:p>
            <a:pPr lvl="2"/>
            <a:r>
              <a:rPr lang="en-US" i="1" dirty="0" smtClean="0"/>
              <a:t>T</a:t>
            </a:r>
            <a:r>
              <a:rPr lang="en-US" i="1" dirty="0"/>
              <a:t>. </a:t>
            </a:r>
            <a:r>
              <a:rPr lang="en-US" i="1" dirty="0" err="1"/>
              <a:t>cati</a:t>
            </a:r>
            <a:r>
              <a:rPr lang="en-US" i="1" dirty="0"/>
              <a:t> </a:t>
            </a:r>
            <a:r>
              <a:rPr lang="en-US" b="1" dirty="0"/>
              <a:t>(feline round worms; </a:t>
            </a:r>
            <a:r>
              <a:rPr lang="en-US" b="1" dirty="0" err="1"/>
              <a:t>toxocariasis</a:t>
            </a:r>
            <a:r>
              <a:rPr lang="en-US" b="1" dirty="0" smtClean="0"/>
              <a:t>)</a:t>
            </a:r>
          </a:p>
          <a:p>
            <a:pPr lvl="2"/>
            <a:r>
              <a:rPr lang="en-GB" dirty="0" smtClean="0"/>
              <a:t> </a:t>
            </a:r>
            <a:r>
              <a:rPr lang="en-US" i="1" dirty="0" err="1" smtClean="0"/>
              <a:t>Anasikis</a:t>
            </a:r>
            <a:r>
              <a:rPr lang="en-US" i="1" dirty="0" smtClean="0"/>
              <a:t> </a:t>
            </a:r>
            <a:r>
              <a:rPr lang="en-US" i="1" dirty="0"/>
              <a:t>simplex </a:t>
            </a:r>
            <a:r>
              <a:rPr lang="en-US" b="1" dirty="0"/>
              <a:t>(marine roundworms; </a:t>
            </a:r>
            <a:r>
              <a:rPr lang="en-US" b="1" dirty="0" err="1"/>
              <a:t>anasikiasis</a:t>
            </a:r>
            <a:r>
              <a:rPr lang="en-US" b="1" dirty="0" smtClean="0"/>
              <a:t>)</a:t>
            </a:r>
          </a:p>
          <a:p>
            <a:pPr lvl="2"/>
            <a:r>
              <a:rPr lang="en-GB" dirty="0" smtClean="0"/>
              <a:t> </a:t>
            </a:r>
            <a:r>
              <a:rPr lang="en-US" i="1" dirty="0" err="1" smtClean="0"/>
              <a:t>Pseudoterranora</a:t>
            </a:r>
            <a:r>
              <a:rPr lang="en-US" i="1" dirty="0" smtClean="0"/>
              <a:t> </a:t>
            </a:r>
            <a:r>
              <a:rPr lang="en-US" i="1" dirty="0" err="1"/>
              <a:t>decipiens</a:t>
            </a:r>
            <a:r>
              <a:rPr lang="en-US" i="1" dirty="0"/>
              <a:t>		</a:t>
            </a:r>
            <a:r>
              <a:rPr lang="en-US" b="1" dirty="0" smtClean="0"/>
              <a:t>ii</a:t>
            </a:r>
            <a:endParaRPr lang="en-GB" dirty="0"/>
          </a:p>
          <a:p>
            <a:pPr lvl="2"/>
            <a:r>
              <a:rPr lang="en-US" i="1" dirty="0" err="1" smtClean="0"/>
              <a:t>Gnathosoma</a:t>
            </a:r>
            <a:r>
              <a:rPr lang="en-US" i="1" dirty="0" smtClean="0"/>
              <a:t> </a:t>
            </a:r>
            <a:r>
              <a:rPr lang="en-US" i="1" dirty="0" err="1"/>
              <a:t>spinigerum</a:t>
            </a:r>
            <a:r>
              <a:rPr lang="en-US" i="1" dirty="0"/>
              <a:t> </a:t>
            </a:r>
            <a:r>
              <a:rPr lang="en-US" b="1" dirty="0"/>
              <a:t>(animal roundworm; </a:t>
            </a:r>
            <a:r>
              <a:rPr lang="en-US" b="1" dirty="0" err="1" smtClean="0"/>
              <a:t>gnathosomiasis</a:t>
            </a:r>
            <a:r>
              <a:rPr lang="en-US" b="1" dirty="0" smtClean="0"/>
              <a:t>;</a:t>
            </a:r>
            <a:r>
              <a:rPr lang="en-US" b="1" dirty="0"/>
              <a:t> </a:t>
            </a:r>
            <a:r>
              <a:rPr lang="en-US" b="1" dirty="0" smtClean="0"/>
              <a:t>VLM</a:t>
            </a:r>
            <a:r>
              <a:rPr lang="en-US" b="1" dirty="0"/>
              <a:t>; </a:t>
            </a:r>
            <a:r>
              <a:rPr lang="en-US" b="1" dirty="0" smtClean="0"/>
              <a:t>CLM)</a:t>
            </a:r>
            <a:endParaRPr lang="en-GB" dirty="0"/>
          </a:p>
          <a:p>
            <a:pPr lvl="2"/>
            <a:r>
              <a:rPr lang="en-US" i="1" dirty="0" smtClean="0"/>
              <a:t>G</a:t>
            </a:r>
            <a:r>
              <a:rPr lang="en-US" i="1" dirty="0"/>
              <a:t>. </a:t>
            </a:r>
            <a:r>
              <a:rPr lang="en-US" i="1" dirty="0" err="1"/>
              <a:t>hispidium</a:t>
            </a:r>
            <a:r>
              <a:rPr lang="en-US" i="1" dirty="0"/>
              <a:t>				</a:t>
            </a:r>
            <a:r>
              <a:rPr lang="en-US" b="1" dirty="0"/>
              <a:t>ii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3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/>
              <a:t>Oxyurida</a:t>
            </a:r>
            <a:endParaRPr lang="en-GB" dirty="0"/>
          </a:p>
          <a:p>
            <a:pPr lvl="2"/>
            <a:r>
              <a:rPr lang="en-US" i="1" dirty="0" err="1" smtClean="0"/>
              <a:t>Enterobius</a:t>
            </a:r>
            <a:r>
              <a:rPr lang="en-US" i="1" dirty="0" smtClean="0"/>
              <a:t> </a:t>
            </a:r>
            <a:r>
              <a:rPr lang="en-US" i="1" dirty="0" err="1"/>
              <a:t>vermicularis</a:t>
            </a:r>
            <a:r>
              <a:rPr lang="en-US" i="1" dirty="0"/>
              <a:t> </a:t>
            </a:r>
            <a:r>
              <a:rPr lang="en-US" b="1" dirty="0"/>
              <a:t>(pinworm; </a:t>
            </a:r>
            <a:r>
              <a:rPr lang="en-US" b="1" dirty="0" err="1"/>
              <a:t>enterobiasis</a:t>
            </a:r>
            <a:r>
              <a:rPr lang="en-US" b="1" dirty="0"/>
              <a:t>)</a:t>
            </a:r>
            <a:endParaRPr lang="en-GB" dirty="0"/>
          </a:p>
          <a:p>
            <a:pPr lvl="1"/>
            <a:r>
              <a:rPr lang="en-US" b="1" dirty="0" smtClean="0"/>
              <a:t>Order</a:t>
            </a:r>
            <a:r>
              <a:rPr lang="en-US" b="1" dirty="0"/>
              <a:t>: </a:t>
            </a:r>
            <a:r>
              <a:rPr lang="en-US" dirty="0" err="1" smtClean="0"/>
              <a:t>Spirurida</a:t>
            </a:r>
            <a:endParaRPr lang="en-US" dirty="0" smtClean="0"/>
          </a:p>
          <a:p>
            <a:pPr lvl="1"/>
            <a:r>
              <a:rPr lang="en-US" b="1" dirty="0" smtClean="0"/>
              <a:t>Sub </a:t>
            </a:r>
            <a:r>
              <a:rPr lang="en-US" b="1" dirty="0"/>
              <a:t>Order: </a:t>
            </a:r>
            <a:r>
              <a:rPr lang="en-US" dirty="0" err="1" smtClean="0"/>
              <a:t>Spirurina</a:t>
            </a:r>
            <a:endParaRPr lang="en-US" dirty="0" smtClean="0"/>
          </a:p>
          <a:p>
            <a:pPr lvl="2"/>
            <a:r>
              <a:rPr lang="en-US" b="1" dirty="0" smtClean="0"/>
              <a:t>Family</a:t>
            </a:r>
            <a:r>
              <a:rPr lang="en-US" b="1" dirty="0"/>
              <a:t>: </a:t>
            </a:r>
            <a:r>
              <a:rPr lang="en-US" dirty="0" err="1" smtClean="0"/>
              <a:t>Onchocercidae</a:t>
            </a:r>
            <a:endParaRPr lang="en-GB" dirty="0"/>
          </a:p>
          <a:p>
            <a:pPr lvl="3"/>
            <a:r>
              <a:rPr lang="en-US" i="1" dirty="0" err="1" smtClean="0"/>
              <a:t>Brugia</a:t>
            </a:r>
            <a:r>
              <a:rPr lang="en-US" i="1" dirty="0" smtClean="0"/>
              <a:t> </a:t>
            </a:r>
            <a:r>
              <a:rPr lang="en-US" i="1" dirty="0" err="1"/>
              <a:t>malayi</a:t>
            </a:r>
            <a:r>
              <a:rPr lang="en-US" i="1" dirty="0"/>
              <a:t> </a:t>
            </a:r>
            <a:r>
              <a:rPr lang="en-US" b="1" dirty="0"/>
              <a:t>(</a:t>
            </a:r>
            <a:r>
              <a:rPr lang="en-US" b="1" dirty="0" err="1"/>
              <a:t>brugian</a:t>
            </a:r>
            <a:r>
              <a:rPr lang="en-US" b="1" dirty="0"/>
              <a:t> </a:t>
            </a:r>
            <a:r>
              <a:rPr lang="en-US" b="1" dirty="0" err="1" smtClean="0"/>
              <a:t>filariasis</a:t>
            </a:r>
            <a:r>
              <a:rPr lang="en-US" b="1" dirty="0" smtClean="0"/>
              <a:t>)</a:t>
            </a:r>
            <a:endParaRPr lang="en-GB" dirty="0"/>
          </a:p>
          <a:p>
            <a:pPr lvl="3"/>
            <a:r>
              <a:rPr lang="en-US" i="1" dirty="0" err="1" smtClean="0"/>
              <a:t>Dirofilaria</a:t>
            </a:r>
            <a:r>
              <a:rPr lang="en-US" i="1" dirty="0" smtClean="0"/>
              <a:t> </a:t>
            </a:r>
            <a:r>
              <a:rPr lang="en-US" i="1" dirty="0" err="1"/>
              <a:t>immitis</a:t>
            </a:r>
            <a:r>
              <a:rPr lang="en-US" i="1" dirty="0"/>
              <a:t> </a:t>
            </a:r>
            <a:r>
              <a:rPr lang="en-US" b="1" dirty="0"/>
              <a:t>(canine heartworm; </a:t>
            </a:r>
            <a:r>
              <a:rPr lang="en-US" b="1" dirty="0" err="1" smtClean="0"/>
              <a:t>dirofilariasis</a:t>
            </a:r>
            <a:r>
              <a:rPr lang="en-US" b="1" dirty="0" smtClean="0"/>
              <a:t>)</a:t>
            </a:r>
            <a:endParaRPr lang="en-GB" dirty="0"/>
          </a:p>
          <a:p>
            <a:pPr lvl="3"/>
            <a:r>
              <a:rPr lang="en-US" i="1" dirty="0" smtClean="0"/>
              <a:t>Loa </a:t>
            </a:r>
            <a:r>
              <a:rPr lang="en-US" i="1" dirty="0" err="1"/>
              <a:t>loa</a:t>
            </a:r>
            <a:r>
              <a:rPr lang="en-US" i="1" dirty="0"/>
              <a:t> </a:t>
            </a:r>
            <a:r>
              <a:rPr lang="en-US" b="1" dirty="0"/>
              <a:t>(</a:t>
            </a:r>
            <a:r>
              <a:rPr lang="en-US" b="1" dirty="0" err="1"/>
              <a:t>african</a:t>
            </a:r>
            <a:r>
              <a:rPr lang="en-US" b="1" dirty="0"/>
              <a:t> </a:t>
            </a:r>
            <a:r>
              <a:rPr lang="en-US" b="1" dirty="0" err="1"/>
              <a:t>eyeworm</a:t>
            </a:r>
            <a:r>
              <a:rPr lang="en-US" b="1" dirty="0"/>
              <a:t>; </a:t>
            </a:r>
            <a:r>
              <a:rPr lang="en-US" b="1" dirty="0" err="1" smtClean="0"/>
              <a:t>loiasis</a:t>
            </a:r>
            <a:r>
              <a:rPr lang="en-US" b="1" dirty="0" smtClean="0"/>
              <a:t>)</a:t>
            </a:r>
            <a:endParaRPr lang="en-GB" dirty="0"/>
          </a:p>
          <a:p>
            <a:pPr lvl="3"/>
            <a:r>
              <a:rPr lang="en-US" i="1" dirty="0" err="1" smtClean="0"/>
              <a:t>Onchocerca</a:t>
            </a:r>
            <a:r>
              <a:rPr lang="en-US" i="1" dirty="0" smtClean="0"/>
              <a:t> </a:t>
            </a:r>
            <a:r>
              <a:rPr lang="en-US" i="1" dirty="0"/>
              <a:t>volvulus </a:t>
            </a:r>
            <a:r>
              <a:rPr lang="en-US" b="1" dirty="0"/>
              <a:t>(river blindness; </a:t>
            </a:r>
            <a:r>
              <a:rPr lang="en-US" b="1" dirty="0" err="1"/>
              <a:t>onchocerciasis</a:t>
            </a:r>
            <a:r>
              <a:rPr lang="en-US" b="1" dirty="0"/>
              <a:t>)</a:t>
            </a:r>
            <a:r>
              <a:rPr lang="en-US" dirty="0"/>
              <a:t> </a:t>
            </a:r>
            <a:endParaRPr lang="en-GB" dirty="0"/>
          </a:p>
          <a:p>
            <a:pPr lvl="3"/>
            <a:r>
              <a:rPr lang="en-US" i="1" dirty="0" err="1" smtClean="0"/>
              <a:t>Wuchereria</a:t>
            </a:r>
            <a:r>
              <a:rPr lang="en-US" i="1" dirty="0" smtClean="0"/>
              <a:t> </a:t>
            </a:r>
            <a:r>
              <a:rPr lang="en-US" i="1" dirty="0" err="1"/>
              <a:t>bancrofti</a:t>
            </a:r>
            <a:r>
              <a:rPr lang="en-US" b="1" i="1" dirty="0"/>
              <a:t> </a:t>
            </a:r>
            <a:r>
              <a:rPr lang="en-US" b="1" dirty="0"/>
              <a:t>(</a:t>
            </a:r>
            <a:r>
              <a:rPr lang="en-US" b="1" dirty="0" err="1"/>
              <a:t>bancroftan</a:t>
            </a:r>
            <a:r>
              <a:rPr lang="en-US" b="1" dirty="0"/>
              <a:t> </a:t>
            </a:r>
            <a:r>
              <a:rPr lang="en-US" b="1" dirty="0" err="1"/>
              <a:t>elephantitis</a:t>
            </a:r>
            <a:r>
              <a:rPr lang="en-US" b="1" dirty="0"/>
              <a:t>; </a:t>
            </a:r>
            <a:r>
              <a:rPr lang="en-US" b="1" dirty="0" err="1"/>
              <a:t>wuchereriasis</a:t>
            </a:r>
            <a:r>
              <a:rPr lang="en-US" b="1" dirty="0"/>
              <a:t>)</a:t>
            </a:r>
            <a:endParaRPr lang="en-GB" dirty="0"/>
          </a:p>
          <a:p>
            <a:pPr lvl="1"/>
            <a:r>
              <a:rPr lang="en-US" b="1" dirty="0" smtClean="0"/>
              <a:t>Suborder</a:t>
            </a:r>
            <a:r>
              <a:rPr lang="en-US" b="1" dirty="0"/>
              <a:t>: </a:t>
            </a:r>
            <a:r>
              <a:rPr lang="en-US" dirty="0" err="1" smtClean="0"/>
              <a:t>Camallanidae</a:t>
            </a:r>
            <a:endParaRPr lang="en-GB" dirty="0"/>
          </a:p>
          <a:p>
            <a:pPr lvl="2"/>
            <a:r>
              <a:rPr lang="en-US" b="1" dirty="0" err="1" smtClean="0"/>
              <a:t>Family:</a:t>
            </a:r>
            <a:r>
              <a:rPr lang="en-US" dirty="0" err="1" smtClean="0"/>
              <a:t>Drucunculidae</a:t>
            </a:r>
            <a:endParaRPr lang="en-GB" dirty="0"/>
          </a:p>
          <a:p>
            <a:pPr lvl="3"/>
            <a:r>
              <a:rPr lang="en-US" i="1" dirty="0" err="1" smtClean="0"/>
              <a:t>Druncunculus</a:t>
            </a:r>
            <a:r>
              <a:rPr lang="en-US" i="1" dirty="0" smtClean="0"/>
              <a:t> </a:t>
            </a:r>
            <a:r>
              <a:rPr lang="en-US" i="1" dirty="0" err="1"/>
              <a:t>medinensis</a:t>
            </a:r>
            <a:r>
              <a:rPr lang="en-US" i="1" dirty="0"/>
              <a:t> </a:t>
            </a:r>
            <a:r>
              <a:rPr lang="en-US" b="1" dirty="0"/>
              <a:t>(fiery serpent; guinea </a:t>
            </a:r>
            <a:r>
              <a:rPr lang="en-US" b="1" dirty="0" smtClean="0"/>
              <a:t>worm; </a:t>
            </a:r>
            <a:r>
              <a:rPr lang="en-US" b="1" dirty="0" err="1" smtClean="0"/>
              <a:t>drucunculiasis</a:t>
            </a:r>
            <a:r>
              <a:rPr lang="en-US" b="1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9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3027</Words>
  <Application>Microsoft Office PowerPoint</Application>
  <PresentationFormat>On-screen Show (4:3)</PresentationFormat>
  <Paragraphs>592</Paragraphs>
  <Slides>61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1_Ribbons</vt:lpstr>
      <vt:lpstr>CLASSIFICATION OF PARASITES</vt:lpstr>
      <vt:lpstr>Classification of Parasites </vt:lpstr>
      <vt:lpstr>CLASSIFICATION OF PARASITES</vt:lpstr>
      <vt:lpstr>PowerPoint Presentation</vt:lpstr>
      <vt:lpstr>CLASSIFICATION:HELMINTHES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CLASSIFICATION:PROTOZOA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ARTHOPODS</vt:lpstr>
      <vt:lpstr>PowerPoint Presentation</vt:lpstr>
      <vt:lpstr>PowerPoint Presentation</vt:lpstr>
      <vt:lpstr>PowerPoint Presentation</vt:lpstr>
      <vt:lpstr>Classification of Parasites</vt:lpstr>
      <vt:lpstr>PowerPoint Presentation</vt:lpstr>
      <vt:lpstr>PowerPoint Presentation</vt:lpstr>
      <vt:lpstr>PowerPoint Presentation</vt:lpstr>
      <vt:lpstr>PowerPoint Presentation</vt:lpstr>
      <vt:lpstr>CLASS NEMATODA (Round Worms)</vt:lpstr>
      <vt:lpstr>Characteristics of the Phylum Nematoda</vt:lpstr>
      <vt:lpstr>Characteristics of the Phylum Nematoda</vt:lpstr>
      <vt:lpstr>Nematode development is similar in all nematodes.</vt:lpstr>
      <vt:lpstr>Larval migratory route</vt:lpstr>
      <vt:lpstr>CLASS CESTODA/ TAPEWORMS</vt:lpstr>
      <vt:lpstr>PowerPoint Presentation</vt:lpstr>
      <vt:lpstr>PowerPoint Presentation</vt:lpstr>
      <vt:lpstr>PowerPoint Presentation</vt:lpstr>
      <vt:lpstr>PowerPoint Presentation</vt:lpstr>
      <vt:lpstr>General Features: Cestodes</vt:lpstr>
      <vt:lpstr>PowerPoint Presentation</vt:lpstr>
      <vt:lpstr>PowerPoint Presentation</vt:lpstr>
      <vt:lpstr>PowerPoint Presentation</vt:lpstr>
      <vt:lpstr>Patterns of life cycle of cestodes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TREMATODA </vt:lpstr>
      <vt:lpstr>PowerPoint Presentation</vt:lpstr>
      <vt:lpstr>Life cycle</vt:lpstr>
      <vt:lpstr>PowerPoint Presentation</vt:lpstr>
      <vt:lpstr>PowerPoint Presentation</vt:lpstr>
      <vt:lpstr>Classification of Trematodes</vt:lpstr>
      <vt:lpstr>Terms used in the description of trematodes</vt:lpstr>
      <vt:lpstr>Mode of infection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PARASITES</dc:title>
  <dc:creator>Dr. Kimaiga H.O. MBChB (UoN)</dc:creator>
  <cp:lastModifiedBy>Dr. Kimaiga H.O. MBChB (UoN)</cp:lastModifiedBy>
  <cp:revision>5</cp:revision>
  <dcterms:created xsi:type="dcterms:W3CDTF">2013-12-08T11:34:58Z</dcterms:created>
  <dcterms:modified xsi:type="dcterms:W3CDTF">2013-12-31T10:26:27Z</dcterms:modified>
</cp:coreProperties>
</file>