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4"/>
  </p:notesMasterIdLst>
  <p:sldIdLst>
    <p:sldId id="257" r:id="rId3"/>
    <p:sldId id="285" r:id="rId4"/>
    <p:sldId id="259" r:id="rId5"/>
    <p:sldId id="260" r:id="rId6"/>
    <p:sldId id="261" r:id="rId7"/>
    <p:sldId id="262" r:id="rId8"/>
    <p:sldId id="286" r:id="rId9"/>
    <p:sldId id="292" r:id="rId10"/>
    <p:sldId id="287" r:id="rId11"/>
    <p:sldId id="290" r:id="rId12"/>
    <p:sldId id="291" r:id="rId13"/>
    <p:sldId id="293" r:id="rId14"/>
    <p:sldId id="288" r:id="rId15"/>
    <p:sldId id="289" r:id="rId16"/>
    <p:sldId id="294" r:id="rId17"/>
    <p:sldId id="308" r:id="rId18"/>
    <p:sldId id="312" r:id="rId19"/>
    <p:sldId id="313" r:id="rId20"/>
    <p:sldId id="266" r:id="rId21"/>
    <p:sldId id="267" r:id="rId22"/>
    <p:sldId id="268" r:id="rId23"/>
    <p:sldId id="269" r:id="rId24"/>
    <p:sldId id="270" r:id="rId25"/>
    <p:sldId id="296" r:id="rId26"/>
    <p:sldId id="272" r:id="rId27"/>
    <p:sldId id="271" r:id="rId28"/>
    <p:sldId id="309" r:id="rId29"/>
    <p:sldId id="314" r:id="rId30"/>
    <p:sldId id="297" r:id="rId31"/>
    <p:sldId id="299" r:id="rId32"/>
    <p:sldId id="300" r:id="rId33"/>
    <p:sldId id="274" r:id="rId34"/>
    <p:sldId id="301" r:id="rId35"/>
    <p:sldId id="318" r:id="rId36"/>
    <p:sldId id="305" r:id="rId37"/>
    <p:sldId id="275" r:id="rId38"/>
    <p:sldId id="298" r:id="rId39"/>
    <p:sldId id="277" r:id="rId40"/>
    <p:sldId id="278" r:id="rId41"/>
    <p:sldId id="302" r:id="rId42"/>
    <p:sldId id="303" r:id="rId43"/>
    <p:sldId id="319" r:id="rId44"/>
    <p:sldId id="315" r:id="rId45"/>
    <p:sldId id="316" r:id="rId46"/>
    <p:sldId id="307" r:id="rId47"/>
    <p:sldId id="304" r:id="rId48"/>
    <p:sldId id="306" r:id="rId49"/>
    <p:sldId id="317" r:id="rId50"/>
    <p:sldId id="280" r:id="rId51"/>
    <p:sldId id="281" r:id="rId52"/>
    <p:sldId id="28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5" autoAdjust="0"/>
    <p:restoredTop sz="94660"/>
  </p:normalViewPr>
  <p:slideViewPr>
    <p:cSldViewPr>
      <p:cViewPr varScale="1">
        <p:scale>
          <a:sx n="65" d="100"/>
          <a:sy n="65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C4BDC-1ED0-4689-8FB6-8031456113D7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F19CB-F2EE-409D-B470-80C336A81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1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D2C3-3C33-4D40-893E-7AC094F877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eaLnBrk="1" hangingPunct="1"/>
            <a:fld id="{A8D71EA3-D97B-41D9-AEAE-7F6E7470D0E9}" type="slidenum">
              <a:rPr lang="ar-SA" smtClean="0">
                <a:latin typeface="Times New Roman" pitchFamily="18" charset="0"/>
              </a:rPr>
              <a:pPr eaLnBrk="1" hangingPunct="1"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9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rtl="0" eaLnBrk="1" hangingPunct="1"/>
            <a:fld id="{17D5E462-ADAD-4F5F-B033-AD40AF3EE43A}" type="slidenum">
              <a:rPr lang="ar-SA" sz="1200">
                <a:latin typeface="Times New Roman" pitchFamily="18" charset="0"/>
                <a:cs typeface="Times New Roman" pitchFamily="18" charset="0"/>
              </a:rPr>
              <a:pPr rtl="0"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0D2C3-3C33-4D40-893E-7AC094F877A7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DA4ECD05-BF53-4B28-BB30-78FEB546C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9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7580-A3ED-41E0-9436-A97A45219647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2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7FB-4814-41F9-AAD3-528AD9D0943D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4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551E0-50D6-476E-B17B-ED85AEB851D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6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SimSun" pitchFamily="2" charset="-122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825E78-A53F-4206-8D15-AEBEC5A1791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20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537D8-6708-41C3-81C5-3ACAED34861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5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5C144-B9F5-4D1E-83FB-61CB178D4A7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79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A3EBA-9ADD-4AE5-8FF1-1F8414E3203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4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B49EF-A861-4CB6-9483-833C01E2A25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9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62B68-092C-4AC3-8D72-D5437AC6F72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00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D9B73-F0F2-483D-89F5-7F15A322BEE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7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206D5-2BD9-4466-B0E8-5600C52120FE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47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C047E-FD15-4E84-9C2E-276CA31E770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93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B5152-6E3F-4456-ABA4-5E09E316FC2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74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1B358-6B29-4B38-97DF-02AE39A4FB1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47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3CCCA-2F9F-44E0-8062-E3EB14CB62D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97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551E0-50D6-476E-B17B-ED85AEB851D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78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38227-849B-4F4B-A34C-CB805022C9A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3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79BBE-A784-4BD6-BB13-0AFE8269DF8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3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0A534-9D14-4032-9DC9-7B94C46025A9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3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69695-303E-4636-B0AC-935A2CBB91AD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6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F0713-9C33-4125-AF27-F24C23A6F0EB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0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38C3F-F7AB-4389-9E72-49DCD61B4B1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1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CE950-8786-47FF-BAA9-8A57D57766D5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4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F947-C3E9-4938-A9C2-65A14D8ABA4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9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CC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69402479-71D7-4A3C-8B7A-2E9F7D866F1C}" type="slidenum">
              <a:rPr lang="en-US">
                <a:solidFill>
                  <a:srgbClr val="FFFFCC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36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68C8D9E-0A43-4BC3-92CE-24870406A12C}" type="slidenum">
              <a:rPr lang="ar-SA" smtClean="0">
                <a:solidFill>
                  <a:srgbClr val="000000"/>
                </a:solidFill>
                <a:ea typeface="SimSun" pitchFamily="2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SimSun" pitchFamily="2" charset="-122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356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356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356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356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356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356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356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357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357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35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235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235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</p:grpSp>
          <p:sp>
            <p:nvSpPr>
              <p:cNvPr id="2357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sp>
            <p:nvSpPr>
              <p:cNvPr id="2357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358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2358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2358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2358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2358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2358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2358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2358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359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sp>
          <p:nvSpPr>
            <p:cNvPr id="2359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359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ea typeface="SimSun" pitchFamily="2" charset="-122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359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2359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2359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2359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2360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2360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2360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2360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</p:grpSp>
        </p:grpSp>
        <p:sp>
          <p:nvSpPr>
            <p:cNvPr id="2360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102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ASCARIS </a:t>
            </a:r>
            <a:r>
              <a:rPr lang="en-GB" b="1" dirty="0" smtClean="0"/>
              <a:t>LUMBRICOIDES</a:t>
            </a:r>
            <a:br>
              <a:rPr lang="en-GB" b="1" dirty="0" smtClean="0"/>
            </a:br>
            <a:r>
              <a:rPr lang="en-US" b="1" dirty="0"/>
              <a:t>(Common roundworm)</a:t>
            </a:r>
            <a:r>
              <a:rPr lang="en-GB" dirty="0"/>
              <a:t/>
            </a:r>
            <a:br>
              <a:rPr lang="en-GB" dirty="0"/>
            </a:b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KIMAIGA H.O</a:t>
            </a:r>
          </a:p>
          <a:p>
            <a:r>
              <a:rPr lang="en-US" b="1" dirty="0"/>
              <a:t>MBChB (University of Nairobi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9678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ascF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81200"/>
            <a:ext cx="8281988" cy="2911475"/>
          </a:xfrm>
          <a:noFill/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38200" y="636657"/>
            <a:ext cx="266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Female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 flipV="1">
            <a:off x="4267200" y="3048000"/>
            <a:ext cx="533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572000" y="4318000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vagina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3124200" y="23622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438400" y="2057400"/>
            <a:ext cx="1112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genital pore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 flipV="1">
            <a:off x="4876800" y="29718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546725" y="3973513"/>
            <a:ext cx="677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uterus</a:t>
            </a: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6477000" y="17526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248400" y="1524000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gut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4876800" y="1981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419600" y="1752600"/>
            <a:ext cx="747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oviduct</a:t>
            </a:r>
          </a:p>
        </p:txBody>
      </p:sp>
    </p:spTree>
    <p:extLst>
      <p:ext uri="{BB962C8B-B14F-4D97-AF65-F5344CB8AC3E}">
        <p14:creationId xmlns:p14="http://schemas.microsoft.com/office/powerpoint/2010/main" val="237207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2" grpId="0"/>
      <p:bldP spid="34824" grpId="0"/>
      <p:bldP spid="34826" grpId="0"/>
      <p:bldP spid="34828" grpId="0"/>
      <p:bldP spid="348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ascM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514600"/>
            <a:ext cx="8686800" cy="1720850"/>
          </a:xfrm>
          <a:noFill/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3276600" y="2971800"/>
            <a:ext cx="7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667000" y="4394200"/>
            <a:ext cx="1389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seminal vesicle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4876800" y="3200400"/>
            <a:ext cx="76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419600" y="4191000"/>
            <a:ext cx="1063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sperm duct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7620000" y="3657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375525" y="4506913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testes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8534400" y="38862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8289925" y="4735513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gut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765175" y="790574"/>
            <a:ext cx="13260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SimSun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114228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7" grpId="0"/>
      <p:bldP spid="35849" grpId="0"/>
      <p:bldP spid="35851" grpId="0"/>
      <p:bldP spid="358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EGGS </a:t>
            </a:r>
          </a:p>
          <a:p>
            <a:r>
              <a:rPr lang="en-GB" dirty="0" smtClean="0"/>
              <a:t>There </a:t>
            </a:r>
            <a:r>
              <a:rPr lang="en-GB" dirty="0"/>
              <a:t>are three kinds of the eggs. </a:t>
            </a:r>
            <a:endParaRPr lang="en-GB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They </a:t>
            </a:r>
            <a:r>
              <a:rPr lang="en-GB" dirty="0"/>
              <a:t>are fertilized </a:t>
            </a:r>
            <a:r>
              <a:rPr lang="en-GB" dirty="0" smtClean="0"/>
              <a:t>eggs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Unfertilized eggs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Decorticated </a:t>
            </a:r>
            <a:r>
              <a:rPr lang="en-GB" dirty="0"/>
              <a:t>eggs. </a:t>
            </a:r>
            <a:endParaRPr lang="en-GB" dirty="0" smtClean="0"/>
          </a:p>
          <a:p>
            <a:r>
              <a:rPr lang="en-GB" dirty="0" smtClean="0"/>
              <a:t>We </a:t>
            </a:r>
            <a:r>
              <a:rPr lang="en-GB" dirty="0"/>
              <a:t>usually describe an egg in 5 aspects: size, </a:t>
            </a:r>
            <a:r>
              <a:rPr lang="en-GB" dirty="0" err="1"/>
              <a:t>color</a:t>
            </a:r>
            <a:r>
              <a:rPr lang="en-GB" dirty="0"/>
              <a:t>, shape, shell and content.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8196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Bachelor of Medicine And Bachelor of Surgery (MBChB)  Year  2\MEDICAL MICROBIOLOGY\Others\Parasitology\Ova of asc lumb(ferti) maml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718" y="13855"/>
            <a:ext cx="2130282" cy="16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6336704" cy="367240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Fertilized</a:t>
            </a:r>
            <a:endParaRPr lang="en-GB" dirty="0"/>
          </a:p>
          <a:p>
            <a:pPr lvl="1"/>
            <a:r>
              <a:rPr lang="en-US" dirty="0"/>
              <a:t>More round than the unfertilized </a:t>
            </a:r>
            <a:r>
              <a:rPr lang="en-US" dirty="0" smtClean="0"/>
              <a:t>egg, </a:t>
            </a:r>
          </a:p>
          <a:p>
            <a:pPr lvl="1"/>
            <a:r>
              <a:rPr lang="en-GB" dirty="0" smtClean="0"/>
              <a:t>Brown </a:t>
            </a:r>
            <a:r>
              <a:rPr lang="en-GB" dirty="0"/>
              <a:t>in </a:t>
            </a:r>
            <a:r>
              <a:rPr lang="en-GB" dirty="0" err="1"/>
              <a:t>color</a:t>
            </a:r>
            <a:r>
              <a:rPr lang="en-GB" dirty="0"/>
              <a:t>, </a:t>
            </a:r>
            <a:r>
              <a:rPr lang="en-GB" dirty="0" smtClean="0"/>
              <a:t>average size  </a:t>
            </a:r>
            <a:r>
              <a:rPr lang="en-GB" dirty="0"/>
              <a:t>60× 45µm. </a:t>
            </a:r>
          </a:p>
          <a:p>
            <a:pPr lvl="1"/>
            <a:r>
              <a:rPr lang="en-US" dirty="0"/>
              <a:t>Underdeveloped unicellular embryo</a:t>
            </a:r>
            <a:endParaRPr lang="en-GB" dirty="0"/>
          </a:p>
          <a:p>
            <a:pPr lvl="1"/>
            <a:r>
              <a:rPr lang="en-US" dirty="0"/>
              <a:t>Thick shell (made of chitin)</a:t>
            </a:r>
            <a:endParaRPr lang="en-GB" dirty="0"/>
          </a:p>
          <a:p>
            <a:pPr lvl="1"/>
            <a:r>
              <a:rPr lang="en-US" dirty="0"/>
              <a:t>May be corticated or </a:t>
            </a:r>
            <a:r>
              <a:rPr lang="en-CA" dirty="0" smtClean="0"/>
              <a:t>decorticated </a:t>
            </a:r>
            <a:r>
              <a:rPr lang="en-CA" dirty="0"/>
              <a:t>(a layer of albumin that may be lost during movement</a:t>
            </a:r>
            <a:r>
              <a:rPr lang="en-CA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Has </a:t>
            </a:r>
            <a:r>
              <a:rPr lang="en-US" dirty="0"/>
              <a:t>c</a:t>
            </a:r>
            <a:r>
              <a:rPr lang="en-US" dirty="0" smtClean="0"/>
              <a:t>entrally </a:t>
            </a:r>
            <a:r>
              <a:rPr lang="en-US" dirty="0"/>
              <a:t>located embryo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5" name="Picture 3" descr="A. lumbricoides fertilized e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60686"/>
            <a:ext cx="22733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. lumbricoides fertilized egg with embryo development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74248"/>
            <a:ext cx="3275856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. lumbricoides fertilized egg with embryo development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872" y="4373876"/>
            <a:ext cx="2304256" cy="226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E:\Bachelor of Medicine And Bachelor of Surgery (MBChB)  Year  2\MEDICAL MICROBIOLOGY\Others\Parasitology\Ova of asc lumb(fertilized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53547"/>
            <a:ext cx="2987824" cy="212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Bachelor of Medicine And Bachelor of Surgery (MBChB)  Year  2\MEDICAL MICROBIOLOGY\Others\Parasitology\Ova A.Lumbricoides - ftlis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18" y="3974248"/>
            <a:ext cx="1301687" cy="99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72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</p:spPr>
        <p:txBody>
          <a:bodyPr/>
          <a:lstStyle/>
          <a:p>
            <a:pPr lvl="0"/>
            <a:r>
              <a:rPr lang="en-US" dirty="0"/>
              <a:t>Unfertilized Egg</a:t>
            </a:r>
            <a:endParaRPr lang="en-GB" dirty="0"/>
          </a:p>
          <a:p>
            <a:pPr lvl="1"/>
            <a:r>
              <a:rPr lang="en-US" dirty="0"/>
              <a:t>Thin shell</a:t>
            </a:r>
            <a:endParaRPr lang="en-GB" dirty="0"/>
          </a:p>
          <a:p>
            <a:pPr lvl="1"/>
            <a:r>
              <a:rPr lang="en-US" dirty="0"/>
              <a:t>Shape varies from round to </a:t>
            </a:r>
            <a:r>
              <a:rPr lang="en-US" dirty="0" smtClean="0"/>
              <a:t>oblong. </a:t>
            </a:r>
            <a:r>
              <a:rPr lang="en-GB" dirty="0"/>
              <a:t>Longer and slender than a fertilized egg</a:t>
            </a:r>
          </a:p>
          <a:p>
            <a:pPr lvl="1"/>
            <a:r>
              <a:rPr lang="en-US" dirty="0" err="1"/>
              <a:t>Unembryonated</a:t>
            </a:r>
            <a:r>
              <a:rPr lang="en-US" dirty="0"/>
              <a:t> (with amorphous mass of protoplasm)</a:t>
            </a:r>
            <a:endParaRPr lang="en-GB" dirty="0"/>
          </a:p>
          <a:p>
            <a:pPr lvl="1"/>
            <a:r>
              <a:rPr lang="en-US" dirty="0"/>
              <a:t>Usually corticated</a:t>
            </a:r>
            <a:endParaRPr lang="en-GB" dirty="0"/>
          </a:p>
          <a:p>
            <a:pPr lvl="1"/>
            <a:r>
              <a:rPr lang="en-US" dirty="0"/>
              <a:t>There is no distinction between the inner mass and the </a:t>
            </a:r>
            <a:r>
              <a:rPr lang="en-US" dirty="0" smtClean="0"/>
              <a:t>cortex.</a:t>
            </a:r>
            <a:endParaRPr lang="en-GB" dirty="0"/>
          </a:p>
        </p:txBody>
      </p:sp>
      <p:pic>
        <p:nvPicPr>
          <p:cNvPr id="4" name="Picture 5" descr="未受精蛔虫卵.jpg (25024 字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27911"/>
            <a:ext cx="2699792" cy="1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4437112"/>
            <a:ext cx="2519739" cy="235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-108520" y="5227911"/>
            <a:ext cx="6078855" cy="444138"/>
            <a:chOff x="720" y="3700"/>
            <a:chExt cx="9573" cy="715"/>
          </a:xfrm>
        </p:grpSpPr>
        <p:cxnSp>
          <p:nvCxnSpPr>
            <p:cNvPr id="7" name="AutoShape 8"/>
            <p:cNvCxnSpPr>
              <a:cxnSpLocks noChangeShapeType="1"/>
            </p:cNvCxnSpPr>
            <p:nvPr/>
          </p:nvCxnSpPr>
          <p:spPr bwMode="auto">
            <a:xfrm>
              <a:off x="6277" y="4050"/>
              <a:ext cx="16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9"/>
            <p:cNvCxnSpPr>
              <a:cxnSpLocks noChangeShapeType="1"/>
            </p:cNvCxnSpPr>
            <p:nvPr/>
          </p:nvCxnSpPr>
          <p:spPr bwMode="auto">
            <a:xfrm flipH="1" flipV="1">
              <a:off x="2804" y="4031"/>
              <a:ext cx="2120" cy="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7864" y="3702"/>
              <a:ext cx="2429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en-GB" sz="1600" dirty="0">
                  <a:effectLst/>
                  <a:latin typeface="Calibri"/>
                  <a:ea typeface="Calibri"/>
                  <a:cs typeface="Times New Roman"/>
                </a:rPr>
                <a:t>Corticated layer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720" y="3700"/>
              <a:ext cx="2429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en-GB" sz="1600" dirty="0" err="1">
                  <a:effectLst/>
                  <a:latin typeface="Calibri"/>
                  <a:ea typeface="Calibri"/>
                  <a:cs typeface="Times New Roman"/>
                </a:rPr>
                <a:t>Embryopore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1" name="Picture 10" descr="Ascaris lumbricoides unfertilized decorticated eg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264" y="15133"/>
            <a:ext cx="219573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A. lumbricoides unfertilized eg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8231" y="3653472"/>
            <a:ext cx="2304256" cy="143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E:\Bachelor of Medicine And Bachelor of Surgery (MBChB)  Year  2\MEDICAL MICROBIOLOGY\Others\Parasitology\Unfertilis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52" y="131332"/>
            <a:ext cx="1848505" cy="11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Bachelor of Medicine And Bachelor of Surgery (MBChB)  Year  2\MEDICAL MICROBIOLOGY\Others\Parasitology\Ova of asc lumb(unfert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094" y="3731059"/>
            <a:ext cx="2023110" cy="13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58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r>
              <a:rPr lang="en-GB" dirty="0" smtClean="0"/>
              <a:t>Decorticated egg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oth fertilized and unfertilized eggs sometimes may lack their outer </a:t>
            </a:r>
            <a:r>
              <a:rPr lang="en-GB" dirty="0" err="1" smtClean="0"/>
              <a:t>albuminous</a:t>
            </a:r>
            <a:r>
              <a:rPr lang="en-GB" dirty="0" smtClean="0"/>
              <a:t> coats and are </a:t>
            </a:r>
            <a:r>
              <a:rPr lang="en-GB" dirty="0" err="1" smtClean="0"/>
              <a:t>colorless</a:t>
            </a:r>
            <a:r>
              <a:rPr lang="en-GB" dirty="0" smtClean="0"/>
              <a:t>. 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500936" y="4277414"/>
            <a:ext cx="2463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Fertilized  uncorticated egg with  centrally located embryo</a:t>
            </a:r>
            <a:endParaRPr lang="en-US" sz="2800" dirty="0"/>
          </a:p>
        </p:txBody>
      </p:sp>
      <p:pic>
        <p:nvPicPr>
          <p:cNvPr id="7" name="Picture 6" descr="A. lumbricoides fertilized, decorticated eg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315953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16200000">
            <a:off x="5418956" y="3479587"/>
            <a:ext cx="45719" cy="2171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E:\Bachelor of Medicine And Bachelor of Surgery (MBChB)  Year  2\MEDICAL MICROBIOLOGY\Others\Parasitology\Ova of asc lumb(decorticate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36" y="1844824"/>
            <a:ext cx="3593664" cy="243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407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20770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  <p:pic>
        <p:nvPicPr>
          <p:cNvPr id="4098" name="Picture 2" descr="E:\Bachelor of Medicine And Bachelor of Surgery (MBChB)  Year  2\MEDICAL MICROBIOLOGY\2. PARASITOLOGY\Parasit Ref\ASCARIS\ascaris egg_with lar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429000"/>
            <a:ext cx="2313450" cy="17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Bachelor of Medicine And Bachelor of Surgery (MBChB)  Year  2\MEDICAL MICROBIOLOGY\5. MICROBIOLOGY PRACTICALS AND DEMONSTRATIONS\Laboratry Pictures\Microbiology cdc pics\ascaris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98" y="0"/>
            <a:ext cx="261897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710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Bachelor of Medicine And Bachelor of Surgery (MBChB)  Year  2\MEDICAL MICROBIOLOGY\Others\Parasitology\A.lumbricoides eg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" y="31722"/>
            <a:ext cx="9113912" cy="682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363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chelor of Medicine And Bachelor of Surgery (MBChB)  Year  2\MEDICAL MICROBIOLOGY\Others\Parasitology\A.lumbricoides egg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8028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40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CHAIN OF INFECTION</a:t>
            </a:r>
            <a:endParaRPr lang="en-US" sz="36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1905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RESERVOIR-Small Intestine of infected man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19800" y="1447800"/>
            <a:ext cx="2362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PORTAL OF EXIST-Passed in stool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7086600" y="2590800"/>
            <a:ext cx="304800" cy="1283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3810000"/>
            <a:ext cx="259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 OF TRANSMISSION-Fecal-oral contamination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4419600" y="4343400"/>
            <a:ext cx="1143000" cy="256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71800" y="3505200"/>
            <a:ext cx="14478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PORTAL OF ENTRY-Orally ingested to the small intestine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1981200" y="4267200"/>
            <a:ext cx="978408" cy="3322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488" y="3501008"/>
            <a:ext cx="1981200" cy="1764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SUSCEPTIBLE  HOST-Man who has ingested the eggs</a:t>
            </a:r>
            <a:endParaRPr lang="en-US" dirty="0"/>
          </a:p>
        </p:txBody>
      </p:sp>
      <p:sp>
        <p:nvSpPr>
          <p:cNvPr id="14" name="Curved Down Arrow 13"/>
          <p:cNvSpPr/>
          <p:nvPr/>
        </p:nvSpPr>
        <p:spPr>
          <a:xfrm>
            <a:off x="838200" y="685800"/>
            <a:ext cx="5943600" cy="609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838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INFECTIOUS AGENT-Eggs of Ascaris</a:t>
            </a:r>
            <a:endParaRPr lang="en-US" sz="2400" b="1" dirty="0"/>
          </a:p>
        </p:txBody>
      </p:sp>
      <p:sp>
        <p:nvSpPr>
          <p:cNvPr id="16" name="Up Arrow 15"/>
          <p:cNvSpPr/>
          <p:nvPr/>
        </p:nvSpPr>
        <p:spPr>
          <a:xfrm>
            <a:off x="609600" y="2514600"/>
            <a:ext cx="228600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90800" y="1752600"/>
            <a:ext cx="2286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CHAIN OF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	INTRODUCTION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5184576"/>
          </a:xfrm>
        </p:spPr>
        <p:txBody>
          <a:bodyPr/>
          <a:lstStyle/>
          <a:p>
            <a:r>
              <a:rPr lang="en-US" sz="2800" dirty="0" smtClean="0"/>
              <a:t>Causes </a:t>
            </a:r>
            <a:r>
              <a:rPr lang="en-US" sz="2800" dirty="0"/>
              <a:t>the disease </a:t>
            </a:r>
            <a:r>
              <a:rPr lang="en-US" sz="2800" dirty="0" err="1"/>
              <a:t>Ascariasis</a:t>
            </a:r>
            <a:r>
              <a:rPr lang="en-US" sz="2800" dirty="0"/>
              <a:t> </a:t>
            </a:r>
            <a:endParaRPr lang="en-GB" sz="2800" dirty="0"/>
          </a:p>
          <a:p>
            <a:pPr lvl="0"/>
            <a:r>
              <a:rPr lang="en-US" sz="2800" dirty="0"/>
              <a:t>Largest nematode in size.</a:t>
            </a:r>
            <a:endParaRPr lang="en-GB" sz="2800" dirty="0"/>
          </a:p>
          <a:p>
            <a:pPr lvl="0"/>
            <a:r>
              <a:rPr lang="en-US" sz="2800" dirty="0"/>
              <a:t>Common in moist places with poor hygiene</a:t>
            </a:r>
            <a:endParaRPr lang="en-GB" sz="2800" dirty="0"/>
          </a:p>
          <a:p>
            <a:pPr lvl="0"/>
            <a:r>
              <a:rPr lang="en-US" sz="2800" dirty="0"/>
              <a:t>Commonest roundworm; prevalence is about 1.3 billion infections</a:t>
            </a:r>
            <a:endParaRPr lang="en-GB" sz="2800" dirty="0"/>
          </a:p>
          <a:p>
            <a:pPr lvl="0"/>
            <a:r>
              <a:rPr lang="en-US" sz="2800" dirty="0"/>
              <a:t>The parasite is transmitted via the fecal-oral route meaning fecal matter contaminates the soil and end up being ingested. They are thus called </a:t>
            </a:r>
            <a:r>
              <a:rPr lang="en-US" sz="2800" b="1" dirty="0" err="1"/>
              <a:t>Geohelminthes</a:t>
            </a:r>
            <a:endParaRPr lang="en-GB" sz="2800" dirty="0"/>
          </a:p>
          <a:p>
            <a:pPr lvl="0"/>
            <a:r>
              <a:rPr lang="en-US" sz="2800" dirty="0"/>
              <a:t>It is an exclusive parasite for the human and both the male and female live in the small intestines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5085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90600"/>
            <a:ext cx="72407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/>
              <a:t>DISCUSSION OF THE CHAIN OF INFECTION</a:t>
            </a:r>
          </a:p>
          <a:p>
            <a:pPr algn="ctr"/>
            <a:endParaRPr lang="en-US" sz="2400" b="1" u="sng" dirty="0" smtClean="0"/>
          </a:p>
          <a:p>
            <a:pPr>
              <a:buFont typeface="Wingdings" pitchFamily="2" charset="2"/>
              <a:buChar char="v"/>
            </a:pPr>
            <a:r>
              <a:rPr lang="en-US" sz="2800" b="1" u="sng" dirty="0" smtClean="0"/>
              <a:t>AGENT’S RESERVOIR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small intestine of the infected man.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Male and female adult  mate and lay eggs. 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Eggs passed in stool and to a lesser extent the soil as it’s a transient reservoir for the eggs</a:t>
            </a:r>
          </a:p>
        </p:txBody>
      </p:sp>
    </p:spTree>
    <p:extLst>
      <p:ext uri="{BB962C8B-B14F-4D97-AF65-F5344CB8AC3E}">
        <p14:creationId xmlns:p14="http://schemas.microsoft.com/office/powerpoint/2010/main" val="5735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066800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800" b="1" u="sng" dirty="0" smtClean="0"/>
              <a:t>ROUTE OF EXIT FROM RESERVOIR</a:t>
            </a:r>
          </a:p>
          <a:p>
            <a:pPr>
              <a:buFont typeface="Arial" pitchFamily="34" charset="0"/>
              <a:buChar char="•"/>
            </a:pPr>
            <a:r>
              <a:rPr lang="en-US" sz="4800" dirty="0" smtClean="0"/>
              <a:t>The agents eggs are passed in stool into moist, warm soil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035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74400"/>
            <a:ext cx="84582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2800" b="1" u="sng" dirty="0" smtClean="0"/>
              <a:t>MODE OF TRANSMISSION AND ROUTE OF ENTRY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Through fecal-oral contamination e.g. through ingestion of contaminated water, soil or food.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ingested egg hatches to larva stage 2-undergoes blood lung migration where it develops to larvae stage 3 which moves up to the throat and forms larvae stage 4 that’s swallowed during a cough.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It’s the larvae stage 4 that resides in the small intestine  and matures to adult worm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120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4000" b="1" u="sng" dirty="0" smtClean="0"/>
              <a:t>SUSCEPTIBLE HOST</a:t>
            </a:r>
          </a:p>
          <a:p>
            <a:pPr>
              <a:buFont typeface="Wingdings" pitchFamily="2" charset="2"/>
              <a:buChar char="v"/>
            </a:pPr>
            <a:endParaRPr lang="en-US" sz="20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Is the person who has ingested the infected eggs through fecal-oral contamination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57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US" u="sng" dirty="0"/>
              <a:t>LIFE </a:t>
            </a:r>
            <a:r>
              <a:rPr lang="en-US" u="sng" dirty="0" smtClean="0"/>
              <a:t>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11256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dirty="0"/>
              <a:t>Adult male  and female (1) reside in the small intestine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They mate and female passes </a:t>
            </a:r>
            <a:r>
              <a:rPr lang="en-US" altLang="zh-CN" sz="2800" dirty="0"/>
              <a:t>around 200,000 eggs per day, which are passed in stool </a:t>
            </a:r>
            <a:r>
              <a:rPr lang="en-US" sz="2800" dirty="0"/>
              <a:t>(2) to moist, warm shaded soil.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Unfertilized eggs need warm and moist environment in the  soil and takes 2-3 days to </a:t>
            </a:r>
            <a:r>
              <a:rPr lang="en-US" sz="2800" dirty="0" err="1"/>
              <a:t>embryonate</a:t>
            </a:r>
            <a:r>
              <a:rPr lang="en-GB" sz="2800" dirty="0"/>
              <a:t> and </a:t>
            </a:r>
            <a:r>
              <a:rPr lang="en-US" sz="2800" dirty="0"/>
              <a:t>fertilize after 2 weeks and develop to a  motile larva stage 1(3</a:t>
            </a:r>
            <a:r>
              <a:rPr lang="en-US" sz="2800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Larvae stage 1 (</a:t>
            </a:r>
            <a:r>
              <a:rPr lang="en-US" sz="2800" dirty="0" err="1"/>
              <a:t>rhibidiform</a:t>
            </a:r>
            <a:r>
              <a:rPr lang="en-US" sz="2800" dirty="0"/>
              <a:t>) is ingested(4) </a:t>
            </a:r>
            <a:r>
              <a:rPr lang="en-US" sz="2800" dirty="0">
                <a:ea typeface="SimSun" pitchFamily="2" charset="-122"/>
              </a:rPr>
              <a:t>and </a:t>
            </a:r>
            <a:r>
              <a:rPr lang="en-US" altLang="zh-CN" sz="2800" dirty="0">
                <a:ea typeface="SimSun" pitchFamily="2" charset="-122"/>
              </a:rPr>
              <a:t>host digestive juices acts on the egg shell and liberate the larva into the small intestine. </a:t>
            </a:r>
          </a:p>
        </p:txBody>
      </p:sp>
    </p:spTree>
    <p:extLst>
      <p:ext uri="{BB962C8B-B14F-4D97-AF65-F5344CB8AC3E}">
        <p14:creationId xmlns:p14="http://schemas.microsoft.com/office/powerpoint/2010/main" val="2062061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807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ea typeface="SimSun" pitchFamily="2" charset="-122"/>
              </a:rPr>
              <a:t>It </a:t>
            </a:r>
            <a:r>
              <a:rPr lang="en-US" sz="2400" dirty="0" smtClean="0"/>
              <a:t>develops </a:t>
            </a:r>
            <a:r>
              <a:rPr lang="en-US" sz="2400" dirty="0"/>
              <a:t>to larvae stage 2(5) </a:t>
            </a:r>
            <a:r>
              <a:rPr lang="en-US" sz="2400" dirty="0" smtClean="0"/>
              <a:t>(</a:t>
            </a:r>
            <a:r>
              <a:rPr lang="en-US" sz="2400" dirty="0" err="1" smtClean="0"/>
              <a:t>filariform</a:t>
            </a:r>
            <a:r>
              <a:rPr lang="en-US" sz="2400" dirty="0" smtClean="0"/>
              <a:t>) which penetrates </a:t>
            </a:r>
            <a:r>
              <a:rPr lang="en-US" sz="2400" dirty="0"/>
              <a:t>the intestinal wall to the blood(6</a:t>
            </a:r>
            <a:r>
              <a:rPr lang="en-US" sz="2400" dirty="0" smtClean="0"/>
              <a:t>) </a:t>
            </a:r>
            <a:r>
              <a:rPr lang="en-US" altLang="zh-CN" sz="2400" dirty="0" smtClean="0">
                <a:ea typeface="SimSun" pitchFamily="2" charset="-122"/>
              </a:rPr>
              <a:t>They </a:t>
            </a:r>
            <a:r>
              <a:rPr lang="en-US" altLang="zh-CN" sz="2400" dirty="0">
                <a:ea typeface="SimSun" pitchFamily="2" charset="-122"/>
              </a:rPr>
              <a:t>enter </a:t>
            </a:r>
            <a:r>
              <a:rPr lang="en-US" altLang="zh-CN" sz="2400" dirty="0" err="1">
                <a:ea typeface="SimSun" pitchFamily="2" charset="-122"/>
              </a:rPr>
              <a:t>lymphatics</a:t>
            </a:r>
            <a:r>
              <a:rPr lang="en-US" altLang="zh-CN" sz="2400" dirty="0">
                <a:ea typeface="SimSun" pitchFamily="2" charset="-122"/>
              </a:rPr>
              <a:t> and mesenteric </a:t>
            </a:r>
            <a:r>
              <a:rPr lang="en-US" altLang="zh-CN" sz="2400" dirty="0" smtClean="0">
                <a:ea typeface="SimSun" pitchFamily="2" charset="-122"/>
              </a:rPr>
              <a:t>vessels</a:t>
            </a:r>
            <a:endParaRPr lang="en-US" altLang="zh-CN" sz="2400" dirty="0">
              <a:ea typeface="SimSun" pitchFamily="2" charset="-122"/>
            </a:endParaRPr>
          </a:p>
          <a:p>
            <a:pPr>
              <a:buFont typeface="Wingdings" pitchFamily="2" charset="2"/>
              <a:buChar char="v"/>
            </a:pPr>
            <a:r>
              <a:rPr lang="en-US" altLang="zh-CN" sz="2400" dirty="0">
                <a:ea typeface="SimSun" pitchFamily="2" charset="-122"/>
              </a:rPr>
              <a:t>They are carried by circulation to the liver, right heart and finally to the lungs </a:t>
            </a:r>
            <a:endParaRPr lang="en-US" altLang="zh-CN" sz="2400" dirty="0" smtClean="0">
              <a:ea typeface="SimSun" pitchFamily="2" charset="-122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ea typeface="SimSun" pitchFamily="2" charset="-122"/>
              </a:rPr>
              <a:t>Here, </a:t>
            </a: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larvae stage 2 develops to larvae stage </a:t>
            </a:r>
            <a:r>
              <a:rPr lang="en-US" sz="2400" dirty="0" smtClean="0"/>
              <a:t>3 which </a:t>
            </a:r>
            <a:r>
              <a:rPr lang="en-US" sz="2400" dirty="0"/>
              <a:t>moves </a:t>
            </a:r>
            <a:r>
              <a:rPr lang="en-US" sz="2400" dirty="0" smtClean="0"/>
              <a:t>into the alveoli </a:t>
            </a:r>
            <a:r>
              <a:rPr lang="en-US" altLang="zh-CN" sz="2400" dirty="0">
                <a:ea typeface="SimSun" pitchFamily="2" charset="-122"/>
              </a:rPr>
              <a:t>in which they molt twice and stay for 10-14days and then they are carried</a:t>
            </a:r>
            <a:r>
              <a:rPr lang="en-US" altLang="zh-CN" sz="2400" dirty="0" smtClean="0">
                <a:ea typeface="SimSun" pitchFamily="2" charset="-122"/>
              </a:rPr>
              <a:t>, </a:t>
            </a:r>
            <a:r>
              <a:rPr lang="en-US" altLang="zh-CN" sz="2400" dirty="0">
                <a:ea typeface="SimSun" pitchFamily="2" charset="-122"/>
              </a:rPr>
              <a:t>or migrate, up the bronchioles, bronchi, and trachea to the </a:t>
            </a:r>
            <a:r>
              <a:rPr lang="en-US" altLang="zh-CN" sz="2400" dirty="0" smtClean="0">
                <a:ea typeface="SimSun" pitchFamily="2" charset="-122"/>
              </a:rPr>
              <a:t>epiglottis and </a:t>
            </a:r>
            <a:r>
              <a:rPr lang="en-US" sz="2400" dirty="0" smtClean="0"/>
              <a:t>throat(7).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It </a:t>
            </a:r>
            <a:r>
              <a:rPr lang="en-US" sz="2400" dirty="0"/>
              <a:t>develops to larvae stage 4 that’s swallowed during a cough to the small intestine where it matures to adult male and </a:t>
            </a:r>
            <a:r>
              <a:rPr lang="en-US" sz="2400" dirty="0" smtClean="0"/>
              <a:t>female(1)</a:t>
            </a:r>
          </a:p>
        </p:txBody>
      </p:sp>
    </p:spTree>
    <p:extLst>
      <p:ext uri="{BB962C8B-B14F-4D97-AF65-F5344CB8AC3E}">
        <p14:creationId xmlns:p14="http://schemas.microsoft.com/office/powerpoint/2010/main" val="9375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40"/>
            <a:ext cx="9144000" cy="676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13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8" b="11072"/>
          <a:stretch/>
        </p:blipFill>
        <p:spPr bwMode="auto">
          <a:xfrm>
            <a:off x="33536" y="1988841"/>
            <a:ext cx="9144000" cy="480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6695"/>
            <a:ext cx="9144000" cy="216059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1" lang="en-US" altLang="zh-CN" sz="2400" kern="0" dirty="0">
                <a:solidFill>
                  <a:srgbClr val="FFFFCC"/>
                </a:solidFill>
                <a:ea typeface="SimSun" pitchFamily="2" charset="-122"/>
              </a:rPr>
              <a:t>The time from the ingestion of </a:t>
            </a:r>
            <a:r>
              <a:rPr kumimoji="1" lang="en-US" altLang="zh-CN" sz="2400" kern="0" dirty="0" err="1">
                <a:solidFill>
                  <a:srgbClr val="FFFFCC"/>
                </a:solidFill>
                <a:ea typeface="SimSun" pitchFamily="2" charset="-122"/>
              </a:rPr>
              <a:t>embryonated</a:t>
            </a:r>
            <a:r>
              <a:rPr kumimoji="1" lang="en-US" altLang="zh-CN" sz="2400" kern="0" dirty="0">
                <a:solidFill>
                  <a:srgbClr val="FFFFCC"/>
                </a:solidFill>
                <a:ea typeface="SimSun" pitchFamily="2" charset="-122"/>
              </a:rPr>
              <a:t> eggs to </a:t>
            </a:r>
            <a:r>
              <a:rPr kumimoji="1" lang="en-US" altLang="zh-CN" sz="2400" kern="0" dirty="0" err="1">
                <a:solidFill>
                  <a:srgbClr val="FFFFCC"/>
                </a:solidFill>
                <a:ea typeface="SimSun" pitchFamily="2" charset="-122"/>
              </a:rPr>
              <a:t>oviposition</a:t>
            </a:r>
            <a:r>
              <a:rPr kumimoji="1" lang="en-US" altLang="zh-CN" sz="2400" kern="0" dirty="0">
                <a:solidFill>
                  <a:srgbClr val="FFFFCC"/>
                </a:solidFill>
                <a:ea typeface="SimSun" pitchFamily="2" charset="-122"/>
              </a:rPr>
              <a:t> by the females is about 60-75 days.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1" lang="en-US" altLang="zh-CN" sz="2400" kern="0" dirty="0">
                <a:solidFill>
                  <a:srgbClr val="FFFFCC"/>
                </a:solidFill>
                <a:ea typeface="SimSun" pitchFamily="2" charset="-122"/>
              </a:rPr>
              <a:t>The adult worms live for about one year.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1" lang="en-US" altLang="zh-CN" sz="2400" kern="0" dirty="0">
                <a:solidFill>
                  <a:srgbClr val="FFFFCC"/>
                </a:solidFill>
                <a:ea typeface="SimSun" pitchFamily="2" charset="-122"/>
              </a:rPr>
              <a:t>No intermediate and reservoir </a:t>
            </a:r>
            <a:r>
              <a:rPr kumimoji="1" lang="en-US" altLang="zh-CN" sz="2400" kern="0" dirty="0" smtClean="0">
                <a:solidFill>
                  <a:srgbClr val="FFFFCC"/>
                </a:solidFill>
                <a:ea typeface="SimSun" pitchFamily="2" charset="-122"/>
              </a:rPr>
              <a:t>hosts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endParaRPr kumimoji="1" lang="en-US" altLang="zh-CN" sz="2400" kern="0" dirty="0">
              <a:solidFill>
                <a:srgbClr val="FFFFCC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4777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Bachelor of Medicine And Bachelor of Surgery (MBChB)  Year  2\MEDICAL MICROBIOLOGY\Others\Microb practical\IMG_20130301_113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55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i="1" dirty="0" err="1"/>
              <a:t>Ascaris</a:t>
            </a:r>
            <a:r>
              <a:rPr lang="en-US" i="1" dirty="0"/>
              <a:t> </a:t>
            </a:r>
            <a:r>
              <a:rPr lang="en-US" i="1" dirty="0" err="1"/>
              <a:t>lumbricoides</a:t>
            </a:r>
            <a:r>
              <a:rPr lang="ar-SA" dirty="0"/>
              <a:t> </a:t>
            </a:r>
            <a:r>
              <a:rPr lang="en-US" dirty="0"/>
              <a:t>worms have a reputation for wandering, and often do so if the body they are in-the host-is ill or taking certain medications. 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/>
              <a:t>Adult roundworms sometimes spontaneously exit the host through the anus, mouth, or nose. 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/>
              <a:t>They are found in the bathtub, toilet bowl, in diapers, or even on the pillow upon waking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0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chelor of Medicine And Bachelor of Surgery (MBChB)  Year  2\MEDICAL MICROBIOLOGY\Others\Microb practical\IMG_20130301_124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91" y="3068960"/>
            <a:ext cx="505205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67615"/>
            <a:ext cx="8954584" cy="285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36096" y="692696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Female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6579" y="200743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ale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2" descr="E:\Bachelor of Medicine And Bachelor of Surgery (MBChB)  Year  2\MEDICAL MICROBIOLOGY\2. PARASITOLOGY\Parasit Ref\ASCARIS\Ascar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3"/>
            <a:ext cx="3955068" cy="38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Bachelor of Medicine And Bachelor of Surgery (MBChB)  Year  2\MEDICAL MICROBIOLOGY\Others\Parasitology\A. Lumbricoid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74" y="3068960"/>
            <a:ext cx="151761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Bachelor of Medicine And Bachelor of Surgery (MBChB)  Year  2\MEDICAL MICROBIOLOGY\Others\Parasitology\A. lumbricoides adult presevr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30" y="2911077"/>
            <a:ext cx="2710027" cy="203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41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2400" cy="864096"/>
          </a:xfrm>
        </p:spPr>
        <p:txBody>
          <a:bodyPr/>
          <a:lstStyle/>
          <a:p>
            <a:r>
              <a:rPr lang="en-GB" dirty="0" smtClean="0"/>
              <a:t>PATHOGENESIS</a:t>
            </a:r>
            <a:endParaRPr lang="en-GB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altLang="zh-CN" sz="2800" dirty="0" smtClean="0">
                <a:ea typeface="SimSun" pitchFamily="2" charset="-122"/>
              </a:rPr>
              <a:t>  There are two phase in </a:t>
            </a:r>
            <a:r>
              <a:rPr lang="en-US" altLang="zh-CN" sz="2800" dirty="0" err="1" smtClean="0">
                <a:ea typeface="SimSun" pitchFamily="2" charset="-122"/>
              </a:rPr>
              <a:t>ascariasis</a:t>
            </a:r>
            <a:r>
              <a:rPr lang="en-US" altLang="zh-CN" sz="2800" dirty="0" smtClean="0">
                <a:ea typeface="SimSun" pitchFamily="2" charset="-122"/>
              </a:rPr>
              <a:t>:</a:t>
            </a:r>
          </a:p>
          <a:p>
            <a:pPr marL="514350" indent="-514350" algn="l" eaLnBrk="1" hangingPunct="1">
              <a:buFontTx/>
              <a:buAutoNum type="arabicPeriod"/>
            </a:pPr>
            <a:r>
              <a:rPr lang="en-US" altLang="zh-CN" sz="2800" dirty="0" smtClean="0">
                <a:solidFill>
                  <a:schemeClr val="tx2"/>
                </a:solidFill>
                <a:ea typeface="SimSun" pitchFamily="2" charset="-122"/>
              </a:rPr>
              <a:t>The blood-lung migration phase of the larvae</a:t>
            </a:r>
            <a:r>
              <a:rPr lang="en-US" altLang="zh-CN" sz="2800" dirty="0" smtClean="0">
                <a:ea typeface="SimSun" pitchFamily="2" charset="-122"/>
              </a:rPr>
              <a:t>:  </a:t>
            </a:r>
          </a:p>
          <a:p>
            <a:pPr eaLnBrk="1" hangingPunct="1"/>
            <a:r>
              <a:rPr lang="en-US" altLang="zh-CN" sz="2800" dirty="0" smtClean="0">
                <a:ea typeface="SimSun" pitchFamily="2" charset="-122"/>
              </a:rPr>
              <a:t>During the migration through the lungs, the larvae may cause a pneumonia. </a:t>
            </a:r>
          </a:p>
          <a:p>
            <a:pPr eaLnBrk="1" hangingPunct="1"/>
            <a:r>
              <a:rPr lang="en-US" altLang="zh-CN" sz="2800" dirty="0" smtClean="0">
                <a:ea typeface="SimSun" pitchFamily="2" charset="-122"/>
              </a:rPr>
              <a:t>The symptoms of the pneumonia are low fever, dry cough, blood-tinged sputum, asthma. </a:t>
            </a:r>
          </a:p>
          <a:p>
            <a:pPr lvl="0" eaLnBrk="1" hangingPunct="1"/>
            <a:r>
              <a:rPr lang="en-US" sz="2800" dirty="0" smtClean="0"/>
              <a:t>Can </a:t>
            </a:r>
            <a:r>
              <a:rPr lang="en-US" sz="2800" dirty="0"/>
              <a:t>interfere with normal vocal </a:t>
            </a:r>
            <a:r>
              <a:rPr lang="en-US" sz="2800" dirty="0" smtClean="0"/>
              <a:t>vibrations</a:t>
            </a:r>
            <a:endParaRPr lang="en-US" altLang="zh-CN" sz="2800" dirty="0" smtClean="0">
              <a:ea typeface="SimSun" pitchFamily="2" charset="-122"/>
            </a:endParaRPr>
          </a:p>
          <a:p>
            <a:pPr lvl="0" eaLnBrk="1" hangingPunct="1"/>
            <a:r>
              <a:rPr lang="en-US" sz="2800" dirty="0"/>
              <a:t>In untreated </a:t>
            </a:r>
            <a:r>
              <a:rPr lang="en-US" sz="2800" dirty="0" smtClean="0"/>
              <a:t>cases and numerous worms, </a:t>
            </a:r>
            <a:r>
              <a:rPr lang="en-US" sz="2800" dirty="0"/>
              <a:t>pneumonitis develops with </a:t>
            </a:r>
            <a:r>
              <a:rPr lang="en-US" sz="2800" dirty="0" err="1"/>
              <a:t>lymphatonitis</a:t>
            </a:r>
            <a:r>
              <a:rPr lang="en-US" sz="2800" dirty="0"/>
              <a:t> </a:t>
            </a:r>
            <a:r>
              <a:rPr lang="en-US" sz="2800" dirty="0" smtClean="0"/>
              <a:t>and may give rise to allergic symptoms and </a:t>
            </a:r>
            <a:r>
              <a:rPr lang="en-US" sz="2800" dirty="0" err="1"/>
              <a:t>eisinophilia</a:t>
            </a:r>
            <a:r>
              <a:rPr lang="en-US" sz="2800" dirty="0"/>
              <a:t> (sputum and saliva with a lot of </a:t>
            </a:r>
            <a:r>
              <a:rPr lang="en-US" sz="2800" dirty="0" err="1"/>
              <a:t>eisinophilia</a:t>
            </a:r>
            <a:r>
              <a:rPr lang="en-US" sz="2800" dirty="0"/>
              <a:t>) all called </a:t>
            </a:r>
            <a:r>
              <a:rPr lang="en-US" sz="2800" dirty="0" err="1"/>
              <a:t>Loeffler’s</a:t>
            </a:r>
            <a:r>
              <a:rPr lang="en-US" sz="2800" dirty="0"/>
              <a:t> </a:t>
            </a:r>
            <a:r>
              <a:rPr lang="en-US" sz="2800" dirty="0" smtClean="0"/>
              <a:t>syndrome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66172056"/>
      </p:ext>
    </p:extLst>
  </p:cSld>
  <p:clrMapOvr>
    <a:masterClrMapping/>
  </p:clrMapOvr>
  <p:transition spd="med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/>
          </p:nvPr>
        </p:nvSpPr>
        <p:spPr>
          <a:xfrm>
            <a:off x="251520" y="188640"/>
            <a:ext cx="8712968" cy="6480720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zh-CN" sz="2800" dirty="0" smtClean="0">
                <a:solidFill>
                  <a:schemeClr val="tx2"/>
                </a:solidFill>
                <a:ea typeface="SimSun" pitchFamily="2" charset="-122"/>
              </a:rPr>
              <a:t>2. The intestinal phase of the adults</a:t>
            </a:r>
            <a:r>
              <a:rPr lang="en-US" altLang="zh-CN" sz="2800" dirty="0" smtClean="0">
                <a:ea typeface="SimSun" pitchFamily="2" charset="-122"/>
              </a:rPr>
              <a:t>. </a:t>
            </a:r>
          </a:p>
          <a:p>
            <a:pPr lvl="0" eaLnBrk="1" hangingPunct="1"/>
            <a:r>
              <a:rPr lang="en-US" altLang="zh-CN" sz="2400" dirty="0" smtClean="0">
                <a:ea typeface="SimSun" pitchFamily="2" charset="-122"/>
              </a:rPr>
              <a:t>The presence of a few adult worms in the lumen of the small intestine usually produces no symptoms, but may give rise to vague abdominal pains or intermittent colic, especially in children</a:t>
            </a:r>
            <a:r>
              <a:rPr lang="en-US" altLang="zh-CN" sz="2400" dirty="0">
                <a:ea typeface="SimSun" pitchFamily="2" charset="-122"/>
              </a:rPr>
              <a:t> </a:t>
            </a:r>
            <a:r>
              <a:rPr lang="en-US" altLang="zh-CN" sz="2400" dirty="0" smtClean="0"/>
              <a:t>due to </a:t>
            </a:r>
            <a:r>
              <a:rPr lang="en-US" sz="2400" dirty="0" smtClean="0"/>
              <a:t> </a:t>
            </a:r>
            <a:r>
              <a:rPr lang="en-US" sz="2400" dirty="0"/>
              <a:t>mechanical injury by embedding on the </a:t>
            </a:r>
            <a:r>
              <a:rPr lang="en-US" sz="2400" dirty="0" smtClean="0"/>
              <a:t>intestines</a:t>
            </a:r>
            <a:endParaRPr lang="en-US" altLang="zh-CN" sz="2400" dirty="0" smtClean="0">
              <a:ea typeface="SimSun" pitchFamily="2" charset="-122"/>
            </a:endParaRPr>
          </a:p>
          <a:p>
            <a:pPr eaLnBrk="1" hangingPunct="1"/>
            <a:r>
              <a:rPr lang="en-US" altLang="zh-CN" sz="2400" dirty="0" smtClean="0">
                <a:ea typeface="SimSun" pitchFamily="2" charset="-122"/>
              </a:rPr>
              <a:t>A heavy worm burden can result in malnutrition.</a:t>
            </a:r>
          </a:p>
          <a:p>
            <a:pPr lvl="0" eaLnBrk="1" hangingPunct="1"/>
            <a:r>
              <a:rPr lang="en-US" sz="2400" dirty="0"/>
              <a:t>Due to their many numbers, they can </a:t>
            </a:r>
            <a:r>
              <a:rPr lang="en-US" sz="2400" dirty="0" smtClean="0"/>
              <a:t>cause intestinal obstruction because </a:t>
            </a:r>
            <a:r>
              <a:rPr lang="en-US" sz="2400" dirty="0"/>
              <a:t>they fill the intestinal lumen</a:t>
            </a:r>
            <a:endParaRPr lang="en-GB" sz="2400" dirty="0"/>
          </a:p>
          <a:p>
            <a:pPr lvl="0" eaLnBrk="1" hangingPunct="1"/>
            <a:r>
              <a:rPr lang="en-US" sz="2400" dirty="0"/>
              <a:t>In cases of fever or other abnormal body states, the intestines become a hostile environment to the </a:t>
            </a:r>
            <a:r>
              <a:rPr lang="en-US" sz="2400" dirty="0" err="1"/>
              <a:t>Ascaris</a:t>
            </a:r>
            <a:r>
              <a:rPr lang="en-US" sz="2400" dirty="0"/>
              <a:t> and they start moving around to look for better conducive </a:t>
            </a:r>
            <a:r>
              <a:rPr lang="en-US" sz="2400" dirty="0" smtClean="0"/>
              <a:t>environment (Wandering adults) and </a:t>
            </a:r>
            <a:r>
              <a:rPr lang="en-US" sz="2400" dirty="0"/>
              <a:t>may end up going to block the bile ducts causing jaundice and can migrate to the esophagus via stomach causing suffocation. Can also go to the appendix </a:t>
            </a:r>
            <a:r>
              <a:rPr lang="en-US" sz="2400" dirty="0" smtClean="0"/>
              <a:t>and cause appendicitis </a:t>
            </a:r>
            <a:endParaRPr lang="en-GB" sz="2400" dirty="0" smtClean="0"/>
          </a:p>
          <a:p>
            <a:pPr eaLnBrk="1" hangingPunct="1"/>
            <a:r>
              <a:rPr lang="en-US" altLang="zh-CN" sz="2400" dirty="0" smtClean="0">
                <a:ea typeface="SimSun" pitchFamily="2" charset="-122"/>
              </a:rPr>
              <a:t>Biliary </a:t>
            </a:r>
            <a:r>
              <a:rPr lang="en-US" altLang="zh-CN" sz="2400" dirty="0" err="1">
                <a:ea typeface="SimSun" pitchFamily="2" charset="-122"/>
              </a:rPr>
              <a:t>ascariasis</a:t>
            </a:r>
            <a:r>
              <a:rPr lang="en-US" altLang="zh-CN" sz="2400" dirty="0">
                <a:ea typeface="SimSun" pitchFamily="2" charset="-122"/>
              </a:rPr>
              <a:t>, perforation of the intestine, </a:t>
            </a:r>
            <a:r>
              <a:rPr lang="en-US" altLang="zh-CN" sz="2400" dirty="0" err="1">
                <a:ea typeface="SimSun" pitchFamily="2" charset="-122"/>
              </a:rPr>
              <a:t>cholecystitis</a:t>
            </a:r>
            <a:r>
              <a:rPr lang="en-US" altLang="zh-CN" sz="2400" dirty="0">
                <a:ea typeface="SimSun" pitchFamily="2" charset="-122"/>
              </a:rPr>
              <a:t>, pancreatitis and peritonitis, etc., may occur, in which </a:t>
            </a:r>
            <a:r>
              <a:rPr lang="en-US" altLang="zh-CN" sz="2400" b="1" dirty="0">
                <a:ea typeface="SimSun" pitchFamily="2" charset="-122"/>
              </a:rPr>
              <a:t>biliary </a:t>
            </a:r>
            <a:r>
              <a:rPr lang="en-US" altLang="zh-CN" sz="2400" b="1" dirty="0" err="1">
                <a:ea typeface="SimSun" pitchFamily="2" charset="-122"/>
              </a:rPr>
              <a:t>ascariasis</a:t>
            </a:r>
            <a:r>
              <a:rPr lang="en-US" altLang="zh-CN" sz="2400" b="1" dirty="0">
                <a:ea typeface="SimSun" pitchFamily="2" charset="-122"/>
              </a:rPr>
              <a:t> is the most common complication.</a:t>
            </a:r>
          </a:p>
          <a:p>
            <a:pPr eaLnBrk="1" hangingPunct="1"/>
            <a:endParaRPr lang="en-US" altLang="zh-CN" sz="2400" b="1" dirty="0" smtClean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7809564"/>
      </p:ext>
    </p:extLst>
  </p:cSld>
  <p:clrMapOvr>
    <a:masterClrMapping/>
  </p:clrMapOvr>
  <p:transition spd="med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/>
          <a:lstStyle/>
          <a:p>
            <a:r>
              <a:rPr lang="en-US" b="1" u="sng" dirty="0"/>
              <a:t>SIGNS AND </a:t>
            </a:r>
            <a:r>
              <a:rPr lang="en-US" b="1" u="sng" dirty="0" smtClean="0"/>
              <a:t>SYMPTOMS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u="sng" dirty="0" smtClean="0"/>
              <a:t>INTESTINAL </a:t>
            </a:r>
            <a:r>
              <a:rPr lang="en-US" sz="2800" b="1" u="sng" dirty="0"/>
              <a:t>SYMPTOMS</a:t>
            </a:r>
          </a:p>
          <a:p>
            <a:pPr lvl="0">
              <a:buFont typeface="Arial" pitchFamily="34" charset="0"/>
              <a:buChar char="•"/>
            </a:pPr>
            <a:r>
              <a:rPr lang="en-CA" sz="2800" dirty="0"/>
              <a:t>Usually in children (1 in 500) with heavy infections</a:t>
            </a:r>
            <a:endParaRPr lang="en-GB" sz="2800" dirty="0"/>
          </a:p>
          <a:p>
            <a:pPr lvl="0">
              <a:buFont typeface="Arial" pitchFamily="34" charset="0"/>
              <a:buChar char="•"/>
            </a:pPr>
            <a:r>
              <a:rPr lang="en-CA" sz="2800" dirty="0"/>
              <a:t>Worms form a bolus causing obstruction (</a:t>
            </a:r>
            <a:r>
              <a:rPr lang="en-CA" sz="2800" dirty="0" err="1"/>
              <a:t>ileocecal</a:t>
            </a:r>
            <a:r>
              <a:rPr lang="en-CA" sz="2800" dirty="0"/>
              <a:t> valve) during starvation but they do not degenerate. Rx with </a:t>
            </a:r>
            <a:r>
              <a:rPr lang="en-CA" sz="2800" dirty="0" err="1"/>
              <a:t>Mebendazole</a:t>
            </a:r>
            <a:r>
              <a:rPr lang="en-CA" sz="2800" dirty="0"/>
              <a:t> leads to their excretion and are seen in stool. </a:t>
            </a:r>
            <a:r>
              <a:rPr lang="en-CA" sz="2800" dirty="0" err="1"/>
              <a:t>Albendazole</a:t>
            </a:r>
            <a:r>
              <a:rPr lang="en-CA" sz="2800" dirty="0"/>
              <a:t> Rx causes degeneration of the worms, thus are not seen in stool</a:t>
            </a:r>
            <a:endParaRPr lang="en-GB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Abdominal </a:t>
            </a:r>
            <a:r>
              <a:rPr lang="en-US" sz="2800" dirty="0"/>
              <a:t>discomfort and pain, anorexia, nausea and </a:t>
            </a:r>
            <a:r>
              <a:rPr lang="en-US" sz="2800" dirty="0" smtClean="0"/>
              <a:t>diarrhea, vomiting, poor appetite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Impaired </a:t>
            </a:r>
            <a:r>
              <a:rPr lang="en-US" sz="2800" dirty="0"/>
              <a:t>proteins and micronutrients absorption in heavy infection e.g. Vitamin A causing </a:t>
            </a:r>
            <a:r>
              <a:rPr lang="en-US" sz="2800" dirty="0" smtClean="0"/>
              <a:t>deficiency</a:t>
            </a:r>
          </a:p>
          <a:p>
            <a:pPr lvl="0"/>
            <a:r>
              <a:rPr lang="en-CA" sz="2800" dirty="0"/>
              <a:t>Colicky(excessive gas in gut) abdominal pain, vomiting and constipation</a:t>
            </a:r>
            <a:endParaRPr lang="en-GB" sz="2800" dirty="0"/>
          </a:p>
          <a:p>
            <a:pPr lvl="0"/>
            <a:r>
              <a:rPr lang="en-CA" sz="2800" dirty="0"/>
              <a:t>Complications – volvulus, </a:t>
            </a:r>
            <a:r>
              <a:rPr lang="en-CA" sz="2800" dirty="0" err="1"/>
              <a:t>ileocecal</a:t>
            </a:r>
            <a:r>
              <a:rPr lang="en-CA" sz="2800" dirty="0"/>
              <a:t> intussusception (folding due to growth), gangrene, and intestinal </a:t>
            </a:r>
            <a:r>
              <a:rPr lang="en-CA" sz="2800" dirty="0" smtClean="0"/>
              <a:t>perforation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0222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b="1" u="sng" dirty="0"/>
              <a:t>HEPATOBILIARY AND PANCREATIC SYMPTOMS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Due to accidental migration of worms to these sites.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Bile duct obstruction ,</a:t>
            </a:r>
            <a:r>
              <a:rPr lang="en-US" sz="2400" dirty="0" err="1"/>
              <a:t>cholecystitis</a:t>
            </a:r>
            <a:r>
              <a:rPr lang="en-US" sz="2400" dirty="0"/>
              <a:t>, ascending cholangitis, </a:t>
            </a:r>
            <a:r>
              <a:rPr lang="en-US" sz="2400" dirty="0" smtClean="0"/>
              <a:t>Obstructive </a:t>
            </a:r>
            <a:r>
              <a:rPr lang="en-US" sz="2400" dirty="0"/>
              <a:t>jaundice ,bile duct </a:t>
            </a:r>
            <a:r>
              <a:rPr lang="en-US" sz="2400" dirty="0" smtClean="0"/>
              <a:t>perforations</a:t>
            </a:r>
          </a:p>
          <a:p>
            <a:pPr lvl="0"/>
            <a:r>
              <a:rPr lang="en-CA" sz="2400" dirty="0"/>
              <a:t>Hepatic abscesses after their death</a:t>
            </a:r>
            <a:endParaRPr lang="en-GB" sz="2400" dirty="0"/>
          </a:p>
          <a:p>
            <a:pPr lvl="0"/>
            <a:r>
              <a:rPr lang="en-CA" sz="2400" dirty="0"/>
              <a:t>Pancreatic duct obstruction – </a:t>
            </a:r>
            <a:r>
              <a:rPr lang="en-CA" sz="2400" dirty="0" smtClean="0"/>
              <a:t>pancreatitis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b="1" u="sng" dirty="0"/>
              <a:t>LUNGS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Eosinophilic</a:t>
            </a:r>
            <a:r>
              <a:rPr lang="en-US" sz="2400" dirty="0" smtClean="0"/>
              <a:t> Pneumonitis </a:t>
            </a:r>
            <a:r>
              <a:rPr lang="en-US" sz="2400" dirty="0"/>
              <a:t>(Loffler's syndrome</a:t>
            </a:r>
            <a:r>
              <a:rPr lang="en-US" sz="2400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/>
              <a:t>Restlessness and shortness of breadth </a:t>
            </a:r>
          </a:p>
          <a:p>
            <a:pPr>
              <a:buFont typeface="Wingdings" pitchFamily="2" charset="2"/>
              <a:buChar char="v"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COMPLICATIONS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In intestinal obstruction-volvulus , Intestinal perforation, </a:t>
            </a:r>
            <a:r>
              <a:rPr lang="en-US" sz="2400" dirty="0" err="1"/>
              <a:t>ileocecal</a:t>
            </a:r>
            <a:r>
              <a:rPr lang="en-US" sz="2400" dirty="0"/>
              <a:t> intussusceptions, </a:t>
            </a:r>
            <a:r>
              <a:rPr lang="en-US" sz="2400" dirty="0" err="1"/>
              <a:t>gangrene,and</a:t>
            </a:r>
            <a:r>
              <a:rPr lang="en-US" sz="2400" dirty="0"/>
              <a:t> </a:t>
            </a:r>
            <a:r>
              <a:rPr lang="en-US" sz="2400" dirty="0" smtClean="0"/>
              <a:t>appendicitis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Acute appendix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/>
              <a:t>Internal bleeding due to hooking of the worms and may result to hypovolemic </a:t>
            </a:r>
            <a:r>
              <a:rPr lang="en-US" sz="2400" dirty="0" smtClean="0"/>
              <a:t>shock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14381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/>
          </p:cNvSpPr>
          <p:nvPr/>
        </p:nvSpPr>
        <p:spPr bwMode="auto">
          <a:xfrm>
            <a:off x="3695700" y="2654300"/>
            <a:ext cx="39243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331 Adult </a:t>
            </a:r>
            <a:r>
              <a:rPr kumimoji="0" lang="en-US" altLang="en-US" sz="9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Ascaris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 They mature into adult roundworm in the small intestine. The adult males are about 15 to 30 cm long, and females 20-35 cm.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332 </a:t>
            </a:r>
            <a:r>
              <a:rPr kumimoji="0" lang="en-US" altLang="en-US" sz="9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A.lumbricoides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seen in X-ray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 The adults may be seen as filling defects in patients having barium meals for investigation of intestinal symptoms.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333 Obstruction due to roundworms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 Heavy infections, especially in children, may lead to intestinal obstruction. Volvulus is an additional complication in this intestine from a two year old child.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334 Adult roundworms migrating in liver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 The adult worms have marked tendency to penetrate any available hole in their vicinity and may escape through abdominal fistulae following operations such as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appendicectomy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. They also block such organs as the common bile duct, and appendix itself.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335 Massive </a:t>
            </a:r>
            <a:r>
              <a:rPr kumimoji="0" lang="en-US" altLang="en-US" sz="9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Ascaris</a:t>
            </a: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infection in child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 A large bolus of roundworms expelled following anthelminthic treatment.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" y="692696"/>
            <a:ext cx="30988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294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61938"/>
            <a:ext cx="7772400" cy="484187"/>
          </a:xfrm>
        </p:spPr>
        <p:txBody>
          <a:bodyPr anchor="ctr"/>
          <a:lstStyle/>
          <a:p>
            <a:pPr eaLnBrk="1" hangingPunct="1"/>
            <a:r>
              <a:rPr lang="en-US" sz="4000" i="1" smtClean="0"/>
              <a:t>Ascaris</a:t>
            </a:r>
            <a:r>
              <a:rPr lang="en-US" sz="4000" smtClean="0"/>
              <a:t> Worms in Intestine</a:t>
            </a:r>
          </a:p>
        </p:txBody>
      </p:sp>
      <p:pic>
        <p:nvPicPr>
          <p:cNvPr id="40963" name="Picture 6" descr="asca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01688"/>
            <a:ext cx="8015288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5105400" y="2590800"/>
            <a:ext cx="2514600" cy="1981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/>
            <a:endParaRPr lang="en-US" sz="2400">
              <a:latin typeface="Times New Roman" pitchFamily="18" charset="0"/>
            </a:endParaRPr>
          </a:p>
        </p:txBody>
      </p:sp>
      <p:sp>
        <p:nvSpPr>
          <p:cNvPr id="40965" name="Rectangle 8"/>
          <p:cNvSpPr>
            <a:spLocks noChangeArrowheads="1"/>
          </p:cNvSpPr>
          <p:nvPr/>
        </p:nvSpPr>
        <p:spPr bwMode="auto">
          <a:xfrm>
            <a:off x="2362200" y="3429000"/>
            <a:ext cx="2286000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/>
            <a:endParaRPr lang="en-US" sz="2400">
              <a:latin typeface="Times New Roman" pitchFamily="18" charset="0"/>
            </a:endParaRPr>
          </a:p>
        </p:txBody>
      </p:sp>
      <p:sp>
        <p:nvSpPr>
          <p:cNvPr id="40966" name="Line 9"/>
          <p:cNvSpPr>
            <a:spLocks noChangeShapeType="1"/>
          </p:cNvSpPr>
          <p:nvPr/>
        </p:nvSpPr>
        <p:spPr bwMode="auto">
          <a:xfrm>
            <a:off x="4953000" y="762000"/>
            <a:ext cx="0" cy="6096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2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0463" y="609601"/>
            <a:ext cx="422433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3400" y="1143000"/>
            <a:ext cx="213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Ascaris lumbricoides penetrating the intestinal wall resulting to peritonitis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16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92642"/>
            <a:ext cx="5257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266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Diagram showing Ascaris lumbricoides in the small intestine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64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685800"/>
            <a:ext cx="472439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" y="220980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Bolus of the worm from intestinal lumen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451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4163" y="457200"/>
            <a:ext cx="578643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990600"/>
            <a:ext cx="281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Photo of child suffering from multiple helminthes infection Ascaris lumbricoides being one of them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203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9145016" cy="720080"/>
          </a:xfrm>
        </p:spPr>
        <p:txBody>
          <a:bodyPr/>
          <a:lstStyle/>
          <a:p>
            <a:pPr algn="l"/>
            <a:r>
              <a:rPr lang="en-US" b="1" u="sng" dirty="0"/>
              <a:t>GEOGRAPHICAL DISTRIBUTION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908720"/>
            <a:ext cx="9073008" cy="5400600"/>
          </a:xfrm>
        </p:spPr>
        <p:txBody>
          <a:bodyPr/>
          <a:lstStyle/>
          <a:p>
            <a:r>
              <a:rPr lang="en-US" altLang="zh-CN" sz="2400" dirty="0" smtClean="0">
                <a:ea typeface="SimSun" pitchFamily="2" charset="-122"/>
              </a:rPr>
              <a:t>Most </a:t>
            </a:r>
            <a:r>
              <a:rPr lang="en-US" altLang="zh-CN" sz="2400" dirty="0">
                <a:ea typeface="SimSun" pitchFamily="2" charset="-122"/>
              </a:rPr>
              <a:t>common worm found in </a:t>
            </a:r>
            <a:r>
              <a:rPr lang="en-US" altLang="zh-CN" sz="2400" dirty="0" smtClean="0">
                <a:ea typeface="SimSun" pitchFamily="2" charset="-122"/>
              </a:rPr>
              <a:t>human.</a:t>
            </a:r>
          </a:p>
          <a:p>
            <a:r>
              <a:rPr lang="en-US" altLang="zh-CN" sz="2400" dirty="0" smtClean="0">
                <a:ea typeface="SimSun" pitchFamily="2" charset="-122"/>
              </a:rPr>
              <a:t>It </a:t>
            </a:r>
            <a:r>
              <a:rPr lang="en-US" altLang="zh-CN" sz="2400" dirty="0">
                <a:ea typeface="SimSun" pitchFamily="2" charset="-122"/>
              </a:rPr>
              <a:t>is worldwide in distribution and most prevalent through out </a:t>
            </a:r>
            <a:r>
              <a:rPr lang="en-US" altLang="zh-CN" sz="2400" dirty="0" smtClean="0">
                <a:ea typeface="SimSun" pitchFamily="2" charset="-122"/>
              </a:rPr>
              <a:t>the</a:t>
            </a:r>
            <a:r>
              <a:rPr lang="en-US" sz="2400" dirty="0" smtClean="0"/>
              <a:t> </a:t>
            </a:r>
            <a:r>
              <a:rPr lang="en-US" sz="2400" dirty="0"/>
              <a:t>tropical and subtropical areas  with warm ,moist soil for longer survival of eggs.</a:t>
            </a:r>
          </a:p>
          <a:p>
            <a:r>
              <a:rPr lang="en-US" altLang="zh-CN" sz="2400" dirty="0">
                <a:ea typeface="SimSun" pitchFamily="2" charset="-122"/>
              </a:rPr>
              <a:t>M</a:t>
            </a:r>
            <a:r>
              <a:rPr lang="en-US" altLang="zh-CN" sz="2400" dirty="0" smtClean="0">
                <a:ea typeface="SimSun" pitchFamily="2" charset="-122"/>
              </a:rPr>
              <a:t>ore </a:t>
            </a:r>
            <a:r>
              <a:rPr lang="en-US" altLang="zh-CN" sz="2400" dirty="0">
                <a:ea typeface="SimSun" pitchFamily="2" charset="-122"/>
              </a:rPr>
              <a:t>prevalent in the countryside than in the </a:t>
            </a:r>
            <a:r>
              <a:rPr lang="en-US" altLang="zh-CN" sz="2400" dirty="0" smtClean="0">
                <a:ea typeface="SimSun" pitchFamily="2" charset="-122"/>
              </a:rPr>
              <a:t>city.</a:t>
            </a:r>
          </a:p>
          <a:p>
            <a:r>
              <a:rPr lang="en-US" sz="2400" dirty="0" smtClean="0"/>
              <a:t>South </a:t>
            </a:r>
            <a:r>
              <a:rPr lang="en-US" sz="2400" dirty="0"/>
              <a:t>East Asia is the most affected-73%,other places being Africa and Latin </a:t>
            </a:r>
            <a:r>
              <a:rPr lang="en-US" sz="2400" dirty="0" smtClean="0"/>
              <a:t>America.</a:t>
            </a:r>
          </a:p>
          <a:p>
            <a:r>
              <a:rPr lang="en-US" sz="2400" dirty="0" smtClean="0"/>
              <a:t>Countries </a:t>
            </a:r>
            <a:r>
              <a:rPr lang="en-US" sz="2400" dirty="0"/>
              <a:t>with reported cases of this disease </a:t>
            </a:r>
            <a:r>
              <a:rPr lang="en-US" sz="2400" dirty="0" smtClean="0"/>
              <a:t>include India, Bangladesh, Kenya, Indonesia, </a:t>
            </a:r>
            <a:r>
              <a:rPr lang="en-US" sz="2400" dirty="0" err="1" smtClean="0"/>
              <a:t>Malasya</a:t>
            </a:r>
            <a:r>
              <a:rPr lang="en-US" sz="2400" dirty="0" smtClean="0"/>
              <a:t>, </a:t>
            </a:r>
            <a:r>
              <a:rPr lang="en-US" sz="2400" dirty="0" err="1" smtClean="0"/>
              <a:t>Phillipines</a:t>
            </a:r>
            <a:r>
              <a:rPr lang="en-US" sz="2400" dirty="0" smtClean="0"/>
              <a:t>, Tanzania, China, Turkey, Mexico, Afghanistan, Brazil </a:t>
            </a:r>
            <a:r>
              <a:rPr lang="en-US" sz="2400" dirty="0"/>
              <a:t>and  Peru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Approximately 1.4 billion people worldwide are affected , mostly children 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Roughly 10,000 people die from the disease per year. </a:t>
            </a:r>
          </a:p>
        </p:txBody>
      </p:sp>
    </p:spTree>
    <p:extLst>
      <p:ext uri="{BB962C8B-B14F-4D97-AF65-F5344CB8AC3E}">
        <p14:creationId xmlns:p14="http://schemas.microsoft.com/office/powerpoint/2010/main" val="30308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Laboratory Diagnosis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968552"/>
          </a:xfrm>
        </p:spPr>
        <p:txBody>
          <a:bodyPr>
            <a:normAutofit/>
          </a:bodyPr>
          <a:lstStyle/>
          <a:p>
            <a:pPr lvl="0"/>
            <a:r>
              <a:rPr lang="en-CA" sz="2800" dirty="0"/>
              <a:t>Clinical</a:t>
            </a:r>
            <a:endParaRPr lang="en-GB" sz="2800" dirty="0"/>
          </a:p>
          <a:p>
            <a:r>
              <a:rPr lang="en-US" sz="2800" dirty="0" smtClean="0"/>
              <a:t>Stool </a:t>
            </a:r>
            <a:r>
              <a:rPr lang="en-US" sz="2800" dirty="0"/>
              <a:t>specimen with naked eyes showing pink worms</a:t>
            </a:r>
            <a:endParaRPr lang="en-GB" sz="2800" dirty="0"/>
          </a:p>
          <a:p>
            <a:pPr lvl="0"/>
            <a:r>
              <a:rPr lang="en-US" sz="2800" dirty="0" smtClean="0"/>
              <a:t>Eosinophil </a:t>
            </a:r>
            <a:r>
              <a:rPr lang="en-US" sz="2800" dirty="0"/>
              <a:t>count- </a:t>
            </a:r>
            <a:r>
              <a:rPr lang="en-US" sz="2800" dirty="0" smtClean="0"/>
              <a:t>Examination of sputum reveals eosinophilia (diagnostic </a:t>
            </a:r>
            <a:r>
              <a:rPr lang="en-US" sz="2800" dirty="0"/>
              <a:t>not </a:t>
            </a:r>
            <a:r>
              <a:rPr lang="en-US" sz="2800" dirty="0" smtClean="0"/>
              <a:t>differential</a:t>
            </a:r>
            <a:r>
              <a:rPr lang="en-US" sz="2800" dirty="0"/>
              <a:t>).  </a:t>
            </a:r>
            <a:endParaRPr lang="en-US" sz="2800" dirty="0" smtClean="0"/>
          </a:p>
          <a:p>
            <a:pPr lvl="0"/>
            <a:r>
              <a:rPr lang="en-US" sz="2800" dirty="0" smtClean="0"/>
              <a:t>Larvae </a:t>
            </a:r>
            <a:r>
              <a:rPr lang="en-US" sz="2800" dirty="0"/>
              <a:t>can be identified in sputum or gastric aspirate during the pulmonary migration phase (examine formalin-fixed organisms for morphology). </a:t>
            </a:r>
            <a:endParaRPr lang="en-GB" sz="2800" dirty="0" smtClean="0"/>
          </a:p>
          <a:p>
            <a:pPr lvl="0"/>
            <a:r>
              <a:rPr lang="en-US" sz="2800" dirty="0" smtClean="0"/>
              <a:t>Chest x-ray/ imaging (</a:t>
            </a:r>
            <a:r>
              <a:rPr lang="en-CA" sz="2800" dirty="0" smtClean="0"/>
              <a:t>Barium ingestion)- </a:t>
            </a:r>
            <a:r>
              <a:rPr lang="en-US" sz="2800" dirty="0" smtClean="0"/>
              <a:t>showing </a:t>
            </a:r>
            <a:r>
              <a:rPr lang="en-US" sz="2800" dirty="0"/>
              <a:t>worm presence around the hilum</a:t>
            </a:r>
            <a:endParaRPr lang="en-GB" sz="2800" dirty="0"/>
          </a:p>
          <a:p>
            <a:pPr lvl="0"/>
            <a:r>
              <a:rPr lang="en-US" sz="2800" dirty="0" smtClean="0"/>
              <a:t>Ultrasound</a:t>
            </a:r>
            <a:r>
              <a:rPr lang="en-CA" sz="2800" dirty="0"/>
              <a:t>– e.g. a bolus of worms may be </a:t>
            </a:r>
            <a:r>
              <a:rPr lang="en-CA" sz="2800" dirty="0" smtClean="0"/>
              <a:t>seen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66991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pPr lvl="0"/>
            <a:r>
              <a:rPr lang="en-US" dirty="0"/>
              <a:t>Microscopic stool examination through: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/>
              <a:t>Direct </a:t>
            </a:r>
            <a:r>
              <a:rPr lang="en-US" sz="3200" b="1" dirty="0"/>
              <a:t>wet </a:t>
            </a:r>
            <a:r>
              <a:rPr lang="en-US" sz="3200" b="1" dirty="0" smtClean="0"/>
              <a:t>smear/ fecal film preparation</a:t>
            </a:r>
            <a:r>
              <a:rPr lang="en-US" sz="3200" dirty="0" smtClean="0"/>
              <a:t>. </a:t>
            </a:r>
            <a:r>
              <a:rPr lang="en-US" sz="3200" dirty="0">
                <a:ea typeface="SimSun" pitchFamily="2" charset="-122"/>
              </a:rPr>
              <a:t>I</a:t>
            </a:r>
            <a:r>
              <a:rPr lang="en-US" altLang="zh-CN" sz="3200" dirty="0" smtClean="0">
                <a:ea typeface="SimSun" pitchFamily="2" charset="-122"/>
              </a:rPr>
              <a:t>t </a:t>
            </a:r>
            <a:r>
              <a:rPr lang="en-US" altLang="zh-CN" sz="3200" dirty="0">
                <a:ea typeface="SimSun" pitchFamily="2" charset="-122"/>
              </a:rPr>
              <a:t>is simple and </a:t>
            </a:r>
            <a:r>
              <a:rPr lang="en-US" altLang="zh-CN" sz="3200" dirty="0" smtClean="0">
                <a:ea typeface="SimSun" pitchFamily="2" charset="-122"/>
              </a:rPr>
              <a:t>effective</a:t>
            </a:r>
            <a:r>
              <a:rPr lang="en-US" altLang="zh-CN" sz="3200" b="1" dirty="0" smtClean="0">
                <a:ea typeface="SimSun" pitchFamily="2" charset="-122"/>
              </a:rPr>
              <a:t>.</a:t>
            </a:r>
            <a:r>
              <a:rPr lang="en-US" altLang="zh-CN" sz="3200" dirty="0" smtClean="0">
                <a:ea typeface="SimSun" pitchFamily="2" charset="-122"/>
              </a:rPr>
              <a:t> </a:t>
            </a:r>
            <a:r>
              <a:rPr lang="en-US" altLang="zh-CN" sz="3200" dirty="0">
                <a:ea typeface="SimSun" pitchFamily="2" charset="-122"/>
              </a:rPr>
              <a:t>The eggs are easily found using this way due to a large number of the female </a:t>
            </a:r>
            <a:r>
              <a:rPr lang="en-US" altLang="zh-CN" sz="3200" dirty="0" err="1">
                <a:ea typeface="SimSun" pitchFamily="2" charset="-122"/>
              </a:rPr>
              <a:t>oviposition</a:t>
            </a:r>
            <a:r>
              <a:rPr lang="en-US" altLang="zh-CN" sz="3200" dirty="0">
                <a:ea typeface="SimSun" pitchFamily="2" charset="-122"/>
              </a:rPr>
              <a:t>, approximately 240,000 eggs per worm per day. So this method is the first choice</a:t>
            </a:r>
            <a:r>
              <a:rPr lang="en-US" altLang="zh-CN" sz="3200" dirty="0" smtClean="0">
                <a:ea typeface="SimSun" pitchFamily="2" charset="-122"/>
              </a:rPr>
              <a:t>.</a:t>
            </a:r>
            <a:endParaRPr lang="en-US" sz="3200" dirty="0"/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 Concentration technique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 Kato- Katz technique- For </a:t>
            </a:r>
            <a:r>
              <a:rPr lang="en-US" sz="3200" dirty="0" smtClean="0"/>
              <a:t>quantitative assessments </a:t>
            </a:r>
            <a:r>
              <a:rPr lang="en-US" sz="3200" dirty="0"/>
              <a:t>of infection</a:t>
            </a:r>
            <a:endParaRPr lang="en-US" sz="3200" dirty="0" smtClean="0"/>
          </a:p>
          <a:p>
            <a:pPr lvl="0">
              <a:buFont typeface="Arial" pitchFamily="34" charset="0"/>
              <a:buChar char="•"/>
            </a:pPr>
            <a:r>
              <a:rPr lang="en-US" sz="3600" dirty="0" smtClean="0"/>
              <a:t>Serology</a:t>
            </a:r>
            <a:r>
              <a:rPr lang="en-CA" sz="3600" dirty="0"/>
              <a:t>(serum study</a:t>
            </a:r>
            <a:r>
              <a:rPr lang="en-CA" sz="3600" dirty="0" smtClean="0"/>
              <a:t>)</a:t>
            </a:r>
            <a:endParaRPr lang="en-US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590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1978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PARASITOLOGY TECHNIQUES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DIRECT WET PREPARATION</a:t>
            </a:r>
            <a:endParaRPr lang="en-GB" dirty="0"/>
          </a:p>
          <a:p>
            <a:pPr lvl="0"/>
            <a:r>
              <a:rPr lang="en-US" dirty="0"/>
              <a:t>Drop of normal saline on slide</a:t>
            </a:r>
            <a:endParaRPr lang="en-GB" dirty="0"/>
          </a:p>
          <a:p>
            <a:pPr lvl="0"/>
            <a:r>
              <a:rPr lang="en-US" dirty="0"/>
              <a:t>Apply stool specimen</a:t>
            </a:r>
            <a:endParaRPr lang="en-GB" dirty="0"/>
          </a:p>
          <a:p>
            <a:pPr lvl="0"/>
            <a:r>
              <a:rPr lang="en-US" dirty="0"/>
              <a:t>Place cover slip</a:t>
            </a:r>
            <a:endParaRPr lang="en-GB" dirty="0"/>
          </a:p>
          <a:p>
            <a:pPr lvl="0"/>
            <a:r>
              <a:rPr lang="en-US" dirty="0"/>
              <a:t>Examine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FORMAL ETHER PREPARATION</a:t>
            </a:r>
            <a:endParaRPr lang="en-GB" dirty="0"/>
          </a:p>
          <a:p>
            <a:pPr lvl="0"/>
            <a:r>
              <a:rPr lang="en-US" dirty="0"/>
              <a:t>Measure 7ml of 4% formal saline and pour in mortar</a:t>
            </a:r>
            <a:endParaRPr lang="en-GB" dirty="0"/>
          </a:p>
          <a:p>
            <a:pPr lvl="0"/>
            <a:r>
              <a:rPr lang="en-US" dirty="0"/>
              <a:t>Add a pea size stool specimen to mortar</a:t>
            </a:r>
            <a:endParaRPr lang="en-GB" dirty="0"/>
          </a:p>
          <a:p>
            <a:pPr lvl="0"/>
            <a:r>
              <a:rPr lang="en-US" dirty="0"/>
              <a:t>Mix and crush with p</a:t>
            </a:r>
            <a:endParaRPr lang="en-GB" dirty="0"/>
          </a:p>
          <a:p>
            <a:pPr lvl="0"/>
            <a:r>
              <a:rPr lang="en-US" dirty="0" err="1"/>
              <a:t>estle</a:t>
            </a:r>
            <a:endParaRPr lang="en-GB" dirty="0"/>
          </a:p>
          <a:p>
            <a:pPr lvl="0"/>
            <a:r>
              <a:rPr lang="en-US" dirty="0"/>
              <a:t>Sieve with 4 layered gauze (wet with water or saline)</a:t>
            </a:r>
            <a:endParaRPr lang="en-GB" dirty="0"/>
          </a:p>
          <a:p>
            <a:pPr lvl="0"/>
            <a:r>
              <a:rPr lang="en-US" dirty="0"/>
              <a:t>Add 3ml of diethyl ether and mix vigorously (away from mouth!)</a:t>
            </a:r>
            <a:endParaRPr lang="en-GB" dirty="0"/>
          </a:p>
          <a:p>
            <a:pPr lvl="0"/>
            <a:r>
              <a:rPr lang="en-US" dirty="0"/>
              <a:t>Centrifuge at 2000revs for 2 min, four layers obtained:</a:t>
            </a:r>
            <a:endParaRPr lang="en-GB" dirty="0"/>
          </a:p>
          <a:p>
            <a:pPr lvl="0"/>
            <a:r>
              <a:rPr lang="en-US" dirty="0"/>
              <a:t>Ether</a:t>
            </a:r>
            <a:endParaRPr lang="en-GB" dirty="0"/>
          </a:p>
          <a:p>
            <a:pPr lvl="0"/>
            <a:r>
              <a:rPr lang="en-US" dirty="0"/>
              <a:t>Dissolved fat</a:t>
            </a:r>
            <a:endParaRPr lang="en-GB" dirty="0"/>
          </a:p>
          <a:p>
            <a:pPr lvl="0"/>
            <a:r>
              <a:rPr lang="en-US" dirty="0"/>
              <a:t>Formal saline</a:t>
            </a:r>
            <a:endParaRPr lang="en-GB" dirty="0"/>
          </a:p>
          <a:p>
            <a:pPr lvl="0"/>
            <a:r>
              <a:rPr lang="en-US" dirty="0"/>
              <a:t>Deposit</a:t>
            </a:r>
            <a:endParaRPr lang="en-GB" dirty="0"/>
          </a:p>
          <a:p>
            <a:r>
              <a:rPr lang="en-US" dirty="0"/>
              <a:t>- Place </a:t>
            </a:r>
            <a:r>
              <a:rPr lang="en-US" dirty="0" err="1"/>
              <a:t>deposite</a:t>
            </a:r>
            <a:r>
              <a:rPr lang="en-US" dirty="0"/>
              <a:t> on slide, cover slip and examine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458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Bachelor of Medicine And Bachelor of Surgery (MBChB)  Year  2\MEDICAL MICROBIOLOGY\Others\Parasitology\microbiology parasitology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301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chelor of Medicine And Bachelor of Surgery (MBChB)  Year  2\MEDICAL MICROBIOLOGY\5. MICROBIOLOGY PRACTICALS AND DEMONSTRATIONS\Laboratry Pictures\Apparatus &amp; Sterilants etc\Kato techni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8"/>
            <a:ext cx="910003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8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80720"/>
          </a:xfrm>
        </p:spPr>
        <p:txBody>
          <a:bodyPr/>
          <a:lstStyle/>
          <a:p>
            <a:r>
              <a:rPr lang="en-US" dirty="0"/>
              <a:t>Microscopic identification of eggs in the stool is the most common method for diagnosing intestinal </a:t>
            </a:r>
            <a:r>
              <a:rPr lang="en-US" dirty="0" err="1"/>
              <a:t>ascariasis</a:t>
            </a:r>
            <a:r>
              <a:rPr lang="en-US" dirty="0"/>
              <a:t>.  The recommended procedure is as follows:</a:t>
            </a:r>
            <a:endParaRPr lang="en-GB" dirty="0"/>
          </a:p>
          <a:p>
            <a:pPr lvl="1"/>
            <a:r>
              <a:rPr lang="en-US" dirty="0"/>
              <a:t>Collect a stool specimen. </a:t>
            </a:r>
            <a:endParaRPr lang="en-GB" dirty="0"/>
          </a:p>
          <a:p>
            <a:pPr lvl="1"/>
            <a:r>
              <a:rPr lang="en-US" dirty="0"/>
              <a:t>Fix the specimen in 10% formalin. </a:t>
            </a:r>
            <a:endParaRPr lang="en-GB" dirty="0"/>
          </a:p>
          <a:p>
            <a:pPr lvl="1"/>
            <a:r>
              <a:rPr lang="en-US" dirty="0"/>
              <a:t>Concentrate using the formalin–ethyl acetate sedimentation technique. </a:t>
            </a:r>
            <a:endParaRPr lang="en-GB" dirty="0"/>
          </a:p>
          <a:p>
            <a:pPr lvl="1"/>
            <a:r>
              <a:rPr lang="en-US" dirty="0"/>
              <a:t>Examine a wet mount of the sediment.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252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48680"/>
            <a:ext cx="2362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Diagram of a child passing Ascaris lumbricoides</a:t>
            </a:r>
          </a:p>
          <a:p>
            <a:endParaRPr lang="en-US" dirty="0"/>
          </a:p>
        </p:txBody>
      </p:sp>
      <p:pic>
        <p:nvPicPr>
          <p:cNvPr id="1026" name="Picture 2" descr="E:\Bachelor of Medicine And Bachelor of Surgery (MBChB)  Year  2\MEDICAL MICROBIOLOGY\2. PARASITOLOGY\Parasit Ref\ASCARIS\ascari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79882" y="1512806"/>
            <a:ext cx="6081896" cy="38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Bachelor of Medicine And Bachelor of Surgery (MBChB)  Year  2\MEDICAL MICROBIOLOGY\2. PARASITOLOGY\Parasit Ref\ASCARIS\ascari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30177"/>
            <a:ext cx="3168352" cy="36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5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875184"/>
          </a:xfrm>
        </p:spPr>
        <p:txBody>
          <a:bodyPr/>
          <a:lstStyle/>
          <a:p>
            <a:r>
              <a:rPr lang="en-US" altLang="zh-CN" b="1" dirty="0" smtClean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040560"/>
          </a:xfrm>
        </p:spPr>
        <p:txBody>
          <a:bodyPr/>
          <a:lstStyle/>
          <a:p>
            <a:r>
              <a:rPr lang="en-GB" dirty="0"/>
              <a:t>World wide distribution</a:t>
            </a:r>
          </a:p>
          <a:p>
            <a:pPr marL="0" indent="0">
              <a:buNone/>
            </a:pPr>
            <a:r>
              <a:rPr lang="en-GB" b="1" dirty="0"/>
              <a:t>Factors </a:t>
            </a:r>
            <a:r>
              <a:rPr lang="en-GB" b="1" dirty="0" err="1"/>
              <a:t>favoring</a:t>
            </a:r>
            <a:r>
              <a:rPr lang="en-GB" b="1" dirty="0"/>
              <a:t> the spread of the transmission: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Simple </a:t>
            </a:r>
            <a:r>
              <a:rPr lang="en-GB" dirty="0"/>
              <a:t>life cycle.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Enormous </a:t>
            </a:r>
            <a:r>
              <a:rPr lang="en-GB" dirty="0"/>
              <a:t>egg production ( 240,000 eggs/ day/ female </a:t>
            </a:r>
            <a:r>
              <a:rPr lang="en-GB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These </a:t>
            </a:r>
            <a:r>
              <a:rPr lang="en-GB" dirty="0"/>
              <a:t>eggs are highly resistant to ordinary disinfectants( due to the </a:t>
            </a:r>
            <a:r>
              <a:rPr lang="en-GB" dirty="0" err="1"/>
              <a:t>ascroside</a:t>
            </a:r>
            <a:r>
              <a:rPr lang="en-GB" dirty="0"/>
              <a:t>). The eggs may remain viable for several years.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Social </a:t>
            </a:r>
            <a:r>
              <a:rPr lang="en-GB" dirty="0"/>
              <a:t>customs and living </a:t>
            </a:r>
            <a:r>
              <a:rPr lang="en-GB" dirty="0" smtClean="0"/>
              <a:t>habits.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Disposal </a:t>
            </a:r>
            <a:r>
              <a:rPr lang="en-GB" dirty="0"/>
              <a:t>of </a:t>
            </a:r>
            <a:r>
              <a:rPr lang="en-GB" dirty="0" err="1"/>
              <a:t>feces</a:t>
            </a:r>
            <a:r>
              <a:rPr lang="en-GB" dirty="0"/>
              <a:t> is unsuitable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102932"/>
      </p:ext>
    </p:extLst>
  </p:cSld>
  <p:clrMapOvr>
    <a:masterClrMapping/>
  </p:clrMapOvr>
  <p:transition spd="med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Choosing </a:t>
            </a:r>
            <a:r>
              <a:rPr lang="en-CA" dirty="0"/>
              <a:t>the right drugs (</a:t>
            </a:r>
            <a:r>
              <a:rPr lang="en-CA" dirty="0" err="1"/>
              <a:t>pyrantel</a:t>
            </a:r>
            <a:r>
              <a:rPr lang="en-CA" dirty="0"/>
              <a:t> </a:t>
            </a:r>
            <a:r>
              <a:rPr lang="en-CA" dirty="0" err="1"/>
              <a:t>pamoate</a:t>
            </a:r>
            <a:r>
              <a:rPr lang="en-CA" dirty="0"/>
              <a:t>, </a:t>
            </a:r>
            <a:r>
              <a:rPr lang="en-CA" dirty="0" err="1"/>
              <a:t>mebendazole</a:t>
            </a:r>
            <a:r>
              <a:rPr lang="en-CA" dirty="0"/>
              <a:t>, </a:t>
            </a:r>
            <a:r>
              <a:rPr lang="en-CA" dirty="0" err="1"/>
              <a:t>albendazole</a:t>
            </a:r>
            <a:r>
              <a:rPr lang="en-CA" dirty="0"/>
              <a:t>, </a:t>
            </a:r>
            <a:r>
              <a:rPr lang="en-CA" dirty="0" err="1"/>
              <a:t>ivermectin</a:t>
            </a:r>
            <a:r>
              <a:rPr lang="en-CA" dirty="0"/>
              <a:t>, </a:t>
            </a:r>
            <a:r>
              <a:rPr lang="en-CA" dirty="0" err="1"/>
              <a:t>piperazine</a:t>
            </a:r>
            <a:r>
              <a:rPr lang="en-CA" dirty="0"/>
              <a:t> citrate, and </a:t>
            </a:r>
            <a:r>
              <a:rPr lang="en-CA" dirty="0" err="1"/>
              <a:t>levamizole</a:t>
            </a:r>
            <a:r>
              <a:rPr lang="en-CA" dirty="0"/>
              <a:t>)</a:t>
            </a:r>
            <a:endParaRPr lang="en-GB" dirty="0"/>
          </a:p>
          <a:p>
            <a:pPr lvl="0"/>
            <a:r>
              <a:rPr lang="en-CA" dirty="0"/>
              <a:t>Therapy</a:t>
            </a:r>
            <a:endParaRPr lang="en-GB" dirty="0"/>
          </a:p>
          <a:p>
            <a:pPr lvl="0"/>
            <a:r>
              <a:rPr lang="en-CA" dirty="0"/>
              <a:t>Follow-up and, </a:t>
            </a:r>
            <a:endParaRPr lang="en-GB" dirty="0"/>
          </a:p>
          <a:p>
            <a:pPr lvl="0"/>
            <a:r>
              <a:rPr lang="en-CA" dirty="0"/>
              <a:t>Supportive care for the patient. E.g. in case of deficiency of </a:t>
            </a:r>
            <a:r>
              <a:rPr lang="en-CA" dirty="0" err="1"/>
              <a:t>Vits</a:t>
            </a:r>
            <a:r>
              <a:rPr lang="en-CA" dirty="0"/>
              <a:t>, give supplements</a:t>
            </a:r>
            <a:endParaRPr lang="en-GB" dirty="0"/>
          </a:p>
          <a:p>
            <a:pPr lvl="0"/>
            <a:r>
              <a:rPr lang="en-CA" dirty="0"/>
              <a:t>Drugs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8554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PREVENTION AND CONTROL</a:t>
            </a:r>
          </a:p>
          <a:p>
            <a:r>
              <a:rPr lang="en-US" sz="2800" b="1" u="sng" dirty="0" smtClean="0"/>
              <a:t>AT THE RESERVOIRS LEVEL</a:t>
            </a:r>
          </a:p>
          <a:p>
            <a:endParaRPr lang="en-US" sz="2800" b="1" u="sng" dirty="0" smtClean="0"/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dirty="0"/>
              <a:t>Stabilize patient e.g. pain management </a:t>
            </a:r>
            <a:r>
              <a:rPr lang="en-US" sz="2800" dirty="0" smtClean="0"/>
              <a:t>procedures</a:t>
            </a:r>
            <a:endParaRPr lang="en-GB" sz="2800" dirty="0" smtClean="0"/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dirty="0" smtClean="0"/>
              <a:t>Performing </a:t>
            </a:r>
            <a:r>
              <a:rPr lang="en-US" sz="2800" dirty="0"/>
              <a:t>confirmatory </a:t>
            </a:r>
            <a:r>
              <a:rPr lang="en-US" sz="2800" dirty="0" smtClean="0"/>
              <a:t>tests</a:t>
            </a:r>
            <a:endParaRPr lang="en-GB" sz="2800" dirty="0"/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dirty="0" smtClean="0"/>
              <a:t>Treatment using </a:t>
            </a:r>
            <a:r>
              <a:rPr lang="en-US" sz="2800" dirty="0" err="1" smtClean="0"/>
              <a:t>Benzimidazole</a:t>
            </a:r>
            <a:r>
              <a:rPr lang="en-US" sz="2800" dirty="0" smtClean="0"/>
              <a:t>  </a:t>
            </a:r>
            <a:r>
              <a:rPr lang="en-US" sz="2800" dirty="0" err="1"/>
              <a:t>antihelmintics</a:t>
            </a:r>
            <a:r>
              <a:rPr lang="en-US" sz="2800" dirty="0"/>
              <a:t>(BZA’s) </a:t>
            </a:r>
            <a:r>
              <a:rPr lang="en-US" sz="2800" dirty="0" smtClean="0"/>
              <a:t>like </a:t>
            </a:r>
            <a:r>
              <a:rPr lang="en-US" sz="2800" dirty="0" err="1"/>
              <a:t>A</a:t>
            </a:r>
            <a:r>
              <a:rPr lang="en-US" sz="2800" dirty="0" err="1" smtClean="0"/>
              <a:t>lbendazole</a:t>
            </a:r>
            <a:r>
              <a:rPr lang="en-US" sz="2800" dirty="0"/>
              <a:t>, </a:t>
            </a:r>
            <a:r>
              <a:rPr lang="en-US" sz="2800" dirty="0" err="1"/>
              <a:t>M</a:t>
            </a:r>
            <a:r>
              <a:rPr lang="en-US" sz="2800" dirty="0" err="1" smtClean="0"/>
              <a:t>ebendazole</a:t>
            </a:r>
            <a:r>
              <a:rPr lang="en-US" sz="2800" dirty="0"/>
              <a:t>, </a:t>
            </a:r>
            <a:r>
              <a:rPr lang="en-US" sz="2800" dirty="0" err="1"/>
              <a:t>T</a:t>
            </a:r>
            <a:r>
              <a:rPr lang="en-US" sz="2800" dirty="0" err="1" smtClean="0"/>
              <a:t>hiobendazole</a:t>
            </a:r>
            <a:r>
              <a:rPr lang="en-US" sz="2800" dirty="0"/>
              <a:t>, </a:t>
            </a:r>
            <a:r>
              <a:rPr lang="en-US" sz="2800" dirty="0" err="1" smtClean="0"/>
              <a:t>Levamizole</a:t>
            </a:r>
            <a:r>
              <a:rPr lang="en-US" sz="2800" dirty="0" smtClean="0"/>
              <a:t>, </a:t>
            </a:r>
            <a:r>
              <a:rPr lang="en-US" sz="2800" dirty="0" err="1" smtClean="0"/>
              <a:t>Pyrantel</a:t>
            </a:r>
            <a:r>
              <a:rPr lang="en-US" sz="2800" dirty="0" smtClean="0"/>
              <a:t> </a:t>
            </a:r>
            <a:r>
              <a:rPr lang="en-US" sz="2800" dirty="0" err="1" smtClean="0"/>
              <a:t>Pamote</a:t>
            </a:r>
            <a:r>
              <a:rPr lang="en-US" sz="2800" dirty="0" smtClean="0"/>
              <a:t>, </a:t>
            </a:r>
            <a:r>
              <a:rPr lang="en-US" sz="2800" dirty="0" err="1" smtClean="0"/>
              <a:t>Piperazine</a:t>
            </a:r>
            <a:r>
              <a:rPr lang="en-US" sz="2800" dirty="0" smtClean="0"/>
              <a:t> and </a:t>
            </a:r>
            <a:r>
              <a:rPr lang="en-US" sz="2800" dirty="0" err="1" smtClean="0"/>
              <a:t>Nitazoxanide</a:t>
            </a:r>
            <a:r>
              <a:rPr lang="en-US" sz="2800" dirty="0" smtClean="0"/>
              <a:t>. (Treated </a:t>
            </a:r>
            <a:r>
              <a:rPr lang="en-US" sz="2800" dirty="0"/>
              <a:t>for 1-3 </a:t>
            </a:r>
            <a:r>
              <a:rPr lang="en-US" sz="2800" dirty="0" smtClean="0"/>
              <a:t>days)</a:t>
            </a:r>
            <a:endParaRPr lang="en-US" sz="2800" dirty="0"/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dirty="0" smtClean="0"/>
              <a:t>Provision of health education  on proper hygiene e.g.  proper fecal disposal.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/>
          </a:p>
          <a:p>
            <a:r>
              <a:rPr lang="en-US" sz="2800" b="1" u="sng" dirty="0" smtClean="0"/>
              <a:t>AT THE POINT OF EXIT LEVEL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Proper human excreta disposal to minimize contact of infected eggs with soil.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1193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81000"/>
            <a:ext cx="670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81000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Central  America and Nothern part of South America- </a:t>
            </a:r>
            <a:r>
              <a:rPr lang="en-US" sz="3200" dirty="0" smtClean="0"/>
              <a:t>A and B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West ern ,Southern, Eastern central and coastal border of Africa including Madagascar-</a:t>
            </a:r>
            <a:r>
              <a:rPr lang="en-US" sz="3200" dirty="0" smtClean="0"/>
              <a:t>D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The Southeastern part of Asia-</a:t>
            </a:r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>
            <a:off x="990600" y="1524000"/>
            <a:ext cx="219760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53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A</a:t>
            </a:r>
            <a:endParaRPr lang="en-US" sz="9600" dirty="0"/>
          </a:p>
        </p:txBody>
      </p:sp>
      <p:sp>
        <p:nvSpPr>
          <p:cNvPr id="8" name="Right Arrow 7"/>
          <p:cNvSpPr/>
          <p:nvPr/>
        </p:nvSpPr>
        <p:spPr>
          <a:xfrm>
            <a:off x="1447800" y="2590800"/>
            <a:ext cx="2362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905000"/>
            <a:ext cx="60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B</a:t>
            </a:r>
            <a:endParaRPr lang="en-US" sz="9600" dirty="0"/>
          </a:p>
        </p:txBody>
      </p:sp>
      <p:sp>
        <p:nvSpPr>
          <p:cNvPr id="11" name="Left Arrow 10"/>
          <p:cNvSpPr/>
          <p:nvPr/>
        </p:nvSpPr>
        <p:spPr>
          <a:xfrm>
            <a:off x="7391400" y="1089630"/>
            <a:ext cx="762000" cy="4343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82654" y="533400"/>
            <a:ext cx="1222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C</a:t>
            </a:r>
            <a:endParaRPr lang="en-US" sz="9600" dirty="0"/>
          </a:p>
        </p:txBody>
      </p:sp>
      <p:sp>
        <p:nvSpPr>
          <p:cNvPr id="13" name="Left Arrow 12"/>
          <p:cNvSpPr/>
          <p:nvPr/>
        </p:nvSpPr>
        <p:spPr>
          <a:xfrm rot="1855084">
            <a:off x="6242607" y="2993442"/>
            <a:ext cx="1785348" cy="3174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82654" y="2557327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D</a:t>
            </a:r>
            <a:endParaRPr lang="en-US" sz="9600" dirty="0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GEOGRAPHICAL DISTRIBUTION OF ASCARIASIS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320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2800" b="1" u="sng" dirty="0" smtClean="0"/>
              <a:t>AT THE MODE OF TRANSMISSION LEVEL And POINT OF ENTRY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Improvement of hygiene standards through washing hands, raw vegetables and fruits  and through avoidance of use of human waste as manure since one may accidentally ingest the infected soil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Water and sewage treatment</a:t>
            </a:r>
          </a:p>
          <a:p>
            <a:endParaRPr lang="en-US" sz="2800" dirty="0" smtClean="0"/>
          </a:p>
          <a:p>
            <a:r>
              <a:rPr lang="en-US" sz="2800" b="1" u="sng" dirty="0" smtClean="0"/>
              <a:t>AT THE SUSCEPTIBLE HOST LEVEL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Through health education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Treatment of victims  and maintenance of proper hygiene</a:t>
            </a:r>
          </a:p>
        </p:txBody>
      </p:sp>
    </p:spTree>
    <p:extLst>
      <p:ext uri="{BB962C8B-B14F-4D97-AF65-F5344CB8AC3E}">
        <p14:creationId xmlns:p14="http://schemas.microsoft.com/office/powerpoint/2010/main" val="20834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" y="83128"/>
            <a:ext cx="908858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 STRATEGIES TO CONTROL THE DISEASE(WHO)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/>
              <a:t>Ensuring availability of single dose antihelminths in all health services in endemic areas.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/>
              <a:t>Ensuring good passive and active case management.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/>
              <a:t>Regularly treating  of school children by deworming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/>
              <a:t>Improve access to clean water and proper sanitation through </a:t>
            </a:r>
            <a:r>
              <a:rPr lang="en-US" sz="3200" dirty="0" err="1" smtClean="0"/>
              <a:t>intersectoral</a:t>
            </a:r>
            <a:r>
              <a:rPr lang="en-US" sz="3200" dirty="0" smtClean="0"/>
              <a:t> collaboration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/>
              <a:t>Provision of health education on the cause, effect and control of the disease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243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PREVALENCE IN </a:t>
            </a:r>
            <a:r>
              <a:rPr lang="en-US" b="1" u="sng" dirty="0" smtClean="0"/>
              <a:t>KENYA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Mostly regions with poor hygiene and sanitation  especially the  rural areas and refugee camps with poor toiletry facilities 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Areas with poor  drainage systems like the swamps ,the rice growing areas, the flooded river banks and the irrigation system e.g. Kano plains and </a:t>
            </a:r>
            <a:r>
              <a:rPr lang="en-US" dirty="0" err="1"/>
              <a:t>Ahero</a:t>
            </a:r>
            <a:r>
              <a:rPr lang="en-US" dirty="0"/>
              <a:t> irrigation schemes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3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folHlink"/>
                </a:solidFill>
                <a:ea typeface="SimSun" pitchFamily="2" charset="-122"/>
                <a:cs typeface="Times New Roman" pitchFamily="18" charset="0"/>
              </a:rPr>
              <a:t>MORPHOLOGY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511256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ADULTS</a:t>
            </a:r>
          </a:p>
          <a:p>
            <a:pPr lvl="0"/>
            <a:r>
              <a:rPr lang="en-US" sz="2800" dirty="0"/>
              <a:t>Largest nematode (Adult females: 20 to 35 cm; adult male: 15 to 30 cm.)</a:t>
            </a:r>
            <a:endParaRPr lang="en-GB" sz="2800" dirty="0"/>
          </a:p>
          <a:p>
            <a:r>
              <a:rPr lang="en-US" altLang="zh-CN" sz="2800" dirty="0" smtClean="0">
                <a:ea typeface="SimSun" pitchFamily="2" charset="-122"/>
              </a:rPr>
              <a:t>Creamy-white </a:t>
            </a:r>
            <a:r>
              <a:rPr lang="en-US" altLang="zh-CN" sz="2800" dirty="0">
                <a:ea typeface="SimSun" pitchFamily="2" charset="-122"/>
              </a:rPr>
              <a:t>or pinkish in color.</a:t>
            </a:r>
          </a:p>
          <a:p>
            <a:r>
              <a:rPr lang="en-US" sz="2800" dirty="0"/>
              <a:t>Are cylindrical in a cross </a:t>
            </a:r>
            <a:r>
              <a:rPr lang="en-US" sz="2800" dirty="0" smtClean="0"/>
              <a:t>section</a:t>
            </a:r>
            <a:r>
              <a:rPr lang="en-GB" sz="2800" dirty="0" smtClean="0"/>
              <a:t> and h</a:t>
            </a:r>
            <a:r>
              <a:rPr lang="en-US" sz="2800" dirty="0" err="1" smtClean="0"/>
              <a:t>ave</a:t>
            </a:r>
            <a:r>
              <a:rPr lang="en-US" sz="2800" dirty="0" smtClean="0"/>
              <a:t> </a:t>
            </a:r>
            <a:r>
              <a:rPr lang="en-US" sz="2800" dirty="0"/>
              <a:t>tapering ends</a:t>
            </a:r>
            <a:endParaRPr lang="en-GB" sz="2800" dirty="0"/>
          </a:p>
          <a:p>
            <a:r>
              <a:rPr lang="en-US" altLang="zh-CN" sz="2800" dirty="0" smtClean="0">
                <a:ea typeface="SimSun" pitchFamily="2" charset="-122"/>
              </a:rPr>
              <a:t>The male has a curved tail </a:t>
            </a:r>
            <a:r>
              <a:rPr lang="en-US" altLang="zh-CN" sz="2800" dirty="0">
                <a:ea typeface="SimSun" pitchFamily="2" charset="-122"/>
              </a:rPr>
              <a:t>with a pair sickle like </a:t>
            </a:r>
            <a:r>
              <a:rPr lang="en-US" altLang="zh-CN" sz="2800" dirty="0" err="1">
                <a:ea typeface="SimSun" pitchFamily="2" charset="-122"/>
              </a:rPr>
              <a:t>copulatory</a:t>
            </a:r>
            <a:r>
              <a:rPr lang="en-US" altLang="zh-CN" sz="2800" dirty="0">
                <a:ea typeface="SimSun" pitchFamily="2" charset="-122"/>
              </a:rPr>
              <a:t> spines. On the tip of the head there are three lips, arranged as a Chinese word </a:t>
            </a:r>
            <a:r>
              <a:rPr lang="en-US" altLang="zh-CN" sz="2800" dirty="0">
                <a:latin typeface="Arial" charset="0"/>
                <a:ea typeface="SimSun" pitchFamily="2" charset="-122"/>
              </a:rPr>
              <a:t>“</a:t>
            </a:r>
            <a:r>
              <a:rPr lang="en-US" altLang="zh-CN" sz="2800" dirty="0">
                <a:ea typeface="SimSun" pitchFamily="2" charset="-122"/>
              </a:rPr>
              <a:t> </a:t>
            </a:r>
            <a:r>
              <a:rPr lang="zh-CN" altLang="en-US" sz="2800" dirty="0">
                <a:ea typeface="SimSun" pitchFamily="2" charset="-122"/>
              </a:rPr>
              <a:t>品 </a:t>
            </a:r>
            <a:r>
              <a:rPr lang="zh-CN" altLang="en-US" sz="2800" dirty="0">
                <a:latin typeface="Arial" charset="0"/>
                <a:ea typeface="SimSun" pitchFamily="2" charset="-122"/>
              </a:rPr>
              <a:t>”</a:t>
            </a:r>
            <a:r>
              <a:rPr lang="en-US" altLang="zh-CN" sz="2800" dirty="0">
                <a:ea typeface="SimSun" pitchFamily="2" charset="-122"/>
              </a:rPr>
              <a:t>. </a:t>
            </a:r>
            <a:endParaRPr lang="en-GB" sz="2800" dirty="0"/>
          </a:p>
          <a:p>
            <a:pPr lvl="0"/>
            <a:r>
              <a:rPr lang="en-US" sz="2800" dirty="0"/>
              <a:t>Have a mucous layer called </a:t>
            </a:r>
            <a:r>
              <a:rPr lang="en-US" sz="2800" dirty="0" err="1"/>
              <a:t>ascaron</a:t>
            </a:r>
            <a:r>
              <a:rPr lang="en-US" sz="2800" dirty="0"/>
              <a:t> to avoid being digested by the host’s </a:t>
            </a:r>
            <a:r>
              <a:rPr lang="en-US" sz="2800" dirty="0" smtClean="0"/>
              <a:t>enzymes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4366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052736"/>
            <a:ext cx="4166101" cy="256977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74364" y="4676943"/>
            <a:ext cx="7192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dirty="0" smtClean="0"/>
              <a:t>The three lips are seen at the anterior end. The margin of each lip is lined with minute teeth which are not visible at this magnification. </a:t>
            </a:r>
            <a:endParaRPr lang="en-GB" sz="2400" dirty="0"/>
          </a:p>
        </p:txBody>
      </p:sp>
      <p:pic>
        <p:nvPicPr>
          <p:cNvPr id="6" name="Picture 5" descr="Ascaris lumbricoides mouthpart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59281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9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04664"/>
            <a:ext cx="8784976" cy="2880320"/>
          </a:xfrm>
        </p:spPr>
        <p:txBody>
          <a:bodyPr/>
          <a:lstStyle/>
          <a:p>
            <a:r>
              <a:rPr lang="en-GB" altLang="zh-CN" sz="2800" dirty="0"/>
              <a:t>They have a complete digestive tract. </a:t>
            </a:r>
          </a:p>
          <a:p>
            <a:r>
              <a:rPr lang="en-GB" altLang="zh-CN" sz="2800" dirty="0"/>
              <a:t>Reproductive organs are tubular. male has a single reproductive tubule. The female has two reproductive tubules and the vulva is ventrally located at the posterior part of the anterior 1/3 of the body. </a:t>
            </a:r>
          </a:p>
        </p:txBody>
      </p:sp>
      <p:pic>
        <p:nvPicPr>
          <p:cNvPr id="7" name="Picture 2" descr="蛔虫大体.jpg (25757 字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7997967" cy="366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41557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SimSun" pitchFamily="2" charset="-122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SimSun" pitchFamily="2" charset="-122"/>
            <a:cs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2181</Words>
  <Application>Microsoft Office PowerPoint</Application>
  <PresentationFormat>On-screen Show (4:3)</PresentationFormat>
  <Paragraphs>249</Paragraphs>
  <Slides>51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Ribbons</vt:lpstr>
      <vt:lpstr>Crayons</vt:lpstr>
      <vt:lpstr>ASCARIS LUMBRICOIDES (Common roundworm) </vt:lpstr>
      <vt:lpstr> INTRODUCTION</vt:lpstr>
      <vt:lpstr>PowerPoint Presentation</vt:lpstr>
      <vt:lpstr>GEOGRAPHICAL DISTRIBUTION </vt:lpstr>
      <vt:lpstr>PowerPoint Presentation</vt:lpstr>
      <vt:lpstr>PREVALENCE IN KENYA</vt:lpstr>
      <vt:lpstr>MORPHOLOGY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PATHOGENESIS</vt:lpstr>
      <vt:lpstr>PowerPoint Presentation</vt:lpstr>
      <vt:lpstr>SIGNS AND SYMPTOMS</vt:lpstr>
      <vt:lpstr>PowerPoint Presentation</vt:lpstr>
      <vt:lpstr>PowerPoint Presentation</vt:lpstr>
      <vt:lpstr>Ascaris Worms in Intestine</vt:lpstr>
      <vt:lpstr>PowerPoint Presentation</vt:lpstr>
      <vt:lpstr>PowerPoint Presentation</vt:lpstr>
      <vt:lpstr>PowerPoint Presentation</vt:lpstr>
      <vt:lpstr>PowerPoint Presentation</vt:lpstr>
      <vt:lpstr>Laboratory Diagnosis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Epidemiology</vt:lpstr>
      <vt:lpstr>Treatment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ASCARIS LUMBRICOIDES</dc:title>
  <dc:creator>Dr. Kimaiga H.O. MBChB (UoN)</dc:creator>
  <cp:lastModifiedBy>Dr. Kimaiga H.O. MBChB (UoN)</cp:lastModifiedBy>
  <cp:revision>29</cp:revision>
  <dcterms:created xsi:type="dcterms:W3CDTF">2013-07-25T15:04:26Z</dcterms:created>
  <dcterms:modified xsi:type="dcterms:W3CDTF">2014-01-16T06:50:31Z</dcterms:modified>
</cp:coreProperties>
</file>