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63" r:id="rId4"/>
    <p:sldId id="281" r:id="rId5"/>
    <p:sldId id="279" r:id="rId6"/>
    <p:sldId id="280" r:id="rId7"/>
    <p:sldId id="260" r:id="rId8"/>
    <p:sldId id="262" r:id="rId9"/>
    <p:sldId id="261" r:id="rId10"/>
    <p:sldId id="282" r:id="rId11"/>
    <p:sldId id="259" r:id="rId12"/>
    <p:sldId id="277" r:id="rId13"/>
    <p:sldId id="272" r:id="rId14"/>
    <p:sldId id="264" r:id="rId15"/>
    <p:sldId id="265" r:id="rId16"/>
    <p:sldId id="266" r:id="rId17"/>
    <p:sldId id="283" r:id="rId18"/>
    <p:sldId id="267" r:id="rId19"/>
    <p:sldId id="269" r:id="rId20"/>
    <p:sldId id="270" r:id="rId21"/>
    <p:sldId id="276" r:id="rId22"/>
    <p:sldId id="26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F8D3E-1E40-430E-B506-71729FB82DB9}" type="datetimeFigureOut">
              <a:rPr lang="en-GB" smtClean="0"/>
              <a:t>21/01/2014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D08C1-CBC7-4B2C-B969-C05ED54CA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007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3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55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047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551E0-50D6-476E-B17B-ED85AEB851DF}" type="slidenum">
              <a:rPr lang="ar-SA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9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46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20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75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8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44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8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4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16341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smtClean="0"/>
              <a:t>TOXOCARA CANIS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US" b="1" dirty="0"/>
              <a:t>(dog </a:t>
            </a:r>
            <a:r>
              <a:rPr lang="en-US" b="1" dirty="0" smtClean="0"/>
              <a:t>roundworm)</a:t>
            </a:r>
            <a:endParaRPr lang="en-GB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KIMAIGA H.O</a:t>
            </a:r>
          </a:p>
          <a:p>
            <a:r>
              <a:rPr lang="en-US" b="1" dirty="0"/>
              <a:t>MBChB (University of Nairobi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8681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After </a:t>
            </a:r>
            <a:r>
              <a:rPr lang="en-US" dirty="0"/>
              <a:t>ingestion, the eggs hatch and larvae penetrate the intestinal wall and are carried by the circulation to a wide variety of tissues (liver, heart, lungs, brain, muscle, eyes) .  </a:t>
            </a:r>
            <a:endParaRPr lang="en-US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The </a:t>
            </a:r>
            <a:r>
              <a:rPr lang="en-US" dirty="0"/>
              <a:t>larvae do not undergo any further development in these </a:t>
            </a:r>
            <a:r>
              <a:rPr lang="en-US" dirty="0" smtClean="0"/>
              <a:t>sites (developmental arrest), </a:t>
            </a:r>
            <a:r>
              <a:rPr lang="en-US" dirty="0"/>
              <a:t>they can cause severe local reactions that are the basis of </a:t>
            </a:r>
            <a:r>
              <a:rPr lang="en-US" dirty="0" err="1"/>
              <a:t>toxocariasis</a:t>
            </a:r>
            <a:r>
              <a:rPr lang="en-US" dirty="0"/>
              <a:t>.  </a:t>
            </a:r>
            <a:endParaRPr lang="en-US" dirty="0" smtClean="0"/>
          </a:p>
          <a:p>
            <a:pPr marL="914400" lvl="1" indent="-514350"/>
            <a:r>
              <a:rPr lang="en-US" dirty="0" smtClean="0"/>
              <a:t>The </a:t>
            </a:r>
            <a:r>
              <a:rPr lang="en-US" dirty="0"/>
              <a:t>two main clinical presentations of </a:t>
            </a:r>
            <a:r>
              <a:rPr lang="en-US" dirty="0" err="1"/>
              <a:t>toxocariasis</a:t>
            </a:r>
            <a:r>
              <a:rPr lang="en-US" dirty="0"/>
              <a:t> are visceral larva </a:t>
            </a:r>
            <a:r>
              <a:rPr lang="en-US" dirty="0" err="1"/>
              <a:t>migrans</a:t>
            </a:r>
            <a:r>
              <a:rPr lang="en-US" dirty="0"/>
              <a:t> and ocular larva </a:t>
            </a:r>
            <a:r>
              <a:rPr lang="en-US" dirty="0" err="1"/>
              <a:t>migrans</a:t>
            </a:r>
            <a:r>
              <a:rPr lang="en-US" dirty="0"/>
              <a:t>.  </a:t>
            </a:r>
            <a:endParaRPr lang="en-US" dirty="0" smtClean="0"/>
          </a:p>
          <a:p>
            <a:pPr marL="914400" lvl="1" indent="-514350"/>
            <a:r>
              <a:rPr lang="en-US" dirty="0" smtClean="0"/>
              <a:t>Diagnosis </a:t>
            </a:r>
            <a:r>
              <a:rPr lang="en-US" dirty="0"/>
              <a:t>is usually made by serology or the </a:t>
            </a:r>
            <a:r>
              <a:rPr lang="en-US" dirty="0" smtClean="0"/>
              <a:t>fin</a:t>
            </a:r>
            <a:r>
              <a:rPr lang="en-US" dirty="0"/>
              <a:t>ding of larvae in biopsy or autopsy specimens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119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ife cycle of Toxocara canis"/>
          <p:cNvPicPr>
            <a:picLocks noGrp="1"/>
          </p:cNvPicPr>
          <p:nvPr>
            <p:ph idx="1"/>
          </p:nvPr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0" y="6926"/>
            <a:ext cx="9144000" cy="6851073"/>
          </a:xfrm>
          <a:prstGeom prst="rect">
            <a:avLst/>
          </a:prstGeom>
          <a:extLst/>
        </p:spPr>
      </p:pic>
    </p:spTree>
    <p:extLst>
      <p:ext uri="{BB962C8B-B14F-4D97-AF65-F5344CB8AC3E}">
        <p14:creationId xmlns:p14="http://schemas.microsoft.com/office/powerpoint/2010/main" val="3940403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575"/>
            <a:ext cx="9144000" cy="68589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9424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PATHOLOGY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Prolonged wandering to tissues </a:t>
            </a:r>
            <a:r>
              <a:rPr lang="en-GB" dirty="0" err="1" smtClean="0"/>
              <a:t>e.g</a:t>
            </a:r>
            <a:r>
              <a:rPr lang="en-GB" dirty="0" smtClean="0"/>
              <a:t> liver, lungs, brain, kidney, muscles and skin</a:t>
            </a:r>
          </a:p>
          <a:p>
            <a:r>
              <a:rPr lang="en-GB" dirty="0" smtClean="0"/>
              <a:t>Severity pathology depends on the size of the inoculum and previous history of exposure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146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Clinical </a:t>
            </a:r>
            <a:r>
              <a:rPr lang="en-US" b="1" dirty="0" smtClean="0"/>
              <a:t>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7632848" cy="4608512"/>
          </a:xfrm>
        </p:spPr>
        <p:txBody>
          <a:bodyPr/>
          <a:lstStyle/>
          <a:p>
            <a:r>
              <a:rPr lang="en-US" dirty="0" smtClean="0"/>
              <a:t>The 2 </a:t>
            </a:r>
            <a:r>
              <a:rPr lang="en-US" dirty="0"/>
              <a:t>main clinical presentations of </a:t>
            </a:r>
            <a:r>
              <a:rPr lang="en-US" dirty="0" err="1" smtClean="0"/>
              <a:t>toxocariasis</a:t>
            </a:r>
            <a:r>
              <a:rPr lang="en-US" dirty="0"/>
              <a:t> </a:t>
            </a:r>
            <a:r>
              <a:rPr lang="en-US" dirty="0" smtClean="0"/>
              <a:t>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</a:t>
            </a:r>
            <a:r>
              <a:rPr lang="en-US" dirty="0" smtClean="0"/>
              <a:t>isceral </a:t>
            </a:r>
            <a:r>
              <a:rPr lang="en-US" dirty="0"/>
              <a:t>larva </a:t>
            </a:r>
            <a:r>
              <a:rPr lang="en-US" dirty="0" err="1"/>
              <a:t>migrans</a:t>
            </a:r>
            <a:r>
              <a:rPr lang="en-US" dirty="0"/>
              <a:t> (</a:t>
            </a:r>
            <a:r>
              <a:rPr lang="en-US" dirty="0" smtClean="0"/>
              <a:t>VLM)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Ocular larva </a:t>
            </a:r>
            <a:r>
              <a:rPr lang="en-US" dirty="0" err="1"/>
              <a:t>migrans</a:t>
            </a:r>
            <a:r>
              <a:rPr lang="en-US" dirty="0"/>
              <a:t> (OLM).  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234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/>
          <a:lstStyle/>
          <a:p>
            <a:r>
              <a:rPr lang="en-US" dirty="0"/>
              <a:t>Visceral larva </a:t>
            </a:r>
            <a:r>
              <a:rPr lang="en-US" dirty="0" err="1"/>
              <a:t>migrans</a:t>
            </a:r>
            <a:r>
              <a:rPr lang="en-US" dirty="0"/>
              <a:t> (VLM)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larvae invade multiple tissues (liver, heart, lungs, brain, muscle) and cause various symptoms including fever, anorexia, weight loss, </a:t>
            </a:r>
            <a:r>
              <a:rPr lang="en-US" dirty="0" smtClean="0"/>
              <a:t>pulmonary symptoms (cough</a:t>
            </a:r>
            <a:r>
              <a:rPr lang="en-US" dirty="0"/>
              <a:t>, </a:t>
            </a:r>
            <a:r>
              <a:rPr lang="en-US" dirty="0" smtClean="0"/>
              <a:t>wheezing), </a:t>
            </a:r>
            <a:r>
              <a:rPr lang="en-US" dirty="0"/>
              <a:t>rashes, </a:t>
            </a:r>
            <a:r>
              <a:rPr lang="en-US" dirty="0" smtClean="0"/>
              <a:t>fever, </a:t>
            </a:r>
            <a:r>
              <a:rPr lang="en-US" dirty="0" err="1" smtClean="0"/>
              <a:t>hepatosplenomegaly</a:t>
            </a:r>
            <a:r>
              <a:rPr lang="en-US" dirty="0"/>
              <a:t>, and </a:t>
            </a:r>
            <a:r>
              <a:rPr lang="en-US" dirty="0" err="1"/>
              <a:t>hypereosinophilia</a:t>
            </a:r>
            <a:r>
              <a:rPr lang="en-US" dirty="0"/>
              <a:t>. Death can occur rarely, by severe cardiac, pulmonary or neurologic involvement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Mostly </a:t>
            </a:r>
            <a:r>
              <a:rPr lang="en-US" dirty="0" smtClean="0"/>
              <a:t>occurs in </a:t>
            </a:r>
            <a:r>
              <a:rPr lang="en-US" dirty="0"/>
              <a:t>preschool children.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157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480720"/>
          </a:xfrm>
        </p:spPr>
        <p:txBody>
          <a:bodyPr/>
          <a:lstStyle/>
          <a:p>
            <a:r>
              <a:rPr lang="en-US" dirty="0"/>
              <a:t>Ocular larva </a:t>
            </a:r>
            <a:r>
              <a:rPr lang="en-US" dirty="0" err="1"/>
              <a:t>migrans</a:t>
            </a:r>
            <a:r>
              <a:rPr lang="en-US" dirty="0"/>
              <a:t> (OLM).   </a:t>
            </a:r>
            <a:endParaRPr lang="en-US" dirty="0" smtClean="0"/>
          </a:p>
          <a:p>
            <a:pPr lvl="1"/>
            <a:r>
              <a:rPr lang="en-US" dirty="0" smtClean="0"/>
              <a:t>The larvae </a:t>
            </a:r>
            <a:r>
              <a:rPr lang="en-US" dirty="0"/>
              <a:t>produce various ophthalmologic lesions, which in some cases have been misdiagnosed as retinoblastoma, resulting in surgical </a:t>
            </a:r>
            <a:r>
              <a:rPr lang="en-US" dirty="0" err="1"/>
              <a:t>enucleation</a:t>
            </a:r>
            <a:r>
              <a:rPr lang="en-US" dirty="0"/>
              <a:t>.  </a:t>
            </a:r>
            <a:endParaRPr lang="en-US" dirty="0" smtClean="0"/>
          </a:p>
          <a:p>
            <a:pPr lvl="1"/>
            <a:r>
              <a:rPr lang="en-US" dirty="0" smtClean="0"/>
              <a:t>Often </a:t>
            </a:r>
            <a:r>
              <a:rPr lang="en-US" dirty="0"/>
              <a:t>occurs in older children or young adults, with only rare eosinophilia or visceral manifestations.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74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92888" cy="864096"/>
          </a:xfrm>
        </p:spPr>
        <p:txBody>
          <a:bodyPr/>
          <a:lstStyle/>
          <a:p>
            <a:r>
              <a:rPr lang="en-CA" b="1" dirty="0"/>
              <a:t>Symptoms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496944" cy="5400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CA" dirty="0" smtClean="0"/>
              <a:t>Fever</a:t>
            </a:r>
            <a:endParaRPr lang="en-GB" dirty="0"/>
          </a:p>
          <a:p>
            <a:pPr lvl="0"/>
            <a:r>
              <a:rPr lang="en-CA" dirty="0"/>
              <a:t>Pulmonary symptoms</a:t>
            </a:r>
            <a:endParaRPr lang="en-GB" dirty="0"/>
          </a:p>
          <a:p>
            <a:pPr lvl="0"/>
            <a:r>
              <a:rPr lang="en-CA" dirty="0"/>
              <a:t>Eosinophilia (particularly peripheral)</a:t>
            </a:r>
            <a:endParaRPr lang="en-GB" dirty="0"/>
          </a:p>
          <a:p>
            <a:pPr lvl="0"/>
            <a:r>
              <a:rPr lang="en-CA" dirty="0"/>
              <a:t>Severe allergic reaction in tissues &amp; granulomatous formation</a:t>
            </a:r>
            <a:endParaRPr lang="en-GB" dirty="0"/>
          </a:p>
          <a:p>
            <a:pPr lvl="0"/>
            <a:r>
              <a:rPr lang="en-CA" dirty="0"/>
              <a:t>Leading to a scar tissue formation</a:t>
            </a:r>
            <a:endParaRPr lang="en-GB" dirty="0"/>
          </a:p>
          <a:p>
            <a:pPr lvl="0"/>
            <a:r>
              <a:rPr lang="en-CA" dirty="0"/>
              <a:t>Visceral larva </a:t>
            </a:r>
            <a:r>
              <a:rPr lang="en-CA" dirty="0" err="1"/>
              <a:t>migrans</a:t>
            </a:r>
            <a:r>
              <a:rPr lang="en-CA" dirty="0"/>
              <a:t> can be caused by other larval nematodes (e.g. </a:t>
            </a:r>
            <a:r>
              <a:rPr lang="en-CA" dirty="0" err="1"/>
              <a:t>Spirurida</a:t>
            </a:r>
            <a:r>
              <a:rPr lang="en-CA" dirty="0"/>
              <a:t>, </a:t>
            </a:r>
            <a:r>
              <a:rPr lang="en-CA" dirty="0" err="1"/>
              <a:t>Filarida</a:t>
            </a:r>
            <a:r>
              <a:rPr lang="en-CA" dirty="0"/>
              <a:t>, </a:t>
            </a:r>
            <a:r>
              <a:rPr lang="en-CA" dirty="0" err="1"/>
              <a:t>Strongylida</a:t>
            </a:r>
            <a:r>
              <a:rPr lang="en-CA" dirty="0"/>
              <a:t>)</a:t>
            </a:r>
            <a:endParaRPr lang="en-GB" dirty="0"/>
          </a:p>
          <a:p>
            <a:pPr lvl="0"/>
            <a:r>
              <a:rPr lang="en-CA" dirty="0"/>
              <a:t>E.g. </a:t>
            </a:r>
            <a:r>
              <a:rPr lang="en-CA" i="1" dirty="0" err="1"/>
              <a:t>Gnathostoma</a:t>
            </a:r>
            <a:r>
              <a:rPr lang="en-CA" i="1" dirty="0"/>
              <a:t> </a:t>
            </a:r>
            <a:r>
              <a:rPr lang="en-CA" i="1" dirty="0" err="1"/>
              <a:t>spinigerum</a:t>
            </a:r>
            <a:r>
              <a:rPr lang="en-CA" dirty="0"/>
              <a:t>, </a:t>
            </a:r>
            <a:r>
              <a:rPr lang="en-CA" i="1" dirty="0" err="1"/>
              <a:t>Angiostrongylus</a:t>
            </a:r>
            <a:r>
              <a:rPr lang="en-CA" i="1" dirty="0"/>
              <a:t> </a:t>
            </a:r>
            <a:r>
              <a:rPr lang="en-CA" i="1" dirty="0" err="1"/>
              <a:t>cantonensis</a:t>
            </a:r>
            <a:r>
              <a:rPr lang="en-CA" i="1" dirty="0"/>
              <a:t>, </a:t>
            </a:r>
            <a:r>
              <a:rPr lang="en-CA" i="1" dirty="0" err="1"/>
              <a:t>Aniskis</a:t>
            </a:r>
            <a:r>
              <a:rPr lang="en-CA" i="1" dirty="0"/>
              <a:t> marina</a:t>
            </a:r>
            <a:r>
              <a:rPr lang="en-CA" dirty="0"/>
              <a:t>, </a:t>
            </a:r>
            <a:r>
              <a:rPr lang="en-CA" i="1" dirty="0" err="1"/>
              <a:t>Capillaria</a:t>
            </a:r>
            <a:r>
              <a:rPr lang="en-CA" i="1" dirty="0"/>
              <a:t> hepatica</a:t>
            </a:r>
            <a:r>
              <a:rPr lang="en-CA" dirty="0"/>
              <a:t>, </a:t>
            </a:r>
            <a:r>
              <a:rPr lang="en-CA" i="1" dirty="0" err="1"/>
              <a:t>Dirofilaria</a:t>
            </a:r>
            <a:r>
              <a:rPr lang="en-CA" dirty="0"/>
              <a:t> sp.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038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936104"/>
          </a:xfrm>
        </p:spPr>
        <p:txBody>
          <a:bodyPr/>
          <a:lstStyle/>
          <a:p>
            <a:r>
              <a:rPr lang="en-US" b="1" dirty="0"/>
              <a:t>Laboratory Diagnosis: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 lnSpcReduction="10000"/>
          </a:bodyPr>
          <a:lstStyle/>
          <a:p>
            <a:pPr lvl="0"/>
            <a:r>
              <a:rPr lang="en-CA" sz="2800" dirty="0"/>
              <a:t>History of exposure (contact with puppies) is important</a:t>
            </a:r>
            <a:endParaRPr lang="en-GB" sz="2800" dirty="0"/>
          </a:p>
          <a:p>
            <a:r>
              <a:rPr lang="en-US" sz="2800" dirty="0" smtClean="0"/>
              <a:t>Diagnosis </a:t>
            </a:r>
            <a:r>
              <a:rPr lang="en-US" sz="2800" dirty="0"/>
              <a:t>does not rest on identification of the parasite.  Since the larvae do not develop into adults in humans, a stool examination would not detect any </a:t>
            </a:r>
            <a:r>
              <a:rPr lang="en-US" sz="2800" i="1" dirty="0" err="1"/>
              <a:t>Toxocara</a:t>
            </a:r>
            <a:r>
              <a:rPr lang="en-US" sz="2800" dirty="0"/>
              <a:t> eggs.  However, the presence of </a:t>
            </a:r>
            <a:r>
              <a:rPr lang="en-US" sz="2800" i="1" dirty="0" err="1"/>
              <a:t>Ascaris</a:t>
            </a:r>
            <a:r>
              <a:rPr lang="en-US" sz="2800" dirty="0"/>
              <a:t> and </a:t>
            </a:r>
            <a:r>
              <a:rPr lang="en-US" sz="2800" i="1" dirty="0" err="1"/>
              <a:t>Trichuris</a:t>
            </a:r>
            <a:r>
              <a:rPr lang="en-US" sz="2800" dirty="0"/>
              <a:t> eggs in feces, indicating fecal exposure, increases the probability of </a:t>
            </a:r>
            <a:r>
              <a:rPr lang="en-US" sz="2800" i="1" dirty="0" err="1"/>
              <a:t>Toxocara</a:t>
            </a:r>
            <a:r>
              <a:rPr lang="en-US" sz="2800" dirty="0"/>
              <a:t> in the tissues.</a:t>
            </a:r>
            <a:endParaRPr lang="en-GB" sz="2800" dirty="0"/>
          </a:p>
          <a:p>
            <a:r>
              <a:rPr lang="en-US" sz="2800" dirty="0"/>
              <a:t>For both VLM and OLM, </a:t>
            </a:r>
            <a:r>
              <a:rPr lang="en-US" sz="2800" dirty="0" smtClean="0"/>
              <a:t>diagnosis </a:t>
            </a:r>
            <a:r>
              <a:rPr lang="en-US" sz="2800" dirty="0"/>
              <a:t>rests on clinical signs, history of exposure to </a:t>
            </a:r>
            <a:r>
              <a:rPr lang="en-US" sz="2800" dirty="0" smtClean="0"/>
              <a:t>puppies.</a:t>
            </a:r>
          </a:p>
          <a:p>
            <a:r>
              <a:rPr lang="en-GB" sz="2800" dirty="0"/>
              <a:t>Serological diagnosis and tissue </a:t>
            </a:r>
            <a:r>
              <a:rPr lang="en-GB" sz="2800" dirty="0" smtClean="0"/>
              <a:t>biopsy - </a:t>
            </a:r>
            <a:r>
              <a:rPr lang="en-GB" sz="2800" dirty="0" err="1" smtClean="0"/>
              <a:t>Eousinophilia</a:t>
            </a:r>
            <a:r>
              <a:rPr lang="en-GB" sz="2800" dirty="0"/>
              <a:t>, </a:t>
            </a:r>
            <a:r>
              <a:rPr lang="en-GB" sz="2800" dirty="0" err="1" smtClean="0"/>
              <a:t>Leukocytosis</a:t>
            </a:r>
            <a:r>
              <a:rPr lang="en-GB" sz="2800" dirty="0" smtClean="0"/>
              <a:t> </a:t>
            </a:r>
            <a:r>
              <a:rPr lang="en-US" sz="2800" dirty="0" smtClean="0"/>
              <a:t>and </a:t>
            </a:r>
            <a:r>
              <a:rPr lang="en-US" sz="2800" dirty="0"/>
              <a:t>the detection of antibodies to </a:t>
            </a:r>
            <a:r>
              <a:rPr lang="en-US" sz="2800" i="1" dirty="0" err="1"/>
              <a:t>Toxocara</a:t>
            </a:r>
            <a:r>
              <a:rPr lang="en-US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73355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0" y="44624"/>
            <a:ext cx="9085980" cy="674136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188385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Causal </a:t>
            </a:r>
            <a:r>
              <a:rPr lang="en-US" b="1" dirty="0" smtClean="0"/>
              <a:t>Agents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Toxocariasis</a:t>
            </a:r>
            <a:r>
              <a:rPr lang="en-US" dirty="0" smtClean="0"/>
              <a:t> </a:t>
            </a:r>
            <a:r>
              <a:rPr lang="en-US" dirty="0"/>
              <a:t>is caused by larvae of </a:t>
            </a:r>
            <a:r>
              <a:rPr lang="en-US" i="1" dirty="0" err="1"/>
              <a:t>Toxocaracanis</a:t>
            </a:r>
            <a:r>
              <a:rPr lang="en-US" dirty="0"/>
              <a:t> (dog roundworm) and less frequently of </a:t>
            </a:r>
            <a:r>
              <a:rPr lang="en-US" i="1" dirty="0"/>
              <a:t>T. </a:t>
            </a:r>
            <a:r>
              <a:rPr lang="en-US" i="1" dirty="0" err="1"/>
              <a:t>cati</a:t>
            </a:r>
            <a:r>
              <a:rPr lang="en-US" dirty="0"/>
              <a:t> (cat roundworm), two nematode parasites of animals.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563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1" y="0"/>
            <a:ext cx="9153551" cy="688538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838361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CONTROL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Preriodic</a:t>
            </a:r>
            <a:r>
              <a:rPr lang="en-GB" dirty="0"/>
              <a:t> deworming of pets</a:t>
            </a:r>
          </a:p>
          <a:p>
            <a:r>
              <a:rPr lang="en-GB" dirty="0"/>
              <a:t>General hygiene </a:t>
            </a:r>
          </a:p>
        </p:txBody>
      </p:sp>
    </p:spTree>
    <p:extLst>
      <p:ext uri="{BB962C8B-B14F-4D97-AF65-F5344CB8AC3E}">
        <p14:creationId xmlns:p14="http://schemas.microsoft.com/office/powerpoint/2010/main" val="252111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Treatment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Diethylcarbamazine</a:t>
            </a:r>
            <a:endParaRPr lang="en-GB" dirty="0"/>
          </a:p>
          <a:p>
            <a:r>
              <a:rPr lang="en-GB" dirty="0" err="1" smtClean="0"/>
              <a:t>Thiabendazole</a:t>
            </a:r>
            <a:endParaRPr lang="en-GB" dirty="0" smtClean="0"/>
          </a:p>
          <a:p>
            <a:r>
              <a:rPr lang="en-US" dirty="0" err="1" smtClean="0"/>
              <a:t>Albendazole</a:t>
            </a:r>
            <a:endParaRPr lang="en-US" dirty="0" smtClean="0"/>
          </a:p>
          <a:p>
            <a:r>
              <a:rPr lang="en-US" dirty="0" err="1" smtClean="0"/>
              <a:t>Mebendazole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/>
              <a:t>VLM is treated with </a:t>
            </a:r>
            <a:r>
              <a:rPr lang="en-US" dirty="0" err="1"/>
              <a:t>antiparasitic</a:t>
            </a:r>
            <a:r>
              <a:rPr lang="en-US" dirty="0"/>
              <a:t> drugs, usually in combination with </a:t>
            </a:r>
            <a:r>
              <a:rPr lang="en-US" dirty="0" err="1"/>
              <a:t>antiinflammatory</a:t>
            </a:r>
            <a:r>
              <a:rPr lang="en-US" dirty="0"/>
              <a:t> medications. </a:t>
            </a:r>
          </a:p>
        </p:txBody>
      </p:sp>
    </p:spTree>
    <p:extLst>
      <p:ext uri="{BB962C8B-B14F-4D97-AF65-F5344CB8AC3E}">
        <p14:creationId xmlns:p14="http://schemas.microsoft.com/office/powerpoint/2010/main" val="238676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" y="548680"/>
            <a:ext cx="8964488" cy="1143000"/>
          </a:xfrm>
        </p:spPr>
        <p:txBody>
          <a:bodyPr/>
          <a:lstStyle/>
          <a:p>
            <a:r>
              <a:rPr lang="en-GB" dirty="0" smtClean="0"/>
              <a:t>GEOGRAPHICAL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Worldwide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31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/>
              <a:t>Toxocara</a:t>
            </a:r>
            <a:r>
              <a:rPr lang="en-CA" b="1" dirty="0"/>
              <a:t> </a:t>
            </a:r>
            <a:r>
              <a:rPr lang="en-CA" b="1" dirty="0" err="1"/>
              <a:t>canis</a:t>
            </a:r>
            <a:r>
              <a:rPr lang="en-CA" b="1" dirty="0"/>
              <a:t> &amp; T. </a:t>
            </a:r>
            <a:r>
              <a:rPr lang="en-CA" b="1" dirty="0" err="1" smtClean="0"/>
              <a:t>cati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Females </a:t>
            </a:r>
            <a:r>
              <a:rPr lang="en-CA" dirty="0"/>
              <a:t>4-18cm long</a:t>
            </a:r>
            <a:endParaRPr lang="en-GB" dirty="0"/>
          </a:p>
          <a:p>
            <a:pPr lvl="0"/>
            <a:r>
              <a:rPr lang="en-CA" dirty="0"/>
              <a:t>Males 3-10cm long</a:t>
            </a:r>
            <a:endParaRPr lang="en-GB" dirty="0"/>
          </a:p>
          <a:p>
            <a:pPr lvl="0"/>
            <a:r>
              <a:rPr lang="en-CA" dirty="0"/>
              <a:t>Head usually curved ventrally</a:t>
            </a:r>
            <a:endParaRPr lang="en-GB" dirty="0"/>
          </a:p>
          <a:p>
            <a:pPr lvl="0"/>
            <a:r>
              <a:rPr lang="en-CA" dirty="0"/>
              <a:t>Egg shell is usually pitted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15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6"/>
          <p:cNvSpPr>
            <a:spLocks noGrp="1" noChangeArrowheads="1"/>
          </p:cNvSpPr>
          <p:nvPr>
            <p:ph type="title"/>
          </p:nvPr>
        </p:nvSpPr>
        <p:spPr>
          <a:xfrm>
            <a:off x="755576" y="4653136"/>
            <a:ext cx="7772400" cy="1143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i="1" dirty="0" err="1"/>
              <a:t>Toxocara</a:t>
            </a:r>
            <a:r>
              <a:rPr lang="en-US" sz="4000" dirty="0"/>
              <a:t> sp. </a:t>
            </a:r>
            <a:r>
              <a:rPr lang="en-US" sz="4000" dirty="0" smtClean="0"/>
              <a:t>(</a:t>
            </a:r>
            <a:r>
              <a:rPr lang="en-US" sz="4000" dirty="0"/>
              <a:t>eggs)</a:t>
            </a:r>
            <a:endParaRPr lang="en-GB" sz="4000" dirty="0"/>
          </a:p>
        </p:txBody>
      </p:sp>
      <p:pic>
        <p:nvPicPr>
          <p:cNvPr id="6451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060848"/>
            <a:ext cx="5708199" cy="2592288"/>
          </a:xfrm>
          <a:noFill/>
        </p:spPr>
      </p:pic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94C0-D7A4-4C40-A0C9-89E59FD4F404}" type="slidenum">
              <a:rPr lang="en-GB"/>
              <a:pPr>
                <a:defRPr/>
              </a:pPr>
              <a:t>5</a:t>
            </a:fld>
            <a:endParaRPr lang="en-GB"/>
          </a:p>
        </p:txBody>
      </p:sp>
      <p:pic>
        <p:nvPicPr>
          <p:cNvPr id="1026" name="Picture 2" descr="E:\Bachelor of Medicine And Bachelor of Surgery (MBChB)  Year  2\MEDICAL MICROBIOLOGY\5. MICROBIOLOGY PRACTICALS AND DEMONSTRATIONS\Laboratry Pictures\Microbiology cdc pics\toxoegg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486" y="2132856"/>
            <a:ext cx="3575720" cy="28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713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Adult</a:t>
            </a:r>
            <a:endParaRPr lang="en-GB" dirty="0"/>
          </a:p>
        </p:txBody>
      </p:sp>
      <p:pic>
        <p:nvPicPr>
          <p:cNvPr id="5" name="Picture 2" descr="E:\Bachelor of Medicine And Bachelor of Surgery (MBChB)  Year  2\MEDICAL MICROBIOLOGY\5. MICROBIOLOGY PRACTICALS AND DEMONSTRATIONS\Laboratry Pictures\Microbiology cdc pics\toxoegg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550" y="2527300"/>
            <a:ext cx="3644900" cy="30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5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008112"/>
          </a:xfrm>
        </p:spPr>
        <p:txBody>
          <a:bodyPr/>
          <a:lstStyle/>
          <a:p>
            <a:r>
              <a:rPr lang="en-GB" b="1" dirty="0" smtClean="0"/>
              <a:t>LIFE CYCLE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832648"/>
          </a:xfrm>
        </p:spPr>
        <p:txBody>
          <a:bodyPr/>
          <a:lstStyle/>
          <a:p>
            <a:r>
              <a:rPr lang="en-US" i="1" dirty="0" err="1" smtClean="0"/>
              <a:t>Toxocara</a:t>
            </a:r>
            <a:r>
              <a:rPr lang="en-US" i="1" dirty="0" smtClean="0"/>
              <a:t> </a:t>
            </a:r>
            <a:r>
              <a:rPr lang="en-US" i="1" dirty="0" err="1" smtClean="0"/>
              <a:t>canis</a:t>
            </a:r>
            <a:r>
              <a:rPr lang="en-US" dirty="0" smtClean="0"/>
              <a:t> </a:t>
            </a:r>
            <a:r>
              <a:rPr lang="en-US" dirty="0" smtClean="0"/>
              <a:t>completes its </a:t>
            </a:r>
            <a:r>
              <a:rPr lang="en-US" dirty="0"/>
              <a:t>life cycle in dogs, with humans acquiring the infection as accidental hosts. 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Unembryonated</a:t>
            </a:r>
            <a:r>
              <a:rPr lang="en-US" sz="2800" dirty="0" smtClean="0"/>
              <a:t> </a:t>
            </a:r>
            <a:r>
              <a:rPr lang="en-US" sz="2800" dirty="0"/>
              <a:t>eggs are shed in the feces of the definitive host .  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Eggs </a:t>
            </a:r>
            <a:r>
              <a:rPr lang="en-US" sz="2800" dirty="0" err="1"/>
              <a:t>embryonate</a:t>
            </a:r>
            <a:r>
              <a:rPr lang="en-US" sz="2800" dirty="0"/>
              <a:t> and become infective in the environment . 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infective eggs are ingestion </a:t>
            </a:r>
            <a:r>
              <a:rPr lang="en-US" sz="2800" dirty="0"/>
              <a:t>by dogs 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They hatch </a:t>
            </a:r>
            <a:r>
              <a:rPr lang="en-US" sz="2800" dirty="0"/>
              <a:t>and larvae penetrate the gut wall</a:t>
            </a:r>
            <a:r>
              <a:rPr lang="en-US" sz="2800" dirty="0" smtClean="0"/>
              <a:t>.</a:t>
            </a:r>
            <a:r>
              <a:rPr lang="en-US" sz="2800" dirty="0"/>
              <a:t> In </a:t>
            </a:r>
            <a:r>
              <a:rPr lang="en-US" sz="2800" dirty="0" smtClean="0"/>
              <a:t>puppies the </a:t>
            </a:r>
            <a:r>
              <a:rPr lang="en-US" sz="2800" dirty="0"/>
              <a:t>larvae migrate through the lungs, bronchial tree, and esophagus; adult worms develop and oviposit in the small intestine </a:t>
            </a:r>
            <a:r>
              <a:rPr lang="en-US" dirty="0"/>
              <a:t> 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648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sz="2800" dirty="0" smtClean="0"/>
              <a:t>In </a:t>
            </a:r>
            <a:r>
              <a:rPr lang="en-US" sz="2800" dirty="0"/>
              <a:t>older </a:t>
            </a:r>
            <a:r>
              <a:rPr lang="en-US" sz="2800" dirty="0" smtClean="0"/>
              <a:t>dogs  </a:t>
            </a:r>
            <a:r>
              <a:rPr lang="en-CA" sz="2800" dirty="0" smtClean="0"/>
              <a:t>there </a:t>
            </a:r>
            <a:r>
              <a:rPr lang="en-CA" sz="2800" dirty="0"/>
              <a:t>is </a:t>
            </a:r>
            <a:r>
              <a:rPr lang="en-US" sz="2800" dirty="0" smtClean="0"/>
              <a:t>development </a:t>
            </a:r>
            <a:r>
              <a:rPr lang="en-CA" sz="2800" dirty="0" smtClean="0"/>
              <a:t>arrest but development </a:t>
            </a:r>
            <a:r>
              <a:rPr lang="en-US" sz="2800" dirty="0" smtClean="0"/>
              <a:t>is </a:t>
            </a:r>
            <a:r>
              <a:rPr lang="en-US" sz="2800" dirty="0"/>
              <a:t>resumed </a:t>
            </a:r>
            <a:r>
              <a:rPr lang="en-US" sz="2800" dirty="0" smtClean="0"/>
              <a:t>due to hormonal stimulation during pregnancy hence the larvae migrate to ovary and uterus and infect puppies by </a:t>
            </a:r>
            <a:r>
              <a:rPr lang="en-US" sz="2800" dirty="0"/>
              <a:t>the </a:t>
            </a:r>
            <a:r>
              <a:rPr lang="en-US" sz="2800" dirty="0" err="1"/>
              <a:t>transplacental</a:t>
            </a:r>
            <a:r>
              <a:rPr lang="en-US" sz="2800" dirty="0"/>
              <a:t> and </a:t>
            </a:r>
            <a:r>
              <a:rPr lang="en-US" sz="2800" dirty="0" err="1"/>
              <a:t>transmammary</a:t>
            </a:r>
            <a:r>
              <a:rPr lang="en-US" sz="2800" dirty="0"/>
              <a:t> </a:t>
            </a:r>
            <a:r>
              <a:rPr lang="en-US" sz="2800" dirty="0" smtClean="0"/>
              <a:t>routes.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 smtClean="0"/>
              <a:t>Adult </a:t>
            </a:r>
            <a:r>
              <a:rPr lang="en-US" sz="2800" dirty="0"/>
              <a:t>worms </a:t>
            </a:r>
            <a:r>
              <a:rPr lang="en-US" sz="2800" dirty="0" smtClean="0"/>
              <a:t>establish </a:t>
            </a:r>
            <a:r>
              <a:rPr lang="en-US" sz="2800" dirty="0"/>
              <a:t>in </a:t>
            </a:r>
            <a:r>
              <a:rPr lang="en-US" sz="2800" dirty="0" smtClean="0"/>
              <a:t>the small intestines of puppies </a:t>
            </a:r>
            <a:endParaRPr lang="en-US" sz="2800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 smtClean="0"/>
              <a:t>Puppies and are </a:t>
            </a:r>
            <a:r>
              <a:rPr lang="en-US" sz="2800" dirty="0"/>
              <a:t>a major source of environmental egg contamination. </a:t>
            </a:r>
            <a:endParaRPr lang="en-US" sz="28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sz="2800" i="1" dirty="0" err="1" smtClean="0"/>
              <a:t>Toxocaracanis</a:t>
            </a:r>
            <a:r>
              <a:rPr lang="en-US" sz="2800" dirty="0" smtClean="0"/>
              <a:t> </a:t>
            </a:r>
            <a:r>
              <a:rPr lang="en-US" sz="2800" dirty="0"/>
              <a:t>can also be transmitted through ingestion of </a:t>
            </a:r>
            <a:r>
              <a:rPr lang="en-US" sz="2800" dirty="0" err="1"/>
              <a:t>paratenic</a:t>
            </a:r>
            <a:r>
              <a:rPr lang="en-US" sz="2800" dirty="0"/>
              <a:t> hosts: eggs ingested by small mammals (e.g. rabbits) hatch and larvae penetrate the gut wall and migrate into various tissues where they encyst . 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84701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US" sz="3600" dirty="0"/>
              <a:t>The life cycle is completed when dogs eat these hosts and the larvae develop into egg-laying adult worms in the small intestine.  </a:t>
            </a:r>
            <a:endParaRPr lang="en-US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600" dirty="0" smtClean="0"/>
              <a:t>Humans </a:t>
            </a:r>
            <a:r>
              <a:rPr lang="en-US" sz="3600" dirty="0"/>
              <a:t>are accidental hosts who become infected by ingesting infective eggs in contaminated </a:t>
            </a:r>
            <a:r>
              <a:rPr lang="en-US" sz="3600" dirty="0" smtClean="0"/>
              <a:t>soil - </a:t>
            </a:r>
            <a:r>
              <a:rPr lang="en-CA" sz="3600" dirty="0" err="1" smtClean="0"/>
              <a:t>paratenic</a:t>
            </a:r>
            <a:r>
              <a:rPr lang="en-CA" sz="3600" dirty="0" smtClean="0"/>
              <a:t> </a:t>
            </a:r>
            <a:r>
              <a:rPr lang="en-CA" sz="3600" dirty="0"/>
              <a:t>(not the usual host) host</a:t>
            </a:r>
            <a:endParaRPr lang="en-US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600" dirty="0" smtClean="0"/>
              <a:t>Also by eating infected </a:t>
            </a:r>
            <a:r>
              <a:rPr lang="en-US" sz="3600" dirty="0" err="1" smtClean="0"/>
              <a:t>paratenic</a:t>
            </a:r>
            <a:r>
              <a:rPr lang="en-US" sz="3600" dirty="0" smtClean="0"/>
              <a:t> hosts </a:t>
            </a:r>
            <a:r>
              <a:rPr lang="en-US" sz="3600" dirty="0"/>
              <a:t>.  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626360498"/>
      </p:ext>
    </p:extLst>
  </p:cSld>
  <p:clrMapOvr>
    <a:masterClrMapping/>
  </p:clrMapOvr>
</p:sld>
</file>

<file path=ppt/theme/theme1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411</Words>
  <Application>Microsoft Office PowerPoint</Application>
  <PresentationFormat>On-screen Show (4:3)</PresentationFormat>
  <Paragraphs>67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Ribbons</vt:lpstr>
      <vt:lpstr>TOXOCARA CANIS (dog roundworm)</vt:lpstr>
      <vt:lpstr>Causal Agents</vt:lpstr>
      <vt:lpstr>GEOGRAPHICAL DISTRIBUTION</vt:lpstr>
      <vt:lpstr>Toxocara canis &amp; T. cati</vt:lpstr>
      <vt:lpstr>Toxocara sp. (eggs)</vt:lpstr>
      <vt:lpstr>Adult</vt:lpstr>
      <vt:lpstr>LIFE CYCLE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PATHOLOGY</vt:lpstr>
      <vt:lpstr>Clinical Presentation</vt:lpstr>
      <vt:lpstr>PowerPoint Presentation</vt:lpstr>
      <vt:lpstr>PowerPoint Presentation</vt:lpstr>
      <vt:lpstr>Symptoms</vt:lpstr>
      <vt:lpstr>Laboratory Diagnosis:</vt:lpstr>
      <vt:lpstr>PowerPoint Presentation</vt:lpstr>
      <vt:lpstr>PowerPoint Presentation</vt:lpstr>
      <vt:lpstr>CONTROL</vt:lpstr>
      <vt:lpstr>Treatment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TOXOCARA CARDIS</dc:title>
  <dc:creator>Dr. Kimaiga H.O. MBChB (UoN)</dc:creator>
  <cp:lastModifiedBy>Dr. Kimaiga H.O. MBChB (UoN)</cp:lastModifiedBy>
  <cp:revision>15</cp:revision>
  <dcterms:created xsi:type="dcterms:W3CDTF">2013-07-26T08:46:32Z</dcterms:created>
  <dcterms:modified xsi:type="dcterms:W3CDTF">2014-01-21T11:03:58Z</dcterms:modified>
</cp:coreProperties>
</file>