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4" r:id="rId4"/>
    <p:sldId id="258" r:id="rId5"/>
    <p:sldId id="273" r:id="rId6"/>
    <p:sldId id="269" r:id="rId7"/>
    <p:sldId id="270" r:id="rId8"/>
    <p:sldId id="271" r:id="rId9"/>
    <p:sldId id="272" r:id="rId10"/>
    <p:sldId id="263" r:id="rId11"/>
    <p:sldId id="259" r:id="rId12"/>
    <p:sldId id="262" r:id="rId13"/>
    <p:sldId id="260" r:id="rId14"/>
    <p:sldId id="275" r:id="rId15"/>
    <p:sldId id="278" r:id="rId16"/>
    <p:sldId id="265" r:id="rId17"/>
    <p:sldId id="266" r:id="rId18"/>
    <p:sldId id="276" r:id="rId19"/>
    <p:sldId id="277" r:id="rId20"/>
    <p:sldId id="267"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9527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12437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558297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417200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2062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3033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4143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4109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8109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1190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941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9320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27047656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864096"/>
          </a:xfrm>
        </p:spPr>
        <p:txBody>
          <a:bodyPr/>
          <a:lstStyle/>
          <a:p>
            <a:r>
              <a:rPr lang="en-US" b="1" dirty="0"/>
              <a:t>Introduction </a:t>
            </a:r>
            <a:endParaRPr lang="en-GB" dirty="0"/>
          </a:p>
        </p:txBody>
      </p:sp>
      <p:sp>
        <p:nvSpPr>
          <p:cNvPr id="3" name="Content Placeholder 2"/>
          <p:cNvSpPr>
            <a:spLocks noGrp="1"/>
          </p:cNvSpPr>
          <p:nvPr>
            <p:ph idx="1"/>
          </p:nvPr>
        </p:nvSpPr>
        <p:spPr>
          <a:xfrm>
            <a:off x="251520" y="1196752"/>
            <a:ext cx="8712968" cy="5472608"/>
          </a:xfrm>
        </p:spPr>
        <p:txBody>
          <a:bodyPr/>
          <a:lstStyle/>
          <a:p>
            <a:pPr lvl="0"/>
            <a:r>
              <a:rPr lang="en-US" dirty="0" smtClean="0"/>
              <a:t>Intestinal </a:t>
            </a:r>
            <a:r>
              <a:rPr lang="en-US" dirty="0"/>
              <a:t>nematode (round </a:t>
            </a:r>
            <a:r>
              <a:rPr lang="en-US" dirty="0" smtClean="0"/>
              <a:t>worm)</a:t>
            </a:r>
          </a:p>
          <a:p>
            <a:pPr lvl="0"/>
            <a:r>
              <a:rPr lang="en-US" dirty="0" smtClean="0"/>
              <a:t>Found </a:t>
            </a:r>
            <a:r>
              <a:rPr lang="en-US" dirty="0"/>
              <a:t>in the large </a:t>
            </a:r>
            <a:r>
              <a:rPr lang="en-US" dirty="0" smtClean="0"/>
              <a:t>intestines</a:t>
            </a:r>
            <a:r>
              <a:rPr lang="en-GB" dirty="0" smtClean="0"/>
              <a:t>, </a:t>
            </a:r>
            <a:r>
              <a:rPr lang="en-GB" dirty="0"/>
              <a:t>cecum and appendix of the host.</a:t>
            </a:r>
          </a:p>
          <a:p>
            <a:pPr lvl="0"/>
            <a:endParaRPr lang="en-GB" dirty="0"/>
          </a:p>
          <a:p>
            <a:endParaRPr lang="en-GB" dirty="0"/>
          </a:p>
        </p:txBody>
      </p:sp>
    </p:spTree>
    <p:extLst>
      <p:ext uri="{BB962C8B-B14F-4D97-AF65-F5344CB8AC3E}">
        <p14:creationId xmlns:p14="http://schemas.microsoft.com/office/powerpoint/2010/main" val="64942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Bachelor of Medicine And Bachelor of Surgery (MBChB)  Year  2\MEDICAL MICROBIOLOGY\Others\Microb practical\parasi\IMG_20130412_144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Bachelor of Medicine And Bachelor of Surgery (MBChB)  Year  2\MEDICAL MICROBIOLOGY\Others\Microb practical\parasi\IMG_20130412_144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429000"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5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792088"/>
          </a:xfrm>
        </p:spPr>
        <p:txBody>
          <a:bodyPr/>
          <a:lstStyle/>
          <a:p>
            <a:r>
              <a:rPr lang="en-GB" b="1" dirty="0"/>
              <a:t>Life </a:t>
            </a:r>
            <a:r>
              <a:rPr lang="en-GB" b="1" dirty="0" smtClean="0"/>
              <a:t>Cycle</a:t>
            </a:r>
            <a:endParaRPr lang="en-GB" dirty="0"/>
          </a:p>
        </p:txBody>
      </p:sp>
      <p:sp>
        <p:nvSpPr>
          <p:cNvPr id="3" name="Content Placeholder 2"/>
          <p:cNvSpPr>
            <a:spLocks noGrp="1"/>
          </p:cNvSpPr>
          <p:nvPr>
            <p:ph idx="1"/>
          </p:nvPr>
        </p:nvSpPr>
        <p:spPr>
          <a:xfrm>
            <a:off x="251520" y="1124744"/>
            <a:ext cx="8712968" cy="5544616"/>
          </a:xfrm>
        </p:spPr>
        <p:txBody>
          <a:bodyPr/>
          <a:lstStyle/>
          <a:p>
            <a:pPr marL="514350" indent="-514350">
              <a:buFont typeface="+mj-lt"/>
              <a:buAutoNum type="arabicPeriod"/>
            </a:pPr>
            <a:r>
              <a:rPr lang="en-US" dirty="0"/>
              <a:t>Adults mate in the large intestines and the female lays the </a:t>
            </a:r>
            <a:r>
              <a:rPr lang="en-US" dirty="0" smtClean="0"/>
              <a:t>eggs</a:t>
            </a:r>
            <a:r>
              <a:rPr lang="en-GB" dirty="0" smtClean="0"/>
              <a:t>. The </a:t>
            </a:r>
            <a:r>
              <a:rPr lang="en-GB" dirty="0" err="1"/>
              <a:t>unembryonated</a:t>
            </a:r>
            <a:r>
              <a:rPr lang="en-GB" dirty="0"/>
              <a:t> eggs are passed with the stool .  </a:t>
            </a:r>
          </a:p>
          <a:p>
            <a:pPr marL="514350" lvl="0" indent="-514350">
              <a:buFont typeface="+mj-lt"/>
              <a:buAutoNum type="arabicPeriod"/>
            </a:pPr>
            <a:r>
              <a:rPr lang="en-GB" dirty="0"/>
              <a:t>In the soil, the eggs develop into a 2-cell </a:t>
            </a:r>
            <a:r>
              <a:rPr lang="en-GB" dirty="0" smtClean="0"/>
              <a:t>stage, </a:t>
            </a:r>
            <a:endParaRPr lang="en-GB" dirty="0"/>
          </a:p>
          <a:p>
            <a:pPr marL="514350" lvl="0" indent="-514350">
              <a:buFont typeface="+mj-lt"/>
              <a:buAutoNum type="arabicPeriod"/>
            </a:pPr>
            <a:r>
              <a:rPr lang="en-GB" dirty="0"/>
              <a:t>an advanced cleavage </a:t>
            </a:r>
            <a:r>
              <a:rPr lang="en-GB" dirty="0" smtClean="0"/>
              <a:t>stage, </a:t>
            </a:r>
            <a:endParaRPr lang="en-GB" dirty="0"/>
          </a:p>
          <a:p>
            <a:pPr marL="514350" indent="-514350">
              <a:buFont typeface="+mj-lt"/>
              <a:buAutoNum type="arabicPeriod"/>
            </a:pPr>
            <a:r>
              <a:rPr lang="en-GB" dirty="0"/>
              <a:t>and then they </a:t>
            </a:r>
            <a:r>
              <a:rPr lang="en-GB" dirty="0" err="1"/>
              <a:t>embryonate</a:t>
            </a:r>
            <a:r>
              <a:rPr lang="en-GB" dirty="0"/>
              <a:t> ; eggs become infective in 15 to 30 </a:t>
            </a:r>
            <a:r>
              <a:rPr lang="en-GB" dirty="0" smtClean="0"/>
              <a:t>days. </a:t>
            </a:r>
            <a:r>
              <a:rPr lang="en-US" dirty="0" smtClean="0"/>
              <a:t>(</a:t>
            </a:r>
            <a:r>
              <a:rPr lang="en-US" dirty="0"/>
              <a:t>approximately 3 weeks</a:t>
            </a:r>
            <a:r>
              <a:rPr lang="en-US" dirty="0" smtClean="0"/>
              <a:t>)</a:t>
            </a:r>
            <a:endParaRPr lang="en-GB" dirty="0"/>
          </a:p>
          <a:p>
            <a:pPr marL="514350" lvl="0" indent="-514350">
              <a:buFont typeface="+mj-lt"/>
              <a:buAutoNum type="arabicPeriod"/>
            </a:pPr>
            <a:r>
              <a:rPr lang="en-GB" dirty="0"/>
              <a:t>After ingestion (soil-contaminated hands or food), the eggs hatch in the small intestine, and release larvae </a:t>
            </a:r>
          </a:p>
          <a:p>
            <a:pPr marL="514350" lvl="0" indent="-514350">
              <a:buFont typeface="+mj-lt"/>
              <a:buAutoNum type="arabicPeriod"/>
            </a:pPr>
            <a:r>
              <a:rPr lang="en-GB" dirty="0"/>
              <a:t>The larvae mature and establish themselves as adults in the colon . </a:t>
            </a:r>
          </a:p>
        </p:txBody>
      </p:sp>
    </p:spTree>
    <p:extLst>
      <p:ext uri="{BB962C8B-B14F-4D97-AF65-F5344CB8AC3E}">
        <p14:creationId xmlns:p14="http://schemas.microsoft.com/office/powerpoint/2010/main" val="331580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r>
              <a:rPr lang="en-US" dirty="0"/>
              <a:t>From ingestion of eggs to adult it takes approximately 3 </a:t>
            </a:r>
            <a:r>
              <a:rPr lang="en-US" dirty="0" smtClean="0"/>
              <a:t>months</a:t>
            </a:r>
            <a:r>
              <a:rPr lang="en-GB" dirty="0" smtClean="0"/>
              <a:t>. The </a:t>
            </a:r>
            <a:r>
              <a:rPr lang="en-GB" dirty="0"/>
              <a:t>adult worms (approximately 4 cm in length) live in the cecum and ascending colon.  The adult worms are fixed in that location, with the anterior portions threaded into the mucosa.  The females begin to oviposit 60 to 70 days after infection.  Female worms in the cecum shed between 3,000 and 20,000 eggs per day.  The life span of the adults is about 1 year</a:t>
            </a:r>
            <a:r>
              <a:rPr lang="en-GB" dirty="0" smtClean="0"/>
              <a:t>.</a:t>
            </a:r>
          </a:p>
          <a:p>
            <a:pPr lvl="0"/>
            <a:r>
              <a:rPr lang="en-US" dirty="0"/>
              <a:t>In summary, females lay eggs, eggs passed in stool, ingested and mature in the large intestines </a:t>
            </a:r>
            <a:r>
              <a:rPr lang="en-US" dirty="0" smtClean="0"/>
              <a:t>again</a:t>
            </a:r>
            <a:endParaRPr lang="en-GB" dirty="0"/>
          </a:p>
        </p:txBody>
      </p:sp>
    </p:spTree>
    <p:extLst>
      <p:ext uri="{BB962C8B-B14F-4D97-AF65-F5344CB8AC3E}">
        <p14:creationId xmlns:p14="http://schemas.microsoft.com/office/powerpoint/2010/main" val="315060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fe cycle of Trichuris trichiura"/>
          <p:cNvPicPr/>
          <p:nvPr/>
        </p:nvPicPr>
        <p:blipFill>
          <a:blip r:embed="rId2"/>
          <a:srcRect/>
          <a:stretch>
            <a:fillRect/>
          </a:stretch>
        </p:blipFill>
        <p:spPr bwMode="auto">
          <a:xfrm>
            <a:off x="8206" y="18402"/>
            <a:ext cx="9135794" cy="6839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310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Bachelor of Medicine And Bachelor of Surgery (MBChB)  Year  2\MEDICAL MICROBIOLOGY\Others\Microb practical\parasi\IMG_20130412_143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9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7873" b="23070"/>
          <a:stretch/>
        </p:blipFill>
        <p:spPr bwMode="auto">
          <a:xfrm>
            <a:off x="6004" y="-922"/>
            <a:ext cx="9207813" cy="68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34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Clinical </a:t>
            </a:r>
            <a:r>
              <a:rPr lang="en-GB" b="1" dirty="0" smtClean="0"/>
              <a:t>Presentation</a:t>
            </a:r>
            <a:endParaRPr lang="en-GB" dirty="0"/>
          </a:p>
        </p:txBody>
      </p:sp>
      <p:sp>
        <p:nvSpPr>
          <p:cNvPr id="3" name="Content Placeholder 2"/>
          <p:cNvSpPr>
            <a:spLocks noGrp="1"/>
          </p:cNvSpPr>
          <p:nvPr>
            <p:ph idx="1"/>
          </p:nvPr>
        </p:nvSpPr>
        <p:spPr/>
        <p:txBody>
          <a:bodyPr/>
          <a:lstStyle/>
          <a:p>
            <a:pPr lvl="0"/>
            <a:r>
              <a:rPr lang="en-US" dirty="0"/>
              <a:t>Light infection mostly asymptomatic </a:t>
            </a:r>
            <a:endParaRPr lang="en-GB" dirty="0"/>
          </a:p>
          <a:p>
            <a:pPr lvl="0"/>
            <a:r>
              <a:rPr lang="en-US" dirty="0"/>
              <a:t>Heavy </a:t>
            </a:r>
            <a:r>
              <a:rPr lang="en-US" dirty="0" smtClean="0"/>
              <a:t>infection</a:t>
            </a:r>
            <a:r>
              <a:rPr lang="en-GB" dirty="0" smtClean="0"/>
              <a:t> </a:t>
            </a:r>
            <a:r>
              <a:rPr lang="en-GB" dirty="0"/>
              <a:t>especially in small </a:t>
            </a:r>
            <a:r>
              <a:rPr lang="en-GB" dirty="0" smtClean="0"/>
              <a:t>children </a:t>
            </a:r>
            <a:r>
              <a:rPr lang="en-US" dirty="0" smtClean="0"/>
              <a:t>causes abdominal discomfort pain</a:t>
            </a:r>
            <a:r>
              <a:rPr lang="en-US" dirty="0"/>
              <a:t>, </a:t>
            </a:r>
            <a:r>
              <a:rPr lang="en-US" dirty="0" smtClean="0"/>
              <a:t>diarrhea </a:t>
            </a:r>
            <a:r>
              <a:rPr lang="en-US" dirty="0"/>
              <a:t>and bloody stool that may lead to anemia</a:t>
            </a:r>
            <a:endParaRPr lang="en-GB" dirty="0"/>
          </a:p>
          <a:p>
            <a:pPr lvl="0"/>
            <a:r>
              <a:rPr lang="en-US" dirty="0"/>
              <a:t>Complication; rectal prolapse, the rectum becomes edematous then becomes loose and </a:t>
            </a:r>
            <a:r>
              <a:rPr lang="en-US" dirty="0" smtClean="0"/>
              <a:t>descends</a:t>
            </a:r>
            <a:r>
              <a:rPr lang="en-GB" dirty="0"/>
              <a:t> </a:t>
            </a:r>
            <a:r>
              <a:rPr lang="en-GB" dirty="0" smtClean="0"/>
              <a:t>and growth retardation</a:t>
            </a:r>
            <a:endParaRPr lang="en-GB" dirty="0"/>
          </a:p>
        </p:txBody>
      </p:sp>
    </p:spTree>
    <p:extLst>
      <p:ext uri="{BB962C8B-B14F-4D97-AF65-F5344CB8AC3E}">
        <p14:creationId xmlns:p14="http://schemas.microsoft.com/office/powerpoint/2010/main" val="62217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720080"/>
          </a:xfrm>
        </p:spPr>
        <p:txBody>
          <a:bodyPr/>
          <a:lstStyle/>
          <a:p>
            <a:r>
              <a:rPr lang="en-US" b="1" dirty="0" smtClean="0"/>
              <a:t>Laboratory diagnosis </a:t>
            </a:r>
            <a:endParaRPr lang="en-GB" dirty="0"/>
          </a:p>
        </p:txBody>
      </p:sp>
      <p:sp>
        <p:nvSpPr>
          <p:cNvPr id="3" name="Content Placeholder 2"/>
          <p:cNvSpPr>
            <a:spLocks noGrp="1"/>
          </p:cNvSpPr>
          <p:nvPr>
            <p:ph idx="1"/>
          </p:nvPr>
        </p:nvSpPr>
        <p:spPr>
          <a:xfrm>
            <a:off x="395536" y="1052736"/>
            <a:ext cx="8568952" cy="5616624"/>
          </a:xfrm>
        </p:spPr>
        <p:txBody>
          <a:bodyPr/>
          <a:lstStyle/>
          <a:p>
            <a:pPr lvl="0"/>
            <a:r>
              <a:rPr lang="en-US" sz="2400" dirty="0" smtClean="0"/>
              <a:t>Stool </a:t>
            </a:r>
            <a:r>
              <a:rPr lang="en-US" sz="2400" dirty="0"/>
              <a:t>examination; direct </a:t>
            </a:r>
            <a:r>
              <a:rPr lang="en-US" sz="2400" dirty="0" smtClean="0"/>
              <a:t>smear</a:t>
            </a:r>
            <a:r>
              <a:rPr lang="en-GB" sz="2400" dirty="0" smtClean="0"/>
              <a:t> and identification </a:t>
            </a:r>
            <a:r>
              <a:rPr lang="en-GB" sz="2400" dirty="0"/>
              <a:t>of whipworm </a:t>
            </a:r>
            <a:r>
              <a:rPr lang="en-US" sz="2400" dirty="0" smtClean="0"/>
              <a:t>double-shelled</a:t>
            </a:r>
            <a:r>
              <a:rPr lang="en-US" sz="2400" dirty="0"/>
              <a:t>, bile-stained eggs with bipolar </a:t>
            </a:r>
            <a:r>
              <a:rPr lang="en-US" sz="2400" dirty="0" err="1"/>
              <a:t>mucoid</a:t>
            </a:r>
            <a:r>
              <a:rPr lang="en-US" sz="2400" dirty="0"/>
              <a:t> </a:t>
            </a:r>
            <a:r>
              <a:rPr lang="en-US" sz="2400" dirty="0" smtClean="0"/>
              <a:t>plugs</a:t>
            </a:r>
          </a:p>
          <a:p>
            <a:pPr lvl="0"/>
            <a:r>
              <a:rPr lang="en-US" sz="2400" dirty="0" smtClean="0"/>
              <a:t>Formalin </a:t>
            </a:r>
            <a:r>
              <a:rPr lang="en-US" sz="2400" dirty="0"/>
              <a:t>ethyl acetate concentration sedimentation methods. </a:t>
            </a:r>
          </a:p>
          <a:p>
            <a:pPr lvl="0"/>
            <a:r>
              <a:rPr lang="en-GB" sz="2400" dirty="0" smtClean="0"/>
              <a:t>Because </a:t>
            </a:r>
            <a:r>
              <a:rPr lang="en-GB" sz="2400" dirty="0"/>
              <a:t>the severity of symptoms depend on the worm burden, quantification of </a:t>
            </a:r>
            <a:r>
              <a:rPr lang="en-GB" sz="2400" dirty="0" smtClean="0"/>
              <a:t>the concentration technique (e.g</a:t>
            </a:r>
            <a:r>
              <a:rPr lang="en-GB" sz="2400" dirty="0"/>
              <a:t>. with the Kato-Katz technique) can prove useful</a:t>
            </a:r>
            <a:endParaRPr lang="en-GB" sz="2400" dirty="0" smtClean="0"/>
          </a:p>
          <a:p>
            <a:pPr lvl="0"/>
            <a:r>
              <a:rPr lang="en-US" sz="2400" dirty="0" err="1" smtClean="0"/>
              <a:t>Sigmoidoscopy</a:t>
            </a:r>
            <a:r>
              <a:rPr lang="en-US" sz="2400" dirty="0"/>
              <a:t>; adult worms attached to the </a:t>
            </a:r>
            <a:r>
              <a:rPr lang="en-US" sz="2400" dirty="0" smtClean="0"/>
              <a:t>mucosa</a:t>
            </a:r>
          </a:p>
          <a:p>
            <a:r>
              <a:rPr lang="en-GB" sz="2400" dirty="0"/>
              <a:t>Examination of the rectal mucosa by </a:t>
            </a:r>
            <a:r>
              <a:rPr lang="en-GB" sz="2400" dirty="0" err="1"/>
              <a:t>proctoscopy</a:t>
            </a:r>
            <a:r>
              <a:rPr lang="en-GB" sz="2400" dirty="0"/>
              <a:t> (or directly in case of prolapses) can </a:t>
            </a:r>
            <a:r>
              <a:rPr lang="en-GB" sz="2400" dirty="0" smtClean="0"/>
              <a:t>demonstrate </a:t>
            </a:r>
            <a:r>
              <a:rPr lang="en-GB" sz="2400" dirty="0"/>
              <a:t>adult worms</a:t>
            </a:r>
            <a:r>
              <a:rPr lang="en-GB" sz="2400" dirty="0" smtClean="0"/>
              <a:t>.</a:t>
            </a:r>
          </a:p>
          <a:p>
            <a:r>
              <a:rPr lang="en-US" sz="2400" dirty="0"/>
              <a:t>Serological tests, including ELISA, have been used experimentally to measure antibodies, but are not used for routine diagnosis. </a:t>
            </a:r>
            <a:endParaRPr lang="en-US" sz="2400" dirty="0" smtClean="0"/>
          </a:p>
          <a:p>
            <a:r>
              <a:rPr lang="en-US" sz="2400" dirty="0" err="1" smtClean="0"/>
              <a:t>Faeces</a:t>
            </a:r>
            <a:r>
              <a:rPr lang="en-US" sz="2400" smtClean="0"/>
              <a:t> contain </a:t>
            </a:r>
            <a:r>
              <a:rPr lang="en-US" sz="2400" dirty="0"/>
              <a:t>numerous Charcot-Leyden crystals and </a:t>
            </a:r>
            <a:r>
              <a:rPr lang="en-US" sz="2400" dirty="0" err="1"/>
              <a:t>eosinophils</a:t>
            </a:r>
            <a:r>
              <a:rPr lang="en-US" sz="2400" dirty="0"/>
              <a:t>. </a:t>
            </a:r>
          </a:p>
          <a:p>
            <a:endParaRPr lang="en-US" sz="2400" dirty="0"/>
          </a:p>
        </p:txBody>
      </p:sp>
    </p:spTree>
    <p:extLst>
      <p:ext uri="{BB962C8B-B14F-4D97-AF65-F5344CB8AC3E}">
        <p14:creationId xmlns:p14="http://schemas.microsoft.com/office/powerpoint/2010/main" val="258337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achelor of Medicine And Bachelor of Surgery (MBChB)  Year  2\MEDICAL MICROBIOLOGY\Others\Parasitology\microbiology parasitology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86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Bachelor of Medicine And Bachelor of Surgery (MBChB)  Year  2\MEDICAL MICROBIOLOGY\Others\Parasitology\Kata Techn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6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b="1" dirty="0"/>
              <a:t>TRICHIURIS </a:t>
            </a:r>
            <a:r>
              <a:rPr lang="en-US" b="1" dirty="0" smtClean="0"/>
              <a:t>TRICHIURA</a:t>
            </a:r>
            <a:br>
              <a:rPr lang="en-US" b="1" dirty="0" smtClean="0"/>
            </a:br>
            <a:r>
              <a:rPr lang="en-US" b="1" dirty="0" smtClean="0"/>
              <a:t>(Human whip worm)</a:t>
            </a:r>
            <a:endParaRPr lang="en-GB" b="1" dirty="0"/>
          </a:p>
        </p:txBody>
      </p:sp>
      <p:sp>
        <p:nvSpPr>
          <p:cNvPr id="5" name="Subtitle 4"/>
          <p:cNvSpPr>
            <a:spLocks noGrp="1"/>
          </p:cNvSpPr>
          <p:nvPr>
            <p:ph type="subTitle" idx="1"/>
          </p:nvPr>
        </p:nvSpPr>
        <p:spPr/>
        <p:txBody>
          <a:bodyPr/>
          <a:lstStyle/>
          <a:p>
            <a:r>
              <a:rPr lang="en-US" b="1" dirty="0"/>
              <a:t>KIMAIGA H.O</a:t>
            </a:r>
          </a:p>
          <a:p>
            <a:r>
              <a:rPr lang="en-US" b="1" dirty="0"/>
              <a:t>MBChB (University of Nairobi</a:t>
            </a:r>
            <a:r>
              <a:rPr lang="en-US" b="1" dirty="0" smtClean="0"/>
              <a:t>)</a:t>
            </a:r>
            <a:endParaRPr lang="en-US" b="1" dirty="0"/>
          </a:p>
        </p:txBody>
      </p:sp>
    </p:spTree>
    <p:extLst>
      <p:ext uri="{BB962C8B-B14F-4D97-AF65-F5344CB8AC3E}">
        <p14:creationId xmlns:p14="http://schemas.microsoft.com/office/powerpoint/2010/main" val="381689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 </a:t>
            </a:r>
            <a:endParaRPr lang="en-GB" dirty="0"/>
          </a:p>
        </p:txBody>
      </p:sp>
      <p:sp>
        <p:nvSpPr>
          <p:cNvPr id="3" name="Content Placeholder 2"/>
          <p:cNvSpPr>
            <a:spLocks noGrp="1"/>
          </p:cNvSpPr>
          <p:nvPr>
            <p:ph idx="1"/>
          </p:nvPr>
        </p:nvSpPr>
        <p:spPr>
          <a:xfrm>
            <a:off x="395536" y="1916832"/>
            <a:ext cx="8496944" cy="4104456"/>
          </a:xfrm>
        </p:spPr>
        <p:txBody>
          <a:bodyPr/>
          <a:lstStyle/>
          <a:p>
            <a:pPr lvl="0"/>
            <a:r>
              <a:rPr lang="en-US" dirty="0" err="1" smtClean="0"/>
              <a:t>Mebendazole</a:t>
            </a:r>
            <a:r>
              <a:rPr lang="en-US" dirty="0" smtClean="0"/>
              <a:t> </a:t>
            </a:r>
            <a:endParaRPr lang="en-GB" dirty="0"/>
          </a:p>
          <a:p>
            <a:pPr lvl="0"/>
            <a:r>
              <a:rPr lang="en-US" dirty="0" err="1"/>
              <a:t>Albendazole</a:t>
            </a:r>
            <a:r>
              <a:rPr lang="en-US" dirty="0"/>
              <a:t> </a:t>
            </a:r>
            <a:endParaRPr lang="en-GB" dirty="0"/>
          </a:p>
          <a:p>
            <a:pPr lvl="0"/>
            <a:r>
              <a:rPr lang="en-CA" dirty="0" smtClean="0"/>
              <a:t>These </a:t>
            </a:r>
            <a:r>
              <a:rPr lang="en-CA" dirty="0"/>
              <a:t>are the </a:t>
            </a:r>
            <a:r>
              <a:rPr lang="en-CA" u="sng" dirty="0"/>
              <a:t>Broad Spectrum </a:t>
            </a:r>
            <a:r>
              <a:rPr lang="en-CA" u="sng" dirty="0" err="1"/>
              <a:t>Antihelminthes</a:t>
            </a:r>
            <a:r>
              <a:rPr lang="en-CA" u="sng" dirty="0" smtClean="0"/>
              <a:t>.</a:t>
            </a:r>
            <a:endParaRPr lang="en-GB" dirty="0"/>
          </a:p>
        </p:txBody>
      </p:sp>
    </p:spTree>
    <p:extLst>
      <p:ext uri="{BB962C8B-B14F-4D97-AF65-F5344CB8AC3E}">
        <p14:creationId xmlns:p14="http://schemas.microsoft.com/office/powerpoint/2010/main" val="23829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008112"/>
          </a:xfrm>
        </p:spPr>
        <p:txBody>
          <a:bodyPr/>
          <a:lstStyle/>
          <a:p>
            <a:r>
              <a:rPr lang="en-US" b="1" dirty="0"/>
              <a:t>Prevention and </a:t>
            </a:r>
            <a:r>
              <a:rPr lang="en-US" b="1" dirty="0" smtClean="0"/>
              <a:t>Control</a:t>
            </a:r>
            <a:endParaRPr lang="en-GB" dirty="0"/>
          </a:p>
        </p:txBody>
      </p:sp>
      <p:sp>
        <p:nvSpPr>
          <p:cNvPr id="3" name="Content Placeholder 2"/>
          <p:cNvSpPr>
            <a:spLocks noGrp="1"/>
          </p:cNvSpPr>
          <p:nvPr>
            <p:ph idx="1"/>
          </p:nvPr>
        </p:nvSpPr>
        <p:spPr>
          <a:xfrm>
            <a:off x="323528" y="1124744"/>
            <a:ext cx="8568952" cy="5544616"/>
          </a:xfrm>
        </p:spPr>
        <p:txBody>
          <a:bodyPr/>
          <a:lstStyle/>
          <a:p>
            <a:pPr lvl="0"/>
            <a:r>
              <a:rPr lang="en-US" dirty="0" smtClean="0"/>
              <a:t>Proper </a:t>
            </a:r>
            <a:r>
              <a:rPr lang="en-US" dirty="0"/>
              <a:t>fecal disposal in pit latrines </a:t>
            </a:r>
            <a:endParaRPr lang="en-GB" dirty="0"/>
          </a:p>
          <a:p>
            <a:pPr lvl="0"/>
            <a:r>
              <a:rPr lang="en-US" dirty="0"/>
              <a:t>Don’t use untreated human feces as manure</a:t>
            </a:r>
            <a:endParaRPr lang="en-GB" dirty="0"/>
          </a:p>
          <a:p>
            <a:pPr lvl="0"/>
            <a:r>
              <a:rPr lang="en-US" dirty="0"/>
              <a:t>Health education on how disease is transmitted </a:t>
            </a:r>
            <a:endParaRPr lang="en-GB" dirty="0"/>
          </a:p>
          <a:p>
            <a:pPr lvl="0"/>
            <a:r>
              <a:rPr lang="en-US" dirty="0"/>
              <a:t>Proper hygiene; washing of hands before taking meals, proper washing of vegetables that is eaten raw</a:t>
            </a:r>
            <a:endParaRPr lang="en-GB" dirty="0"/>
          </a:p>
          <a:p>
            <a:pPr lvl="0"/>
            <a:r>
              <a:rPr lang="en-US" dirty="0"/>
              <a:t>Treatment of infected </a:t>
            </a:r>
            <a:r>
              <a:rPr lang="en-US" dirty="0" smtClean="0"/>
              <a:t>persons</a:t>
            </a:r>
            <a:endParaRPr lang="en-GB" dirty="0"/>
          </a:p>
        </p:txBody>
      </p:sp>
    </p:spTree>
    <p:extLst>
      <p:ext uri="{BB962C8B-B14F-4D97-AF65-F5344CB8AC3E}">
        <p14:creationId xmlns:p14="http://schemas.microsoft.com/office/powerpoint/2010/main" val="358757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008112"/>
          </a:xfrm>
        </p:spPr>
        <p:txBody>
          <a:bodyPr/>
          <a:lstStyle/>
          <a:p>
            <a:r>
              <a:rPr lang="en-GB" b="1" dirty="0"/>
              <a:t>Geographic </a:t>
            </a:r>
            <a:r>
              <a:rPr lang="en-GB" b="1" dirty="0" smtClean="0"/>
              <a:t>Distribution</a:t>
            </a:r>
            <a:endParaRPr lang="en-GB" dirty="0"/>
          </a:p>
        </p:txBody>
      </p:sp>
      <p:sp>
        <p:nvSpPr>
          <p:cNvPr id="3" name="Content Placeholder 2"/>
          <p:cNvSpPr>
            <a:spLocks noGrp="1"/>
          </p:cNvSpPr>
          <p:nvPr>
            <p:ph idx="1"/>
          </p:nvPr>
        </p:nvSpPr>
        <p:spPr>
          <a:xfrm>
            <a:off x="251520" y="1196752"/>
            <a:ext cx="8640960" cy="5328592"/>
          </a:xfrm>
        </p:spPr>
        <p:txBody>
          <a:bodyPr/>
          <a:lstStyle/>
          <a:p>
            <a:r>
              <a:rPr lang="en-GB" dirty="0" smtClean="0"/>
              <a:t>The </a:t>
            </a:r>
            <a:r>
              <a:rPr lang="en-GB" dirty="0"/>
              <a:t>third most common round worm of humans.  </a:t>
            </a:r>
            <a:endParaRPr lang="en-GB" dirty="0" smtClean="0"/>
          </a:p>
          <a:p>
            <a:r>
              <a:rPr lang="en-GB" dirty="0" smtClean="0"/>
              <a:t>Worldwide distribution, </a:t>
            </a:r>
            <a:r>
              <a:rPr lang="en-US" dirty="0" smtClean="0"/>
              <a:t>more </a:t>
            </a:r>
            <a:r>
              <a:rPr lang="en-US" dirty="0"/>
              <a:t>in the </a:t>
            </a:r>
            <a:r>
              <a:rPr lang="en-US" dirty="0" smtClean="0"/>
              <a:t>tropics and </a:t>
            </a:r>
            <a:r>
              <a:rPr lang="en-GB" dirty="0"/>
              <a:t>in the southern United States</a:t>
            </a:r>
            <a:r>
              <a:rPr lang="en-GB" dirty="0" smtClean="0"/>
              <a:t>.</a:t>
            </a:r>
            <a:endParaRPr lang="en-GB" dirty="0"/>
          </a:p>
          <a:p>
            <a:pPr lvl="0"/>
            <a:r>
              <a:rPr lang="en-US" dirty="0"/>
              <a:t>More common in areas with poor sanitary </a:t>
            </a:r>
            <a:r>
              <a:rPr lang="en-US" dirty="0" smtClean="0"/>
              <a:t>conditions.</a:t>
            </a:r>
            <a:r>
              <a:rPr lang="en-GB" dirty="0"/>
              <a:t>  </a:t>
            </a:r>
            <a:endParaRPr lang="en-GB" dirty="0" smtClean="0"/>
          </a:p>
          <a:p>
            <a:pPr lvl="0"/>
            <a:r>
              <a:rPr lang="en-US" dirty="0"/>
              <a:t>Children are most </a:t>
            </a:r>
            <a:r>
              <a:rPr lang="en-US" dirty="0" smtClean="0"/>
              <a:t>affected</a:t>
            </a:r>
          </a:p>
          <a:p>
            <a:pPr lvl="0"/>
            <a:r>
              <a:rPr lang="en-US" dirty="0" smtClean="0"/>
              <a:t>Causes </a:t>
            </a:r>
            <a:r>
              <a:rPr lang="en-US" dirty="0"/>
              <a:t>disease known as </a:t>
            </a:r>
            <a:r>
              <a:rPr lang="en-US" dirty="0" err="1" smtClean="0"/>
              <a:t>trichuriasis</a:t>
            </a:r>
            <a:endParaRPr lang="en-US" dirty="0" smtClean="0"/>
          </a:p>
          <a:p>
            <a:pPr lvl="0"/>
            <a:r>
              <a:rPr lang="en-GB" dirty="0"/>
              <a:t>It is estimated that 800 million people are infected worldwide</a:t>
            </a:r>
          </a:p>
        </p:txBody>
      </p:sp>
    </p:spTree>
    <p:extLst>
      <p:ext uri="{BB962C8B-B14F-4D97-AF65-F5344CB8AC3E}">
        <p14:creationId xmlns:p14="http://schemas.microsoft.com/office/powerpoint/2010/main" val="158770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936104"/>
          </a:xfrm>
        </p:spPr>
        <p:txBody>
          <a:bodyPr/>
          <a:lstStyle/>
          <a:p>
            <a:r>
              <a:rPr lang="en-US" b="1" dirty="0"/>
              <a:t>Morphology </a:t>
            </a:r>
            <a:endParaRPr lang="en-GB" dirty="0"/>
          </a:p>
        </p:txBody>
      </p:sp>
      <p:sp>
        <p:nvSpPr>
          <p:cNvPr id="3" name="Content Placeholder 2"/>
          <p:cNvSpPr>
            <a:spLocks noGrp="1"/>
          </p:cNvSpPr>
          <p:nvPr>
            <p:ph idx="1"/>
          </p:nvPr>
        </p:nvSpPr>
        <p:spPr>
          <a:xfrm>
            <a:off x="251520" y="1628800"/>
            <a:ext cx="8784976" cy="5040560"/>
          </a:xfrm>
        </p:spPr>
        <p:txBody>
          <a:bodyPr/>
          <a:lstStyle/>
          <a:p>
            <a:pPr lvl="0"/>
            <a:r>
              <a:rPr lang="en-US" dirty="0" smtClean="0"/>
              <a:t>Grayish </a:t>
            </a:r>
            <a:r>
              <a:rPr lang="en-US" dirty="0"/>
              <a:t>white in </a:t>
            </a:r>
            <a:r>
              <a:rPr lang="en-US" dirty="0" err="1" smtClean="0"/>
              <a:t>colour</a:t>
            </a:r>
            <a:endParaRPr lang="en-US" dirty="0" smtClean="0"/>
          </a:p>
          <a:p>
            <a:pPr lvl="0"/>
            <a:r>
              <a:rPr lang="en-GB" dirty="0"/>
              <a:t>Adult males of </a:t>
            </a:r>
            <a:r>
              <a:rPr lang="en-GB" i="1" dirty="0" err="1"/>
              <a:t>Trichuris</a:t>
            </a:r>
            <a:r>
              <a:rPr lang="en-GB" i="1" dirty="0"/>
              <a:t> </a:t>
            </a:r>
            <a:r>
              <a:rPr lang="en-GB" i="1" dirty="0" err="1"/>
              <a:t>trichiura</a:t>
            </a:r>
            <a:r>
              <a:rPr lang="en-GB" dirty="0"/>
              <a:t> are 30-45 </a:t>
            </a:r>
            <a:r>
              <a:rPr lang="en-GB" dirty="0" err="1"/>
              <a:t>millimeters</a:t>
            </a:r>
            <a:r>
              <a:rPr lang="en-GB" dirty="0"/>
              <a:t> long, with a coiled posterior </a:t>
            </a:r>
            <a:r>
              <a:rPr lang="en-GB" dirty="0" smtClean="0"/>
              <a:t>end.</a:t>
            </a:r>
          </a:p>
          <a:p>
            <a:pPr lvl="0"/>
            <a:r>
              <a:rPr lang="en-GB" dirty="0" smtClean="0"/>
              <a:t>Adult </a:t>
            </a:r>
            <a:r>
              <a:rPr lang="en-GB" dirty="0"/>
              <a:t>females are 35-50 </a:t>
            </a:r>
            <a:r>
              <a:rPr lang="en-GB" dirty="0" err="1"/>
              <a:t>millimeters</a:t>
            </a:r>
            <a:r>
              <a:rPr lang="en-GB" dirty="0"/>
              <a:t> with a straight posterior end. </a:t>
            </a:r>
            <a:endParaRPr lang="en-GB" dirty="0" smtClean="0"/>
          </a:p>
          <a:p>
            <a:pPr lvl="0"/>
            <a:r>
              <a:rPr lang="en-GB" dirty="0" smtClean="0"/>
              <a:t>Both </a:t>
            </a:r>
            <a:r>
              <a:rPr lang="en-GB" dirty="0"/>
              <a:t>sexes have a long, whip-like anterior end.</a:t>
            </a:r>
            <a:r>
              <a:rPr lang="en-US" dirty="0" smtClean="0"/>
              <a:t> </a:t>
            </a:r>
            <a:endParaRPr lang="en-GB" dirty="0"/>
          </a:p>
        </p:txBody>
      </p:sp>
    </p:spTree>
    <p:extLst>
      <p:ext uri="{BB962C8B-B14F-4D97-AF65-F5344CB8AC3E}">
        <p14:creationId xmlns:p14="http://schemas.microsoft.com/office/powerpoint/2010/main" val="342897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76" y="0"/>
            <a:ext cx="9112424" cy="6858000"/>
          </a:xfrm>
          <a:prstGeom prst="rect">
            <a:avLst/>
          </a:prstGeom>
          <a:solidFill>
            <a:schemeClr val="tx1"/>
          </a:solidFill>
          <a:ln>
            <a:noFill/>
          </a:ln>
          <a:effectLst/>
        </p:spPr>
      </p:pic>
      <p:pic>
        <p:nvPicPr>
          <p:cNvPr id="5124" name="Picture 4" descr="E:\Bachelor of Medicine And Bachelor of Surgery (MBChB)  Year  2\MEDICAL MICROBIOLOGY\Others\Parasitology\TRICHU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0"/>
            <a:ext cx="4932040" cy="369903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Bachelor of Medicine And Bachelor of Surgery (MBChB)  Year  2\MEDICAL MICROBIOLOGY\Others\Parasitology\TRICHU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403" y="3699030"/>
            <a:ext cx="4172598" cy="312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480720"/>
          </a:xfrm>
        </p:spPr>
        <p:txBody>
          <a:bodyPr/>
          <a:lstStyle/>
          <a:p>
            <a:pPr marL="0" indent="0">
              <a:buNone/>
            </a:pPr>
            <a:r>
              <a:rPr lang="en-GB" b="1" dirty="0" smtClean="0"/>
              <a:t>EGGS</a:t>
            </a:r>
          </a:p>
          <a:p>
            <a:r>
              <a:rPr lang="en-GB" i="1" dirty="0" err="1" smtClean="0"/>
              <a:t>Trichuris</a:t>
            </a:r>
            <a:r>
              <a:rPr lang="en-GB" i="1" dirty="0" smtClean="0"/>
              <a:t> </a:t>
            </a:r>
            <a:r>
              <a:rPr lang="en-GB" i="1" dirty="0" err="1"/>
              <a:t>trichiura</a:t>
            </a:r>
            <a:r>
              <a:rPr lang="en-GB" dirty="0"/>
              <a:t> eggs are 50-55 </a:t>
            </a:r>
            <a:r>
              <a:rPr lang="en-GB" dirty="0" err="1"/>
              <a:t>micrometers</a:t>
            </a:r>
            <a:r>
              <a:rPr lang="en-GB" dirty="0"/>
              <a:t> by 20-25 </a:t>
            </a:r>
            <a:r>
              <a:rPr lang="en-GB" dirty="0" err="1"/>
              <a:t>micrometers</a:t>
            </a:r>
            <a:r>
              <a:rPr lang="en-GB" dirty="0"/>
              <a:t>. </a:t>
            </a:r>
            <a:endParaRPr lang="en-GB" dirty="0" smtClean="0"/>
          </a:p>
          <a:p>
            <a:r>
              <a:rPr lang="en-GB" dirty="0" smtClean="0"/>
              <a:t>They </a:t>
            </a:r>
            <a:r>
              <a:rPr lang="en-GB" dirty="0"/>
              <a:t>are </a:t>
            </a:r>
            <a:r>
              <a:rPr lang="en-GB" dirty="0" smtClean="0"/>
              <a:t>oval, thick-shelled, brownish</a:t>
            </a:r>
          </a:p>
          <a:p>
            <a:pPr lvl="0"/>
            <a:r>
              <a:rPr lang="en-US" dirty="0" smtClean="0"/>
              <a:t>White </a:t>
            </a:r>
            <a:r>
              <a:rPr lang="en-US" dirty="0"/>
              <a:t>polar plugs on both ends</a:t>
            </a:r>
            <a:endParaRPr lang="en-GB" dirty="0"/>
          </a:p>
          <a:p>
            <a:r>
              <a:rPr lang="en-GB" dirty="0" smtClean="0"/>
              <a:t>Eggs </a:t>
            </a:r>
            <a:r>
              <a:rPr lang="en-GB" dirty="0"/>
              <a:t>are passed </a:t>
            </a:r>
            <a:r>
              <a:rPr lang="en-GB" dirty="0" err="1"/>
              <a:t>unembryonated</a:t>
            </a:r>
            <a:r>
              <a:rPr lang="en-GB" dirty="0"/>
              <a:t> in stool.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933056"/>
            <a:ext cx="2865437"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39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98890" cy="6858000"/>
          </a:xfrm>
          <a:prstGeom prst="rect">
            <a:avLst/>
          </a:prstGeom>
          <a:solidFill>
            <a:schemeClr val="tx1"/>
          </a:solidFill>
          <a:ln>
            <a:noFill/>
          </a:ln>
          <a:effectLst/>
        </p:spPr>
      </p:pic>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 y="3242796"/>
            <a:ext cx="2051720" cy="1991729"/>
          </a:xfrm>
          <a:prstGeom prst="rect">
            <a:avLst/>
          </a:prstGeom>
        </p:spPr>
      </p:pic>
    </p:spTree>
    <p:extLst>
      <p:ext uri="{BB962C8B-B14F-4D97-AF65-F5344CB8AC3E}">
        <p14:creationId xmlns:p14="http://schemas.microsoft.com/office/powerpoint/2010/main" val="190658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 y="17868"/>
            <a:ext cx="9069964" cy="6723500"/>
          </a:xfrm>
          <a:prstGeom prst="rect">
            <a:avLst/>
          </a:prstGeom>
          <a:solidFill>
            <a:schemeClr val="tx1"/>
          </a:solidFill>
          <a:ln>
            <a:noFill/>
          </a:ln>
          <a:effectLst/>
        </p:spPr>
      </p:pic>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22870" y="548680"/>
            <a:ext cx="4032448" cy="4080705"/>
          </a:xfrm>
          <a:prstGeom prst="rect">
            <a:avLst/>
          </a:prstGeom>
          <a:noFill/>
        </p:spPr>
      </p:pic>
    </p:spTree>
    <p:extLst>
      <p:ext uri="{BB962C8B-B14F-4D97-AF65-F5344CB8AC3E}">
        <p14:creationId xmlns:p14="http://schemas.microsoft.com/office/powerpoint/2010/main" val="257998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7" y="26608"/>
            <a:ext cx="9276306" cy="6831392"/>
          </a:xfrm>
          <a:prstGeom prst="rect">
            <a:avLst/>
          </a:prstGeom>
          <a:solidFill>
            <a:schemeClr val="tx1"/>
          </a:solidFill>
          <a:ln>
            <a:noFill/>
          </a:ln>
          <a:effectLst/>
        </p:spPr>
      </p:pic>
    </p:spTree>
    <p:extLst>
      <p:ext uri="{BB962C8B-B14F-4D97-AF65-F5344CB8AC3E}">
        <p14:creationId xmlns:p14="http://schemas.microsoft.com/office/powerpoint/2010/main" val="3662281171"/>
      </p:ext>
    </p:extLst>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398</TotalTime>
  <Words>374</Words>
  <Application>Microsoft Office PowerPoint</Application>
  <PresentationFormat>On-screen Show (4:3)</PresentationFormat>
  <Paragraphs>54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Ribbons</vt:lpstr>
      <vt:lpstr>Introduction </vt:lpstr>
      <vt:lpstr>TRICHIURIS TRICHIURA (Human whip worm)</vt:lpstr>
      <vt:lpstr>Geographic Distribution</vt:lpstr>
      <vt:lpstr>Morphology </vt:lpstr>
      <vt:lpstr>PowerPoint Presentation</vt:lpstr>
      <vt:lpstr>PowerPoint Presentation</vt:lpstr>
      <vt:lpstr>PowerPoint Presentation</vt:lpstr>
      <vt:lpstr>PowerPoint Presentation</vt:lpstr>
      <vt:lpstr>PowerPoint Presentation</vt:lpstr>
      <vt:lpstr>PowerPoint Presentation</vt:lpstr>
      <vt:lpstr>Life Cycle</vt:lpstr>
      <vt:lpstr>PowerPoint Presentation</vt:lpstr>
      <vt:lpstr>PowerPoint Presentation</vt:lpstr>
      <vt:lpstr>PowerPoint Presentation</vt:lpstr>
      <vt:lpstr>PowerPoint Presentation</vt:lpstr>
      <vt:lpstr>Clinical Presentation</vt:lpstr>
      <vt:lpstr>Laboratory diagnosis </vt:lpstr>
      <vt:lpstr>PowerPoint Presentation</vt:lpstr>
      <vt:lpstr>PowerPoint Presentation</vt:lpstr>
      <vt:lpstr>Treatment </vt:lpstr>
      <vt:lpstr>Prevention and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TRICHIURIS TRICHIURA</dc:title>
  <dc:creator>Dr. Kimaiga H.O. MBChB (UoN)</dc:creator>
  <cp:lastModifiedBy>Dr. Kimaiga H.O. MBChB (UoN)</cp:lastModifiedBy>
  <cp:revision>20</cp:revision>
  <dcterms:created xsi:type="dcterms:W3CDTF">2013-07-26T11:03:29Z</dcterms:created>
  <dcterms:modified xsi:type="dcterms:W3CDTF">2014-01-21T11:44:34Z</dcterms:modified>
</cp:coreProperties>
</file>