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1" r:id="rId4"/>
    <p:sldId id="266" r:id="rId5"/>
    <p:sldId id="275" r:id="rId6"/>
    <p:sldId id="271" r:id="rId7"/>
    <p:sldId id="269" r:id="rId8"/>
    <p:sldId id="270" r:id="rId9"/>
    <p:sldId id="273" r:id="rId10"/>
    <p:sldId id="274" r:id="rId11"/>
    <p:sldId id="272" r:id="rId12"/>
    <p:sldId id="267" r:id="rId13"/>
    <p:sldId id="268" r:id="rId14"/>
    <p:sldId id="276" r:id="rId15"/>
    <p:sldId id="258" r:id="rId16"/>
    <p:sldId id="260" r:id="rId17"/>
    <p:sldId id="259" r:id="rId18"/>
    <p:sldId id="279" r:id="rId19"/>
    <p:sldId id="262" r:id="rId20"/>
    <p:sldId id="263" r:id="rId21"/>
    <p:sldId id="265"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3" autoAdjust="0"/>
    <p:restoredTop sz="94660"/>
  </p:normalViewPr>
  <p:slideViewPr>
    <p:cSldViewPr>
      <p:cViewPr varScale="1">
        <p:scale>
          <a:sx n="52" d="100"/>
          <a:sy n="52" d="100"/>
        </p:scale>
        <p:origin x="-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92D8A-2E77-4B5D-9C83-B652CD48281B}" type="datetimeFigureOut">
              <a:rPr lang="en-GB" smtClean="0"/>
              <a:t>08/12/2013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48656-0093-4238-9C90-5C9965E30E8A}" type="slidenum">
              <a:rPr lang="en-GB" smtClean="0"/>
              <a:t>‹#›</a:t>
            </a:fld>
            <a:endParaRPr lang="en-GB"/>
          </a:p>
        </p:txBody>
      </p:sp>
    </p:spTree>
    <p:extLst>
      <p:ext uri="{BB962C8B-B14F-4D97-AF65-F5344CB8AC3E}">
        <p14:creationId xmlns:p14="http://schemas.microsoft.com/office/powerpoint/2010/main" val="398027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448656-0093-4238-9C90-5C9965E30E8A}" type="slidenum">
              <a:rPr lang="en-GB" smtClean="0"/>
              <a:t>8</a:t>
            </a:fld>
            <a:endParaRPr lang="en-GB"/>
          </a:p>
        </p:txBody>
      </p:sp>
    </p:spTree>
    <p:extLst>
      <p:ext uri="{BB962C8B-B14F-4D97-AF65-F5344CB8AC3E}">
        <p14:creationId xmlns:p14="http://schemas.microsoft.com/office/powerpoint/2010/main" val="289938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6F2B0EF-DA2A-43E7-AACA-1063EDE90211}" type="slidenum">
              <a:rPr lang="en-US" sz="1200" smtClean="0"/>
              <a:pPr eaLnBrk="1" hangingPunct="1"/>
              <a:t>18</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E0DD558-344F-4765-B40B-B1D4FFBDCCB0}" type="slidenum">
              <a:rPr lang="en-US" sz="1200" smtClean="0"/>
              <a:pPr eaLnBrk="1" hangingPunct="1"/>
              <a:t>24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36261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3792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9028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A10518D-F7FE-4C59-BA57-DB6349988FC7}" type="slidenum">
              <a:rPr lang="en-GB"/>
              <a:pPr>
                <a:defRPr/>
              </a:pPr>
              <a:t>‹#›</a:t>
            </a:fld>
            <a:endParaRPr lang="en-GB"/>
          </a:p>
        </p:txBody>
      </p:sp>
    </p:spTree>
    <p:extLst>
      <p:ext uri="{BB962C8B-B14F-4D97-AF65-F5344CB8AC3E}">
        <p14:creationId xmlns:p14="http://schemas.microsoft.com/office/powerpoint/2010/main" val="138473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18711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37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9965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3807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4396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6533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0708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805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7928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428143864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hyperlink" Target="http://www.cdfound.to.it/html/332saygi.htm" TargetMode="External"/><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204864"/>
            <a:ext cx="8280920" cy="1224136"/>
          </a:xfrm>
        </p:spPr>
        <p:txBody>
          <a:bodyPr/>
          <a:lstStyle/>
          <a:p>
            <a:r>
              <a:rPr lang="en-GB" b="1" dirty="0" smtClean="0"/>
              <a:t>ENTEROBIUS VERMICULARIS</a:t>
            </a:r>
            <a:endParaRPr lang="en-GB" b="1" dirty="0"/>
          </a:p>
        </p:txBody>
      </p:sp>
      <p:sp>
        <p:nvSpPr>
          <p:cNvPr id="5" name="Subtitle 4"/>
          <p:cNvSpPr>
            <a:spLocks noGrp="1"/>
          </p:cNvSpPr>
          <p:nvPr>
            <p:ph type="subTitle" idx="1"/>
          </p:nvPr>
        </p:nvSpPr>
        <p:spPr/>
        <p:txBody>
          <a:bodyPr/>
          <a:lstStyle/>
          <a:p>
            <a:r>
              <a:rPr lang="en-US" b="1" dirty="0"/>
              <a:t>KIMAIGA H.O</a:t>
            </a:r>
          </a:p>
          <a:p>
            <a:r>
              <a:rPr lang="en-US" b="1" dirty="0"/>
              <a:t>MBChB (University of Nairobi</a:t>
            </a:r>
            <a:r>
              <a:rPr lang="en-US" b="1" dirty="0" smtClean="0"/>
              <a:t>)</a:t>
            </a:r>
            <a:endParaRPr lang="en-US" b="1" dirty="0"/>
          </a:p>
        </p:txBody>
      </p:sp>
    </p:spTree>
    <p:extLst>
      <p:ext uri="{BB962C8B-B14F-4D97-AF65-F5344CB8AC3E}">
        <p14:creationId xmlns:p14="http://schemas.microsoft.com/office/powerpoint/2010/main" val="415611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573" y="24245"/>
            <a:ext cx="5004048" cy="667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9" y="24245"/>
            <a:ext cx="4171822" cy="66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71110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Bachelor of Medicine And Bachelor of Surgery (MBChB)  Year  2\MEDICAL MICROBIOLOGY\2. PARASITOLOGY\New folder\Ova of enterobius vermicu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 y="3405038"/>
            <a:ext cx="3275856" cy="34733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Bachelor of Medicine And Bachelor of Surgery (MBChB)  Year  2\MEDICAL MICROBIOLOGY\2. PARASITOLOGY\New folder\enterobiusvermicularise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545"/>
            <a:ext cx="3563888" cy="35638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Bachelor of Medicine And Bachelor of Surgery (MBChB)  Year  2\MEDICAL MICROBIOLOGY\2. PARASITOLOGY\New folder\enterobiuseg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718" y="3618594"/>
            <a:ext cx="2774282" cy="325978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E:\Bachelor of Medicine And Bachelor of Surgery (MBChB)  Year  2\MEDICAL MICROBIOLOGY\2. PARASITOLOGY\New folder\enterobiuseg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 y="17690"/>
            <a:ext cx="5362664" cy="3413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6"/>
          <a:srcRect/>
          <a:stretch>
            <a:fillRect/>
          </a:stretch>
        </p:blipFill>
        <p:spPr bwMode="auto">
          <a:xfrm>
            <a:off x="3313500" y="3989070"/>
            <a:ext cx="2793365" cy="2868930"/>
          </a:xfrm>
          <a:prstGeom prst="rect">
            <a:avLst/>
          </a:prstGeom>
          <a:noFill/>
          <a:ln w="9525">
            <a:noFill/>
            <a:miter lim="800000"/>
            <a:headEnd/>
            <a:tailEnd/>
          </a:ln>
        </p:spPr>
      </p:pic>
    </p:spTree>
    <p:extLst>
      <p:ext uri="{BB962C8B-B14F-4D97-AF65-F5344CB8AC3E}">
        <p14:creationId xmlns:p14="http://schemas.microsoft.com/office/powerpoint/2010/main" val="331564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84"/>
            <a:ext cx="9099549" cy="6731884"/>
          </a:xfrm>
          <a:prstGeom prst="rect">
            <a:avLst/>
          </a:prstGeom>
          <a:solidFill>
            <a:schemeClr val="tx1"/>
          </a:solidFill>
          <a:ln>
            <a:noFill/>
          </a:ln>
          <a:effectLst/>
        </p:spPr>
      </p:pic>
    </p:spTree>
    <p:extLst>
      <p:ext uri="{BB962C8B-B14F-4D97-AF65-F5344CB8AC3E}">
        <p14:creationId xmlns:p14="http://schemas.microsoft.com/office/powerpoint/2010/main" val="47176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3" y="34132"/>
            <a:ext cx="9087609" cy="6851252"/>
          </a:xfrm>
          <a:prstGeom prst="rect">
            <a:avLst/>
          </a:prstGeom>
          <a:solidFill>
            <a:schemeClr val="tx1"/>
          </a:solidFill>
          <a:ln>
            <a:noFill/>
          </a:ln>
          <a:effectLst/>
        </p:spPr>
      </p:pic>
    </p:spTree>
    <p:extLst>
      <p:ext uri="{BB962C8B-B14F-4D97-AF65-F5344CB8AC3E}">
        <p14:creationId xmlns:p14="http://schemas.microsoft.com/office/powerpoint/2010/main" val="380082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5" name="Rectangle 15"/>
          <p:cNvSpPr>
            <a:spLocks noGrp="1" noChangeArrowheads="1"/>
          </p:cNvSpPr>
          <p:nvPr>
            <p:ph type="title" sz="quarter"/>
          </p:nvPr>
        </p:nvSpPr>
        <p:spPr/>
        <p:txBody>
          <a:bodyPr>
            <a:normAutofit fontScale="90000"/>
          </a:bodyPr>
          <a:lstStyle/>
          <a:p>
            <a:pPr eaLnBrk="1" fontAlgn="auto" hangingPunct="1">
              <a:spcAft>
                <a:spcPts val="0"/>
              </a:spcAft>
              <a:defRPr/>
            </a:pPr>
            <a:r>
              <a:rPr lang="en-US" sz="4000" i="1"/>
              <a:t>Entarobius</a:t>
            </a:r>
            <a:r>
              <a:rPr lang="en-US" sz="4000"/>
              <a:t> sp. </a:t>
            </a:r>
            <a:br>
              <a:rPr lang="en-US" sz="4000"/>
            </a:br>
            <a:r>
              <a:rPr lang="en-US" sz="4000"/>
              <a:t>(eggs/larvae)</a:t>
            </a:r>
            <a:endParaRPr lang="en-GB" sz="4000"/>
          </a:p>
        </p:txBody>
      </p:sp>
      <p:pic>
        <p:nvPicPr>
          <p:cNvPr id="26627"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739900"/>
            <a:ext cx="1905000" cy="1906588"/>
          </a:xfrm>
          <a:noFill/>
        </p:spPr>
      </p:pic>
      <p:pic>
        <p:nvPicPr>
          <p:cNvPr id="26628"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15000" y="1739900"/>
            <a:ext cx="1905000" cy="1906588"/>
          </a:xfrm>
          <a:noFill/>
        </p:spPr>
      </p:pic>
      <p:pic>
        <p:nvPicPr>
          <p:cNvPr id="26629" name="Picture 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524000" y="4079875"/>
            <a:ext cx="1905000" cy="1905000"/>
          </a:xfrm>
          <a:noFill/>
        </p:spPr>
      </p:pic>
      <p:pic>
        <p:nvPicPr>
          <p:cNvPr id="26630" name="Picture 1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91100" y="4079875"/>
            <a:ext cx="3352800" cy="1905000"/>
          </a:xfrm>
          <a:noFill/>
        </p:spPr>
      </p:pic>
      <p:sp>
        <p:nvSpPr>
          <p:cNvPr id="7" name="Slide Number Placeholder 8"/>
          <p:cNvSpPr>
            <a:spLocks noGrp="1"/>
          </p:cNvSpPr>
          <p:nvPr>
            <p:ph type="sldNum" sz="quarter" idx="12"/>
          </p:nvPr>
        </p:nvSpPr>
        <p:spPr/>
        <p:txBody>
          <a:bodyPr/>
          <a:lstStyle/>
          <a:p>
            <a:pPr>
              <a:defRPr/>
            </a:pPr>
            <a:fld id="{710ABA7F-27EF-4D9F-9BCF-0972EE45FA4D}" type="slidenum">
              <a:rPr lang="en-GB"/>
              <a:pPr>
                <a:defRPr/>
              </a:pPr>
              <a:t>14</a:t>
            </a:fld>
            <a:endParaRPr lang="en-GB"/>
          </a:p>
        </p:txBody>
      </p:sp>
    </p:spTree>
    <p:extLst>
      <p:ext uri="{BB962C8B-B14F-4D97-AF65-F5344CB8AC3E}">
        <p14:creationId xmlns:p14="http://schemas.microsoft.com/office/powerpoint/2010/main" val="330138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7772400" cy="1143000"/>
          </a:xfrm>
        </p:spPr>
        <p:txBody>
          <a:bodyPr/>
          <a:lstStyle/>
          <a:p>
            <a:r>
              <a:rPr lang="en-GB" b="1" dirty="0"/>
              <a:t>Life </a:t>
            </a:r>
            <a:r>
              <a:rPr lang="en-GB" b="1" dirty="0" smtClean="0"/>
              <a:t>Cycle</a:t>
            </a:r>
            <a:endParaRPr lang="en-GB" dirty="0"/>
          </a:p>
        </p:txBody>
      </p:sp>
      <p:sp>
        <p:nvSpPr>
          <p:cNvPr id="3" name="Content Placeholder 2"/>
          <p:cNvSpPr>
            <a:spLocks noGrp="1"/>
          </p:cNvSpPr>
          <p:nvPr>
            <p:ph idx="1"/>
          </p:nvPr>
        </p:nvSpPr>
        <p:spPr>
          <a:xfrm>
            <a:off x="323528" y="1124744"/>
            <a:ext cx="8640960" cy="5544616"/>
          </a:xfrm>
        </p:spPr>
        <p:txBody>
          <a:bodyPr/>
          <a:lstStyle/>
          <a:p>
            <a:pPr marL="514350" indent="-514350">
              <a:buFont typeface="+mj-lt"/>
              <a:buAutoNum type="arabicPeriod"/>
            </a:pPr>
            <a:r>
              <a:rPr lang="en-US" sz="2400" dirty="0"/>
              <a:t>Adult males live in the large intestines, females gets out of anus and lays eggs </a:t>
            </a:r>
            <a:r>
              <a:rPr lang="en-US" sz="2400" dirty="0" err="1" smtClean="0"/>
              <a:t>i</a:t>
            </a:r>
            <a:r>
              <a:rPr lang="en-GB" sz="2400" dirty="0" smtClean="0"/>
              <a:t>n </a:t>
            </a:r>
            <a:r>
              <a:rPr lang="en-GB" sz="2400" dirty="0"/>
              <a:t>perianal folds .  </a:t>
            </a:r>
          </a:p>
          <a:p>
            <a:pPr marL="514350" lvl="0" indent="-514350">
              <a:buFont typeface="+mj-lt"/>
              <a:buAutoNum type="arabicPeriod"/>
            </a:pPr>
            <a:r>
              <a:rPr lang="en-GB" sz="2400" dirty="0"/>
              <a:t>Self-infection occurs by transferring infective eggs to the mouth with hands that have scratched the perianal area .  </a:t>
            </a:r>
          </a:p>
          <a:p>
            <a:pPr marL="514350" lvl="0" indent="-514350">
              <a:buFont typeface="+mj-lt"/>
              <a:buAutoNum type="arabicPeriod"/>
            </a:pPr>
            <a:r>
              <a:rPr lang="en-GB" sz="2400" dirty="0"/>
              <a:t>Person-to-person transmission can </a:t>
            </a:r>
            <a:r>
              <a:rPr lang="en-GB" sz="2400" dirty="0" smtClean="0"/>
              <a:t>occur </a:t>
            </a:r>
            <a:r>
              <a:rPr lang="en-GB" sz="2400" dirty="0"/>
              <a:t>through handling of contaminated clothes or bed linens.  </a:t>
            </a:r>
            <a:r>
              <a:rPr lang="en-GB" sz="2400" dirty="0" err="1"/>
              <a:t>Enterobiasis</a:t>
            </a:r>
            <a:r>
              <a:rPr lang="en-GB" sz="2400" dirty="0"/>
              <a:t> may also be acquired through surfaces in the environment that are contaminated with pinworm eggs (e.g., curtains, carpeting).  Some small number of eggs may become airborne and inhaled.  These would be swallowed and follow the same development as ingested eggs.  Following ingestion of infective eggs, the larvae hatch in the small intestine </a:t>
            </a:r>
          </a:p>
          <a:p>
            <a:pPr marL="514350" lvl="0" indent="-514350">
              <a:buFont typeface="+mj-lt"/>
              <a:buAutoNum type="arabicPeriod"/>
            </a:pPr>
            <a:endParaRPr lang="en-GB" sz="2400" dirty="0"/>
          </a:p>
        </p:txBody>
      </p:sp>
    </p:spTree>
    <p:extLst>
      <p:ext uri="{BB962C8B-B14F-4D97-AF65-F5344CB8AC3E}">
        <p14:creationId xmlns:p14="http://schemas.microsoft.com/office/powerpoint/2010/main" val="412145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5904656"/>
          </a:xfrm>
        </p:spPr>
        <p:txBody>
          <a:bodyPr/>
          <a:lstStyle/>
          <a:p>
            <a:pPr marL="514350" lvl="0" indent="-514350">
              <a:buFont typeface="+mj-lt"/>
              <a:buAutoNum type="arabicPeriod" startAt="4"/>
            </a:pPr>
            <a:r>
              <a:rPr lang="en-GB" dirty="0"/>
              <a:t>The adults establish in the colon. The time interval from ingestion of infective eggs to </a:t>
            </a:r>
            <a:r>
              <a:rPr lang="en-GB" dirty="0" err="1"/>
              <a:t>oviposition</a:t>
            </a:r>
            <a:r>
              <a:rPr lang="en-GB" dirty="0"/>
              <a:t> by the adult females is about 1 month.  The life span of adults is about 2 months.  </a:t>
            </a:r>
          </a:p>
          <a:p>
            <a:pPr marL="514350" lvl="0" indent="-514350">
              <a:buFont typeface="+mj-lt"/>
              <a:buAutoNum type="arabicPeriod" startAt="4"/>
            </a:pPr>
            <a:r>
              <a:rPr lang="en-GB" dirty="0"/>
              <a:t>Gravid females migrate nocturnally outside the anus and oviposit while crawling on the skin of the perianal area. The larvae contained inside the eggs develop (the eggs become infective) in 4 to 6 hours under optimal conditions. </a:t>
            </a:r>
            <a:r>
              <a:rPr lang="en-GB" dirty="0" err="1"/>
              <a:t>Retroinfection</a:t>
            </a:r>
            <a:r>
              <a:rPr lang="en-GB" dirty="0"/>
              <a:t>, or the migration of newly hatched larvae from the anal skin back into the rectum, may occur.</a:t>
            </a:r>
          </a:p>
        </p:txBody>
      </p:sp>
    </p:spTree>
    <p:extLst>
      <p:ext uri="{BB962C8B-B14F-4D97-AF65-F5344CB8AC3E}">
        <p14:creationId xmlns:p14="http://schemas.microsoft.com/office/powerpoint/2010/main" val="305874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Enterobius vermicularis"/>
          <p:cNvPicPr/>
          <p:nvPr/>
        </p:nvPicPr>
        <p:blipFill>
          <a:blip r:embed="rId2"/>
          <a:srcRect/>
          <a:stretch>
            <a:fillRect/>
          </a:stretch>
        </p:blipFill>
        <p:spPr bwMode="auto">
          <a:xfrm>
            <a:off x="11832" y="7104"/>
            <a:ext cx="9132168" cy="6850895"/>
          </a:xfrm>
          <a:prstGeom prst="rect">
            <a:avLst/>
          </a:prstGeom>
          <a:noFill/>
          <a:ln w="9525">
            <a:noFill/>
            <a:miter lim="800000"/>
            <a:headEnd/>
            <a:tailEnd/>
          </a:ln>
        </p:spPr>
      </p:pic>
    </p:spTree>
    <p:extLst>
      <p:ext uri="{BB962C8B-B14F-4D97-AF65-F5344CB8AC3E}">
        <p14:creationId xmlns:p14="http://schemas.microsoft.com/office/powerpoint/2010/main" val="2733318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88640"/>
            <a:ext cx="7772400" cy="720080"/>
          </a:xfrm>
        </p:spPr>
        <p:txBody>
          <a:bodyPr/>
          <a:lstStyle/>
          <a:p>
            <a:r>
              <a:rPr lang="en-US" dirty="0" err="1" smtClean="0"/>
              <a:t>Enterobiasis</a:t>
            </a:r>
            <a:r>
              <a:rPr lang="en-US" dirty="0" smtClean="0"/>
              <a:t>: Transmission:</a:t>
            </a:r>
          </a:p>
        </p:txBody>
      </p:sp>
      <p:sp>
        <p:nvSpPr>
          <p:cNvPr id="3" name="Content Placeholder 2"/>
          <p:cNvSpPr>
            <a:spLocks noGrp="1"/>
          </p:cNvSpPr>
          <p:nvPr>
            <p:ph idx="1"/>
          </p:nvPr>
        </p:nvSpPr>
        <p:spPr>
          <a:xfrm>
            <a:off x="179512" y="980728"/>
            <a:ext cx="8856984" cy="5760640"/>
          </a:xfrm>
        </p:spPr>
        <p:txBody>
          <a:bodyPr/>
          <a:lstStyle/>
          <a:p>
            <a:r>
              <a:rPr lang="en-GB" sz="2800" dirty="0" smtClean="0"/>
              <a:t>Autoinfection </a:t>
            </a:r>
            <a:r>
              <a:rPr lang="en-GB" sz="2800" dirty="0"/>
              <a:t>of ova (perianal to circulation)</a:t>
            </a:r>
          </a:p>
          <a:p>
            <a:r>
              <a:rPr lang="en-GB" sz="2800" dirty="0"/>
              <a:t>Person-person (contaminated clothes/beddings)</a:t>
            </a:r>
          </a:p>
          <a:p>
            <a:r>
              <a:rPr lang="en-GB" sz="2800" dirty="0"/>
              <a:t>Exposure to viable eggs in the environment(floor, curtains, carpets </a:t>
            </a:r>
            <a:r>
              <a:rPr lang="en-GB" sz="2800" dirty="0" err="1"/>
              <a:t>etc</a:t>
            </a:r>
            <a:r>
              <a:rPr lang="en-GB" sz="2800" dirty="0"/>
              <a:t>) (one study reports presence as much as 5000 eggs per square foot on the walls of a school lavatory) </a:t>
            </a:r>
          </a:p>
          <a:p>
            <a:r>
              <a:rPr lang="en-GB" sz="2800" dirty="0"/>
              <a:t>Air-born (aerosolized) eggs in dust produced by shaken bed clothes, </a:t>
            </a:r>
            <a:r>
              <a:rPr lang="en-GB" sz="2800" dirty="0" err="1"/>
              <a:t>pajamas</a:t>
            </a:r>
            <a:r>
              <a:rPr lang="en-GB" sz="2800" dirty="0"/>
              <a:t>, </a:t>
            </a:r>
            <a:r>
              <a:rPr lang="en-GB" sz="2800" dirty="0" err="1"/>
              <a:t>etc</a:t>
            </a:r>
            <a:r>
              <a:rPr lang="en-GB" sz="2800" dirty="0"/>
              <a:t> </a:t>
            </a:r>
          </a:p>
          <a:p>
            <a:r>
              <a:rPr lang="en-GB" sz="2800" dirty="0"/>
              <a:t>Ectopic pinworm migrations</a:t>
            </a:r>
          </a:p>
          <a:p>
            <a:r>
              <a:rPr lang="en-GB" sz="2800" dirty="0"/>
              <a:t>After hatching on the anal mucosa, larvae can migrate back to the host's intestine (</a:t>
            </a:r>
            <a:r>
              <a:rPr lang="en-GB" sz="2800" dirty="0" err="1"/>
              <a:t>retroinfection</a:t>
            </a:r>
            <a:r>
              <a:rPr lang="en-GB" sz="2800" dirty="0"/>
              <a:t>) </a:t>
            </a:r>
          </a:p>
          <a:p>
            <a:endParaRPr lang="en-GB" sz="2800" dirty="0"/>
          </a:p>
        </p:txBody>
      </p:sp>
    </p:spTree>
    <p:extLst>
      <p:ext uri="{BB962C8B-B14F-4D97-AF65-F5344CB8AC3E}">
        <p14:creationId xmlns:p14="http://schemas.microsoft.com/office/powerpoint/2010/main" val="4038507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Clinical </a:t>
            </a:r>
            <a:r>
              <a:rPr lang="en-GB" b="1" dirty="0" smtClean="0"/>
              <a:t>Presentation</a:t>
            </a:r>
            <a:endParaRPr lang="en-GB" dirty="0"/>
          </a:p>
        </p:txBody>
      </p:sp>
      <p:sp>
        <p:nvSpPr>
          <p:cNvPr id="3" name="Content Placeholder 2"/>
          <p:cNvSpPr>
            <a:spLocks noGrp="1"/>
          </p:cNvSpPr>
          <p:nvPr>
            <p:ph idx="1"/>
          </p:nvPr>
        </p:nvSpPr>
        <p:spPr>
          <a:xfrm>
            <a:off x="539552" y="1772816"/>
            <a:ext cx="8424936" cy="4896544"/>
          </a:xfrm>
        </p:spPr>
        <p:txBody>
          <a:bodyPr>
            <a:normAutofit fontScale="85000" lnSpcReduction="20000"/>
          </a:bodyPr>
          <a:lstStyle/>
          <a:p>
            <a:r>
              <a:rPr lang="en-GB" dirty="0" err="1" smtClean="0"/>
              <a:t>Enterobiasis</a:t>
            </a:r>
            <a:r>
              <a:rPr lang="en-GB" dirty="0" smtClean="0"/>
              <a:t> </a:t>
            </a:r>
            <a:r>
              <a:rPr lang="en-GB" dirty="0"/>
              <a:t>is frequently asymptomatic.  </a:t>
            </a:r>
            <a:endParaRPr lang="en-GB" dirty="0" smtClean="0"/>
          </a:p>
          <a:p>
            <a:r>
              <a:rPr lang="en-GB" dirty="0" smtClean="0"/>
              <a:t>The </a:t>
            </a:r>
            <a:r>
              <a:rPr lang="en-GB" dirty="0"/>
              <a:t>most typical symptom is perianal pruritus, especially at night, which may lead to excoriations and </a:t>
            </a:r>
            <a:r>
              <a:rPr lang="en-GB" dirty="0" smtClean="0"/>
              <a:t>bacterial </a:t>
            </a:r>
            <a:r>
              <a:rPr lang="en-GB" dirty="0" err="1" smtClean="0"/>
              <a:t>superinfection</a:t>
            </a:r>
            <a:r>
              <a:rPr lang="en-GB" dirty="0"/>
              <a:t>.  </a:t>
            </a:r>
            <a:endParaRPr lang="en-GB" dirty="0" smtClean="0"/>
          </a:p>
          <a:p>
            <a:r>
              <a:rPr lang="it-IT" dirty="0" smtClean="0"/>
              <a:t>Sleep </a:t>
            </a:r>
            <a:r>
              <a:rPr lang="it-IT" dirty="0"/>
              <a:t>disturbance due to </a:t>
            </a:r>
            <a:r>
              <a:rPr lang="it-IT" dirty="0" smtClean="0"/>
              <a:t>discomfort</a:t>
            </a:r>
          </a:p>
          <a:p>
            <a:r>
              <a:rPr lang="en-GB" dirty="0" smtClean="0"/>
              <a:t>Invasion of the female genital tract with </a:t>
            </a:r>
            <a:r>
              <a:rPr lang="en-GB" dirty="0" err="1" smtClean="0"/>
              <a:t>vulvovaginitis</a:t>
            </a:r>
            <a:r>
              <a:rPr lang="en-GB" dirty="0" smtClean="0"/>
              <a:t> and pelvic or peritoneal granulomas can occur.  </a:t>
            </a:r>
          </a:p>
          <a:p>
            <a:r>
              <a:rPr lang="en-GB" dirty="0" smtClean="0"/>
              <a:t>Other </a:t>
            </a:r>
            <a:r>
              <a:rPr lang="en-GB" dirty="0"/>
              <a:t>symptoms include anorexia, irritability, and abdominal pain</a:t>
            </a:r>
            <a:r>
              <a:rPr lang="en-GB" dirty="0" smtClean="0"/>
              <a:t>.</a:t>
            </a:r>
          </a:p>
          <a:p>
            <a:pPr lvl="0"/>
            <a:r>
              <a:rPr lang="en-CA" dirty="0"/>
              <a:t>Complications include</a:t>
            </a:r>
            <a:endParaRPr lang="en-GB" dirty="0"/>
          </a:p>
          <a:p>
            <a:pPr lvl="1"/>
            <a:r>
              <a:rPr lang="en-CA" dirty="0"/>
              <a:t>Appendicitis</a:t>
            </a:r>
            <a:endParaRPr lang="en-GB" dirty="0"/>
          </a:p>
          <a:p>
            <a:pPr lvl="1"/>
            <a:r>
              <a:rPr lang="en-CA" dirty="0" err="1"/>
              <a:t>Salpingitis</a:t>
            </a:r>
            <a:r>
              <a:rPr lang="en-CA" dirty="0"/>
              <a:t> in females (rare)</a:t>
            </a:r>
            <a:endParaRPr lang="en-GB" dirty="0"/>
          </a:p>
          <a:p>
            <a:endParaRPr lang="en-GB" dirty="0"/>
          </a:p>
          <a:p>
            <a:endParaRPr lang="en-GB" dirty="0"/>
          </a:p>
        </p:txBody>
      </p:sp>
    </p:spTree>
    <p:extLst>
      <p:ext uri="{BB962C8B-B14F-4D97-AF65-F5344CB8AC3E}">
        <p14:creationId xmlns:p14="http://schemas.microsoft.com/office/powerpoint/2010/main" val="207818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2400" cy="792088"/>
          </a:xfrm>
        </p:spPr>
        <p:txBody>
          <a:bodyPr/>
          <a:lstStyle/>
          <a:p>
            <a:r>
              <a:rPr lang="en-GB" b="1" dirty="0"/>
              <a:t>Causal Agent:</a:t>
            </a:r>
            <a:endParaRPr lang="en-GB" dirty="0"/>
          </a:p>
        </p:txBody>
      </p:sp>
      <p:sp>
        <p:nvSpPr>
          <p:cNvPr id="3" name="Content Placeholder 2"/>
          <p:cNvSpPr>
            <a:spLocks noGrp="1"/>
          </p:cNvSpPr>
          <p:nvPr>
            <p:ph idx="1"/>
          </p:nvPr>
        </p:nvSpPr>
        <p:spPr>
          <a:xfrm>
            <a:off x="251520" y="1052736"/>
            <a:ext cx="8712968" cy="5544616"/>
          </a:xfrm>
        </p:spPr>
        <p:txBody>
          <a:bodyPr/>
          <a:lstStyle/>
          <a:p>
            <a:r>
              <a:rPr lang="en-GB" dirty="0" smtClean="0"/>
              <a:t>The </a:t>
            </a:r>
            <a:r>
              <a:rPr lang="en-GB" dirty="0"/>
              <a:t>nematode (roundworm) </a:t>
            </a:r>
            <a:r>
              <a:rPr lang="en-GB" i="1" dirty="0" err="1"/>
              <a:t>Enterobius</a:t>
            </a:r>
            <a:r>
              <a:rPr lang="en-GB" i="1" dirty="0"/>
              <a:t> </a:t>
            </a:r>
            <a:r>
              <a:rPr lang="en-GB" i="1" dirty="0" err="1"/>
              <a:t>vermicularis</a:t>
            </a:r>
            <a:r>
              <a:rPr lang="en-GB" dirty="0"/>
              <a:t> (previously </a:t>
            </a:r>
            <a:r>
              <a:rPr lang="en-GB" i="1" dirty="0" err="1"/>
              <a:t>Oxyuris</a:t>
            </a:r>
            <a:r>
              <a:rPr lang="en-GB" i="1" dirty="0"/>
              <a:t> </a:t>
            </a:r>
            <a:r>
              <a:rPr lang="en-GB" i="1" dirty="0" err="1"/>
              <a:t>vermicularis</a:t>
            </a:r>
            <a:r>
              <a:rPr lang="en-GB" dirty="0"/>
              <a:t>) also called human pinworm.  </a:t>
            </a:r>
            <a:endParaRPr lang="en-GB" dirty="0" smtClean="0"/>
          </a:p>
          <a:p>
            <a:r>
              <a:rPr lang="en-GB" dirty="0" smtClean="0"/>
              <a:t>Humans </a:t>
            </a:r>
            <a:r>
              <a:rPr lang="en-GB" dirty="0"/>
              <a:t>are considered to be the only hosts of </a:t>
            </a:r>
            <a:r>
              <a:rPr lang="en-GB" i="1" dirty="0"/>
              <a:t>E. </a:t>
            </a:r>
            <a:r>
              <a:rPr lang="en-GB" i="1" dirty="0" err="1"/>
              <a:t>vermicularis</a:t>
            </a:r>
            <a:r>
              <a:rPr lang="en-GB" dirty="0"/>
              <a:t>.  </a:t>
            </a:r>
            <a:endParaRPr lang="en-GB" dirty="0" smtClean="0"/>
          </a:p>
          <a:p>
            <a:r>
              <a:rPr lang="en-GB" dirty="0" smtClean="0"/>
              <a:t>A </a:t>
            </a:r>
            <a:r>
              <a:rPr lang="en-GB" dirty="0"/>
              <a:t>second species, </a:t>
            </a:r>
            <a:r>
              <a:rPr lang="en-GB" i="1" dirty="0" err="1"/>
              <a:t>Enterobius</a:t>
            </a:r>
            <a:r>
              <a:rPr lang="en-GB" i="1" dirty="0"/>
              <a:t> </a:t>
            </a:r>
            <a:r>
              <a:rPr lang="en-GB" i="1" dirty="0" err="1"/>
              <a:t>gregorii</a:t>
            </a:r>
            <a:r>
              <a:rPr lang="en-GB" dirty="0"/>
              <a:t>, has been described and reported from Europe, Africa, and Asia. T</a:t>
            </a:r>
            <a:r>
              <a:rPr lang="en-GB" dirty="0" smtClean="0"/>
              <a:t>he </a:t>
            </a:r>
            <a:r>
              <a:rPr lang="en-GB" dirty="0"/>
              <a:t>morphology, life cycle, clinical presentation, and treatment of </a:t>
            </a:r>
            <a:r>
              <a:rPr lang="en-GB" i="1" dirty="0"/>
              <a:t>E. </a:t>
            </a:r>
            <a:r>
              <a:rPr lang="en-GB" i="1" dirty="0" err="1"/>
              <a:t>gregorii</a:t>
            </a:r>
            <a:r>
              <a:rPr lang="en-GB" dirty="0"/>
              <a:t> is identical to </a:t>
            </a:r>
            <a:r>
              <a:rPr lang="en-GB" i="1" dirty="0"/>
              <a:t>E. </a:t>
            </a:r>
            <a:r>
              <a:rPr lang="en-GB" i="1" dirty="0" err="1"/>
              <a:t>vermicularis</a:t>
            </a:r>
            <a:r>
              <a:rPr lang="en-GB" dirty="0"/>
              <a:t>.</a:t>
            </a:r>
          </a:p>
          <a:p>
            <a:endParaRPr lang="en-GB" dirty="0"/>
          </a:p>
        </p:txBody>
      </p:sp>
    </p:spTree>
    <p:extLst>
      <p:ext uri="{BB962C8B-B14F-4D97-AF65-F5344CB8AC3E}">
        <p14:creationId xmlns:p14="http://schemas.microsoft.com/office/powerpoint/2010/main" val="1173091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792088"/>
          </a:xfrm>
        </p:spPr>
        <p:txBody>
          <a:bodyPr/>
          <a:lstStyle/>
          <a:p>
            <a:r>
              <a:rPr lang="en-GB" b="1" dirty="0"/>
              <a:t>Laboratory Diagnosis:</a:t>
            </a:r>
            <a:endParaRPr lang="en-GB" dirty="0"/>
          </a:p>
        </p:txBody>
      </p:sp>
      <p:sp>
        <p:nvSpPr>
          <p:cNvPr id="3" name="Content Placeholder 2"/>
          <p:cNvSpPr>
            <a:spLocks noGrp="1"/>
          </p:cNvSpPr>
          <p:nvPr>
            <p:ph idx="1"/>
          </p:nvPr>
        </p:nvSpPr>
        <p:spPr>
          <a:xfrm>
            <a:off x="179512" y="1052736"/>
            <a:ext cx="8856984" cy="5616624"/>
          </a:xfrm>
        </p:spPr>
        <p:txBody>
          <a:bodyPr/>
          <a:lstStyle/>
          <a:p>
            <a:r>
              <a:rPr lang="en-GB" sz="2400" dirty="0" smtClean="0"/>
              <a:t>Microscopic </a:t>
            </a:r>
            <a:r>
              <a:rPr lang="en-GB" sz="2400" dirty="0"/>
              <a:t>identification of eggs collected in the perianal area is the method of </a:t>
            </a:r>
            <a:r>
              <a:rPr lang="en-GB" sz="2400" dirty="0" smtClean="0"/>
              <a:t>choice. This </a:t>
            </a:r>
            <a:r>
              <a:rPr lang="en-GB" sz="2400" dirty="0"/>
              <a:t>must be done in the morning, before defecation and washing, by pressing transparent adhesive tape ("Scotch test", cellulose-tape slide test) on the perianal skin and then examining the tape placed on a slide.  </a:t>
            </a:r>
            <a:endParaRPr lang="en-GB" sz="2400" dirty="0" smtClean="0"/>
          </a:p>
          <a:p>
            <a:pPr lvl="0"/>
            <a:r>
              <a:rPr lang="en-US" sz="2400" dirty="0"/>
              <a:t>Camel hair brush </a:t>
            </a:r>
            <a:endParaRPr lang="en-GB" sz="2400" dirty="0"/>
          </a:p>
          <a:p>
            <a:r>
              <a:rPr lang="en-GB" sz="2400" dirty="0" smtClean="0"/>
              <a:t>Alternatively</a:t>
            </a:r>
            <a:r>
              <a:rPr lang="en-GB" sz="2400" dirty="0"/>
              <a:t>, anal swabs or "</a:t>
            </a:r>
            <a:r>
              <a:rPr lang="en-GB" sz="2400" dirty="0" err="1"/>
              <a:t>Swube</a:t>
            </a:r>
            <a:r>
              <a:rPr lang="en-GB" sz="2400" dirty="0"/>
              <a:t> tubes" (a paddle coated with adhesive material) can also be used.  Eggs can also be found, but less frequently, in the stool, and occasionally are encountered in the urine or vaginal smears.  </a:t>
            </a:r>
            <a:endParaRPr lang="en-GB" sz="2400" dirty="0" smtClean="0"/>
          </a:p>
          <a:p>
            <a:r>
              <a:rPr lang="en-GB" sz="2400" dirty="0" smtClean="0"/>
              <a:t>Adult </a:t>
            </a:r>
            <a:r>
              <a:rPr lang="en-GB" sz="2400" dirty="0"/>
              <a:t>worms are also diagnostic, when found in the perianal area, or during </a:t>
            </a:r>
            <a:r>
              <a:rPr lang="en-GB" sz="2400" dirty="0" err="1"/>
              <a:t>ano</a:t>
            </a:r>
            <a:r>
              <a:rPr lang="en-GB" sz="2400" dirty="0"/>
              <a:t>-rectal or vaginal examinations</a:t>
            </a:r>
            <a:r>
              <a:rPr lang="en-GB" sz="2400" dirty="0" smtClean="0"/>
              <a:t>.</a:t>
            </a:r>
            <a:endParaRPr lang="en-GB" sz="2400" dirty="0"/>
          </a:p>
        </p:txBody>
      </p:sp>
    </p:spTree>
    <p:extLst>
      <p:ext uri="{BB962C8B-B14F-4D97-AF65-F5344CB8AC3E}">
        <p14:creationId xmlns:p14="http://schemas.microsoft.com/office/powerpoint/2010/main" val="254843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Treatment:</a:t>
            </a:r>
            <a:endParaRPr lang="en-GB" dirty="0"/>
          </a:p>
        </p:txBody>
      </p:sp>
      <p:sp>
        <p:nvSpPr>
          <p:cNvPr id="3" name="Content Placeholder 2"/>
          <p:cNvSpPr>
            <a:spLocks noGrp="1"/>
          </p:cNvSpPr>
          <p:nvPr>
            <p:ph idx="1"/>
          </p:nvPr>
        </p:nvSpPr>
        <p:spPr/>
        <p:txBody>
          <a:bodyPr/>
          <a:lstStyle/>
          <a:p>
            <a:r>
              <a:rPr lang="en-GB" dirty="0" smtClean="0"/>
              <a:t>The </a:t>
            </a:r>
            <a:r>
              <a:rPr lang="en-GB" dirty="0"/>
              <a:t>drug of choice is </a:t>
            </a:r>
            <a:r>
              <a:rPr lang="en-GB" dirty="0" err="1"/>
              <a:t>pyrantel</a:t>
            </a:r>
            <a:r>
              <a:rPr lang="en-GB" dirty="0"/>
              <a:t> </a:t>
            </a:r>
            <a:r>
              <a:rPr lang="en-GB" dirty="0" err="1"/>
              <a:t>pamoate</a:t>
            </a:r>
            <a:r>
              <a:rPr lang="en-GB" dirty="0" smtClean="0"/>
              <a:t>.</a:t>
            </a:r>
          </a:p>
          <a:p>
            <a:pPr lvl="0"/>
            <a:r>
              <a:rPr lang="en-CA" dirty="0" err="1"/>
              <a:t>Mebendazole</a:t>
            </a:r>
            <a:endParaRPr lang="en-GB" dirty="0"/>
          </a:p>
          <a:p>
            <a:pPr lvl="0"/>
            <a:r>
              <a:rPr lang="en-CA" dirty="0" err="1"/>
              <a:t>Albendazole</a:t>
            </a:r>
            <a:r>
              <a:rPr lang="en-CA" dirty="0"/>
              <a:t> (Broad Spectrum </a:t>
            </a:r>
            <a:r>
              <a:rPr lang="en-CA" dirty="0" err="1"/>
              <a:t>Antihelminthes</a:t>
            </a:r>
            <a:r>
              <a:rPr lang="en-CA" dirty="0"/>
              <a:t> - treat many parasites. </a:t>
            </a:r>
            <a:r>
              <a:rPr lang="en-CA" dirty="0" err="1"/>
              <a:t>Helminth</a:t>
            </a:r>
            <a:r>
              <a:rPr lang="en-CA" dirty="0"/>
              <a:t> = Parasitic worm. Infests on the intestines of vertebrates esp. roundworms, tapeworms and flukes)</a:t>
            </a:r>
            <a:endParaRPr lang="en-GB" dirty="0"/>
          </a:p>
          <a:p>
            <a:r>
              <a:rPr lang="en-GB" dirty="0"/>
              <a:t>  </a:t>
            </a:r>
          </a:p>
          <a:p>
            <a:endParaRPr lang="en-GB" dirty="0"/>
          </a:p>
        </p:txBody>
      </p:sp>
    </p:spTree>
    <p:extLst>
      <p:ext uri="{BB962C8B-B14F-4D97-AF65-F5344CB8AC3E}">
        <p14:creationId xmlns:p14="http://schemas.microsoft.com/office/powerpoint/2010/main" val="420454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7772400" cy="792088"/>
          </a:xfrm>
        </p:spPr>
        <p:txBody>
          <a:bodyPr/>
          <a:lstStyle/>
          <a:p>
            <a:r>
              <a:rPr lang="en-GB" b="1" dirty="0" smtClean="0"/>
              <a:t>Prevention and control</a:t>
            </a:r>
            <a:endParaRPr lang="en-GB" b="1" dirty="0"/>
          </a:p>
        </p:txBody>
      </p:sp>
      <p:sp>
        <p:nvSpPr>
          <p:cNvPr id="3" name="Content Placeholder 2"/>
          <p:cNvSpPr>
            <a:spLocks noGrp="1"/>
          </p:cNvSpPr>
          <p:nvPr>
            <p:ph idx="1"/>
          </p:nvPr>
        </p:nvSpPr>
        <p:spPr>
          <a:xfrm>
            <a:off x="179512" y="836712"/>
            <a:ext cx="8784976" cy="5904656"/>
          </a:xfrm>
        </p:spPr>
        <p:txBody>
          <a:bodyPr/>
          <a:lstStyle/>
          <a:p>
            <a:r>
              <a:rPr lang="en-GB" sz="2800" dirty="0"/>
              <a:t>Measures to prevent reinfection, such as personal hygiene and laundering of bedding, should be </a:t>
            </a:r>
            <a:r>
              <a:rPr lang="en-GB" sz="2800" dirty="0" smtClean="0"/>
              <a:t>implemented </a:t>
            </a:r>
            <a:r>
              <a:rPr lang="en-GB" sz="2800" dirty="0"/>
              <a:t>in cases where infection affects other household members.  </a:t>
            </a:r>
            <a:endParaRPr lang="en-GB" sz="2800" dirty="0" smtClean="0"/>
          </a:p>
          <a:p>
            <a:pPr eaLnBrk="1" hangingPunct="1">
              <a:lnSpc>
                <a:spcPct val="80000"/>
              </a:lnSpc>
            </a:pPr>
            <a:r>
              <a:rPr lang="en-US" sz="2800" dirty="0"/>
              <a:t>Bathe when you wake up to help reduce the egg contamination. </a:t>
            </a:r>
          </a:p>
          <a:p>
            <a:pPr eaLnBrk="1" hangingPunct="1">
              <a:lnSpc>
                <a:spcPct val="80000"/>
              </a:lnSpc>
            </a:pPr>
            <a:r>
              <a:rPr lang="en-US" sz="2800" dirty="0"/>
              <a:t>Change and wash your underwear each day. Frequent changing of night clothes are recommended. </a:t>
            </a:r>
          </a:p>
          <a:p>
            <a:pPr eaLnBrk="1" hangingPunct="1">
              <a:lnSpc>
                <a:spcPct val="80000"/>
              </a:lnSpc>
            </a:pPr>
            <a:r>
              <a:rPr lang="en-US" sz="2800" dirty="0"/>
              <a:t>Change underwear, night clothes, and sheets after each treatment. Because the eggs are sensitive to sunlight, open blinds or curtains in bedrooms during the day. </a:t>
            </a:r>
          </a:p>
          <a:p>
            <a:pPr eaLnBrk="1" hangingPunct="1">
              <a:lnSpc>
                <a:spcPct val="80000"/>
              </a:lnSpc>
            </a:pPr>
            <a:r>
              <a:rPr lang="en-US" sz="2800" dirty="0"/>
              <a:t>Personal hygiene should include washing hands after going to the toilet, before eating and after changing diapers. </a:t>
            </a:r>
          </a:p>
          <a:p>
            <a:pPr eaLnBrk="1" hangingPunct="1">
              <a:lnSpc>
                <a:spcPct val="80000"/>
              </a:lnSpc>
            </a:pPr>
            <a:r>
              <a:rPr lang="en-US" sz="2800" dirty="0"/>
              <a:t>Trim fingernails short. </a:t>
            </a:r>
          </a:p>
        </p:txBody>
      </p:sp>
    </p:spTree>
    <p:extLst>
      <p:ext uri="{BB962C8B-B14F-4D97-AF65-F5344CB8AC3E}">
        <p14:creationId xmlns:p14="http://schemas.microsoft.com/office/powerpoint/2010/main" val="74545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323528" y="188640"/>
            <a:ext cx="8638728" cy="6444952"/>
          </a:xfrm>
        </p:spPr>
        <p:txBody>
          <a:bodyPr/>
          <a:lstStyle/>
          <a:p>
            <a:pPr eaLnBrk="1" hangingPunct="1">
              <a:lnSpc>
                <a:spcPct val="80000"/>
              </a:lnSpc>
            </a:pPr>
            <a:r>
              <a:rPr lang="en-US" sz="2400" dirty="0"/>
              <a:t>Discourage fingernail-biting, and avoid scratching the skin in the perianal area</a:t>
            </a:r>
          </a:p>
          <a:p>
            <a:pPr eaLnBrk="1" hangingPunct="1">
              <a:lnSpc>
                <a:spcPct val="80000"/>
              </a:lnSpc>
            </a:pPr>
            <a:r>
              <a:rPr lang="en-US" sz="2400" dirty="0"/>
              <a:t>Apply heavy petroleum oil combined with anti-itching cream to the perianal and anal areas (this will prevent eggs' activation by oxygen, prevent larvae hatching and re-entering, and also diminish desire to scratch) </a:t>
            </a:r>
            <a:endParaRPr lang="en-GB" sz="2400" dirty="0"/>
          </a:p>
          <a:p>
            <a:pPr eaLnBrk="1" hangingPunct="1">
              <a:lnSpc>
                <a:spcPct val="90000"/>
              </a:lnSpc>
            </a:pPr>
            <a:r>
              <a:rPr lang="en-US" sz="2400" dirty="0" smtClean="0"/>
              <a:t>Showering </a:t>
            </a:r>
            <a:r>
              <a:rPr lang="en-US" sz="2400" dirty="0"/>
              <a:t>may be preferred to avoid possible contamination of bath water. </a:t>
            </a:r>
          </a:p>
          <a:p>
            <a:pPr eaLnBrk="1" hangingPunct="1">
              <a:lnSpc>
                <a:spcPct val="90000"/>
              </a:lnSpc>
            </a:pPr>
            <a:r>
              <a:rPr lang="en-US" sz="2400" dirty="0"/>
              <a:t>Careful handling (avoid shaking) and frequent laundering of underclothes, night clothes, towels, and bed sheets using hot water also helps reduce the chance of infection and reinfection by reducing environmental contamination with eggs.</a:t>
            </a:r>
          </a:p>
          <a:p>
            <a:pPr eaLnBrk="1" hangingPunct="1">
              <a:lnSpc>
                <a:spcPct val="90000"/>
              </a:lnSpc>
            </a:pPr>
            <a:r>
              <a:rPr lang="en-US" sz="2400" dirty="0"/>
              <a:t>Treatment involving two doses of medication with the second dose being given 2 weeks after the first dose. All household contacts and caretakers of the infected person should be treated at the same time</a:t>
            </a:r>
            <a:r>
              <a:rPr lang="en-US" sz="2400" dirty="0" smtClean="0"/>
              <a:t>.</a:t>
            </a:r>
            <a:endParaRPr lang="en-US" sz="2400" dirty="0"/>
          </a:p>
        </p:txBody>
      </p:sp>
    </p:spTree>
    <p:extLst>
      <p:ext uri="{BB962C8B-B14F-4D97-AF65-F5344CB8AC3E}">
        <p14:creationId xmlns:p14="http://schemas.microsoft.com/office/powerpoint/2010/main" val="3483363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7683"/>
            <a:ext cx="8928992" cy="625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395288" y="188913"/>
            <a:ext cx="849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b="1"/>
              <a:t>Targets and approaches for the control of enterobiasis</a:t>
            </a:r>
            <a:r>
              <a:rPr lang="en-US" sz="1800"/>
              <a:t> </a:t>
            </a:r>
          </a:p>
        </p:txBody>
      </p:sp>
    </p:spTree>
    <p:extLst>
      <p:ext uri="{BB962C8B-B14F-4D97-AF65-F5344CB8AC3E}">
        <p14:creationId xmlns:p14="http://schemas.microsoft.com/office/powerpoint/2010/main" val="75367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Geographic Distribution: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Worldwide</a:t>
            </a:r>
            <a:r>
              <a:rPr lang="en-GB" dirty="0"/>
              <a:t>, with infections more frequent in school- or preschool-children and in crowded </a:t>
            </a:r>
            <a:r>
              <a:rPr lang="en-GB" dirty="0" smtClean="0"/>
              <a:t>conditions </a:t>
            </a:r>
            <a:r>
              <a:rPr lang="en-US" dirty="0"/>
              <a:t>e.g. orphanages, boarding schools </a:t>
            </a:r>
            <a:r>
              <a:rPr lang="en-US" dirty="0" err="1"/>
              <a:t>etc</a:t>
            </a:r>
            <a:r>
              <a:rPr lang="en-GB" dirty="0"/>
              <a:t>  </a:t>
            </a:r>
            <a:endParaRPr lang="en-GB" dirty="0" smtClean="0"/>
          </a:p>
          <a:p>
            <a:r>
              <a:rPr lang="en-GB" dirty="0" err="1" smtClean="0"/>
              <a:t>Enterobiasis</a:t>
            </a:r>
            <a:r>
              <a:rPr lang="en-GB" dirty="0" smtClean="0"/>
              <a:t> </a:t>
            </a:r>
            <a:r>
              <a:rPr lang="en-GB" dirty="0"/>
              <a:t>appears to be more common in temperate and cold climates than tropical and warm countries.  </a:t>
            </a:r>
            <a:endParaRPr lang="en-GB" dirty="0" smtClean="0"/>
          </a:p>
          <a:p>
            <a:r>
              <a:rPr lang="en-GB" dirty="0" smtClean="0"/>
              <a:t>The </a:t>
            </a:r>
            <a:r>
              <a:rPr lang="en-GB" dirty="0"/>
              <a:t>most common helminthic infection in the United States (an estimated 40 million persons infected).</a:t>
            </a:r>
          </a:p>
          <a:p>
            <a:endParaRPr lang="en-GB" dirty="0"/>
          </a:p>
        </p:txBody>
      </p:sp>
    </p:spTree>
    <p:extLst>
      <p:ext uri="{BB962C8B-B14F-4D97-AF65-F5344CB8AC3E}">
        <p14:creationId xmlns:p14="http://schemas.microsoft.com/office/powerpoint/2010/main" val="7471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Morphology</a:t>
            </a:r>
            <a:endParaRPr lang="en-GB" b="1" dirty="0"/>
          </a:p>
        </p:txBody>
      </p:sp>
      <p:sp>
        <p:nvSpPr>
          <p:cNvPr id="3" name="Content Placeholder 2"/>
          <p:cNvSpPr>
            <a:spLocks noGrp="1"/>
          </p:cNvSpPr>
          <p:nvPr>
            <p:ph idx="1"/>
          </p:nvPr>
        </p:nvSpPr>
        <p:spPr>
          <a:xfrm>
            <a:off x="395536" y="1628800"/>
            <a:ext cx="8568952" cy="4968552"/>
          </a:xfrm>
        </p:spPr>
        <p:txBody>
          <a:bodyPr/>
          <a:lstStyle/>
          <a:p>
            <a:r>
              <a:rPr lang="en-GB" dirty="0" smtClean="0"/>
              <a:t>Adult</a:t>
            </a:r>
          </a:p>
          <a:p>
            <a:pPr lvl="1"/>
            <a:r>
              <a:rPr lang="en-GB" dirty="0" smtClean="0"/>
              <a:t>Adult </a:t>
            </a:r>
            <a:r>
              <a:rPr lang="en-GB" dirty="0"/>
              <a:t>females: 8 to 13 mm, adult male: 2 to 5 mm</a:t>
            </a:r>
            <a:r>
              <a:rPr lang="en-GB" dirty="0" smtClean="0"/>
              <a:t>.</a:t>
            </a:r>
          </a:p>
          <a:p>
            <a:pPr lvl="1"/>
            <a:r>
              <a:rPr lang="en-GB" dirty="0" smtClean="0"/>
              <a:t>Adult </a:t>
            </a:r>
            <a:r>
              <a:rPr lang="en-GB" dirty="0"/>
              <a:t>males have a blunt posterior end with a single </a:t>
            </a:r>
            <a:r>
              <a:rPr lang="en-GB" dirty="0" smtClean="0"/>
              <a:t>spicule</a:t>
            </a:r>
          </a:p>
          <a:p>
            <a:pPr lvl="1"/>
            <a:r>
              <a:rPr lang="en-GB" dirty="0"/>
              <a:t>F</a:t>
            </a:r>
            <a:r>
              <a:rPr lang="en-GB" dirty="0" smtClean="0"/>
              <a:t>emales </a:t>
            </a:r>
            <a:r>
              <a:rPr lang="en-GB" dirty="0"/>
              <a:t>possess a long pointed tail.  </a:t>
            </a:r>
            <a:endParaRPr lang="en-GB" dirty="0" smtClean="0"/>
          </a:p>
          <a:p>
            <a:pPr lvl="1"/>
            <a:r>
              <a:rPr lang="en-GB" dirty="0" smtClean="0"/>
              <a:t>In </a:t>
            </a:r>
            <a:r>
              <a:rPr lang="en-GB" dirty="0"/>
              <a:t>both sexes, there are cephalic </a:t>
            </a:r>
            <a:r>
              <a:rPr lang="en-GB" dirty="0" smtClean="0"/>
              <a:t>expansions.</a:t>
            </a:r>
          </a:p>
          <a:p>
            <a:r>
              <a:rPr lang="en-CA" dirty="0"/>
              <a:t>Eggs</a:t>
            </a:r>
            <a:endParaRPr lang="en-GB" dirty="0"/>
          </a:p>
          <a:p>
            <a:pPr lvl="1"/>
            <a:r>
              <a:rPr lang="en-CA" u="sng" dirty="0" err="1"/>
              <a:t>Planoconvex</a:t>
            </a:r>
            <a:r>
              <a:rPr lang="en-CA" dirty="0"/>
              <a:t> in shape (like capital D)</a:t>
            </a:r>
            <a:endParaRPr lang="en-GB" dirty="0"/>
          </a:p>
          <a:p>
            <a:pPr lvl="1"/>
            <a:r>
              <a:rPr lang="en-CA" dirty="0"/>
              <a:t>Usually are </a:t>
            </a:r>
            <a:r>
              <a:rPr lang="en-CA" dirty="0" err="1"/>
              <a:t>embryonated</a:t>
            </a:r>
            <a:r>
              <a:rPr lang="en-CA" dirty="0"/>
              <a:t> (larvae inside visible</a:t>
            </a:r>
            <a:r>
              <a:rPr lang="en-CA" dirty="0" smtClean="0"/>
              <a:t>)</a:t>
            </a:r>
            <a:endParaRPr lang="en-GB" dirty="0"/>
          </a:p>
        </p:txBody>
      </p:sp>
    </p:spTree>
    <p:extLst>
      <p:ext uri="{BB962C8B-B14F-4D97-AF65-F5344CB8AC3E}">
        <p14:creationId xmlns:p14="http://schemas.microsoft.com/office/powerpoint/2010/main" val="56601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08"/>
            <a:ext cx="4513474"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678" y="72008"/>
            <a:ext cx="4643322"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31206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Bachelor of Medicine And Bachelor of Surgery (MBChB)  Year  2\MEDICAL MICROBIOLOGY\2. PARASITOLOGY\New folder\enterobiusad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0"/>
            <a:ext cx="4600454" cy="337052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Bachelor of Medicine And Bachelor of Surgery (MBChB)  Year  2\MEDICAL MICROBIOLOGY\2. PARASITOLOGY\New folder\enterobius vermicular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9" y="3483006"/>
            <a:ext cx="4499992" cy="33749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Bachelor of Medicine And Bachelor of Surgery (MBChB)  Year  2\MEDICAL MICROBIOLOGY\2. PARASITOLOGY\New folder\enterobiu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9" y="-1"/>
            <a:ext cx="4464495" cy="33725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E:\Bachelor of Medicine And Bachelor of Surgery (MBChB)  Year  2\MEDICAL MICROBIOLOGY\2. PARASITOLOGY\New folder\enterobiu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02" y="3443584"/>
            <a:ext cx="4580952" cy="338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5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 y="3836"/>
            <a:ext cx="9142156" cy="6854164"/>
          </a:xfrm>
          <a:prstGeom prst="rect">
            <a:avLst/>
          </a:prstGeom>
          <a:solidFill>
            <a:schemeClr val="tx1"/>
          </a:solidFill>
          <a:ln>
            <a:noFill/>
          </a:ln>
          <a:effectLst/>
        </p:spPr>
      </p:pic>
      <p:pic>
        <p:nvPicPr>
          <p:cNvPr id="4100" name="Picture 4" descr="By Gulendame Saygi, M. Sc. Ph.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8640"/>
            <a:ext cx="1948452" cy="212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7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70"/>
            <a:ext cx="9144000" cy="6734797"/>
          </a:xfrm>
          <a:prstGeom prst="rect">
            <a:avLst/>
          </a:prstGeom>
          <a:solidFill>
            <a:schemeClr val="tx1"/>
          </a:solidFill>
          <a:ln>
            <a:noFill/>
          </a:ln>
          <a:effectLst/>
        </p:spPr>
      </p:pic>
    </p:spTree>
    <p:extLst>
      <p:ext uri="{BB962C8B-B14F-4D97-AF65-F5344CB8AC3E}">
        <p14:creationId xmlns:p14="http://schemas.microsoft.com/office/powerpoint/2010/main" val="412501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7" y="44624"/>
            <a:ext cx="9169797" cy="4248472"/>
          </a:xfrm>
          <a:prstGeom prst="rect">
            <a:avLst/>
          </a:prstGeom>
          <a:solidFill>
            <a:schemeClr val="tx1"/>
          </a:solidFill>
        </p:spPr>
      </p:pic>
    </p:spTree>
    <p:extLst>
      <p:ext uri="{BB962C8B-B14F-4D97-AF65-F5344CB8AC3E}">
        <p14:creationId xmlns:p14="http://schemas.microsoft.com/office/powerpoint/2010/main" val="3367745915"/>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512</Words>
  <Application>Microsoft Office PowerPoint</Application>
  <PresentationFormat>On-screen Show (4:3)</PresentationFormat>
  <Paragraphs>70</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Ribbons</vt:lpstr>
      <vt:lpstr>ENTEROBIUS VERMICULARIS</vt:lpstr>
      <vt:lpstr>Causal Agent:</vt:lpstr>
      <vt:lpstr>Geographic Distribution:</vt:lpstr>
      <vt:lpstr>Morphology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Entarobius sp.  (eggs/larvae)</vt:lpstr>
      <vt:lpstr>Life Cycle</vt:lpstr>
      <vt:lpstr>PowerPoint Presentation</vt:lpstr>
      <vt:lpstr>PowerPoint Presentation</vt:lpstr>
      <vt:lpstr>Enterobiasis: Transmission:</vt:lpstr>
      <vt:lpstr>Clinical Presentation</vt:lpstr>
      <vt:lpstr>Laboratory Diagnosis:</vt:lpstr>
      <vt:lpstr>Treatment:</vt:lpstr>
      <vt:lpstr>Prevention and control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ENTEROBIUS VERMICULARIS</dc:title>
  <dc:creator>Dr. Kimaiga H.O. MBChB (UoN)</dc:creator>
  <cp:lastModifiedBy>Dr. Kimaiga H.O. MBChB (UoN)</cp:lastModifiedBy>
  <cp:revision>13</cp:revision>
  <dcterms:created xsi:type="dcterms:W3CDTF">2013-07-26T10:07:51Z</dcterms:created>
  <dcterms:modified xsi:type="dcterms:W3CDTF">2013-12-08T09:17:59Z</dcterms:modified>
</cp:coreProperties>
</file>