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73" r:id="rId2"/>
    <p:sldId id="303" r:id="rId3"/>
    <p:sldId id="276" r:id="rId4"/>
    <p:sldId id="277" r:id="rId5"/>
    <p:sldId id="355" r:id="rId6"/>
    <p:sldId id="356" r:id="rId7"/>
    <p:sldId id="357" r:id="rId8"/>
    <p:sldId id="304" r:id="rId9"/>
    <p:sldId id="346" r:id="rId10"/>
    <p:sldId id="348" r:id="rId11"/>
    <p:sldId id="305" r:id="rId12"/>
    <p:sldId id="314" r:id="rId13"/>
    <p:sldId id="306" r:id="rId14"/>
    <p:sldId id="344" r:id="rId15"/>
    <p:sldId id="335" r:id="rId16"/>
    <p:sldId id="354" r:id="rId17"/>
    <p:sldId id="339" r:id="rId18"/>
    <p:sldId id="345" r:id="rId19"/>
    <p:sldId id="347" r:id="rId20"/>
    <p:sldId id="349" r:id="rId21"/>
    <p:sldId id="313" r:id="rId22"/>
    <p:sldId id="341" r:id="rId23"/>
    <p:sldId id="342" r:id="rId24"/>
    <p:sldId id="333" r:id="rId25"/>
    <p:sldId id="334" r:id="rId26"/>
    <p:sldId id="337" r:id="rId27"/>
    <p:sldId id="338" r:id="rId28"/>
    <p:sldId id="284" r:id="rId29"/>
    <p:sldId id="285" r:id="rId30"/>
    <p:sldId id="286" r:id="rId31"/>
    <p:sldId id="287" r:id="rId32"/>
    <p:sldId id="288" r:id="rId33"/>
    <p:sldId id="289" r:id="rId34"/>
    <p:sldId id="318" r:id="rId35"/>
    <p:sldId id="319" r:id="rId36"/>
    <p:sldId id="343" r:id="rId37"/>
    <p:sldId id="330" r:id="rId38"/>
    <p:sldId id="331" r:id="rId39"/>
    <p:sldId id="368" r:id="rId40"/>
    <p:sldId id="320" r:id="rId41"/>
    <p:sldId id="293" r:id="rId42"/>
    <p:sldId id="323" r:id="rId43"/>
    <p:sldId id="324" r:id="rId44"/>
    <p:sldId id="358" r:id="rId45"/>
    <p:sldId id="359" r:id="rId46"/>
    <p:sldId id="352" r:id="rId47"/>
    <p:sldId id="294" r:id="rId48"/>
    <p:sldId id="321" r:id="rId49"/>
    <p:sldId id="360" r:id="rId50"/>
    <p:sldId id="362" r:id="rId51"/>
    <p:sldId id="296" r:id="rId52"/>
    <p:sldId id="325" r:id="rId53"/>
    <p:sldId id="332" r:id="rId54"/>
    <p:sldId id="326" r:id="rId55"/>
    <p:sldId id="328" r:id="rId56"/>
    <p:sldId id="329" r:id="rId57"/>
    <p:sldId id="297" r:id="rId58"/>
    <p:sldId id="298" r:id="rId59"/>
    <p:sldId id="29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ECCA0-08B1-44E0-A448-69CEB606368E}" type="doc">
      <dgm:prSet loTypeId="urn:microsoft.com/office/officeart/2005/8/layout/hList6" loCatId="list" qsTypeId="urn:microsoft.com/office/officeart/2005/8/quickstyle/simple2" qsCatId="simple" csTypeId="urn:microsoft.com/office/officeart/2005/8/colors/accent6_4" csCatId="accent6" phldr="1"/>
      <dgm:spPr/>
      <dgm:t>
        <a:bodyPr/>
        <a:lstStyle/>
        <a:p>
          <a:endParaRPr lang="en-US"/>
        </a:p>
      </dgm:t>
    </dgm:pt>
    <dgm:pt modelId="{54A9BD40-6FBC-46EE-B4DA-8D6185081871}">
      <dgm:prSet phldrT="[Text]" custT="1"/>
      <dgm:spPr/>
      <dgm:t>
        <a:bodyPr/>
        <a:lstStyle/>
        <a:p>
          <a:r>
            <a:rPr lang="en-US" sz="1800" u="sng" smtClean="0"/>
            <a:t>Agent’s reservoirs</a:t>
          </a:r>
          <a:endParaRPr lang="en-US" sz="1800" u="sng" dirty="0"/>
        </a:p>
      </dgm:t>
    </dgm:pt>
    <dgm:pt modelId="{C8CD5E0F-12AC-4A11-A8B0-1B72A46674F1}" type="parTrans" cxnId="{215018BD-172F-4005-9ABA-82FBD8989932}">
      <dgm:prSet/>
      <dgm:spPr/>
      <dgm:t>
        <a:bodyPr/>
        <a:lstStyle/>
        <a:p>
          <a:endParaRPr lang="en-US">
            <a:solidFill>
              <a:schemeClr val="bg1"/>
            </a:solidFill>
          </a:endParaRPr>
        </a:p>
      </dgm:t>
    </dgm:pt>
    <dgm:pt modelId="{0C559EEF-B8B9-4B38-8EEA-847A1437710D}" type="sibTrans" cxnId="{215018BD-172F-4005-9ABA-82FBD8989932}">
      <dgm:prSet/>
      <dgm:spPr/>
      <dgm:t>
        <a:bodyPr/>
        <a:lstStyle/>
        <a:p>
          <a:endParaRPr lang="en-US">
            <a:solidFill>
              <a:schemeClr val="bg1"/>
            </a:solidFill>
          </a:endParaRPr>
        </a:p>
      </dgm:t>
    </dgm:pt>
    <dgm:pt modelId="{18C35812-9D0D-4EA9-8F93-A2F34FBFB662}">
      <dgm:prSet phldrT="[Text]" custT="1"/>
      <dgm:spPr/>
      <dgm:t>
        <a:bodyPr/>
        <a:lstStyle/>
        <a:p>
          <a:r>
            <a:rPr lang="en-US" sz="1800" u="sng" smtClean="0"/>
            <a:t>Route of exit from reservoir</a:t>
          </a:r>
          <a:endParaRPr lang="en-US" sz="1800" u="sng" dirty="0"/>
        </a:p>
      </dgm:t>
    </dgm:pt>
    <dgm:pt modelId="{4815A523-74F8-4883-AFED-5F15C8FA5A03}" type="parTrans" cxnId="{C7CED696-FA14-4EE8-B82B-2AFC01037236}">
      <dgm:prSet/>
      <dgm:spPr/>
      <dgm:t>
        <a:bodyPr/>
        <a:lstStyle/>
        <a:p>
          <a:endParaRPr lang="en-US">
            <a:solidFill>
              <a:schemeClr val="bg1"/>
            </a:solidFill>
          </a:endParaRPr>
        </a:p>
      </dgm:t>
    </dgm:pt>
    <dgm:pt modelId="{9FBA700A-89C3-49F2-8E44-E21D2B7924EB}" type="sibTrans" cxnId="{C7CED696-FA14-4EE8-B82B-2AFC01037236}">
      <dgm:prSet/>
      <dgm:spPr/>
      <dgm:t>
        <a:bodyPr/>
        <a:lstStyle/>
        <a:p>
          <a:endParaRPr lang="en-US">
            <a:solidFill>
              <a:schemeClr val="bg1"/>
            </a:solidFill>
          </a:endParaRPr>
        </a:p>
      </dgm:t>
    </dgm:pt>
    <dgm:pt modelId="{596C8C57-810C-48D3-86C1-0B20AA97C703}">
      <dgm:prSet phldrT="[Text]" custT="1"/>
      <dgm:spPr/>
      <dgm:t>
        <a:bodyPr/>
        <a:lstStyle/>
        <a:p>
          <a:r>
            <a:rPr lang="en-US" sz="1800" u="sng" smtClean="0"/>
            <a:t>Transmission</a:t>
          </a:r>
          <a:endParaRPr lang="en-US" sz="1800" u="sng" dirty="0"/>
        </a:p>
      </dgm:t>
    </dgm:pt>
    <dgm:pt modelId="{7F0E16B2-C05E-4D04-80B5-6F2284E4264A}" type="parTrans" cxnId="{13927EA1-C225-4EC4-BAFA-931FD88165A5}">
      <dgm:prSet/>
      <dgm:spPr/>
      <dgm:t>
        <a:bodyPr/>
        <a:lstStyle/>
        <a:p>
          <a:endParaRPr lang="en-US">
            <a:solidFill>
              <a:schemeClr val="bg1"/>
            </a:solidFill>
          </a:endParaRPr>
        </a:p>
      </dgm:t>
    </dgm:pt>
    <dgm:pt modelId="{A2C9C6C0-9D61-4DB3-9B41-57AB0812FA06}" type="sibTrans" cxnId="{13927EA1-C225-4EC4-BAFA-931FD88165A5}">
      <dgm:prSet/>
      <dgm:spPr/>
      <dgm:t>
        <a:bodyPr/>
        <a:lstStyle/>
        <a:p>
          <a:endParaRPr lang="en-US">
            <a:solidFill>
              <a:schemeClr val="bg1"/>
            </a:solidFill>
          </a:endParaRPr>
        </a:p>
      </dgm:t>
    </dgm:pt>
    <dgm:pt modelId="{DD9E77BF-098A-408F-A0A1-4C60980B1DE2}" type="pres">
      <dgm:prSet presAssocID="{0E9ECCA0-08B1-44E0-A448-69CEB606368E}" presName="Name0" presStyleCnt="0">
        <dgm:presLayoutVars>
          <dgm:dir/>
          <dgm:resizeHandles val="exact"/>
        </dgm:presLayoutVars>
      </dgm:prSet>
      <dgm:spPr/>
      <dgm:t>
        <a:bodyPr/>
        <a:lstStyle/>
        <a:p>
          <a:endParaRPr lang="en-US"/>
        </a:p>
      </dgm:t>
    </dgm:pt>
    <dgm:pt modelId="{3B8624FC-C940-46B8-AC24-3E5D54061E7E}" type="pres">
      <dgm:prSet presAssocID="{54A9BD40-6FBC-46EE-B4DA-8D6185081871}" presName="node" presStyleLbl="node1" presStyleIdx="0" presStyleCnt="3">
        <dgm:presLayoutVars>
          <dgm:bulletEnabled val="1"/>
        </dgm:presLayoutVars>
      </dgm:prSet>
      <dgm:spPr/>
      <dgm:t>
        <a:bodyPr/>
        <a:lstStyle/>
        <a:p>
          <a:endParaRPr lang="en-US"/>
        </a:p>
      </dgm:t>
    </dgm:pt>
    <dgm:pt modelId="{84AD13D3-CAD2-440F-BA75-BE5EFC1D142F}" type="pres">
      <dgm:prSet presAssocID="{0C559EEF-B8B9-4B38-8EEA-847A1437710D}" presName="sibTrans" presStyleCnt="0"/>
      <dgm:spPr/>
      <dgm:t>
        <a:bodyPr/>
        <a:lstStyle/>
        <a:p>
          <a:endParaRPr lang="en-US"/>
        </a:p>
      </dgm:t>
    </dgm:pt>
    <dgm:pt modelId="{64B5A5AA-0EFF-4935-96CC-C2764740F12C}" type="pres">
      <dgm:prSet presAssocID="{18C35812-9D0D-4EA9-8F93-A2F34FBFB662}" presName="node" presStyleLbl="node1" presStyleIdx="1" presStyleCnt="3">
        <dgm:presLayoutVars>
          <dgm:bulletEnabled val="1"/>
        </dgm:presLayoutVars>
      </dgm:prSet>
      <dgm:spPr/>
      <dgm:t>
        <a:bodyPr/>
        <a:lstStyle/>
        <a:p>
          <a:endParaRPr lang="en-US"/>
        </a:p>
      </dgm:t>
    </dgm:pt>
    <dgm:pt modelId="{A570BE0D-A348-42EE-9D96-63DEF49EA223}" type="pres">
      <dgm:prSet presAssocID="{9FBA700A-89C3-49F2-8E44-E21D2B7924EB}" presName="sibTrans" presStyleCnt="0"/>
      <dgm:spPr/>
      <dgm:t>
        <a:bodyPr/>
        <a:lstStyle/>
        <a:p>
          <a:endParaRPr lang="en-US"/>
        </a:p>
      </dgm:t>
    </dgm:pt>
    <dgm:pt modelId="{64BA087E-CC8D-4846-AFD9-CD23AB4E7A50}" type="pres">
      <dgm:prSet presAssocID="{596C8C57-810C-48D3-86C1-0B20AA97C703}" presName="node" presStyleLbl="node1" presStyleIdx="2" presStyleCnt="3" custScaleX="120388" custLinFactNeighborX="65613" custLinFactNeighborY="-8418">
        <dgm:presLayoutVars>
          <dgm:bulletEnabled val="1"/>
        </dgm:presLayoutVars>
      </dgm:prSet>
      <dgm:spPr/>
      <dgm:t>
        <a:bodyPr/>
        <a:lstStyle/>
        <a:p>
          <a:endParaRPr lang="en-US"/>
        </a:p>
      </dgm:t>
    </dgm:pt>
  </dgm:ptLst>
  <dgm:cxnLst>
    <dgm:cxn modelId="{C7CED696-FA14-4EE8-B82B-2AFC01037236}" srcId="{0E9ECCA0-08B1-44E0-A448-69CEB606368E}" destId="{18C35812-9D0D-4EA9-8F93-A2F34FBFB662}" srcOrd="1" destOrd="0" parTransId="{4815A523-74F8-4883-AFED-5F15C8FA5A03}" sibTransId="{9FBA700A-89C3-49F2-8E44-E21D2B7924EB}"/>
    <dgm:cxn modelId="{215018BD-172F-4005-9ABA-82FBD8989932}" srcId="{0E9ECCA0-08B1-44E0-A448-69CEB606368E}" destId="{54A9BD40-6FBC-46EE-B4DA-8D6185081871}" srcOrd="0" destOrd="0" parTransId="{C8CD5E0F-12AC-4A11-A8B0-1B72A46674F1}" sibTransId="{0C559EEF-B8B9-4B38-8EEA-847A1437710D}"/>
    <dgm:cxn modelId="{35FF9E20-C860-4EE4-B443-03F97FF17133}" type="presOf" srcId="{596C8C57-810C-48D3-86C1-0B20AA97C703}" destId="{64BA087E-CC8D-4846-AFD9-CD23AB4E7A50}" srcOrd="0" destOrd="0" presId="urn:microsoft.com/office/officeart/2005/8/layout/hList6"/>
    <dgm:cxn modelId="{1956029A-B4B8-4030-A802-77789B50A6BD}" type="presOf" srcId="{18C35812-9D0D-4EA9-8F93-A2F34FBFB662}" destId="{64B5A5AA-0EFF-4935-96CC-C2764740F12C}" srcOrd="0" destOrd="0" presId="urn:microsoft.com/office/officeart/2005/8/layout/hList6"/>
    <dgm:cxn modelId="{D9A8DF80-8A98-4E88-AC00-37A9A79A595D}" type="presOf" srcId="{0E9ECCA0-08B1-44E0-A448-69CEB606368E}" destId="{DD9E77BF-098A-408F-A0A1-4C60980B1DE2}" srcOrd="0" destOrd="0" presId="urn:microsoft.com/office/officeart/2005/8/layout/hList6"/>
    <dgm:cxn modelId="{13927EA1-C225-4EC4-BAFA-931FD88165A5}" srcId="{0E9ECCA0-08B1-44E0-A448-69CEB606368E}" destId="{596C8C57-810C-48D3-86C1-0B20AA97C703}" srcOrd="2" destOrd="0" parTransId="{7F0E16B2-C05E-4D04-80B5-6F2284E4264A}" sibTransId="{A2C9C6C0-9D61-4DB3-9B41-57AB0812FA06}"/>
    <dgm:cxn modelId="{D0F2E88B-ECDB-46DD-9515-32528E078E68}" type="presOf" srcId="{54A9BD40-6FBC-46EE-B4DA-8D6185081871}" destId="{3B8624FC-C940-46B8-AC24-3E5D54061E7E}" srcOrd="0" destOrd="0" presId="urn:microsoft.com/office/officeart/2005/8/layout/hList6"/>
    <dgm:cxn modelId="{D0EBD2A0-08AF-455A-87A0-9804A9F9935A}" type="presParOf" srcId="{DD9E77BF-098A-408F-A0A1-4C60980B1DE2}" destId="{3B8624FC-C940-46B8-AC24-3E5D54061E7E}" srcOrd="0" destOrd="0" presId="urn:microsoft.com/office/officeart/2005/8/layout/hList6"/>
    <dgm:cxn modelId="{026ACD18-14B4-468F-9C40-C04AB78CB183}" type="presParOf" srcId="{DD9E77BF-098A-408F-A0A1-4C60980B1DE2}" destId="{84AD13D3-CAD2-440F-BA75-BE5EFC1D142F}" srcOrd="1" destOrd="0" presId="urn:microsoft.com/office/officeart/2005/8/layout/hList6"/>
    <dgm:cxn modelId="{10D3CCB0-76B4-4B4D-A60E-51DEE77204F2}" type="presParOf" srcId="{DD9E77BF-098A-408F-A0A1-4C60980B1DE2}" destId="{64B5A5AA-0EFF-4935-96CC-C2764740F12C}" srcOrd="2" destOrd="0" presId="urn:microsoft.com/office/officeart/2005/8/layout/hList6"/>
    <dgm:cxn modelId="{EBE86B20-0A34-4CF4-97A1-C397BBBD905C}" type="presParOf" srcId="{DD9E77BF-098A-408F-A0A1-4C60980B1DE2}" destId="{A570BE0D-A348-42EE-9D96-63DEF49EA223}" srcOrd="3" destOrd="0" presId="urn:microsoft.com/office/officeart/2005/8/layout/hList6"/>
    <dgm:cxn modelId="{5A05D10D-B874-486A-B156-4A18168175C8}" type="presParOf" srcId="{DD9E77BF-098A-408F-A0A1-4C60980B1DE2}" destId="{64BA087E-CC8D-4846-AFD9-CD23AB4E7A50}"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5991AA-CBFC-44DB-A207-77E1A70F70F5}" type="doc">
      <dgm:prSet loTypeId="urn:microsoft.com/office/officeart/2005/8/layout/hList6" loCatId="list" qsTypeId="urn:microsoft.com/office/officeart/2005/8/quickstyle/simple2" qsCatId="simple" csTypeId="urn:microsoft.com/office/officeart/2005/8/colors/accent6_3" csCatId="accent6" phldr="1"/>
      <dgm:spPr/>
      <dgm:t>
        <a:bodyPr/>
        <a:lstStyle/>
        <a:p>
          <a:endParaRPr lang="en-US"/>
        </a:p>
      </dgm:t>
    </dgm:pt>
    <dgm:pt modelId="{4663753B-7F70-49EB-8EF2-A5E09304142E}">
      <dgm:prSet phldrT="[Text]" custT="1"/>
      <dgm:spPr/>
      <dgm:t>
        <a:bodyPr/>
        <a:lstStyle/>
        <a:p>
          <a:r>
            <a:rPr lang="en-US" sz="1800" u="sng" smtClean="0"/>
            <a:t>Route of entry into host</a:t>
          </a:r>
          <a:endParaRPr lang="en-US" sz="1800" u="sng" dirty="0"/>
        </a:p>
      </dgm:t>
    </dgm:pt>
    <dgm:pt modelId="{334D3371-5D54-400C-BC9B-02A7188BFC88}" type="parTrans" cxnId="{E79E17DA-65BF-43FD-84A1-D79DFF1FBE38}">
      <dgm:prSet/>
      <dgm:spPr/>
      <dgm:t>
        <a:bodyPr/>
        <a:lstStyle/>
        <a:p>
          <a:endParaRPr lang="en-US"/>
        </a:p>
      </dgm:t>
    </dgm:pt>
    <dgm:pt modelId="{00329A1E-C646-413D-8888-FB0D10ACE089}" type="sibTrans" cxnId="{E79E17DA-65BF-43FD-84A1-D79DFF1FBE38}">
      <dgm:prSet/>
      <dgm:spPr/>
      <dgm:t>
        <a:bodyPr/>
        <a:lstStyle/>
        <a:p>
          <a:endParaRPr lang="en-US"/>
        </a:p>
      </dgm:t>
    </dgm:pt>
    <dgm:pt modelId="{7E808A03-8A17-4768-A8B0-589F7AA02C72}">
      <dgm:prSet phldrT="[Text]" custT="1"/>
      <dgm:spPr/>
      <dgm:t>
        <a:bodyPr/>
        <a:lstStyle/>
        <a:p>
          <a:r>
            <a:rPr lang="en-US" sz="1800" u="sng" smtClean="0"/>
            <a:t>Susceptible host</a:t>
          </a:r>
          <a:endParaRPr lang="en-US" sz="1800" u="sng" dirty="0"/>
        </a:p>
      </dgm:t>
    </dgm:pt>
    <dgm:pt modelId="{CE6CFE28-D711-4A85-905B-54979E8C455D}" type="parTrans" cxnId="{E733EE1D-5DD6-40FA-A37E-4D7E9236101E}">
      <dgm:prSet/>
      <dgm:spPr/>
      <dgm:t>
        <a:bodyPr/>
        <a:lstStyle/>
        <a:p>
          <a:endParaRPr lang="en-US"/>
        </a:p>
      </dgm:t>
    </dgm:pt>
    <dgm:pt modelId="{F2415F18-C56C-40BC-93E5-25F2F51F6FE1}" type="sibTrans" cxnId="{E733EE1D-5DD6-40FA-A37E-4D7E9236101E}">
      <dgm:prSet/>
      <dgm:spPr/>
      <dgm:t>
        <a:bodyPr/>
        <a:lstStyle/>
        <a:p>
          <a:endParaRPr lang="en-US"/>
        </a:p>
      </dgm:t>
    </dgm:pt>
    <dgm:pt modelId="{169053A0-1082-45A6-94CE-19BE68308754}" type="pres">
      <dgm:prSet presAssocID="{3D5991AA-CBFC-44DB-A207-77E1A70F70F5}" presName="Name0" presStyleCnt="0">
        <dgm:presLayoutVars>
          <dgm:dir/>
          <dgm:resizeHandles val="exact"/>
        </dgm:presLayoutVars>
      </dgm:prSet>
      <dgm:spPr/>
      <dgm:t>
        <a:bodyPr/>
        <a:lstStyle/>
        <a:p>
          <a:endParaRPr lang="en-US"/>
        </a:p>
      </dgm:t>
    </dgm:pt>
    <dgm:pt modelId="{46FE4EEF-ACD0-40CA-967B-3585D7BC8368}" type="pres">
      <dgm:prSet presAssocID="{4663753B-7F70-49EB-8EF2-A5E09304142E}" presName="node" presStyleLbl="node1" presStyleIdx="0" presStyleCnt="2" custScaleX="67442" custLinFactNeighborX="55451">
        <dgm:presLayoutVars>
          <dgm:bulletEnabled val="1"/>
        </dgm:presLayoutVars>
      </dgm:prSet>
      <dgm:spPr/>
      <dgm:t>
        <a:bodyPr/>
        <a:lstStyle/>
        <a:p>
          <a:endParaRPr lang="en-US"/>
        </a:p>
      </dgm:t>
    </dgm:pt>
    <dgm:pt modelId="{071AFE75-95E3-4D01-B6B7-F9969C10AE48}" type="pres">
      <dgm:prSet presAssocID="{00329A1E-C646-413D-8888-FB0D10ACE089}" presName="sibTrans" presStyleCnt="0"/>
      <dgm:spPr/>
      <dgm:t>
        <a:bodyPr/>
        <a:lstStyle/>
        <a:p>
          <a:endParaRPr lang="en-US"/>
        </a:p>
      </dgm:t>
    </dgm:pt>
    <dgm:pt modelId="{3FA6D9CD-A75A-4DDE-BA10-C7A1677E9705}" type="pres">
      <dgm:prSet presAssocID="{7E808A03-8A17-4768-A8B0-589F7AA02C72}" presName="node" presStyleLbl="node1" presStyleIdx="1" presStyleCnt="2" custScaleX="72712">
        <dgm:presLayoutVars>
          <dgm:bulletEnabled val="1"/>
        </dgm:presLayoutVars>
      </dgm:prSet>
      <dgm:spPr/>
      <dgm:t>
        <a:bodyPr/>
        <a:lstStyle/>
        <a:p>
          <a:endParaRPr lang="en-US"/>
        </a:p>
      </dgm:t>
    </dgm:pt>
  </dgm:ptLst>
  <dgm:cxnLst>
    <dgm:cxn modelId="{705C89B3-4B0B-4419-9309-AB65263819EB}" type="presOf" srcId="{7E808A03-8A17-4768-A8B0-589F7AA02C72}" destId="{3FA6D9CD-A75A-4DDE-BA10-C7A1677E9705}" srcOrd="0" destOrd="0" presId="urn:microsoft.com/office/officeart/2005/8/layout/hList6"/>
    <dgm:cxn modelId="{E79E17DA-65BF-43FD-84A1-D79DFF1FBE38}" srcId="{3D5991AA-CBFC-44DB-A207-77E1A70F70F5}" destId="{4663753B-7F70-49EB-8EF2-A5E09304142E}" srcOrd="0" destOrd="0" parTransId="{334D3371-5D54-400C-BC9B-02A7188BFC88}" sibTransId="{00329A1E-C646-413D-8888-FB0D10ACE089}"/>
    <dgm:cxn modelId="{716B4C42-833D-471D-83D2-0BAC03E41EB0}" type="presOf" srcId="{3D5991AA-CBFC-44DB-A207-77E1A70F70F5}" destId="{169053A0-1082-45A6-94CE-19BE68308754}" srcOrd="0" destOrd="0" presId="urn:microsoft.com/office/officeart/2005/8/layout/hList6"/>
    <dgm:cxn modelId="{E733EE1D-5DD6-40FA-A37E-4D7E9236101E}" srcId="{3D5991AA-CBFC-44DB-A207-77E1A70F70F5}" destId="{7E808A03-8A17-4768-A8B0-589F7AA02C72}" srcOrd="1" destOrd="0" parTransId="{CE6CFE28-D711-4A85-905B-54979E8C455D}" sibTransId="{F2415F18-C56C-40BC-93E5-25F2F51F6FE1}"/>
    <dgm:cxn modelId="{449CA578-74D5-4135-87DB-8AC703F93E69}" type="presOf" srcId="{4663753B-7F70-49EB-8EF2-A5E09304142E}" destId="{46FE4EEF-ACD0-40CA-967B-3585D7BC8368}" srcOrd="0" destOrd="0" presId="urn:microsoft.com/office/officeart/2005/8/layout/hList6"/>
    <dgm:cxn modelId="{222AA975-39C2-4436-BF0E-EC037449DBAD}" type="presParOf" srcId="{169053A0-1082-45A6-94CE-19BE68308754}" destId="{46FE4EEF-ACD0-40CA-967B-3585D7BC8368}" srcOrd="0" destOrd="0" presId="urn:microsoft.com/office/officeart/2005/8/layout/hList6"/>
    <dgm:cxn modelId="{02E14970-00D6-406F-A5F7-09B917ADDBEF}" type="presParOf" srcId="{169053A0-1082-45A6-94CE-19BE68308754}" destId="{071AFE75-95E3-4D01-B6B7-F9969C10AE48}" srcOrd="1" destOrd="0" presId="urn:microsoft.com/office/officeart/2005/8/layout/hList6"/>
    <dgm:cxn modelId="{F840FDF5-745D-4476-A196-025C041A5249}" type="presParOf" srcId="{169053A0-1082-45A6-94CE-19BE68308754}" destId="{3FA6D9CD-A75A-4DDE-BA10-C7A1677E9705}" srcOrd="2"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52A6B5-83E2-485A-9ED5-EE9C29252F2B}" type="datetimeFigureOut">
              <a:rPr lang="en-GB" smtClean="0"/>
              <a:t>19/01/2014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019C3-CFF4-4623-86CD-25A1F2A2136E}" type="slidenum">
              <a:rPr lang="en-GB" smtClean="0"/>
              <a:t>‹#›</a:t>
            </a:fld>
            <a:endParaRPr lang="en-GB"/>
          </a:p>
        </p:txBody>
      </p:sp>
    </p:spTree>
    <p:extLst>
      <p:ext uri="{BB962C8B-B14F-4D97-AF65-F5344CB8AC3E}">
        <p14:creationId xmlns:p14="http://schemas.microsoft.com/office/powerpoint/2010/main" val="16610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D4A72A-C09F-454B-87F4-E3FB9C0EDCD4}" type="slidenum">
              <a:rPr lang="en-US" smtClean="0"/>
              <a:pPr eaLnBrk="1" hangingPunct="1"/>
              <a:t>2</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DA4ECD05-BF53-4B28-BB30-78FEB546C017}" type="slidenum">
              <a:rPr lang="en-US"/>
              <a:pPr>
                <a:defRPr/>
              </a:pPr>
              <a:t>‹#›</a:t>
            </a:fld>
            <a:endParaRPr lang="en-US"/>
          </a:p>
        </p:txBody>
      </p:sp>
    </p:spTree>
    <p:extLst>
      <p:ext uri="{BB962C8B-B14F-4D97-AF65-F5344CB8AC3E}">
        <p14:creationId xmlns:p14="http://schemas.microsoft.com/office/powerpoint/2010/main" val="13685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C1C7580-A3ED-41E0-9436-A97A4521964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99931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C8357FB-4814-41F9-AAD3-528AD9D0943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56859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A9272636-554A-417B-A96A-D06DFADF0CB9}" type="slidenum">
              <a:rPr lang="en-US" altLang="zh-CN"/>
              <a:pPr>
                <a:defRPr/>
              </a:pPr>
              <a:t>‹#›</a:t>
            </a:fld>
            <a:endParaRPr lang="en-US" altLang="zh-CN"/>
          </a:p>
        </p:txBody>
      </p:sp>
    </p:spTree>
    <p:extLst>
      <p:ext uri="{BB962C8B-B14F-4D97-AF65-F5344CB8AC3E}">
        <p14:creationId xmlns:p14="http://schemas.microsoft.com/office/powerpoint/2010/main" val="903281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7"/>
          <p:cNvSpPr>
            <a:spLocks noGrp="1" noChangeArrowheads="1"/>
          </p:cNvSpPr>
          <p:nvPr>
            <p:ph type="sldNum" sz="quarter" idx="12"/>
          </p:nvPr>
        </p:nvSpPr>
        <p:spPr>
          <a:ln/>
        </p:spPr>
        <p:txBody>
          <a:bodyPr/>
          <a:lstStyle>
            <a:lvl1pPr>
              <a:defRPr/>
            </a:lvl1pPr>
          </a:lstStyle>
          <a:p>
            <a:fld id="{C2B551E0-50D6-476E-B17B-ED85AEB851DF}" type="slidenum">
              <a:rPr lang="ar-SA">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73631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2A10518D-F7FE-4C59-BA57-DB6349988FC7}" type="slidenum">
              <a:rPr lang="en-GB"/>
              <a:pPr>
                <a:defRPr/>
              </a:pPr>
              <a:t>‹#›</a:t>
            </a:fld>
            <a:endParaRPr lang="en-GB"/>
          </a:p>
        </p:txBody>
      </p:sp>
    </p:spTree>
    <p:extLst>
      <p:ext uri="{BB962C8B-B14F-4D97-AF65-F5344CB8AC3E}">
        <p14:creationId xmlns:p14="http://schemas.microsoft.com/office/powerpoint/2010/main" val="92613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F7206D5-2BD9-4466-B0E8-5600C52120F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7275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FA79BBE-A784-4BD6-BB13-0AFE8269DF8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22951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910A534-9D14-4032-9DC9-7B94C46025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964461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32A69695-303E-4636-B0AC-935A2CBB91A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336402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0B4F0713-9C33-4125-AF27-F24C23A6F0E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991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E838C3F-F7AB-4389-9E72-49DCD61B4B1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7119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6DCE950-8786-47FF-BAA9-8A57D57766D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2788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1C9F947-C3E9-4938-A9C2-65A14D8ABA4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23754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1"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2"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3"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4"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5"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6"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7"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3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eaLnBrk="0" fontAlgn="base" hangingPunct="0">
              <a:spcAft>
                <a:spcPct val="0"/>
              </a:spcAft>
              <a:defRPr/>
            </a:pPr>
            <a:endParaRPr lang="en-US">
              <a:solidFill>
                <a:srgbClr val="FFFFCC"/>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eaLnBrk="0" fontAlgn="base" hangingPunct="0">
              <a:spcAft>
                <a:spcPct val="0"/>
              </a:spcAft>
              <a:defRPr/>
            </a:pPr>
            <a:endParaRPr lang="en-US">
              <a:solidFill>
                <a:srgbClr val="FFFFCC"/>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eaLnBrk="0" fontAlgn="base" hangingPunct="0">
              <a:spcAft>
                <a:spcPct val="0"/>
              </a:spcAft>
              <a:defRPr/>
            </a:pPr>
            <a:fld id="{69402479-71D7-4A3C-8B7A-2E9F7D866F1C}" type="slidenum">
              <a:rPr lang="en-US">
                <a:solidFill>
                  <a:srgbClr val="FFFFCC"/>
                </a:solidFill>
              </a:rPr>
              <a:pPr eaLnBrk="0" fontAlgn="base" hangingPunct="0">
                <a:spcAft>
                  <a:spcPct val="0"/>
                </a:spcAft>
                <a:defRPr/>
              </a:pPr>
              <a:t>‹#›</a:t>
            </a:fld>
            <a:endParaRPr lang="en-US">
              <a:solidFill>
                <a:srgbClr val="FFFFCC"/>
              </a:solidFill>
            </a:endParaRPr>
          </a:p>
        </p:txBody>
      </p:sp>
    </p:spTree>
    <p:extLst>
      <p:ext uri="{BB962C8B-B14F-4D97-AF65-F5344CB8AC3E}">
        <p14:creationId xmlns:p14="http://schemas.microsoft.com/office/powerpoint/2010/main" val="66157491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1039"/>
            <a:ext cx="7772400" cy="2307921"/>
          </a:xfrm>
        </p:spPr>
        <p:txBody>
          <a:bodyPr>
            <a:noAutofit/>
          </a:bodyPr>
          <a:lstStyle/>
          <a:p>
            <a:pPr algn="ctr"/>
            <a:r>
              <a:rPr lang="en-US" sz="6000" b="1" dirty="0" smtClean="0"/>
              <a:t>HOOKWORMS</a:t>
            </a:r>
            <a:endParaRPr lang="en-US" sz="6000" b="1" dirty="0"/>
          </a:p>
        </p:txBody>
      </p:sp>
      <p:sp>
        <p:nvSpPr>
          <p:cNvPr id="3" name="Subtitle 2"/>
          <p:cNvSpPr>
            <a:spLocks noGrp="1"/>
          </p:cNvSpPr>
          <p:nvPr>
            <p:ph type="subTitle" idx="1"/>
          </p:nvPr>
        </p:nvSpPr>
        <p:spPr>
          <a:xfrm>
            <a:off x="685800" y="3505200"/>
            <a:ext cx="7772400" cy="1199704"/>
          </a:xfrm>
        </p:spPr>
        <p:txBody>
          <a:bodyPr>
            <a:normAutofit lnSpcReduction="10000"/>
          </a:bodyPr>
          <a:lstStyle/>
          <a:p>
            <a:pPr algn="ctr"/>
            <a:r>
              <a:rPr lang="en-US" sz="3600" b="1" dirty="0" smtClean="0"/>
              <a:t>KIMAIGA H.O</a:t>
            </a:r>
          </a:p>
          <a:p>
            <a:pPr algn="ctr"/>
            <a:r>
              <a:rPr lang="en-US" sz="3600" b="1" dirty="0" err="1" smtClean="0"/>
              <a:t>MBChB</a:t>
            </a:r>
            <a:r>
              <a:rPr lang="en-US" sz="3600" b="1" dirty="0" smtClean="0"/>
              <a:t> (University of Nairobi)</a:t>
            </a:r>
          </a:p>
        </p:txBody>
      </p:sp>
    </p:spTree>
    <p:extLst>
      <p:ext uri="{BB962C8B-B14F-4D97-AF65-F5344CB8AC3E}">
        <p14:creationId xmlns:p14="http://schemas.microsoft.com/office/powerpoint/2010/main" val="1275247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Bachelor of Medicine And Bachelor of Surgery (MBChB)  Year  2\MEDICAL MICROBIOLOGY\2. PARASITOLOGY\PARA\Morphology of Hookworm and Strongylo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4237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23719"/>
            <a:ext cx="9144000" cy="461665"/>
          </a:xfrm>
          <a:prstGeom prst="rect">
            <a:avLst/>
          </a:prstGeom>
          <a:solidFill>
            <a:srgbClr val="0070C0"/>
          </a:solidFill>
          <a:ln>
            <a:solidFill>
              <a:schemeClr val="accent1"/>
            </a:solidFill>
          </a:ln>
        </p:spPr>
        <p:txBody>
          <a:bodyPr wrap="square">
            <a:spAutoFit/>
          </a:bodyPr>
          <a:lstStyle/>
          <a:p>
            <a:r>
              <a:rPr lang="en-GB" sz="2400" dirty="0"/>
              <a:t>Morphology of Hookworm and </a:t>
            </a:r>
            <a:r>
              <a:rPr lang="en-GB" sz="2400" dirty="0" err="1"/>
              <a:t>Strongyloides</a:t>
            </a:r>
            <a:endParaRPr lang="en-GB" sz="2400" dirty="0"/>
          </a:p>
        </p:txBody>
      </p:sp>
    </p:spTree>
    <p:extLst>
      <p:ext uri="{BB962C8B-B14F-4D97-AF65-F5344CB8AC3E}">
        <p14:creationId xmlns:p14="http://schemas.microsoft.com/office/powerpoint/2010/main" val="148487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838200"/>
          </a:xfrm>
        </p:spPr>
        <p:txBody>
          <a:bodyPr/>
          <a:lstStyle/>
          <a:p>
            <a:r>
              <a:rPr lang="en-US" altLang="zh-CN" b="1" dirty="0">
                <a:latin typeface="Times New Roman" pitchFamily="18" charset="0"/>
              </a:rPr>
              <a:t>Differences between two </a:t>
            </a:r>
            <a:r>
              <a:rPr lang="en-US" altLang="zh-CN" b="1" dirty="0" smtClean="0">
                <a:latin typeface="Times New Roman" pitchFamily="18" charset="0"/>
              </a:rPr>
              <a:t>hookworms</a:t>
            </a:r>
            <a:endParaRPr lang="en-GB" dirty="0"/>
          </a:p>
        </p:txBody>
      </p:sp>
      <p:pic>
        <p:nvPicPr>
          <p:cNvPr id="6146" name="Picture 2" descr="钩虫1.jpg (23329 字节)"/>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21557" y="1011874"/>
            <a:ext cx="9052175" cy="5009414"/>
          </a:xfrm>
          <a:noFill/>
        </p:spPr>
      </p:pic>
      <p:sp>
        <p:nvSpPr>
          <p:cNvPr id="6147" name="Text Box 3"/>
          <p:cNvSpPr txBox="1">
            <a:spLocks noChangeArrowheads="1"/>
          </p:cNvSpPr>
          <p:nvPr/>
        </p:nvSpPr>
        <p:spPr bwMode="auto">
          <a:xfrm>
            <a:off x="990600" y="5462736"/>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spcBef>
                <a:spcPct val="50000"/>
              </a:spcBef>
            </a:pPr>
            <a:r>
              <a:rPr lang="en-US" altLang="zh-CN" dirty="0">
                <a:latin typeface="Times New Roman" pitchFamily="18" charset="0"/>
              </a:rPr>
              <a:t>Adults of A. </a:t>
            </a:r>
            <a:r>
              <a:rPr lang="en-US" altLang="zh-CN" dirty="0" err="1">
                <a:latin typeface="Times New Roman" pitchFamily="18" charset="0"/>
              </a:rPr>
              <a:t>duodenale</a:t>
            </a:r>
            <a:r>
              <a:rPr lang="en-US" altLang="zh-CN" dirty="0">
                <a:latin typeface="Times New Roman" pitchFamily="18" charset="0"/>
              </a:rPr>
              <a:t>                  </a:t>
            </a:r>
          </a:p>
        </p:txBody>
      </p:sp>
      <p:sp>
        <p:nvSpPr>
          <p:cNvPr id="6148" name="Text Box 4"/>
          <p:cNvSpPr txBox="1">
            <a:spLocks noChangeArrowheads="1"/>
          </p:cNvSpPr>
          <p:nvPr/>
        </p:nvSpPr>
        <p:spPr bwMode="auto">
          <a:xfrm>
            <a:off x="5148064" y="5462736"/>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spcBef>
                <a:spcPct val="50000"/>
              </a:spcBef>
            </a:pPr>
            <a:r>
              <a:rPr lang="en-US" altLang="zh-CN" dirty="0">
                <a:latin typeface="Times New Roman" pitchFamily="18" charset="0"/>
              </a:rPr>
              <a:t>Adults of N. </a:t>
            </a:r>
            <a:r>
              <a:rPr lang="en-US" altLang="zh-CN" dirty="0" err="1">
                <a:latin typeface="Times New Roman" pitchFamily="18" charset="0"/>
              </a:rPr>
              <a:t>americanus</a:t>
            </a:r>
            <a:endParaRPr lang="en-US" altLang="zh-CN" dirty="0">
              <a:latin typeface="Times New Roman" pitchFamily="18" charset="0"/>
            </a:endParaRPr>
          </a:p>
        </p:txBody>
      </p:sp>
      <p:sp>
        <p:nvSpPr>
          <p:cNvPr id="6149" name="Text Box 5"/>
          <p:cNvSpPr txBox="1">
            <a:spLocks noChangeArrowheads="1"/>
          </p:cNvSpPr>
          <p:nvPr/>
        </p:nvSpPr>
        <p:spPr bwMode="auto">
          <a:xfrm>
            <a:off x="990600" y="838200"/>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algn="ctr" eaLnBrk="1" hangingPunct="1">
              <a:spcBef>
                <a:spcPct val="50000"/>
              </a:spcBef>
            </a:pPr>
            <a:endParaRPr lang="en-US" altLang="zh-CN" sz="3200" b="1" dirty="0">
              <a:latin typeface="Times New Roman" pitchFamily="18" charset="0"/>
            </a:endParaRPr>
          </a:p>
        </p:txBody>
      </p:sp>
    </p:spTree>
    <p:extLst>
      <p:ext uri="{BB962C8B-B14F-4D97-AF65-F5344CB8AC3E}">
        <p14:creationId xmlns:p14="http://schemas.microsoft.com/office/powerpoint/2010/main" val="1706587264"/>
      </p:ext>
    </p:extLst>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7504" y="260648"/>
            <a:ext cx="9036496" cy="1008112"/>
          </a:xfrm>
        </p:spPr>
        <p:txBody>
          <a:bodyPr/>
          <a:lstStyle/>
          <a:p>
            <a:pPr algn="l" eaLnBrk="1" hangingPunct="1"/>
            <a:r>
              <a:rPr lang="en-US" altLang="zh-CN" sz="2400" b="1" dirty="0" smtClean="0"/>
              <a:t>The Morphological Differences between Two species of Hookworms</a:t>
            </a:r>
          </a:p>
        </p:txBody>
      </p:sp>
      <p:sp>
        <p:nvSpPr>
          <p:cNvPr id="13315" name="Rectangle 3"/>
          <p:cNvSpPr>
            <a:spLocks noGrp="1" noChangeArrowheads="1"/>
          </p:cNvSpPr>
          <p:nvPr>
            <p:ph type="body" idx="1"/>
          </p:nvPr>
        </p:nvSpPr>
        <p:spPr>
          <a:xfrm>
            <a:off x="179512" y="1268760"/>
            <a:ext cx="7897688" cy="5284440"/>
          </a:xfrm>
        </p:spPr>
        <p:txBody>
          <a:bodyPr/>
          <a:lstStyle/>
          <a:p>
            <a:pPr algn="just" eaLnBrk="1" hangingPunct="1">
              <a:lnSpc>
                <a:spcPct val="50000"/>
              </a:lnSpc>
              <a:buFont typeface="Wingdings" pitchFamily="2" charset="2"/>
              <a:buNone/>
            </a:pPr>
            <a:r>
              <a:rPr lang="en-US" altLang="zh-CN" sz="1600" dirty="0" smtClean="0"/>
              <a:t>_____________________________________________________</a:t>
            </a:r>
          </a:p>
          <a:p>
            <a:pPr algn="just" eaLnBrk="1" hangingPunct="1">
              <a:lnSpc>
                <a:spcPct val="80000"/>
              </a:lnSpc>
              <a:buFont typeface="Wingdings" pitchFamily="2" charset="2"/>
              <a:buNone/>
            </a:pPr>
            <a:r>
              <a:rPr lang="en-US" altLang="zh-CN" sz="1600" dirty="0" smtClean="0"/>
              <a:t>                 A. </a:t>
            </a:r>
            <a:r>
              <a:rPr lang="en-US" altLang="zh-CN" sz="1600" dirty="0" err="1" smtClean="0"/>
              <a:t>duodenale</a:t>
            </a:r>
            <a:r>
              <a:rPr lang="en-US" altLang="zh-CN" sz="1600" dirty="0" smtClean="0"/>
              <a:t>                           N. </a:t>
            </a:r>
            <a:r>
              <a:rPr lang="en-US" altLang="zh-CN" sz="1600" dirty="0" err="1" smtClean="0"/>
              <a:t>americanus</a:t>
            </a:r>
            <a:endParaRPr lang="en-US" altLang="zh-CN" sz="1600" dirty="0" smtClean="0"/>
          </a:p>
          <a:p>
            <a:pPr algn="just" eaLnBrk="1" hangingPunct="1">
              <a:lnSpc>
                <a:spcPct val="80000"/>
              </a:lnSpc>
              <a:buFont typeface="Wingdings" pitchFamily="2" charset="2"/>
              <a:buNone/>
            </a:pPr>
            <a:r>
              <a:rPr lang="en-US" altLang="zh-CN" sz="1600" dirty="0" smtClean="0"/>
              <a:t>______________________________________________________</a:t>
            </a:r>
          </a:p>
          <a:p>
            <a:pPr algn="just" eaLnBrk="1" hangingPunct="1">
              <a:lnSpc>
                <a:spcPct val="80000"/>
              </a:lnSpc>
              <a:buFont typeface="Wingdings" pitchFamily="2" charset="2"/>
              <a:buNone/>
            </a:pPr>
            <a:r>
              <a:rPr lang="en-US" altLang="zh-CN" sz="1600" dirty="0" smtClean="0"/>
              <a:t>  Size                 larger                                    smaller</a:t>
            </a:r>
          </a:p>
          <a:p>
            <a:pPr algn="just" eaLnBrk="1" hangingPunct="1">
              <a:lnSpc>
                <a:spcPct val="80000"/>
              </a:lnSpc>
              <a:buFont typeface="Wingdings" pitchFamily="2" charset="2"/>
              <a:buNone/>
            </a:pPr>
            <a:r>
              <a:rPr lang="en-US" altLang="zh-CN" sz="1600" dirty="0" smtClean="0"/>
              <a:t>______________________________________________________</a:t>
            </a:r>
          </a:p>
          <a:p>
            <a:pPr algn="just" eaLnBrk="1" hangingPunct="1">
              <a:lnSpc>
                <a:spcPct val="80000"/>
              </a:lnSpc>
              <a:buFont typeface="Wingdings" pitchFamily="2" charset="2"/>
              <a:buNone/>
            </a:pPr>
            <a:r>
              <a:rPr lang="en-US" altLang="zh-CN" sz="1600" dirty="0" smtClean="0"/>
              <a:t>  Shape        single curve, looks like C      double curves, looks like S   </a:t>
            </a:r>
          </a:p>
          <a:p>
            <a:pPr algn="just" eaLnBrk="1" hangingPunct="1">
              <a:lnSpc>
                <a:spcPct val="80000"/>
              </a:lnSpc>
              <a:buFont typeface="Wingdings" pitchFamily="2" charset="2"/>
              <a:buNone/>
            </a:pPr>
            <a:r>
              <a:rPr lang="en-US" altLang="zh-CN" sz="1600" dirty="0" smtClean="0"/>
              <a:t>______________________________________________________   </a:t>
            </a:r>
          </a:p>
          <a:p>
            <a:pPr algn="just" eaLnBrk="1" hangingPunct="1">
              <a:lnSpc>
                <a:spcPct val="80000"/>
              </a:lnSpc>
              <a:buFont typeface="Wingdings" pitchFamily="2" charset="2"/>
              <a:buNone/>
            </a:pPr>
            <a:r>
              <a:rPr lang="en-US" altLang="zh-CN" sz="1600" dirty="0" smtClean="0"/>
              <a:t>  Mouth        2 pairs of ventral teeth        1peir of ventral cutting plates</a:t>
            </a:r>
          </a:p>
          <a:p>
            <a:pPr algn="just" eaLnBrk="1" hangingPunct="1">
              <a:lnSpc>
                <a:spcPct val="80000"/>
              </a:lnSpc>
              <a:buFont typeface="Wingdings" pitchFamily="2" charset="2"/>
              <a:buNone/>
            </a:pPr>
            <a:r>
              <a:rPr lang="en-US" altLang="zh-CN" sz="1600" dirty="0" smtClean="0"/>
              <a:t>____________________________________________________________</a:t>
            </a:r>
          </a:p>
          <a:p>
            <a:pPr algn="just" eaLnBrk="1" hangingPunct="1">
              <a:lnSpc>
                <a:spcPct val="80000"/>
              </a:lnSpc>
              <a:buFont typeface="Wingdings" pitchFamily="2" charset="2"/>
              <a:buNone/>
            </a:pPr>
            <a:r>
              <a:rPr lang="en-US" altLang="zh-CN" sz="1600" dirty="0" smtClean="0"/>
              <a:t>  </a:t>
            </a:r>
            <a:r>
              <a:rPr lang="en-US" altLang="zh-CN" sz="1600" dirty="0" err="1" smtClean="0"/>
              <a:t>Copulatory</a:t>
            </a:r>
            <a:r>
              <a:rPr lang="en-US" altLang="zh-CN" sz="1600" dirty="0" smtClean="0"/>
              <a:t>     circle in shape                        oval in shape</a:t>
            </a:r>
          </a:p>
          <a:p>
            <a:pPr algn="just" eaLnBrk="1" hangingPunct="1">
              <a:lnSpc>
                <a:spcPct val="80000"/>
              </a:lnSpc>
              <a:buFont typeface="Wingdings" pitchFamily="2" charset="2"/>
              <a:buNone/>
            </a:pPr>
            <a:r>
              <a:rPr lang="en-US" altLang="zh-CN" sz="1600" dirty="0" smtClean="0"/>
              <a:t>  Bursa              (a top view)                            (a top view)</a:t>
            </a:r>
          </a:p>
          <a:p>
            <a:pPr algn="just" eaLnBrk="1" hangingPunct="1">
              <a:lnSpc>
                <a:spcPct val="80000"/>
              </a:lnSpc>
              <a:buFont typeface="Wingdings" pitchFamily="2" charset="2"/>
              <a:buNone/>
            </a:pPr>
            <a:r>
              <a:rPr lang="en-US" altLang="zh-CN" sz="1600" dirty="0" smtClean="0"/>
              <a:t>____________________________________________________________</a:t>
            </a:r>
          </a:p>
          <a:p>
            <a:pPr algn="just" eaLnBrk="1" hangingPunct="1">
              <a:lnSpc>
                <a:spcPct val="80000"/>
              </a:lnSpc>
              <a:buFont typeface="Wingdings" pitchFamily="2" charset="2"/>
              <a:buNone/>
            </a:pPr>
            <a:r>
              <a:rPr lang="en-US" altLang="zh-CN" sz="1600" dirty="0" smtClean="0"/>
              <a:t>  </a:t>
            </a:r>
            <a:r>
              <a:rPr lang="en-US" altLang="zh-CN" sz="1600" dirty="0" err="1" smtClean="0"/>
              <a:t>Copulatory</a:t>
            </a:r>
            <a:r>
              <a:rPr lang="en-US" altLang="zh-CN" sz="1600" dirty="0" smtClean="0"/>
              <a:t>    1pair with separate            1pair of which unite to form </a:t>
            </a:r>
          </a:p>
          <a:p>
            <a:pPr algn="just" eaLnBrk="1" hangingPunct="1">
              <a:lnSpc>
                <a:spcPct val="80000"/>
              </a:lnSpc>
              <a:buFont typeface="Wingdings" pitchFamily="2" charset="2"/>
              <a:buNone/>
            </a:pPr>
            <a:r>
              <a:rPr lang="en-US" altLang="zh-CN" sz="1600" dirty="0" smtClean="0"/>
              <a:t>  spicule          endings                             a  terminal </a:t>
            </a:r>
            <a:r>
              <a:rPr lang="en-US" altLang="zh-CN" sz="1600" dirty="0" err="1" smtClean="0"/>
              <a:t>hooklet</a:t>
            </a:r>
            <a:endParaRPr lang="en-US" altLang="zh-CN" sz="1600" dirty="0" smtClean="0"/>
          </a:p>
          <a:p>
            <a:pPr algn="just" eaLnBrk="1" hangingPunct="1">
              <a:lnSpc>
                <a:spcPct val="80000"/>
              </a:lnSpc>
              <a:buFont typeface="Wingdings" pitchFamily="2" charset="2"/>
              <a:buNone/>
            </a:pPr>
            <a:r>
              <a:rPr lang="en-US" altLang="zh-CN" sz="1600" dirty="0" smtClean="0"/>
              <a:t>_______________________________________________________</a:t>
            </a:r>
          </a:p>
          <a:p>
            <a:pPr algn="just" eaLnBrk="1" hangingPunct="1">
              <a:lnSpc>
                <a:spcPct val="80000"/>
              </a:lnSpc>
              <a:buFont typeface="Wingdings" pitchFamily="2" charset="2"/>
              <a:buNone/>
            </a:pPr>
            <a:r>
              <a:rPr lang="en-US" altLang="zh-CN" sz="1600" dirty="0" smtClean="0"/>
              <a:t>  caudal spine            present                             no</a:t>
            </a:r>
          </a:p>
          <a:p>
            <a:pPr algn="just" eaLnBrk="1" hangingPunct="1">
              <a:lnSpc>
                <a:spcPct val="80000"/>
              </a:lnSpc>
              <a:buFont typeface="Wingdings" pitchFamily="2" charset="2"/>
              <a:buNone/>
            </a:pPr>
            <a:r>
              <a:rPr lang="en-US" altLang="zh-CN" sz="1600" dirty="0" smtClean="0"/>
              <a:t>_______________________________________________________</a:t>
            </a:r>
          </a:p>
          <a:p>
            <a:pPr algn="just" eaLnBrk="1" hangingPunct="1">
              <a:lnSpc>
                <a:spcPct val="80000"/>
              </a:lnSpc>
              <a:buFont typeface="Wingdings" pitchFamily="2" charset="2"/>
              <a:buNone/>
            </a:pPr>
            <a:r>
              <a:rPr lang="en-US" altLang="zh-CN" sz="1600" dirty="0" smtClean="0"/>
              <a:t>  vulva position       post-equatorial                   pre-equatorial </a:t>
            </a:r>
          </a:p>
          <a:p>
            <a:pPr algn="just" eaLnBrk="1" hangingPunct="1">
              <a:lnSpc>
                <a:spcPct val="80000"/>
              </a:lnSpc>
              <a:buFont typeface="Wingdings" pitchFamily="2" charset="2"/>
              <a:buNone/>
            </a:pPr>
            <a:r>
              <a:rPr lang="en-US" altLang="zh-CN" sz="1600" dirty="0" smtClean="0"/>
              <a:t>_______________________________________________________</a:t>
            </a:r>
          </a:p>
          <a:p>
            <a:pPr eaLnBrk="1" hangingPunct="1">
              <a:lnSpc>
                <a:spcPct val="80000"/>
              </a:lnSpc>
            </a:pPr>
            <a:endParaRPr lang="en-US" altLang="zh-CN" sz="1600" dirty="0" smtClean="0"/>
          </a:p>
        </p:txBody>
      </p:sp>
      <p:pic>
        <p:nvPicPr>
          <p:cNvPr id="4" name="Picture 2" descr="F:\Bachelor of Medicine And Bachelor of Surgery\MBChB  Year  2\PHOTOS\Micro biology\20th march\PICT05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121" t="33333" r="7727" b="26667"/>
          <a:stretch/>
        </p:blipFill>
        <p:spPr bwMode="auto">
          <a:xfrm>
            <a:off x="6444208" y="2286000"/>
            <a:ext cx="229985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375676"/>
      </p:ext>
    </p:extLst>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2" name="Picture 4" descr="http://www.biosci.ohio-state.edu/~parasite/pictures/duodenale_sem.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7124" y="0"/>
            <a:ext cx="4122828" cy="4365104"/>
          </a:xfrm>
          <a:noFill/>
        </p:spPr>
      </p:pic>
      <p:sp>
        <p:nvSpPr>
          <p:cNvPr id="7171" name="Rectangle 3"/>
          <p:cNvSpPr>
            <a:spLocks noGrp="1" noChangeArrowheads="1"/>
          </p:cNvSpPr>
          <p:nvPr>
            <p:ph sz="half" idx="2"/>
          </p:nvPr>
        </p:nvSpPr>
        <p:spPr>
          <a:xfrm>
            <a:off x="0" y="4312715"/>
            <a:ext cx="4139952" cy="2520280"/>
          </a:xfrm>
        </p:spPr>
        <p:txBody>
          <a:bodyPr/>
          <a:lstStyle/>
          <a:p>
            <a:pPr lvl="0" algn="just" eaLnBrk="1" hangingPunct="1"/>
            <a:r>
              <a:rPr lang="en-US" altLang="zh-CN" sz="2400" dirty="0" smtClean="0">
                <a:solidFill>
                  <a:srgbClr val="FFFFCC"/>
                </a:solidFill>
              </a:rPr>
              <a:t>Scanning electron micrograph of the mouth capsule of </a:t>
            </a:r>
            <a:r>
              <a:rPr lang="en-US" altLang="zh-CN" sz="2400" i="1" dirty="0" err="1" smtClean="0">
                <a:solidFill>
                  <a:srgbClr val="FFFFCC"/>
                </a:solidFill>
              </a:rPr>
              <a:t>Ancylostoma</a:t>
            </a:r>
            <a:r>
              <a:rPr lang="en-US" altLang="zh-CN" sz="2400" i="1" dirty="0" smtClean="0">
                <a:solidFill>
                  <a:srgbClr val="FFFFCC"/>
                </a:solidFill>
              </a:rPr>
              <a:t> </a:t>
            </a:r>
            <a:r>
              <a:rPr lang="en-US" altLang="zh-CN" sz="2400" i="1" dirty="0" err="1" smtClean="0">
                <a:solidFill>
                  <a:srgbClr val="FFFFCC"/>
                </a:solidFill>
              </a:rPr>
              <a:t>duodenale</a:t>
            </a:r>
            <a:r>
              <a:rPr lang="en-US" altLang="zh-CN" sz="2400" dirty="0" smtClean="0">
                <a:solidFill>
                  <a:srgbClr val="FFFFCC"/>
                </a:solidFill>
              </a:rPr>
              <a:t>. </a:t>
            </a:r>
          </a:p>
          <a:p>
            <a:pPr lvl="0" algn="just" eaLnBrk="1" hangingPunct="1"/>
            <a:r>
              <a:rPr lang="en-US" altLang="zh-CN" sz="2400" dirty="0" smtClean="0">
                <a:solidFill>
                  <a:srgbClr val="FFFFCC"/>
                </a:solidFill>
              </a:rPr>
              <a:t>Has four ventral teeth, two on each side. </a:t>
            </a:r>
          </a:p>
          <a:p>
            <a:pPr algn="just" eaLnBrk="1" hangingPunct="1"/>
            <a:endParaRPr lang="en-US" altLang="zh-CN" sz="2400" dirty="0" smtClean="0"/>
          </a:p>
        </p:txBody>
      </p:sp>
      <p:pic>
        <p:nvPicPr>
          <p:cNvPr id="6" name="Picture 4" descr="http://planeta.terra.com.br/educacao/parasitepics/Necator_americanus_bocaemvarredu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0"/>
            <a:ext cx="4352884" cy="429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4644008" y="4293096"/>
            <a:ext cx="4496900" cy="256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defRPr>
            </a:lvl2pPr>
            <a:lvl3pPr marL="1143000" indent="-228600" algn="l" rtl="0" eaLnBrk="0" fontAlgn="base" hangingPunct="0">
              <a:spcBef>
                <a:spcPct val="20000"/>
              </a:spcBef>
              <a:spcAft>
                <a:spcPct val="0"/>
              </a:spcAft>
              <a:buChar char="•"/>
              <a:defRPr kumimoji="1" sz="2000">
                <a:solidFill>
                  <a:schemeClr val="tx1"/>
                </a:solidFill>
                <a:latin typeface="+mn-lt"/>
              </a:defRPr>
            </a:lvl3pPr>
            <a:lvl4pPr marL="1600200" indent="-228600" algn="l" rtl="0" eaLnBrk="0" fontAlgn="base" hangingPunct="0">
              <a:spcBef>
                <a:spcPct val="20000"/>
              </a:spcBef>
              <a:spcAft>
                <a:spcPct val="0"/>
              </a:spcAft>
              <a:buChar char="–"/>
              <a:defRPr kumimoji="1" sz="1800">
                <a:solidFill>
                  <a:schemeClr val="tx1"/>
                </a:solidFill>
                <a:latin typeface="+mn-lt"/>
              </a:defRPr>
            </a:lvl4pPr>
            <a:lvl5pPr marL="2057400" indent="-228600" algn="l" rtl="0" eaLnBrk="0" fontAlgn="base" hangingPunct="0">
              <a:spcBef>
                <a:spcPct val="20000"/>
              </a:spcBef>
              <a:spcAft>
                <a:spcPct val="0"/>
              </a:spcAft>
              <a:buChar char="»"/>
              <a:defRPr kumimoji="1" sz="1800">
                <a:solidFill>
                  <a:schemeClr val="tx1"/>
                </a:solidFill>
                <a:latin typeface="+mn-lt"/>
              </a:defRPr>
            </a:lvl5pPr>
            <a:lvl6pPr marL="2514600" indent="-228600" algn="l" rtl="0" eaLnBrk="0" fontAlgn="base" hangingPunct="0">
              <a:spcBef>
                <a:spcPct val="20000"/>
              </a:spcBef>
              <a:spcAft>
                <a:spcPct val="0"/>
              </a:spcAft>
              <a:buChar char="»"/>
              <a:defRPr kumimoji="1" sz="1800">
                <a:solidFill>
                  <a:schemeClr val="tx1"/>
                </a:solidFill>
                <a:latin typeface="+mn-lt"/>
              </a:defRPr>
            </a:lvl6pPr>
            <a:lvl7pPr marL="2971800" indent="-228600" algn="l" rtl="0" eaLnBrk="0" fontAlgn="base" hangingPunct="0">
              <a:spcBef>
                <a:spcPct val="20000"/>
              </a:spcBef>
              <a:spcAft>
                <a:spcPct val="0"/>
              </a:spcAft>
              <a:buChar char="»"/>
              <a:defRPr kumimoji="1" sz="1800">
                <a:solidFill>
                  <a:schemeClr val="tx1"/>
                </a:solidFill>
                <a:latin typeface="+mn-lt"/>
              </a:defRPr>
            </a:lvl7pPr>
            <a:lvl8pPr marL="3429000" indent="-228600" algn="l" rtl="0" eaLnBrk="0" fontAlgn="base" hangingPunct="0">
              <a:spcBef>
                <a:spcPct val="20000"/>
              </a:spcBef>
              <a:spcAft>
                <a:spcPct val="0"/>
              </a:spcAft>
              <a:buChar char="»"/>
              <a:defRPr kumimoji="1" sz="1800">
                <a:solidFill>
                  <a:schemeClr val="tx1"/>
                </a:solidFill>
                <a:latin typeface="+mn-lt"/>
              </a:defRPr>
            </a:lvl8pPr>
            <a:lvl9pPr marL="3886200" indent="-228600" algn="l" rtl="0" eaLnBrk="0" fontAlgn="base" hangingPunct="0">
              <a:spcBef>
                <a:spcPct val="20000"/>
              </a:spcBef>
              <a:spcAft>
                <a:spcPct val="0"/>
              </a:spcAft>
              <a:buChar char="»"/>
              <a:defRPr kumimoji="1" sz="1800">
                <a:solidFill>
                  <a:schemeClr val="tx1"/>
                </a:solidFill>
                <a:latin typeface="+mn-lt"/>
              </a:defRPr>
            </a:lvl9pPr>
          </a:lstStyle>
          <a:p>
            <a:pPr algn="just" eaLnBrk="1" hangingPunct="1"/>
            <a:r>
              <a:rPr lang="en-US" altLang="zh-CN" sz="2400" dirty="0" smtClean="0"/>
              <a:t>Scanning electron micrograph of the mouth capsule of </a:t>
            </a:r>
            <a:r>
              <a:rPr lang="en-US" altLang="zh-CN" sz="2400" i="1" dirty="0" err="1" smtClean="0"/>
              <a:t>Necator</a:t>
            </a:r>
            <a:r>
              <a:rPr lang="en-US" altLang="zh-CN" sz="2400" i="1" dirty="0" smtClean="0"/>
              <a:t> </a:t>
            </a:r>
            <a:r>
              <a:rPr lang="en-US" altLang="zh-CN" sz="2400" i="1" dirty="0" err="1" smtClean="0"/>
              <a:t>americanus</a:t>
            </a:r>
            <a:r>
              <a:rPr lang="en-US" altLang="zh-CN" sz="2400" dirty="0" smtClean="0"/>
              <a:t>.</a:t>
            </a:r>
            <a:r>
              <a:rPr lang="en-US" altLang="zh-CN" sz="2400" dirty="0" smtClean="0">
                <a:latin typeface="Times New Roman" pitchFamily="18" charset="0"/>
              </a:rPr>
              <a:t> </a:t>
            </a:r>
            <a:r>
              <a:rPr lang="en-US" altLang="zh-CN" sz="2400" dirty="0" smtClean="0"/>
              <a:t> </a:t>
            </a:r>
          </a:p>
          <a:p>
            <a:pPr algn="just" eaLnBrk="1" hangingPunct="1"/>
            <a:r>
              <a:rPr lang="en-US" altLang="zh-CN" sz="2400" dirty="0" smtClean="0"/>
              <a:t>Has two ventral teeth </a:t>
            </a:r>
            <a:r>
              <a:rPr lang="en-US" dirty="0" smtClean="0"/>
              <a:t>semi </a:t>
            </a:r>
            <a:r>
              <a:rPr lang="en-US" dirty="0"/>
              <a:t>lunar cutting plates</a:t>
            </a:r>
          </a:p>
          <a:p>
            <a:pPr algn="just" eaLnBrk="1" hangingPunct="1"/>
            <a:endParaRPr lang="en-US" altLang="zh-CN" dirty="0" smtClean="0"/>
          </a:p>
        </p:txBody>
      </p:sp>
      <p:pic>
        <p:nvPicPr>
          <p:cNvPr id="8" name="Picture 2" descr="C:\Users\leon\Desktop\hookworm.jpg"/>
          <p:cNvPicPr>
            <a:picLocks noChangeAspect="1" noChangeArrowheads="1"/>
          </p:cNvPicPr>
          <p:nvPr/>
        </p:nvPicPr>
        <p:blipFill>
          <a:blip r:embed="rId4" cstate="print"/>
          <a:stretch>
            <a:fillRect/>
          </a:stretch>
        </p:blipFill>
        <p:spPr bwMode="auto">
          <a:xfrm>
            <a:off x="0" y="2897249"/>
            <a:ext cx="1073696" cy="139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5" descr="necator_americanus_r.jpg"/>
          <p:cNvPicPr>
            <a:picLocks noChangeAspect="1"/>
          </p:cNvPicPr>
          <p:nvPr/>
        </p:nvPicPr>
        <p:blipFill>
          <a:blip r:embed="rId5" cstate="print"/>
          <a:stretch>
            <a:fillRect/>
          </a:stretch>
        </p:blipFill>
        <p:spPr>
          <a:xfrm>
            <a:off x="4788024" y="2897249"/>
            <a:ext cx="1296144" cy="1395847"/>
          </a:xfrm>
          <a:prstGeom prst="rect">
            <a:avLst/>
          </a:prstGeom>
        </p:spPr>
      </p:pic>
    </p:spTree>
    <p:extLst>
      <p:ext uri="{BB962C8B-B14F-4D97-AF65-F5344CB8AC3E}">
        <p14:creationId xmlns:p14="http://schemas.microsoft.com/office/powerpoint/2010/main" val="345968863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0-#ppt_w/2"/>
                                          </p:val>
                                        </p:tav>
                                        <p:tav tm="100000">
                                          <p:val>
                                            <p:strVal val="#ppt_x"/>
                                          </p:val>
                                        </p:tav>
                                      </p:tavLst>
                                    </p:anim>
                                    <p:anim calcmode="lin" valueType="num">
                                      <p:cBhvr additive="base">
                                        <p:cTn id="8"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E:\Bachelor of Medicine And Bachelor of Surgery (MBChB)  Year  2\MEDICAL MICROBIOLOGY\2. PARASITOLOGY\PARA\Hookworm mout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338"/>
            <a:ext cx="9186599" cy="683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421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4788024" y="4581128"/>
            <a:ext cx="4067944" cy="1584176"/>
          </a:xfrm>
        </p:spPr>
        <p:txBody>
          <a:bodyPr/>
          <a:lstStyle/>
          <a:p>
            <a:pPr eaLnBrk="1" hangingPunct="1"/>
            <a:r>
              <a:rPr lang="en-US" altLang="zh-CN" sz="2800" dirty="0" err="1" smtClean="0"/>
              <a:t>Copulatory</a:t>
            </a:r>
            <a:r>
              <a:rPr lang="en-US" altLang="zh-CN" sz="2800" dirty="0" smtClean="0"/>
              <a:t> bursa of N. </a:t>
            </a:r>
            <a:r>
              <a:rPr lang="en-US" altLang="zh-CN" sz="2800" dirty="0" err="1" smtClean="0"/>
              <a:t>americanus</a:t>
            </a:r>
            <a:r>
              <a:rPr lang="en-US" altLang="zh-CN" sz="2800" dirty="0" smtClean="0"/>
              <a:t>(a side view)</a:t>
            </a:r>
          </a:p>
        </p:txBody>
      </p:sp>
      <p:pic>
        <p:nvPicPr>
          <p:cNvPr id="10244" name="Picture 4" descr="http://www.life.sci.qut.edu.au/LIFESCI/darben/figs/nematode/intnema/namermp.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6017" y="0"/>
            <a:ext cx="4427984" cy="4293096"/>
          </a:xfrm>
          <a:noFill/>
        </p:spPr>
      </p:pic>
      <p:sp>
        <p:nvSpPr>
          <p:cNvPr id="4" name="Rectangle 3"/>
          <p:cNvSpPr txBox="1">
            <a:spLocks noChangeArrowheads="1"/>
          </p:cNvSpPr>
          <p:nvPr/>
        </p:nvSpPr>
        <p:spPr bwMode="auto">
          <a:xfrm>
            <a:off x="124379" y="4509120"/>
            <a:ext cx="4150568" cy="234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eaLnBrk="1" hangingPunct="1">
              <a:lnSpc>
                <a:spcPct val="90000"/>
              </a:lnSpc>
            </a:pPr>
            <a:r>
              <a:rPr lang="en-US" altLang="zh-CN" sz="2800" i="1" dirty="0" err="1" smtClean="0"/>
              <a:t>Ancylostoma</a:t>
            </a:r>
            <a:r>
              <a:rPr lang="en-US" altLang="zh-CN" sz="2800" i="1" dirty="0" smtClean="0"/>
              <a:t> </a:t>
            </a:r>
            <a:r>
              <a:rPr lang="en-US" altLang="zh-CN" sz="2800" i="1" dirty="0" err="1" smtClean="0"/>
              <a:t>duodenale</a:t>
            </a:r>
            <a:r>
              <a:rPr lang="en-US" altLang="zh-CN" sz="2800" i="1" dirty="0" smtClean="0"/>
              <a:t> - </a:t>
            </a:r>
            <a:r>
              <a:rPr lang="en-US" altLang="zh-CN" sz="2800" dirty="0" err="1" smtClean="0"/>
              <a:t>copulatory</a:t>
            </a:r>
            <a:r>
              <a:rPr lang="en-US" altLang="zh-CN" sz="2800" dirty="0" smtClean="0"/>
              <a:t> bursa and spines of male(a side view)</a:t>
            </a:r>
          </a:p>
        </p:txBody>
      </p:sp>
      <p:pic>
        <p:nvPicPr>
          <p:cNvPr id="5" name="Picture 4" descr="http://planeta.terra.com.br/educacao/parasitepics/ancylostomaduodenalebolsacopulado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399329" cy="429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70942"/>
      </p:ext>
    </p:extLst>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交合伞.jpg (39400 字节)"/>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r="70022"/>
          <a:stretch/>
        </p:blipFill>
        <p:spPr>
          <a:xfrm>
            <a:off x="6402046" y="0"/>
            <a:ext cx="2757056" cy="4509120"/>
          </a:xfrm>
          <a:noFill/>
        </p:spPr>
      </p:pic>
      <p:sp>
        <p:nvSpPr>
          <p:cNvPr id="11267" name="Text Box 3"/>
          <p:cNvSpPr txBox="1">
            <a:spLocks noChangeArrowheads="1"/>
          </p:cNvSpPr>
          <p:nvPr/>
        </p:nvSpPr>
        <p:spPr bwMode="auto">
          <a:xfrm>
            <a:off x="1905000" y="53340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spcBef>
                <a:spcPct val="50000"/>
              </a:spcBef>
            </a:pPr>
            <a:endParaRPr lang="en-US">
              <a:latin typeface="Times New Roman" pitchFamily="18" charset="0"/>
            </a:endParaRPr>
          </a:p>
        </p:txBody>
      </p:sp>
      <p:sp>
        <p:nvSpPr>
          <p:cNvPr id="11268" name="Text Box 4"/>
          <p:cNvSpPr txBox="1">
            <a:spLocks noChangeArrowheads="1"/>
          </p:cNvSpPr>
          <p:nvPr/>
        </p:nvSpPr>
        <p:spPr bwMode="auto">
          <a:xfrm>
            <a:off x="225236" y="4556744"/>
            <a:ext cx="43571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spcBef>
                <a:spcPct val="20000"/>
              </a:spcBef>
              <a:buClr>
                <a:schemeClr val="tx2"/>
              </a:buClr>
              <a:buSzPct val="90000"/>
            </a:pPr>
            <a:r>
              <a:rPr lang="en-US" altLang="zh-CN" sz="2800" dirty="0" err="1">
                <a:latin typeface="Times New Roman" pitchFamily="18" charset="0"/>
              </a:rPr>
              <a:t>C</a:t>
            </a:r>
            <a:r>
              <a:rPr lang="en-US" altLang="zh-CN" sz="2800" dirty="0" err="1" smtClean="0">
                <a:latin typeface="Times New Roman" pitchFamily="18" charset="0"/>
              </a:rPr>
              <a:t>opulatory</a:t>
            </a:r>
            <a:r>
              <a:rPr lang="en-US" altLang="zh-CN" sz="2800" dirty="0" smtClean="0">
                <a:latin typeface="Times New Roman" pitchFamily="18" charset="0"/>
              </a:rPr>
              <a:t> </a:t>
            </a:r>
            <a:r>
              <a:rPr lang="en-US" altLang="zh-CN" sz="2800" dirty="0">
                <a:latin typeface="Times New Roman" pitchFamily="18" charset="0"/>
              </a:rPr>
              <a:t>bursa of A. </a:t>
            </a:r>
            <a:r>
              <a:rPr lang="en-US" altLang="zh-CN" sz="2800" dirty="0" err="1" smtClean="0">
                <a:latin typeface="Times New Roman" pitchFamily="18" charset="0"/>
              </a:rPr>
              <a:t>duodenale</a:t>
            </a:r>
            <a:r>
              <a:rPr lang="en-US" altLang="zh-CN" sz="2800" dirty="0" smtClean="0">
                <a:latin typeface="Times New Roman" pitchFamily="18" charset="0"/>
              </a:rPr>
              <a:t> (</a:t>
            </a:r>
            <a:r>
              <a:rPr lang="en-US" altLang="zh-CN" sz="2800" dirty="0">
                <a:latin typeface="Times New Roman" pitchFamily="18" charset="0"/>
              </a:rPr>
              <a:t>a top view)</a:t>
            </a:r>
          </a:p>
        </p:txBody>
      </p:sp>
      <p:sp>
        <p:nvSpPr>
          <p:cNvPr id="3" name="Rectangle 2"/>
          <p:cNvSpPr/>
          <p:nvPr/>
        </p:nvSpPr>
        <p:spPr>
          <a:xfrm>
            <a:off x="5004048" y="4509120"/>
            <a:ext cx="4176579" cy="1384995"/>
          </a:xfrm>
          <a:prstGeom prst="rect">
            <a:avLst/>
          </a:prstGeom>
        </p:spPr>
        <p:txBody>
          <a:bodyPr wrap="square">
            <a:spAutoFit/>
          </a:bodyPr>
          <a:lstStyle/>
          <a:p>
            <a:pPr lvl="0">
              <a:spcBef>
                <a:spcPct val="20000"/>
              </a:spcBef>
              <a:buClr>
                <a:srgbClr val="FFCC00"/>
              </a:buClr>
              <a:buSzPct val="90000"/>
            </a:pPr>
            <a:r>
              <a:rPr lang="en-US" altLang="zh-CN" sz="2800" dirty="0" err="1">
                <a:solidFill>
                  <a:srgbClr val="FFFFCC"/>
                </a:solidFill>
                <a:latin typeface="Times New Roman" pitchFamily="18" charset="0"/>
              </a:rPr>
              <a:t>Copulatory</a:t>
            </a:r>
            <a:r>
              <a:rPr lang="en-US" altLang="zh-CN" sz="2800" dirty="0">
                <a:solidFill>
                  <a:srgbClr val="FFFFCC"/>
                </a:solidFill>
                <a:latin typeface="Times New Roman" pitchFamily="18" charset="0"/>
              </a:rPr>
              <a:t> bursa and spines of N. </a:t>
            </a:r>
            <a:r>
              <a:rPr lang="en-US" altLang="zh-CN" sz="2800" dirty="0" err="1">
                <a:solidFill>
                  <a:srgbClr val="FFFFCC"/>
                </a:solidFill>
                <a:latin typeface="Times New Roman" pitchFamily="18" charset="0"/>
              </a:rPr>
              <a:t>americanus</a:t>
            </a:r>
            <a:r>
              <a:rPr lang="en-US" altLang="zh-CN" sz="2800" dirty="0">
                <a:solidFill>
                  <a:srgbClr val="FFFFCC"/>
                </a:solidFill>
                <a:latin typeface="Times New Roman" pitchFamily="18" charset="0"/>
              </a:rPr>
              <a:t> (a side view); </a:t>
            </a:r>
          </a:p>
        </p:txBody>
      </p:sp>
      <p:pic>
        <p:nvPicPr>
          <p:cNvPr id="7" name="Picture 2" descr="交合伞.jpg (39400 字节)"/>
          <p:cNvPicPr>
            <a:picLocks noChangeAspect="1" noChangeArrowheads="1"/>
          </p:cNvPicPr>
          <p:nvPr/>
        </p:nvPicPr>
        <p:blipFill rotWithShape="1">
          <a:blip r:embed="rId2">
            <a:extLst>
              <a:ext uri="{28A0092B-C50C-407E-A947-70E740481C1C}">
                <a14:useLocalDpi xmlns:a14="http://schemas.microsoft.com/office/drawing/2010/main" val="0"/>
              </a:ext>
            </a:extLst>
          </a:blip>
          <a:srcRect l="35100"/>
          <a:stretch/>
        </p:blipFill>
        <p:spPr bwMode="auto">
          <a:xfrm>
            <a:off x="13321" y="0"/>
            <a:ext cx="4990728" cy="450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650443"/>
      </p:ext>
    </p:extLst>
  </p:cSld>
  <p:clrMapOvr>
    <a:masterClrMapping/>
  </p:clrMapOvr>
  <p:transition spd="med">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353073" cy="6858000"/>
          </a:xfrm>
          <a:prstGeom prst="rect">
            <a:avLst/>
          </a:prstGeom>
          <a:solidFill>
            <a:schemeClr val="tx1"/>
          </a:solidFill>
          <a:ln>
            <a:noFill/>
          </a:ln>
          <a:effec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4088" y="116801"/>
            <a:ext cx="4343896" cy="4752359"/>
          </a:xfrm>
          <a:prstGeom prst="rect">
            <a:avLst/>
          </a:prstGeom>
          <a:noFill/>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456647" y="116800"/>
            <a:ext cx="4687353" cy="4763123"/>
          </a:xfrm>
          <a:prstGeom prst="rect">
            <a:avLst/>
          </a:prstGeom>
          <a:noFill/>
        </p:spPr>
      </p:pic>
    </p:spTree>
    <p:extLst>
      <p:ext uri="{BB962C8B-B14F-4D97-AF65-F5344CB8AC3E}">
        <p14:creationId xmlns:p14="http://schemas.microsoft.com/office/powerpoint/2010/main" val="2762315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Bachelor of Medicine And Bachelor of Surgery (MBChB)  Year  2\MEDICAL MICROBIOLOGY\2. PARASITOLOGY\PARA\Rhabditiform (Hookworm &amp; Strongyloid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283968" cy="3212976"/>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E:\Bachelor of Medicine And Bachelor of Surgery (MBChB)  Year  2\MEDICAL MICROBIOLOGY\2. PARASITOLOGY\PARA\Adult female hookw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373" y="3356992"/>
            <a:ext cx="4767627" cy="357572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E:\Bachelor of Medicine And Bachelor of Surgery (MBChB)  Year  2\MEDICAL MICROBIOLOGY\2. PARASITOLOGY\PARA\hookwormadultmouthpart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0763" y="0"/>
            <a:ext cx="4283968" cy="3212976"/>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E:\Bachelor of Medicine And Bachelor of Surgery (MBChB)  Year  2\MEDICAL MICROBIOLOGY\2. PARASITOLOGY\PARA\larvae of hookworm(pointed ta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49" y="3717032"/>
            <a:ext cx="4185065" cy="31387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285" y="6486499"/>
            <a:ext cx="4384534" cy="369332"/>
          </a:xfrm>
          <a:prstGeom prst="rect">
            <a:avLst/>
          </a:prstGeom>
          <a:noFill/>
        </p:spPr>
        <p:txBody>
          <a:bodyPr wrap="none" rtlCol="0">
            <a:spAutoFit/>
          </a:bodyPr>
          <a:lstStyle/>
          <a:p>
            <a:r>
              <a:rPr lang="en-GB" dirty="0" err="1"/>
              <a:t>Filariform</a:t>
            </a:r>
            <a:r>
              <a:rPr lang="en-GB" dirty="0"/>
              <a:t> of </a:t>
            </a:r>
            <a:r>
              <a:rPr lang="en-GB" dirty="0" err="1"/>
              <a:t>Necator</a:t>
            </a:r>
            <a:r>
              <a:rPr lang="en-GB" dirty="0"/>
              <a:t> </a:t>
            </a:r>
            <a:r>
              <a:rPr lang="en-GB" dirty="0" err="1"/>
              <a:t>americanus</a:t>
            </a:r>
            <a:r>
              <a:rPr lang="en-GB" dirty="0"/>
              <a:t> pointed tail</a:t>
            </a:r>
          </a:p>
        </p:txBody>
      </p:sp>
    </p:spTree>
    <p:extLst>
      <p:ext uri="{BB962C8B-B14F-4D97-AF65-F5344CB8AC3E}">
        <p14:creationId xmlns:p14="http://schemas.microsoft.com/office/powerpoint/2010/main" val="1382439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Bachelor of Medicine And Bachelor of Surgery (MBChB)  Year  2\MEDICAL MICROBIOLOGY\2. PARASITOLOGY\PARA\Filariform (Hookworm &amp; Strongyloi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79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b="1" dirty="0" smtClean="0"/>
              <a:t>HOOKWORMS</a:t>
            </a:r>
          </a:p>
        </p:txBody>
      </p:sp>
      <p:sp>
        <p:nvSpPr>
          <p:cNvPr id="2051" name="Rectangle 3"/>
          <p:cNvSpPr>
            <a:spLocks noGrp="1" noChangeArrowheads="1"/>
          </p:cNvSpPr>
          <p:nvPr>
            <p:ph idx="1"/>
          </p:nvPr>
        </p:nvSpPr>
        <p:spPr>
          <a:xfrm>
            <a:off x="251520" y="1700808"/>
            <a:ext cx="8784976" cy="4824536"/>
          </a:xfrm>
        </p:spPr>
        <p:txBody>
          <a:bodyPr/>
          <a:lstStyle/>
          <a:p>
            <a:pPr eaLnBrk="1" hangingPunct="1"/>
            <a:r>
              <a:rPr lang="en-US" sz="2400" dirty="0" smtClean="0"/>
              <a:t>These </a:t>
            </a:r>
            <a:r>
              <a:rPr lang="en-US" sz="2400" dirty="0"/>
              <a:t>are intestinal nematodes of the family </a:t>
            </a:r>
            <a:r>
              <a:rPr lang="en-US" sz="2400" dirty="0" err="1"/>
              <a:t>Ancylostomatidae</a:t>
            </a:r>
            <a:r>
              <a:rPr lang="en-US" sz="2400" dirty="0"/>
              <a:t>.</a:t>
            </a:r>
          </a:p>
          <a:p>
            <a:pPr eaLnBrk="1" hangingPunct="1"/>
            <a:r>
              <a:rPr lang="en-US" sz="2400" dirty="0"/>
              <a:t>Two </a:t>
            </a:r>
            <a:r>
              <a:rPr lang="en-US" sz="2400" dirty="0" smtClean="0"/>
              <a:t>main </a:t>
            </a:r>
            <a:r>
              <a:rPr lang="en-US" sz="2400" dirty="0" err="1" smtClean="0"/>
              <a:t>species:</a:t>
            </a:r>
            <a:r>
              <a:rPr lang="en-US" sz="2400" i="1" dirty="0" err="1" smtClean="0"/>
              <a:t>Ancylostoma</a:t>
            </a:r>
            <a:r>
              <a:rPr lang="en-US" sz="2400" i="1" dirty="0" smtClean="0"/>
              <a:t> </a:t>
            </a:r>
            <a:r>
              <a:rPr lang="en-US" sz="2400" i="1" dirty="0" err="1" smtClean="0"/>
              <a:t>duodenale</a:t>
            </a:r>
            <a:r>
              <a:rPr lang="en-US" sz="2400" i="1" dirty="0" smtClean="0"/>
              <a:t> </a:t>
            </a:r>
            <a:r>
              <a:rPr lang="en-US" sz="2400" dirty="0" smtClean="0"/>
              <a:t>and </a:t>
            </a:r>
            <a:r>
              <a:rPr lang="en-US" sz="2400" i="1" dirty="0" err="1" smtClean="0"/>
              <a:t>Necator</a:t>
            </a:r>
            <a:r>
              <a:rPr lang="en-US" sz="2400" i="1" dirty="0" smtClean="0"/>
              <a:t> </a:t>
            </a:r>
            <a:r>
              <a:rPr lang="en-US" sz="2400" i="1" dirty="0" err="1"/>
              <a:t>americanus</a:t>
            </a:r>
            <a:endParaRPr lang="en-US" sz="2400" dirty="0"/>
          </a:p>
          <a:p>
            <a:pPr eaLnBrk="1" hangingPunct="1"/>
            <a:r>
              <a:rPr lang="en-US" sz="2400" dirty="0" smtClean="0"/>
              <a:t>A </a:t>
            </a:r>
            <a:r>
              <a:rPr lang="en-US" sz="2400" dirty="0"/>
              <a:t>larger group of hookworms infecting animals can invade and parasitize humans (</a:t>
            </a:r>
            <a:r>
              <a:rPr lang="en-US" sz="2400" i="1" dirty="0"/>
              <a:t>A. </a:t>
            </a:r>
            <a:r>
              <a:rPr lang="en-US" sz="2400" i="1" dirty="0" err="1"/>
              <a:t>ceylanicum</a:t>
            </a:r>
            <a:r>
              <a:rPr lang="en-US" sz="2400" dirty="0"/>
              <a:t>) or can penetrate the human skin (causing cutaneous larva </a:t>
            </a:r>
            <a:r>
              <a:rPr lang="en-US" sz="2400" dirty="0" err="1"/>
              <a:t>migrans</a:t>
            </a:r>
            <a:r>
              <a:rPr lang="en-US" sz="2400" dirty="0"/>
              <a:t>), but do not develop any further (</a:t>
            </a:r>
            <a:r>
              <a:rPr lang="en-US" sz="2400" i="1" dirty="0"/>
              <a:t>A</a:t>
            </a:r>
            <a:r>
              <a:rPr lang="en-US" sz="2400" dirty="0"/>
              <a:t>. </a:t>
            </a:r>
            <a:r>
              <a:rPr lang="en-US" sz="2400" i="1" dirty="0" err="1"/>
              <a:t>braziliense</a:t>
            </a:r>
            <a:r>
              <a:rPr lang="en-US" sz="2400" dirty="0"/>
              <a:t>, </a:t>
            </a:r>
            <a:r>
              <a:rPr lang="en-US" sz="2400" i="1" dirty="0"/>
              <a:t>A. </a:t>
            </a:r>
            <a:r>
              <a:rPr lang="en-US" sz="2400" i="1" dirty="0" err="1"/>
              <a:t>caninum</a:t>
            </a:r>
            <a:r>
              <a:rPr lang="en-US" sz="2400" dirty="0"/>
              <a:t>, </a:t>
            </a:r>
            <a:r>
              <a:rPr lang="en-US" sz="2400" i="1" dirty="0" err="1"/>
              <a:t>Uncinaria</a:t>
            </a:r>
            <a:r>
              <a:rPr lang="en-US" sz="2400" i="1" dirty="0"/>
              <a:t> </a:t>
            </a:r>
            <a:r>
              <a:rPr lang="en-US" sz="2400" i="1" dirty="0" err="1"/>
              <a:t>stenocephala</a:t>
            </a:r>
            <a:r>
              <a:rPr lang="en-US" sz="2400" dirty="0"/>
              <a:t>).  </a:t>
            </a:r>
            <a:endParaRPr lang="en-US" sz="2400" dirty="0" smtClean="0"/>
          </a:p>
          <a:p>
            <a:pPr eaLnBrk="1" hangingPunct="1"/>
            <a:r>
              <a:rPr lang="en-US" sz="2400" dirty="0" smtClean="0"/>
              <a:t>Occasionally </a:t>
            </a:r>
            <a:r>
              <a:rPr lang="en-US" sz="2400" i="1" dirty="0"/>
              <a:t>A. </a:t>
            </a:r>
            <a:r>
              <a:rPr lang="en-US" sz="2400" i="1" dirty="0" err="1"/>
              <a:t>caninum</a:t>
            </a:r>
            <a:r>
              <a:rPr lang="en-US" sz="2400" dirty="0"/>
              <a:t> larvae may migrate to the human intestine, causing </a:t>
            </a:r>
            <a:r>
              <a:rPr lang="en-US" sz="2400" dirty="0" err="1"/>
              <a:t>eosinophilic</a:t>
            </a:r>
            <a:r>
              <a:rPr lang="en-US" sz="2400" dirty="0"/>
              <a:t> enteritis.  </a:t>
            </a:r>
            <a:r>
              <a:rPr lang="en-US" sz="2400" i="1" dirty="0" err="1"/>
              <a:t>Ancylostoma</a:t>
            </a:r>
            <a:r>
              <a:rPr lang="en-US" sz="2400" dirty="0"/>
              <a:t> </a:t>
            </a:r>
            <a:r>
              <a:rPr lang="en-US" sz="2400" i="1" dirty="0" err="1"/>
              <a:t>caninum</a:t>
            </a:r>
            <a:r>
              <a:rPr lang="en-US" sz="2400" dirty="0"/>
              <a:t> larvae have also been implicated as a cause of diffuse unilateral </a:t>
            </a:r>
            <a:r>
              <a:rPr lang="en-US" sz="2400" dirty="0" err="1"/>
              <a:t>subacute</a:t>
            </a:r>
            <a:r>
              <a:rPr lang="en-US" sz="2400" dirty="0"/>
              <a:t> </a:t>
            </a:r>
            <a:r>
              <a:rPr lang="en-US" sz="2400" dirty="0" err="1"/>
              <a:t>neuroretinitis</a:t>
            </a:r>
            <a:r>
              <a:rPr lang="en-US" sz="2400" dirty="0"/>
              <a:t>.</a:t>
            </a:r>
            <a:endParaRPr lang="en-US" sz="2400" dirty="0" smtClean="0"/>
          </a:p>
        </p:txBody>
      </p:sp>
    </p:spTree>
    <p:extLst>
      <p:ext uri="{BB962C8B-B14F-4D97-AF65-F5344CB8AC3E}">
        <p14:creationId xmlns:p14="http://schemas.microsoft.com/office/powerpoint/2010/main" val="3937066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55" name="Rectangle 15"/>
          <p:cNvSpPr>
            <a:spLocks noGrp="1" noChangeArrowheads="1"/>
          </p:cNvSpPr>
          <p:nvPr>
            <p:ph type="title" sz="quarter"/>
          </p:nvPr>
        </p:nvSpPr>
        <p:spPr/>
        <p:txBody>
          <a:bodyPr/>
          <a:lstStyle/>
          <a:p>
            <a:pPr eaLnBrk="1" fontAlgn="auto" hangingPunct="1">
              <a:spcAft>
                <a:spcPts val="0"/>
              </a:spcAft>
              <a:defRPr/>
            </a:pPr>
            <a:r>
              <a:rPr lang="en-US"/>
              <a:t>Hookworm larvae</a:t>
            </a:r>
            <a:endParaRPr lang="en-GB"/>
          </a:p>
        </p:txBody>
      </p:sp>
      <p:pic>
        <p:nvPicPr>
          <p:cNvPr id="21507"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132138" y="1628775"/>
            <a:ext cx="1905000" cy="1905000"/>
          </a:xfrm>
          <a:noFill/>
        </p:spPr>
      </p:pic>
      <p:pic>
        <p:nvPicPr>
          <p:cNvPr id="21508"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15000" y="1739900"/>
            <a:ext cx="1905000" cy="1906588"/>
          </a:xfrm>
          <a:noFill/>
        </p:spPr>
      </p:pic>
      <p:pic>
        <p:nvPicPr>
          <p:cNvPr id="21509" name="Picture 1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403350" y="4005263"/>
            <a:ext cx="3495675" cy="1905000"/>
          </a:xfrm>
          <a:noFill/>
        </p:spPr>
      </p:pic>
      <p:pic>
        <p:nvPicPr>
          <p:cNvPr id="21510" name="Picture 14"/>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167313" y="4079875"/>
            <a:ext cx="3000375" cy="1905000"/>
          </a:xfrm>
          <a:noFill/>
        </p:spPr>
      </p:pic>
      <p:sp>
        <p:nvSpPr>
          <p:cNvPr id="9" name="Slide Number Placeholder 8"/>
          <p:cNvSpPr>
            <a:spLocks noGrp="1"/>
          </p:cNvSpPr>
          <p:nvPr>
            <p:ph type="sldNum" sz="quarter" idx="12"/>
          </p:nvPr>
        </p:nvSpPr>
        <p:spPr/>
        <p:txBody>
          <a:bodyPr/>
          <a:lstStyle/>
          <a:p>
            <a:pPr>
              <a:defRPr/>
            </a:pPr>
            <a:fld id="{83E4BFE9-6F23-4A28-BAAA-80BFF132A1BC}" type="slidenum">
              <a:rPr lang="en-GB"/>
              <a:pPr>
                <a:defRPr/>
              </a:pPr>
              <a:t>20</a:t>
            </a:fld>
            <a:endParaRPr lang="en-GB"/>
          </a:p>
        </p:txBody>
      </p:sp>
      <p:sp>
        <p:nvSpPr>
          <p:cNvPr id="21512" name="Text Box 17"/>
          <p:cNvSpPr txBox="1">
            <a:spLocks noChangeArrowheads="1"/>
          </p:cNvSpPr>
          <p:nvPr/>
        </p:nvSpPr>
        <p:spPr bwMode="auto">
          <a:xfrm>
            <a:off x="1042988" y="2349500"/>
            <a:ext cx="165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Rhabdiform L2</a:t>
            </a:r>
            <a:endParaRPr lang="en-GB"/>
          </a:p>
        </p:txBody>
      </p:sp>
      <p:sp>
        <p:nvSpPr>
          <p:cNvPr id="21513" name="Text Box 18"/>
          <p:cNvSpPr txBox="1">
            <a:spLocks noChangeArrowheads="1"/>
          </p:cNvSpPr>
          <p:nvPr/>
        </p:nvSpPr>
        <p:spPr bwMode="auto">
          <a:xfrm>
            <a:off x="0" y="4365625"/>
            <a:ext cx="1476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Filariform L3</a:t>
            </a:r>
            <a:endParaRPr lang="en-GB"/>
          </a:p>
        </p:txBody>
      </p:sp>
    </p:spTree>
    <p:extLst>
      <p:ext uri="{BB962C8B-B14F-4D97-AF65-F5344CB8AC3E}">
        <p14:creationId xmlns:p14="http://schemas.microsoft.com/office/powerpoint/2010/main" val="740691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206680" cy="5835352"/>
          </a:xfrm>
        </p:spPr>
        <p:txBody>
          <a:bodyPr/>
          <a:lstStyle/>
          <a:p>
            <a:pPr marL="0" indent="0">
              <a:buNone/>
            </a:pPr>
            <a:r>
              <a:rPr lang="en-US" altLang="zh-CN" b="1" dirty="0" smtClean="0"/>
              <a:t>Eggs</a:t>
            </a:r>
            <a:endParaRPr lang="en-US" altLang="zh-CN" dirty="0" smtClean="0"/>
          </a:p>
          <a:p>
            <a:r>
              <a:rPr lang="en-US" dirty="0"/>
              <a:t>60-75 µm by 35-40 </a:t>
            </a:r>
            <a:r>
              <a:rPr lang="en-US" dirty="0" smtClean="0"/>
              <a:t>µm </a:t>
            </a:r>
            <a:r>
              <a:rPr lang="en-US" altLang="zh-CN" dirty="0" smtClean="0">
                <a:cs typeface="Tahoma" pitchFamily="34" charset="0"/>
              </a:rPr>
              <a:t>in size</a:t>
            </a:r>
          </a:p>
          <a:p>
            <a:r>
              <a:rPr lang="en-US" altLang="zh-CN" dirty="0" smtClean="0">
                <a:cs typeface="Tahoma" pitchFamily="34" charset="0"/>
              </a:rPr>
              <a:t>Oval </a:t>
            </a:r>
            <a:r>
              <a:rPr lang="en-US" altLang="zh-CN" dirty="0">
                <a:cs typeface="Tahoma" pitchFamily="34" charset="0"/>
              </a:rPr>
              <a:t>in </a:t>
            </a:r>
            <a:r>
              <a:rPr lang="en-US" altLang="zh-CN" dirty="0" smtClean="0">
                <a:cs typeface="Tahoma" pitchFamily="34" charset="0"/>
              </a:rPr>
              <a:t>shape</a:t>
            </a:r>
          </a:p>
          <a:p>
            <a:r>
              <a:rPr lang="en-US" altLang="zh-CN" dirty="0" smtClean="0">
                <a:cs typeface="Tahoma" pitchFamily="34" charset="0"/>
              </a:rPr>
              <a:t>Shell </a:t>
            </a:r>
            <a:r>
              <a:rPr lang="en-US" altLang="zh-CN" dirty="0">
                <a:cs typeface="Tahoma" pitchFamily="34" charset="0"/>
              </a:rPr>
              <a:t>is thin and colorless. Content is </a:t>
            </a:r>
            <a:r>
              <a:rPr lang="en-US" altLang="zh-CN" dirty="0" smtClean="0">
                <a:cs typeface="Tahoma" pitchFamily="34" charset="0"/>
              </a:rPr>
              <a:t>2-8cells.</a:t>
            </a:r>
          </a:p>
          <a:p>
            <a:r>
              <a:rPr lang="en-US" dirty="0"/>
              <a:t>The eggs of </a:t>
            </a:r>
            <a:r>
              <a:rPr lang="en-US" i="1" dirty="0" err="1"/>
              <a:t>Ancylostoma</a:t>
            </a:r>
            <a:r>
              <a:rPr lang="en-US" dirty="0"/>
              <a:t> and </a:t>
            </a:r>
            <a:r>
              <a:rPr lang="en-US" i="1" dirty="0" err="1"/>
              <a:t>Necator</a:t>
            </a:r>
            <a:r>
              <a:rPr lang="en-US" dirty="0"/>
              <a:t> cannot be differentiated microscopically</a:t>
            </a:r>
            <a:endParaRPr lang="en-US" altLang="zh-CN" dirty="0" smtClean="0">
              <a:cs typeface="Tahoma" pitchFamily="34" charset="0"/>
            </a:endParaRPr>
          </a:p>
        </p:txBody>
      </p:sp>
      <p:pic>
        <p:nvPicPr>
          <p:cNvPr id="4" name="Picture 7" descr="http://www.biosci.ohio-state.edu/~parasite/pictures/hookworm_egg_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039" y="4005064"/>
            <a:ext cx="3552479" cy="28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ookworm egg"/>
          <p:cNvPicPr/>
          <p:nvPr/>
        </p:nvPicPr>
        <p:blipFill>
          <a:blip r:embed="rId3"/>
          <a:srcRect/>
          <a:stretch>
            <a:fillRect/>
          </a:stretch>
        </p:blipFill>
        <p:spPr bwMode="auto">
          <a:xfrm>
            <a:off x="8206" y="4005064"/>
            <a:ext cx="2259538" cy="2852936"/>
          </a:xfrm>
          <a:prstGeom prst="rect">
            <a:avLst/>
          </a:prstGeom>
          <a:noFill/>
          <a:ln w="9525">
            <a:noFill/>
            <a:miter lim="800000"/>
            <a:headEnd/>
            <a:tailEnd/>
          </a:ln>
        </p:spPr>
      </p:pic>
      <p:pic>
        <p:nvPicPr>
          <p:cNvPr id="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960" y="4953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221163" y="-26609"/>
            <a:ext cx="1905000" cy="1905000"/>
          </a:xfrm>
          <a:prstGeom prst="rect">
            <a:avLst/>
          </a:prstGeom>
        </p:spPr>
      </p:pic>
    </p:spTree>
    <p:extLst>
      <p:ext uri="{BB962C8B-B14F-4D97-AF65-F5344CB8AC3E}">
        <p14:creationId xmlns:p14="http://schemas.microsoft.com/office/powerpoint/2010/main" val="3279368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Bachelor of Medicine And Bachelor of Surgery (MBChB)  Year  2\MEDICAL MICROBIOLOGY\2. PARASITOLOGY\PARA\Egg hookworm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0" y="0"/>
            <a:ext cx="3950208" cy="296265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E:\Bachelor of Medicine And Bachelor of Surgery (MBChB)  Year  2\MEDICAL MICROBIOLOGY\2. PARASITOLOGY\PARA\Hookworm eg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9032" y="0"/>
            <a:ext cx="3934968" cy="353872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E:\Bachelor of Medicine And Bachelor of Surgery (MBChB)  Year  2\MEDICAL MICROBIOLOGY\2. PARASITOLOGY\PARA\hookworm egg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861048"/>
            <a:ext cx="3707904" cy="2996952"/>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E:\Bachelor of Medicine And Bachelor of Surgery (MBChB)  Year  2\MEDICAL MICROBIOLOGY\2. PARASITOLOGY\PARA\hookwormegg2.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0"/>
            <a:ext cx="2657475"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E:\Bachelor of Medicine And Bachelor of Surgery (MBChB)  Year  2\MEDICAL MICROBIOLOGY\2. PARASITOLOGY\PARA\Hookworm ov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5879" y="3861048"/>
            <a:ext cx="3554313" cy="29717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Bachelor of Medicine And Bachelor of Surgery (MBChB)  Year  2\MEDICAL MICROBIOLOGY\5. MICROBIOLOGY PRACTICALS AND DEMONSTRATIONS\Laboratry Pictures\Microbiology cdc pics\Metazoa\Hookworm spp - egg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905" y="2897104"/>
            <a:ext cx="5436096" cy="407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052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Bachelor of Medicine And Bachelor of Surgery (MBChB)  Year  2\MEDICAL MICROBIOLOGY\2. PARASITOLOGY\PARA\Hookworm eg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7643" y="0"/>
            <a:ext cx="52087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32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61" y="7284"/>
            <a:ext cx="9189090" cy="6850716"/>
          </a:xfrm>
          <a:prstGeom prst="rect">
            <a:avLst/>
          </a:prstGeom>
          <a:solidFill>
            <a:schemeClr val="tx1"/>
          </a:solidFill>
          <a:ln>
            <a:noFill/>
          </a:ln>
          <a:effectLst/>
        </p:spPr>
      </p:pic>
    </p:spTree>
    <p:extLst>
      <p:ext uri="{BB962C8B-B14F-4D97-AF65-F5344CB8AC3E}">
        <p14:creationId xmlns:p14="http://schemas.microsoft.com/office/powerpoint/2010/main" val="3064831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23" y="0"/>
            <a:ext cx="9098890" cy="6858000"/>
          </a:xfrm>
          <a:prstGeom prst="rect">
            <a:avLst/>
          </a:prstGeom>
          <a:solidFill>
            <a:schemeClr val="tx1"/>
          </a:solidFill>
          <a:ln>
            <a:noFill/>
          </a:ln>
          <a:effectLst/>
        </p:spPr>
      </p:pic>
    </p:spTree>
    <p:extLst>
      <p:ext uri="{BB962C8B-B14F-4D97-AF65-F5344CB8AC3E}">
        <p14:creationId xmlns:p14="http://schemas.microsoft.com/office/powerpoint/2010/main" val="3879623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934"/>
          <a:stretch/>
        </p:blipFill>
        <p:spPr bwMode="auto">
          <a:xfrm>
            <a:off x="0" y="26608"/>
            <a:ext cx="9050059" cy="6714760"/>
          </a:xfrm>
          <a:prstGeom prst="rect">
            <a:avLst/>
          </a:prstGeom>
          <a:solidFill>
            <a:schemeClr val="tx1"/>
          </a:solidFill>
          <a:ln>
            <a:noFill/>
          </a:ln>
          <a:effectLst/>
        </p:spPr>
      </p:pic>
    </p:spTree>
    <p:extLst>
      <p:ext uri="{BB962C8B-B14F-4D97-AF65-F5344CB8AC3E}">
        <p14:creationId xmlns:p14="http://schemas.microsoft.com/office/powerpoint/2010/main" val="597581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83"/>
          <a:stretch/>
        </p:blipFill>
        <p:spPr bwMode="auto">
          <a:xfrm>
            <a:off x="-1" y="0"/>
            <a:ext cx="9293473" cy="6858000"/>
          </a:xfrm>
          <a:prstGeom prst="rect">
            <a:avLst/>
          </a:prstGeom>
          <a:solidFill>
            <a:schemeClr val="tx1"/>
          </a:solidFill>
          <a:ln>
            <a:noFill/>
          </a:ln>
          <a:effectLst/>
        </p:spPr>
      </p:pic>
    </p:spTree>
    <p:extLst>
      <p:ext uri="{BB962C8B-B14F-4D97-AF65-F5344CB8AC3E}">
        <p14:creationId xmlns:p14="http://schemas.microsoft.com/office/powerpoint/2010/main" val="1181562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228600"/>
            <a:ext cx="8229600" cy="1143000"/>
          </a:xfrm>
        </p:spPr>
        <p:txBody>
          <a:bodyPr>
            <a:normAutofit fontScale="90000"/>
          </a:bodyPr>
          <a:lstStyle/>
          <a:p>
            <a:r>
              <a:rPr lang="en-US" dirty="0" smtClean="0"/>
              <a:t>PRINCIPAL OF COMMUNICABLE 				DISEASES</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565250354"/>
              </p:ext>
            </p:extLst>
          </p:nvPr>
        </p:nvGraphicFramePr>
        <p:xfrm>
          <a:off x="457200" y="1600200"/>
          <a:ext cx="4724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596928526"/>
              </p:ext>
            </p:extLst>
          </p:nvPr>
        </p:nvGraphicFramePr>
        <p:xfrm>
          <a:off x="5105400" y="1600200"/>
          <a:ext cx="35814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45533829"/>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 Reservoirs</a:t>
            </a:r>
            <a:endParaRPr lang="en-US" dirty="0"/>
          </a:p>
        </p:txBody>
      </p:sp>
      <p:sp>
        <p:nvSpPr>
          <p:cNvPr id="3" name="Content Placeholder 2"/>
          <p:cNvSpPr>
            <a:spLocks noGrp="1"/>
          </p:cNvSpPr>
          <p:nvPr>
            <p:ph idx="1"/>
          </p:nvPr>
        </p:nvSpPr>
        <p:spPr/>
        <p:txBody>
          <a:bodyPr/>
          <a:lstStyle/>
          <a:p>
            <a:r>
              <a:rPr lang="en-US" dirty="0" smtClean="0"/>
              <a:t>Human beings-mainly.</a:t>
            </a:r>
          </a:p>
          <a:p>
            <a:r>
              <a:rPr lang="en-US" dirty="0" smtClean="0"/>
              <a:t>Dogs</a:t>
            </a:r>
          </a:p>
          <a:p>
            <a:r>
              <a:rPr lang="en-US" dirty="0" smtClean="0"/>
              <a:t>Cats</a:t>
            </a:r>
            <a:endParaRPr lang="en-US" dirty="0"/>
          </a:p>
        </p:txBody>
      </p:sp>
    </p:spTree>
    <p:extLst>
      <p:ext uri="{BB962C8B-B14F-4D97-AF65-F5344CB8AC3E}">
        <p14:creationId xmlns:p14="http://schemas.microsoft.com/office/powerpoint/2010/main" val="3572045291"/>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ANCYLOSTOMIASIS</a:t>
            </a:r>
          </a:p>
        </p:txBody>
      </p:sp>
      <p:sp>
        <p:nvSpPr>
          <p:cNvPr id="3" name="Content Placeholder 2"/>
          <p:cNvSpPr>
            <a:spLocks noGrp="1"/>
          </p:cNvSpPr>
          <p:nvPr>
            <p:ph idx="1"/>
          </p:nvPr>
        </p:nvSpPr>
        <p:spPr/>
        <p:txBody>
          <a:bodyPr>
            <a:normAutofit fontScale="92500" lnSpcReduction="10000"/>
          </a:bodyPr>
          <a:lstStyle/>
          <a:p>
            <a:r>
              <a:rPr lang="en-US" dirty="0" smtClean="0"/>
              <a:t>It is an intestinal infection caused by </a:t>
            </a:r>
            <a:r>
              <a:rPr lang="en-US" i="1" dirty="0" err="1" smtClean="0"/>
              <a:t>Ancylostoma</a:t>
            </a:r>
            <a:r>
              <a:rPr lang="en-US" i="1" dirty="0" smtClean="0"/>
              <a:t> </a:t>
            </a:r>
            <a:r>
              <a:rPr lang="en-US" i="1" dirty="0" err="1" smtClean="0"/>
              <a:t>duodenale</a:t>
            </a:r>
            <a:r>
              <a:rPr lang="en-US" i="1" dirty="0" smtClean="0"/>
              <a:t> </a:t>
            </a:r>
            <a:r>
              <a:rPr lang="en-US" dirty="0" smtClean="0"/>
              <a:t>and/or </a:t>
            </a:r>
            <a:r>
              <a:rPr lang="en-US" i="1" dirty="0" err="1" smtClean="0"/>
              <a:t>Necator</a:t>
            </a:r>
            <a:r>
              <a:rPr lang="en-US" i="1" dirty="0" smtClean="0"/>
              <a:t> </a:t>
            </a:r>
            <a:r>
              <a:rPr lang="en-US" i="1" dirty="0" err="1" smtClean="0"/>
              <a:t>americanus</a:t>
            </a:r>
            <a:r>
              <a:rPr lang="en-US" i="1" dirty="0" smtClean="0"/>
              <a:t>. </a:t>
            </a:r>
          </a:p>
          <a:p>
            <a:r>
              <a:rPr lang="en-US" dirty="0" smtClean="0"/>
              <a:t>It is recognized to cause intestinal blood loss, leading to iron deficiency anemia, common in tropical subtropical areas.</a:t>
            </a:r>
          </a:p>
          <a:p>
            <a:r>
              <a:rPr lang="en-US" dirty="0" smtClean="0"/>
              <a:t>The disease is also known as miners or brick makers anemia, Tunnel disease, Hookworm infection or Egyptian </a:t>
            </a:r>
            <a:r>
              <a:rPr lang="en-US" dirty="0" err="1" smtClean="0"/>
              <a:t>chlorosis</a:t>
            </a:r>
            <a:r>
              <a:rPr lang="en-US" dirty="0" smtClean="0"/>
              <a:t>.</a:t>
            </a:r>
          </a:p>
        </p:txBody>
      </p:sp>
    </p:spTree>
    <p:extLst>
      <p:ext uri="{BB962C8B-B14F-4D97-AF65-F5344CB8AC3E}">
        <p14:creationId xmlns:p14="http://schemas.microsoft.com/office/powerpoint/2010/main" val="1532172091"/>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of Exit from </a:t>
            </a:r>
            <a:r>
              <a:rPr lang="en-US" dirty="0" err="1" smtClean="0"/>
              <a:t>resevior</a:t>
            </a:r>
            <a:endParaRPr lang="en-US" dirty="0"/>
          </a:p>
        </p:txBody>
      </p:sp>
      <p:sp>
        <p:nvSpPr>
          <p:cNvPr id="3" name="Content Placeholder 2"/>
          <p:cNvSpPr>
            <a:spLocks noGrp="1"/>
          </p:cNvSpPr>
          <p:nvPr>
            <p:ph idx="1"/>
          </p:nvPr>
        </p:nvSpPr>
        <p:spPr/>
        <p:txBody>
          <a:bodyPr/>
          <a:lstStyle/>
          <a:p>
            <a:r>
              <a:rPr lang="en-US" dirty="0" smtClean="0"/>
              <a:t>Gastrointestinal route- through defecation.</a:t>
            </a:r>
          </a:p>
          <a:p>
            <a:r>
              <a:rPr lang="en-US" dirty="0" smtClean="0"/>
              <a:t>Respiratory route- through coughing and sneezing of the infective larval stage(L3).</a:t>
            </a:r>
            <a:endParaRPr lang="en-US" dirty="0"/>
          </a:p>
        </p:txBody>
      </p:sp>
    </p:spTree>
    <p:extLst>
      <p:ext uri="{BB962C8B-B14F-4D97-AF65-F5344CB8AC3E}">
        <p14:creationId xmlns:p14="http://schemas.microsoft.com/office/powerpoint/2010/main" val="4110533923"/>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of Transmission</a:t>
            </a:r>
            <a:endParaRPr lang="en-US" dirty="0"/>
          </a:p>
        </p:txBody>
      </p:sp>
      <p:sp>
        <p:nvSpPr>
          <p:cNvPr id="3" name="Content Placeholder 2"/>
          <p:cNvSpPr>
            <a:spLocks noGrp="1"/>
          </p:cNvSpPr>
          <p:nvPr>
            <p:ph idx="1"/>
          </p:nvPr>
        </p:nvSpPr>
        <p:spPr/>
        <p:txBody>
          <a:bodyPr/>
          <a:lstStyle/>
          <a:p>
            <a:r>
              <a:rPr lang="en-US" dirty="0" smtClean="0"/>
              <a:t>Indirect passive transmission-contamination of soil.</a:t>
            </a:r>
          </a:p>
          <a:p>
            <a:r>
              <a:rPr lang="en-US" dirty="0" smtClean="0"/>
              <a:t> It occurs after 5 or more minutes of skin contact with the soil that is infected with the viable larvae</a:t>
            </a:r>
            <a:r>
              <a:rPr lang="en-US" dirty="0"/>
              <a:t>.</a:t>
            </a:r>
          </a:p>
        </p:txBody>
      </p:sp>
    </p:spTree>
    <p:extLst>
      <p:ext uri="{BB962C8B-B14F-4D97-AF65-F5344CB8AC3E}">
        <p14:creationId xmlns:p14="http://schemas.microsoft.com/office/powerpoint/2010/main" val="2951481689"/>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 of Entry into host</a:t>
            </a:r>
            <a:endParaRPr lang="en-US" dirty="0"/>
          </a:p>
        </p:txBody>
      </p:sp>
      <p:sp>
        <p:nvSpPr>
          <p:cNvPr id="3" name="Content Placeholder 2"/>
          <p:cNvSpPr>
            <a:spLocks noGrp="1"/>
          </p:cNvSpPr>
          <p:nvPr>
            <p:ph idx="1"/>
          </p:nvPr>
        </p:nvSpPr>
        <p:spPr/>
        <p:txBody>
          <a:bodyPr/>
          <a:lstStyle/>
          <a:p>
            <a:r>
              <a:rPr lang="en-US" dirty="0" smtClean="0"/>
              <a:t>Skin penetration-The larvae transforms and feeds in conducive (warm, moist) environment. At the 3</a:t>
            </a:r>
            <a:r>
              <a:rPr lang="en-US" baseline="30000" dirty="0" smtClean="0"/>
              <a:t>rd</a:t>
            </a:r>
            <a:r>
              <a:rPr lang="en-US" dirty="0" smtClean="0"/>
              <a:t> larval stage, </a:t>
            </a:r>
            <a:r>
              <a:rPr lang="en-US" dirty="0" err="1" smtClean="0"/>
              <a:t>filariform</a:t>
            </a:r>
            <a:r>
              <a:rPr lang="en-US" dirty="0" smtClean="0"/>
              <a:t> larvae, it penetrates intact skin(foot, hands and buttocks)</a:t>
            </a:r>
          </a:p>
          <a:p>
            <a:r>
              <a:rPr lang="en-US" dirty="0" smtClean="0"/>
              <a:t>It penetrates within about 5minutes of contact.</a:t>
            </a:r>
          </a:p>
          <a:p>
            <a:endParaRPr lang="en-US" dirty="0"/>
          </a:p>
        </p:txBody>
      </p:sp>
    </p:spTree>
    <p:extLst>
      <p:ext uri="{BB962C8B-B14F-4D97-AF65-F5344CB8AC3E}">
        <p14:creationId xmlns:p14="http://schemas.microsoft.com/office/powerpoint/2010/main" val="1544498057"/>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640960" cy="5256624"/>
          </a:xfrm>
        </p:spPr>
        <p:txBody>
          <a:bodyPr>
            <a:noAutofit/>
          </a:bodyPr>
          <a:lstStyle/>
          <a:p>
            <a:r>
              <a:rPr lang="en-US" sz="2400" dirty="0"/>
              <a:t>Eggs are passed in the stool </a:t>
            </a:r>
            <a:endParaRPr lang="en-GB" sz="2400" dirty="0"/>
          </a:p>
          <a:p>
            <a:r>
              <a:rPr lang="en-US" sz="2400" dirty="0"/>
              <a:t>Under favorable conditions (moisture, warmth, shade), larvae hatch in 1 to 2 </a:t>
            </a:r>
            <a:r>
              <a:rPr lang="en-US" sz="2400" dirty="0" smtClean="0"/>
              <a:t>days </a:t>
            </a:r>
            <a:r>
              <a:rPr lang="en-US" sz="2400" dirty="0"/>
              <a:t> </a:t>
            </a:r>
            <a:r>
              <a:rPr lang="en-US" sz="2400" dirty="0" smtClean="0"/>
              <a:t>and release </a:t>
            </a:r>
            <a:r>
              <a:rPr lang="en-US" sz="2400" dirty="0" err="1" smtClean="0"/>
              <a:t>rhabditiform</a:t>
            </a:r>
            <a:r>
              <a:rPr lang="en-US" sz="2400" dirty="0" smtClean="0"/>
              <a:t> </a:t>
            </a:r>
            <a:r>
              <a:rPr lang="en-GB" sz="2400" dirty="0"/>
              <a:t>(L1 ) </a:t>
            </a:r>
            <a:r>
              <a:rPr lang="en-US" sz="2400" dirty="0"/>
              <a:t>larvae </a:t>
            </a:r>
            <a:r>
              <a:rPr lang="en-US" sz="2400" dirty="0" smtClean="0"/>
              <a:t>which grow </a:t>
            </a:r>
            <a:r>
              <a:rPr lang="en-US" sz="2400" dirty="0"/>
              <a:t>in the feces and/or the soil </a:t>
            </a:r>
            <a:r>
              <a:rPr lang="en-GB" sz="2400" dirty="0"/>
              <a:t>feeding on bacteria </a:t>
            </a:r>
          </a:p>
          <a:p>
            <a:r>
              <a:rPr lang="en-US" sz="2400" dirty="0"/>
              <a:t>After 5 to 10 days (and two molts) they become </a:t>
            </a:r>
            <a:r>
              <a:rPr lang="en-GB" sz="2400" dirty="0"/>
              <a:t>L2, L3 </a:t>
            </a:r>
            <a:r>
              <a:rPr lang="en-US" sz="2400" dirty="0" err="1"/>
              <a:t>filariform</a:t>
            </a:r>
            <a:r>
              <a:rPr lang="en-US" sz="2400" dirty="0"/>
              <a:t> </a:t>
            </a:r>
            <a:r>
              <a:rPr lang="en-US" sz="2400" dirty="0" smtClean="0"/>
              <a:t>larvae </a:t>
            </a:r>
            <a:r>
              <a:rPr lang="en-US" sz="2400" dirty="0"/>
              <a:t>that are infective  </a:t>
            </a:r>
            <a:r>
              <a:rPr lang="en-US" sz="2400" dirty="0" smtClean="0"/>
              <a:t>and can </a:t>
            </a:r>
            <a:r>
              <a:rPr lang="en-US" sz="2400" dirty="0"/>
              <a:t>survive 3 to 4 weeks in favorable environmental conditions.  </a:t>
            </a:r>
            <a:endParaRPr lang="en-GB" sz="2400" dirty="0"/>
          </a:p>
          <a:p>
            <a:r>
              <a:rPr lang="en-GB" sz="2400" dirty="0"/>
              <a:t>On contact with human skin(</a:t>
            </a:r>
            <a:r>
              <a:rPr lang="en-GB" sz="2400" dirty="0" err="1"/>
              <a:t>foot,hands</a:t>
            </a:r>
            <a:r>
              <a:rPr lang="en-GB" sz="2400" dirty="0"/>
              <a:t> and buttocks) , they penetrate the skin using </a:t>
            </a:r>
            <a:r>
              <a:rPr lang="en-GB" sz="2400" dirty="0" err="1"/>
              <a:t>proteolytic</a:t>
            </a:r>
            <a:r>
              <a:rPr lang="en-GB" sz="2400" dirty="0"/>
              <a:t> enzymes and are carried via the blood vessels </a:t>
            </a:r>
            <a:r>
              <a:rPr lang="en-GB" sz="2400" dirty="0" smtClean="0"/>
              <a:t>to </a:t>
            </a:r>
            <a:r>
              <a:rPr lang="en-GB" sz="2400" dirty="0"/>
              <a:t>the right </a:t>
            </a:r>
            <a:r>
              <a:rPr lang="en-GB" sz="2400" dirty="0" smtClean="0"/>
              <a:t>heart</a:t>
            </a:r>
            <a:r>
              <a:rPr lang="en-GB" sz="2400" dirty="0"/>
              <a:t> </a:t>
            </a:r>
            <a:r>
              <a:rPr lang="en-GB" sz="2400" dirty="0" smtClean="0"/>
              <a:t>then</a:t>
            </a:r>
            <a:r>
              <a:rPr lang="en-US" sz="2400" dirty="0" smtClean="0"/>
              <a:t> penetrate </a:t>
            </a:r>
            <a:r>
              <a:rPr lang="en-US" sz="2400" dirty="0"/>
              <a:t>pulmonary alveoli, </a:t>
            </a:r>
            <a:r>
              <a:rPr lang="en-US" sz="2400" dirty="0" smtClean="0"/>
              <a:t>ascend </a:t>
            </a:r>
            <a:r>
              <a:rPr lang="en-US" sz="2400" dirty="0"/>
              <a:t>bronchial tree to the pharynx, and are </a:t>
            </a:r>
            <a:r>
              <a:rPr lang="en-US" sz="2400" dirty="0" smtClean="0"/>
              <a:t>swallowed.</a:t>
            </a:r>
            <a:r>
              <a:rPr lang="en-US" sz="2400" dirty="0"/>
              <a:t>  </a:t>
            </a:r>
            <a:endParaRPr lang="en-GB" sz="2400" dirty="0"/>
          </a:p>
          <a:p>
            <a:r>
              <a:rPr lang="en-US" sz="2400" dirty="0"/>
              <a:t>The larvae reach the small intestine, where they reside and mature into adults(L5). </a:t>
            </a:r>
            <a:endParaRPr lang="en-GB" sz="2400" dirty="0"/>
          </a:p>
        </p:txBody>
      </p:sp>
      <p:sp>
        <p:nvSpPr>
          <p:cNvPr id="5" name="Title 3"/>
          <p:cNvSpPr>
            <a:spLocks noGrp="1"/>
          </p:cNvSpPr>
          <p:nvPr>
            <p:ph type="title"/>
          </p:nvPr>
        </p:nvSpPr>
        <p:spPr>
          <a:xfrm>
            <a:off x="17657" y="0"/>
            <a:ext cx="9126341" cy="836712"/>
          </a:xfrm>
        </p:spPr>
        <p:txBody>
          <a:bodyPr/>
          <a:lstStyle/>
          <a:p>
            <a:pPr algn="l"/>
            <a:r>
              <a:rPr lang="en-US" sz="3200" b="1" dirty="0"/>
              <a:t>Life Cycle (intestinal hookworm infection</a:t>
            </a:r>
            <a:r>
              <a:rPr lang="en-US" sz="3200" b="1" dirty="0" smtClean="0"/>
              <a:t>):</a:t>
            </a:r>
            <a:endParaRPr lang="en-GB" sz="3200" dirty="0"/>
          </a:p>
        </p:txBody>
      </p:sp>
    </p:spTree>
    <p:extLst>
      <p:ext uri="{BB962C8B-B14F-4D97-AF65-F5344CB8AC3E}">
        <p14:creationId xmlns:p14="http://schemas.microsoft.com/office/powerpoint/2010/main" val="1592342054"/>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6552728"/>
          </a:xfrm>
        </p:spPr>
        <p:txBody>
          <a:bodyPr>
            <a:normAutofit fontScale="77500" lnSpcReduction="20000"/>
          </a:bodyPr>
          <a:lstStyle/>
          <a:p>
            <a:r>
              <a:rPr lang="en-US" dirty="0"/>
              <a:t>Adult worms live in the small intestine and mate</a:t>
            </a:r>
            <a:endParaRPr lang="en-GB" dirty="0"/>
          </a:p>
          <a:p>
            <a:r>
              <a:rPr lang="en-US" dirty="0"/>
              <a:t>They attach to the small intestine wall.</a:t>
            </a:r>
            <a:endParaRPr lang="en-GB" dirty="0"/>
          </a:p>
          <a:p>
            <a:r>
              <a:rPr lang="en-US" dirty="0"/>
              <a:t>They suck blood and feed from the host.</a:t>
            </a:r>
            <a:endParaRPr lang="en-GB" dirty="0"/>
          </a:p>
          <a:p>
            <a:r>
              <a:rPr lang="en-US" dirty="0"/>
              <a:t>Hookworms have a anticoagulant like secretion to keep you bleeding once they bite a blood vessel </a:t>
            </a:r>
            <a:endParaRPr lang="en-US" dirty="0" smtClean="0"/>
          </a:p>
          <a:p>
            <a:r>
              <a:rPr lang="en-US" dirty="0" err="1" smtClean="0"/>
              <a:t>N.amer</a:t>
            </a:r>
            <a:r>
              <a:rPr lang="en-US" dirty="0" smtClean="0"/>
              <a:t> </a:t>
            </a:r>
            <a:r>
              <a:rPr lang="en-US" dirty="0"/>
              <a:t>sucks .03mls and </a:t>
            </a:r>
            <a:r>
              <a:rPr lang="en-US" dirty="0" err="1"/>
              <a:t>A.duod</a:t>
            </a:r>
            <a:r>
              <a:rPr lang="en-US" dirty="0"/>
              <a:t> .15mls of blood and may stay for 2-5 yrs. This is because </a:t>
            </a:r>
            <a:r>
              <a:rPr lang="en-US" dirty="0" err="1"/>
              <a:t>A.duod</a:t>
            </a:r>
            <a:r>
              <a:rPr lang="en-US" dirty="0"/>
              <a:t>. Has teeth like structures while </a:t>
            </a:r>
            <a:r>
              <a:rPr lang="en-US" dirty="0" err="1"/>
              <a:t>N.amer</a:t>
            </a:r>
            <a:r>
              <a:rPr lang="en-US" dirty="0"/>
              <a:t> has cutting plates.</a:t>
            </a:r>
            <a:endParaRPr lang="en-GB" dirty="0"/>
          </a:p>
          <a:p>
            <a:r>
              <a:rPr lang="en-US" dirty="0"/>
              <a:t>Most adult worms are eliminated in 1-2 years but some may take several years.</a:t>
            </a:r>
            <a:endParaRPr lang="en-GB" dirty="0"/>
          </a:p>
          <a:p>
            <a:r>
              <a:rPr lang="en-US" dirty="0"/>
              <a:t>Some </a:t>
            </a:r>
            <a:r>
              <a:rPr lang="en-US" i="1" dirty="0"/>
              <a:t>A. </a:t>
            </a:r>
            <a:r>
              <a:rPr lang="en-US" i="1" dirty="0" err="1"/>
              <a:t>duodenale</a:t>
            </a:r>
            <a:r>
              <a:rPr lang="en-US" i="1" dirty="0"/>
              <a:t> </a:t>
            </a:r>
            <a:r>
              <a:rPr lang="en-US" dirty="0"/>
              <a:t>larvae, following penetration of the host skin, can become dormant (in the intestine or muscle).  In addition, infection by </a:t>
            </a:r>
            <a:r>
              <a:rPr lang="en-US" i="1" dirty="0"/>
              <a:t>A. </a:t>
            </a:r>
            <a:r>
              <a:rPr lang="en-US" i="1" dirty="0" err="1"/>
              <a:t>duodenale</a:t>
            </a:r>
            <a:r>
              <a:rPr lang="en-US" dirty="0"/>
              <a:t> may probably also occur by the oral and </a:t>
            </a:r>
            <a:r>
              <a:rPr lang="en-US" dirty="0" err="1"/>
              <a:t>transmammary</a:t>
            </a:r>
            <a:r>
              <a:rPr lang="en-US" dirty="0"/>
              <a:t> route.  </a:t>
            </a:r>
            <a:r>
              <a:rPr lang="en-US" i="1" dirty="0"/>
              <a:t>N. </a:t>
            </a:r>
            <a:r>
              <a:rPr lang="en-US" i="1" dirty="0" err="1"/>
              <a:t>americanus</a:t>
            </a:r>
            <a:r>
              <a:rPr lang="en-US" dirty="0"/>
              <a:t>, however, requires a </a:t>
            </a:r>
            <a:r>
              <a:rPr lang="en-US" dirty="0" err="1"/>
              <a:t>transpulmonary</a:t>
            </a:r>
            <a:r>
              <a:rPr lang="en-US" dirty="0"/>
              <a:t> migration phase.</a:t>
            </a:r>
            <a:endParaRPr lang="en-GB" dirty="0"/>
          </a:p>
          <a:p>
            <a:r>
              <a:rPr lang="en-US" dirty="0"/>
              <a:t>NB: If the larvae are unable to complete their migratory cycle in humans, they migrate just below the skin producing” snake” like markings that is creeping eruption/ cutaneous larva </a:t>
            </a:r>
            <a:r>
              <a:rPr lang="en-US" dirty="0" err="1" smtClean="0"/>
              <a:t>migrans</a:t>
            </a:r>
            <a:endParaRPr lang="en-GB" dirty="0"/>
          </a:p>
        </p:txBody>
      </p:sp>
    </p:spTree>
    <p:extLst>
      <p:ext uri="{BB962C8B-B14F-4D97-AF65-F5344CB8AC3E}">
        <p14:creationId xmlns:p14="http://schemas.microsoft.com/office/powerpoint/2010/main" val="1744241654"/>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eon\Desktop\Hookworm_LifeCycle.gif"/>
          <p:cNvPicPr>
            <a:picLocks noChangeAspect="1" noChangeArrowheads="1"/>
          </p:cNvPicPr>
          <p:nvPr/>
        </p:nvPicPr>
        <p:blipFill>
          <a:blip r:embed="rId2" cstate="print"/>
          <a:stretch>
            <a:fillRect/>
          </a:stretch>
        </p:blipFill>
        <p:spPr bwMode="auto">
          <a:xfrm>
            <a:off x="17658" y="836712"/>
            <a:ext cx="9126341" cy="6021288"/>
          </a:xfrm>
          <a:prstGeom prst="rect">
            <a:avLst/>
          </a:prstGeom>
          <a:noFill/>
        </p:spPr>
      </p:pic>
      <p:sp>
        <p:nvSpPr>
          <p:cNvPr id="4" name="Title 3"/>
          <p:cNvSpPr>
            <a:spLocks noGrp="1"/>
          </p:cNvSpPr>
          <p:nvPr>
            <p:ph type="title"/>
          </p:nvPr>
        </p:nvSpPr>
        <p:spPr>
          <a:xfrm>
            <a:off x="17657" y="0"/>
            <a:ext cx="9126341" cy="836712"/>
          </a:xfrm>
        </p:spPr>
        <p:txBody>
          <a:bodyPr/>
          <a:lstStyle/>
          <a:p>
            <a:pPr algn="l"/>
            <a:r>
              <a:rPr lang="en-US" sz="3200" b="1" dirty="0"/>
              <a:t>Life Cycle (intestinal hookworm infection</a:t>
            </a:r>
            <a:r>
              <a:rPr lang="en-US" sz="3200" b="1" dirty="0" smtClean="0"/>
              <a:t>):</a:t>
            </a:r>
            <a:endParaRPr lang="en-GB" sz="3200" dirty="0"/>
          </a:p>
        </p:txBody>
      </p:sp>
    </p:spTree>
    <p:extLst>
      <p:ext uri="{BB962C8B-B14F-4D97-AF65-F5344CB8AC3E}">
        <p14:creationId xmlns:p14="http://schemas.microsoft.com/office/powerpoint/2010/main" val="2657011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Bachelor of Medicine And Bachelor of Surgery (MBChB)  Year  2\MEDICAL MICROBIOLOGY\2. PARASITOLOGY\PARA\hookwormlifecyc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11" y="12932"/>
            <a:ext cx="9176111" cy="688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311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7657" y="0"/>
            <a:ext cx="9126341" cy="836712"/>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a:lstStyle>
          <a:p>
            <a:pPr algn="l"/>
            <a:r>
              <a:rPr lang="en-US" sz="3200" b="1" dirty="0" smtClean="0"/>
              <a:t>Life Cycle </a:t>
            </a:r>
            <a:r>
              <a:rPr lang="en-US" sz="3200" b="1" dirty="0"/>
              <a:t>(cutaneous larval </a:t>
            </a:r>
            <a:r>
              <a:rPr lang="en-US" sz="3200" b="1" dirty="0" err="1" smtClean="0"/>
              <a:t>migrans</a:t>
            </a:r>
            <a:r>
              <a:rPr lang="en-US" sz="3200" b="1" dirty="0" smtClean="0"/>
              <a:t>)</a:t>
            </a:r>
            <a:endParaRPr lang="en-GB" sz="3200" dirty="0"/>
          </a:p>
        </p:txBody>
      </p:sp>
      <p:sp>
        <p:nvSpPr>
          <p:cNvPr id="5" name="Content Placeholder 4"/>
          <p:cNvSpPr>
            <a:spLocks noGrp="1"/>
          </p:cNvSpPr>
          <p:nvPr>
            <p:ph idx="1"/>
          </p:nvPr>
        </p:nvSpPr>
        <p:spPr>
          <a:xfrm>
            <a:off x="323528" y="836712"/>
            <a:ext cx="8640960" cy="5832648"/>
          </a:xfrm>
        </p:spPr>
        <p:txBody>
          <a:bodyPr/>
          <a:lstStyle/>
          <a:p>
            <a:r>
              <a:rPr lang="en-US" sz="2400" dirty="0"/>
              <a:t>Cutaneous larval </a:t>
            </a:r>
            <a:r>
              <a:rPr lang="en-US" sz="2400" dirty="0" err="1"/>
              <a:t>migrans</a:t>
            </a:r>
            <a:r>
              <a:rPr lang="en-US" sz="2400" dirty="0"/>
              <a:t> (also known as creeping eruption) is a zoonotic infection with hookworm species that do not use humans as a definitive </a:t>
            </a:r>
            <a:r>
              <a:rPr lang="en-US" sz="2400" dirty="0" smtClean="0"/>
              <a:t>host </a:t>
            </a:r>
          </a:p>
          <a:p>
            <a:pPr lvl="0"/>
            <a:r>
              <a:rPr lang="en-CA" sz="2400" dirty="0"/>
              <a:t>Is caused by 2 main </a:t>
            </a:r>
            <a:r>
              <a:rPr lang="en-CA" sz="2400" dirty="0" err="1"/>
              <a:t>spp</a:t>
            </a:r>
            <a:r>
              <a:rPr lang="en-CA" sz="2400" dirty="0"/>
              <a:t> related to the hookworm, known as </a:t>
            </a:r>
            <a:r>
              <a:rPr lang="en-CA" sz="2400" i="1" dirty="0" err="1"/>
              <a:t>Ancylostoma</a:t>
            </a:r>
            <a:r>
              <a:rPr lang="en-CA" sz="2400" i="1" dirty="0"/>
              <a:t> </a:t>
            </a:r>
            <a:r>
              <a:rPr lang="en-CA" sz="2400" i="1" dirty="0" err="1"/>
              <a:t>brasiliensis</a:t>
            </a:r>
            <a:r>
              <a:rPr lang="en-CA" sz="2400" i="1" dirty="0"/>
              <a:t> </a:t>
            </a:r>
            <a:r>
              <a:rPr lang="en-CA" sz="2400" dirty="0"/>
              <a:t>&amp;</a:t>
            </a:r>
            <a:r>
              <a:rPr lang="en-CA" sz="2400" i="1" dirty="0"/>
              <a:t> </a:t>
            </a:r>
            <a:r>
              <a:rPr lang="en-CA" sz="2400" i="1" dirty="0" err="1"/>
              <a:t>Ancylostoma</a:t>
            </a:r>
            <a:r>
              <a:rPr lang="en-CA" sz="2400" i="1" dirty="0"/>
              <a:t> </a:t>
            </a:r>
            <a:r>
              <a:rPr lang="en-CA" sz="2400" i="1" dirty="0" err="1"/>
              <a:t>canina</a:t>
            </a:r>
            <a:r>
              <a:rPr lang="en-CA" sz="2400" i="1" dirty="0"/>
              <a:t>.</a:t>
            </a:r>
            <a:endParaRPr lang="en-GB" sz="2400" dirty="0"/>
          </a:p>
          <a:p>
            <a:r>
              <a:rPr lang="en-US" sz="2400" dirty="0" smtClean="0"/>
              <a:t>The </a:t>
            </a:r>
            <a:r>
              <a:rPr lang="en-US" sz="2400" dirty="0"/>
              <a:t>normal definitive hosts for these species are dogs and cats.  The cycle in the definitive host is very similar to the cycle for the human species.  </a:t>
            </a:r>
            <a:endParaRPr lang="en-GB" sz="2400" dirty="0"/>
          </a:p>
          <a:p>
            <a:pPr marL="514350" indent="-514350">
              <a:buFont typeface="+mj-lt"/>
              <a:buAutoNum type="arabicPeriod"/>
            </a:pPr>
            <a:r>
              <a:rPr lang="en-US" sz="2400" dirty="0"/>
              <a:t>Eggs are passed in the stool </a:t>
            </a:r>
            <a:endParaRPr lang="en-GB" sz="2400" dirty="0"/>
          </a:p>
          <a:p>
            <a:pPr marL="514350" indent="-514350">
              <a:buFont typeface="+mj-lt"/>
              <a:buAutoNum type="arabicPeriod"/>
            </a:pPr>
            <a:r>
              <a:rPr lang="en-US" sz="2400" dirty="0"/>
              <a:t>Under favorable conditions (moisture, warmth, shade), larvae hatch in 1 to 2 days.  The released </a:t>
            </a:r>
            <a:r>
              <a:rPr lang="en-US" sz="2400" dirty="0" err="1"/>
              <a:t>rhabditiform</a:t>
            </a:r>
            <a:r>
              <a:rPr lang="en-US" sz="2400" dirty="0"/>
              <a:t> larvae grow in the feces and/or the soil </a:t>
            </a:r>
            <a:endParaRPr lang="en-US" sz="2400" dirty="0" smtClean="0"/>
          </a:p>
          <a:p>
            <a:pPr marL="514350" indent="-514350">
              <a:buFont typeface="+mj-lt"/>
              <a:buAutoNum type="arabicPeriod"/>
            </a:pPr>
            <a:r>
              <a:rPr lang="en-US" sz="2400" dirty="0"/>
              <a:t>After 5 to 10 days (and two molts) they become </a:t>
            </a:r>
            <a:r>
              <a:rPr lang="en-US" sz="2400" dirty="0" err="1"/>
              <a:t>filariform</a:t>
            </a:r>
            <a:r>
              <a:rPr lang="en-US" sz="2400" dirty="0"/>
              <a:t> (third-stage) larvae that are infective. These infective larvae can survive 3 to 4 weeks in favorable environmental conditions.</a:t>
            </a:r>
            <a:endParaRPr lang="en-GB" sz="2400" dirty="0"/>
          </a:p>
        </p:txBody>
      </p:sp>
    </p:spTree>
    <p:extLst>
      <p:ext uri="{BB962C8B-B14F-4D97-AF65-F5344CB8AC3E}">
        <p14:creationId xmlns:p14="http://schemas.microsoft.com/office/powerpoint/2010/main" val="3697185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88640"/>
            <a:ext cx="8784976" cy="6480720"/>
          </a:xfrm>
        </p:spPr>
        <p:txBody>
          <a:bodyPr>
            <a:normAutofit/>
          </a:bodyPr>
          <a:lstStyle/>
          <a:p>
            <a:pPr marL="514350" indent="-514350">
              <a:buFont typeface="+mj-lt"/>
              <a:buAutoNum type="arabicPeriod" startAt="4"/>
            </a:pPr>
            <a:r>
              <a:rPr lang="en-US" sz="2400" dirty="0" smtClean="0"/>
              <a:t>On </a:t>
            </a:r>
            <a:r>
              <a:rPr lang="en-US" sz="2400" dirty="0"/>
              <a:t>contact with the animal host , the larvae penetrate the skin </a:t>
            </a:r>
          </a:p>
          <a:p>
            <a:pPr marL="514350" indent="-514350">
              <a:buFont typeface="+mj-lt"/>
              <a:buAutoNum type="arabicPeriod" startAt="4"/>
            </a:pPr>
            <a:r>
              <a:rPr lang="en-CA" sz="2400" dirty="0" smtClean="0"/>
              <a:t>They </a:t>
            </a:r>
            <a:r>
              <a:rPr lang="en-CA" sz="2400" dirty="0"/>
              <a:t>are not normal parasites of the </a:t>
            </a:r>
            <a:r>
              <a:rPr lang="en-CA" sz="2400" dirty="0" smtClean="0"/>
              <a:t>human hence they </a:t>
            </a:r>
            <a:r>
              <a:rPr lang="en-CA" sz="2400" dirty="0"/>
              <a:t>penetrate the skin and find themselves in a strange </a:t>
            </a:r>
            <a:r>
              <a:rPr lang="en-CA" sz="2400" dirty="0" smtClean="0"/>
              <a:t>environment.</a:t>
            </a:r>
          </a:p>
          <a:p>
            <a:pPr marL="514350" indent="-514350">
              <a:buFont typeface="+mj-lt"/>
              <a:buAutoNum type="arabicPeriod" startAt="4"/>
            </a:pPr>
            <a:r>
              <a:rPr lang="en-CA" sz="2400" dirty="0" smtClean="0"/>
              <a:t>They </a:t>
            </a:r>
            <a:r>
              <a:rPr lang="en-CA" sz="2400" dirty="0"/>
              <a:t>cease progression because the human is not their definitive host and cannot move further in their life cycle. </a:t>
            </a:r>
            <a:endParaRPr lang="en-CA" sz="2400" dirty="0" smtClean="0"/>
          </a:p>
          <a:p>
            <a:pPr marL="514350" indent="-514350">
              <a:buFont typeface="+mj-lt"/>
              <a:buAutoNum type="arabicPeriod" startAt="4"/>
            </a:pPr>
            <a:r>
              <a:rPr lang="en-CA" sz="2400" dirty="0" smtClean="0"/>
              <a:t>They </a:t>
            </a:r>
            <a:r>
              <a:rPr lang="en-CA" sz="2400" dirty="0"/>
              <a:t>fail to gain access to the venous system and remain in the skin without further development. </a:t>
            </a:r>
            <a:endParaRPr lang="en-CA" sz="2400" dirty="0" smtClean="0"/>
          </a:p>
          <a:p>
            <a:pPr marL="514350" indent="-514350">
              <a:buFont typeface="+mj-lt"/>
              <a:buAutoNum type="arabicPeriod" startAt="4"/>
            </a:pPr>
            <a:r>
              <a:rPr lang="en-CA" sz="2400" dirty="0" smtClean="0"/>
              <a:t>They </a:t>
            </a:r>
            <a:r>
              <a:rPr lang="en-CA" sz="2400" dirty="0"/>
              <a:t>keep on migrating around the skin </a:t>
            </a:r>
            <a:r>
              <a:rPr lang="en-US" sz="2400" dirty="0"/>
              <a:t>within the epidermis, sometimes as much as several centimeters a day.  Some larvae may persist in deeper tissue after finishing their skin migration</a:t>
            </a:r>
            <a:r>
              <a:rPr lang="en-US" sz="2400" dirty="0" smtClean="0"/>
              <a:t>.</a:t>
            </a:r>
            <a:endParaRPr lang="en-GB" sz="2400" dirty="0"/>
          </a:p>
        </p:txBody>
      </p:sp>
    </p:spTree>
    <p:extLst>
      <p:ext uri="{BB962C8B-B14F-4D97-AF65-F5344CB8AC3E}">
        <p14:creationId xmlns:p14="http://schemas.microsoft.com/office/powerpoint/2010/main" val="1918234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88640"/>
            <a:ext cx="8784976" cy="6480720"/>
          </a:xfrm>
        </p:spPr>
        <p:txBody>
          <a:bodyPr>
            <a:normAutofit/>
          </a:bodyPr>
          <a:lstStyle/>
          <a:p>
            <a:pPr marL="514350" indent="-514350">
              <a:buFont typeface="+mj-lt"/>
              <a:buAutoNum type="arabicPeriod" startAt="9"/>
            </a:pPr>
            <a:r>
              <a:rPr lang="en-CA" sz="2400" dirty="0" smtClean="0"/>
              <a:t>They cause </a:t>
            </a:r>
            <a:r>
              <a:rPr lang="en-CA" sz="2400" dirty="0"/>
              <a:t>damage to skin – skin eruptions/lesions, thus known as Cutaneous Larva </a:t>
            </a:r>
            <a:r>
              <a:rPr lang="en-CA" sz="2400" dirty="0" err="1" smtClean="0"/>
              <a:t>Migrans</a:t>
            </a:r>
            <a:r>
              <a:rPr lang="en-CA" sz="2400" dirty="0" smtClean="0"/>
              <a:t>.</a:t>
            </a:r>
          </a:p>
          <a:p>
            <a:pPr marL="514350" indent="-514350">
              <a:buFont typeface="+mj-lt"/>
              <a:buAutoNum type="arabicPeriod" startAt="9"/>
            </a:pPr>
            <a:r>
              <a:rPr lang="en-CA" sz="2400" dirty="0" smtClean="0"/>
              <a:t>They </a:t>
            </a:r>
            <a:r>
              <a:rPr lang="en-CA" sz="2400" dirty="0"/>
              <a:t>don’t gain access to the blood system. </a:t>
            </a:r>
            <a:endParaRPr lang="en-CA" sz="2400" dirty="0" smtClean="0"/>
          </a:p>
          <a:p>
            <a:pPr marL="514350" indent="-514350">
              <a:buFont typeface="+mj-lt"/>
              <a:buAutoNum type="arabicPeriod" startAt="9"/>
            </a:pPr>
            <a:r>
              <a:rPr lang="en-CA" sz="2400" dirty="0" smtClean="0"/>
              <a:t>They </a:t>
            </a:r>
            <a:r>
              <a:rPr lang="en-CA" sz="2400" dirty="0"/>
              <a:t>attempt to move around without success until they are empowered by the host’s immune system and die &amp; disintegrate and in some cases may calcify. </a:t>
            </a:r>
            <a:endParaRPr lang="en-CA" sz="2400" dirty="0" smtClean="0"/>
          </a:p>
          <a:p>
            <a:pPr marL="514350" indent="-514350">
              <a:buFont typeface="+mj-lt"/>
              <a:buAutoNum type="arabicPeriod" startAt="9"/>
            </a:pPr>
            <a:r>
              <a:rPr lang="en-CA" sz="2400" dirty="0" smtClean="0"/>
              <a:t>Commonest </a:t>
            </a:r>
            <a:r>
              <a:rPr lang="en-CA" sz="2400" dirty="0"/>
              <a:t>site is skin of feet, hands, buttocks esp. in </a:t>
            </a:r>
            <a:r>
              <a:rPr lang="en-CA" sz="2400" dirty="0" err="1"/>
              <a:t>pple</a:t>
            </a:r>
            <a:r>
              <a:rPr lang="en-CA" sz="2400" dirty="0"/>
              <a:t> who go sunbathing. </a:t>
            </a:r>
            <a:endParaRPr lang="en-GB" sz="2400" dirty="0"/>
          </a:p>
          <a:p>
            <a:pPr marL="514350" indent="-514350">
              <a:buFont typeface="+mj-lt"/>
              <a:buAutoNum type="arabicPeriod" startAt="9"/>
            </a:pPr>
            <a:r>
              <a:rPr lang="en-CA" sz="2400" dirty="0" smtClean="0"/>
              <a:t>Treatment </a:t>
            </a:r>
            <a:r>
              <a:rPr lang="en-CA" sz="2400" dirty="0"/>
              <a:t>is not very necessary, but the skin eruptions may be itchy thus application of steroid creams e.g. </a:t>
            </a:r>
            <a:r>
              <a:rPr lang="en-CA" sz="2400" dirty="0" err="1"/>
              <a:t>tetramethasole</a:t>
            </a:r>
            <a:r>
              <a:rPr lang="en-CA" sz="2400" dirty="0"/>
              <a:t>. </a:t>
            </a:r>
            <a:r>
              <a:rPr lang="en-CA" sz="2400" dirty="0" err="1"/>
              <a:t>Antipluritic</a:t>
            </a:r>
            <a:r>
              <a:rPr lang="en-CA" sz="2400" dirty="0"/>
              <a:t> (antihistamines) may suppress the itchiness (</a:t>
            </a:r>
            <a:r>
              <a:rPr lang="en-CA" sz="2400" dirty="0" err="1"/>
              <a:t>pluritis</a:t>
            </a:r>
            <a:r>
              <a:rPr lang="en-CA" sz="2400" dirty="0"/>
              <a:t>) e.g. </a:t>
            </a:r>
            <a:r>
              <a:rPr lang="en-CA" sz="2400" dirty="0" err="1"/>
              <a:t>piriton</a:t>
            </a:r>
            <a:r>
              <a:rPr lang="en-CA" sz="2400" dirty="0"/>
              <a:t> (</a:t>
            </a:r>
            <a:r>
              <a:rPr lang="en-CA" sz="2400" dirty="0" err="1"/>
              <a:t>chlorphenamine</a:t>
            </a:r>
            <a:r>
              <a:rPr lang="en-CA" sz="2400" dirty="0" smtClean="0"/>
              <a:t>).</a:t>
            </a:r>
            <a:endParaRPr lang="en-GB" sz="2400" dirty="0"/>
          </a:p>
          <a:p>
            <a:pPr marL="514350" indent="-514350">
              <a:buFont typeface="+mj-lt"/>
              <a:buAutoNum type="arabicPeriod" startAt="9"/>
            </a:pPr>
            <a:r>
              <a:rPr lang="en-CA" sz="2400" i="1" dirty="0" err="1" smtClean="0"/>
              <a:t>Angiostrongilus</a:t>
            </a:r>
            <a:r>
              <a:rPr lang="en-CA" sz="2400" dirty="0" smtClean="0"/>
              <a:t> </a:t>
            </a:r>
            <a:r>
              <a:rPr lang="en-CA" sz="2400" dirty="0"/>
              <a:t>it penetrates the skin but remains cutaneous</a:t>
            </a:r>
            <a:r>
              <a:rPr lang="en-CA" sz="2400" dirty="0" smtClean="0"/>
              <a:t>.</a:t>
            </a:r>
            <a:endParaRPr lang="en-GB" sz="2400" dirty="0"/>
          </a:p>
        </p:txBody>
      </p:sp>
    </p:spTree>
    <p:extLst>
      <p:ext uri="{BB962C8B-B14F-4D97-AF65-F5344CB8AC3E}">
        <p14:creationId xmlns:p14="http://schemas.microsoft.com/office/powerpoint/2010/main" val="19282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9512" y="260648"/>
            <a:ext cx="8784976" cy="6408712"/>
          </a:xfrm>
        </p:spPr>
        <p:txBody>
          <a:bodyPr/>
          <a:lstStyle/>
          <a:p>
            <a:r>
              <a:rPr lang="en-US" dirty="0" smtClean="0"/>
              <a:t>It presents when hookworms are in large numbers in the intestines. Light infections are asymptomatic.</a:t>
            </a:r>
          </a:p>
          <a:p>
            <a:r>
              <a:rPr lang="en-US" dirty="0"/>
              <a:t>They penetrate the skin of man to cause cutaneous larva </a:t>
            </a:r>
            <a:r>
              <a:rPr lang="en-US" dirty="0" err="1"/>
              <a:t>migrans</a:t>
            </a:r>
            <a:r>
              <a:rPr lang="en-US" dirty="0"/>
              <a:t>. They do not develop further.</a:t>
            </a:r>
          </a:p>
          <a:p>
            <a:r>
              <a:rPr lang="en-US" dirty="0" smtClean="0"/>
              <a:t>Commonly infects skin, eyes and viscera in humans.</a:t>
            </a:r>
          </a:p>
          <a:p>
            <a:r>
              <a:rPr lang="en-US" dirty="0" smtClean="0"/>
              <a:t>It is the second most common human </a:t>
            </a:r>
            <a:r>
              <a:rPr lang="en-US" dirty="0" err="1" smtClean="0"/>
              <a:t>helminthic</a:t>
            </a:r>
            <a:r>
              <a:rPr lang="en-US" dirty="0" smtClean="0"/>
              <a:t> infection after </a:t>
            </a:r>
            <a:r>
              <a:rPr lang="en-US" dirty="0" err="1" smtClean="0"/>
              <a:t>ascariasis</a:t>
            </a:r>
            <a:r>
              <a:rPr lang="en-US" dirty="0" smtClean="0"/>
              <a:t>.</a:t>
            </a:r>
            <a:endParaRPr lang="en-US" dirty="0"/>
          </a:p>
        </p:txBody>
      </p:sp>
    </p:spTree>
    <p:extLst>
      <p:ext uri="{BB962C8B-B14F-4D97-AF65-F5344CB8AC3E}">
        <p14:creationId xmlns:p14="http://schemas.microsoft.com/office/powerpoint/2010/main" val="3552159369"/>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ZoonoticHookworm_LifeCycle.png"/>
          <p:cNvPicPr>
            <a:picLocks noChangeAspect="1"/>
          </p:cNvPicPr>
          <p:nvPr/>
        </p:nvPicPr>
        <p:blipFill>
          <a:blip r:embed="rId2"/>
          <a:stretch>
            <a:fillRect/>
          </a:stretch>
        </p:blipFill>
        <p:spPr>
          <a:xfrm>
            <a:off x="-5114" y="620688"/>
            <a:ext cx="9115920" cy="6237312"/>
          </a:xfrm>
          <a:prstGeom prst="rect">
            <a:avLst/>
          </a:prstGeom>
        </p:spPr>
      </p:pic>
      <p:sp>
        <p:nvSpPr>
          <p:cNvPr id="4" name="Title 3"/>
          <p:cNvSpPr txBox="1">
            <a:spLocks/>
          </p:cNvSpPr>
          <p:nvPr/>
        </p:nvSpPr>
        <p:spPr>
          <a:xfrm>
            <a:off x="17657" y="0"/>
            <a:ext cx="9126341" cy="836712"/>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a:lstStyle>
          <a:p>
            <a:pPr algn="l"/>
            <a:r>
              <a:rPr lang="en-US" sz="3200" b="1" dirty="0" smtClean="0"/>
              <a:t>Life Cycle </a:t>
            </a:r>
            <a:r>
              <a:rPr lang="en-US" sz="3200" b="1" dirty="0"/>
              <a:t>(cutaneous larval </a:t>
            </a:r>
            <a:r>
              <a:rPr lang="en-US" sz="3200" b="1" dirty="0" err="1" smtClean="0"/>
              <a:t>migrans</a:t>
            </a:r>
            <a:r>
              <a:rPr lang="en-US" sz="3200" b="1" dirty="0" smtClean="0"/>
              <a:t>)</a:t>
            </a:r>
            <a:endParaRPr lang="en-GB" sz="3200" dirty="0"/>
          </a:p>
        </p:txBody>
      </p:sp>
    </p:spTree>
    <p:extLst>
      <p:ext uri="{BB962C8B-B14F-4D97-AF65-F5344CB8AC3E}">
        <p14:creationId xmlns:p14="http://schemas.microsoft.com/office/powerpoint/2010/main" val="983215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Susceptible Host </a:t>
            </a:r>
            <a:endParaRPr lang="en-US" dirty="0"/>
          </a:p>
        </p:txBody>
      </p:sp>
      <p:sp>
        <p:nvSpPr>
          <p:cNvPr id="3" name="Content Placeholder 2"/>
          <p:cNvSpPr>
            <a:spLocks noGrp="1"/>
          </p:cNvSpPr>
          <p:nvPr>
            <p:ph idx="1"/>
          </p:nvPr>
        </p:nvSpPr>
        <p:spPr/>
        <p:txBody>
          <a:bodyPr>
            <a:normAutofit fontScale="92500"/>
          </a:bodyPr>
          <a:lstStyle/>
          <a:p>
            <a:r>
              <a:rPr lang="en-US" dirty="0" smtClean="0"/>
              <a:t>The disease affects mostly school aged children. In susceptible children, it causes mental retardation.</a:t>
            </a:r>
          </a:p>
          <a:p>
            <a:r>
              <a:rPr lang="en-US" dirty="0" smtClean="0"/>
              <a:t>In pregnant women it causes intrauterine growth retardation, prematurity as well as low birth weight of the baby. It is the leading cause of child morbidity in the developing countries.</a:t>
            </a:r>
          </a:p>
          <a:p>
            <a:r>
              <a:rPr lang="en-US" dirty="0" smtClean="0"/>
              <a:t>Also elderly people and </a:t>
            </a:r>
            <a:r>
              <a:rPr lang="en-US" dirty="0" err="1" smtClean="0"/>
              <a:t>malnaurished</a:t>
            </a:r>
            <a:r>
              <a:rPr lang="en-US" dirty="0" smtClean="0"/>
              <a:t> persons.</a:t>
            </a:r>
            <a:endParaRPr lang="en-US" dirty="0"/>
          </a:p>
        </p:txBody>
      </p:sp>
    </p:spTree>
    <p:extLst>
      <p:ext uri="{BB962C8B-B14F-4D97-AF65-F5344CB8AC3E}">
        <p14:creationId xmlns:p14="http://schemas.microsoft.com/office/powerpoint/2010/main" val="1835641675"/>
      </p:ext>
    </p:extLst>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60648"/>
            <a:ext cx="7772400" cy="1019200"/>
          </a:xfrm>
        </p:spPr>
        <p:txBody>
          <a:bodyPr/>
          <a:lstStyle/>
          <a:p>
            <a:pPr eaLnBrk="1" hangingPunct="1"/>
            <a:r>
              <a:rPr lang="en-US" altLang="zh-CN" sz="2800" b="1" dirty="0" smtClean="0"/>
              <a:t>Pathogenesis and Clinical Manifestations</a:t>
            </a:r>
          </a:p>
        </p:txBody>
      </p:sp>
      <p:sp>
        <p:nvSpPr>
          <p:cNvPr id="5123" name="Rectangle 3"/>
          <p:cNvSpPr>
            <a:spLocks noGrp="1" noChangeArrowheads="1"/>
          </p:cNvSpPr>
          <p:nvPr>
            <p:ph type="body" idx="1"/>
          </p:nvPr>
        </p:nvSpPr>
        <p:spPr>
          <a:xfrm>
            <a:off x="251520" y="1268760"/>
            <a:ext cx="8496944" cy="5400600"/>
          </a:xfrm>
        </p:spPr>
        <p:txBody>
          <a:bodyPr/>
          <a:lstStyle/>
          <a:p>
            <a:pPr marL="0" indent="0" algn="just" eaLnBrk="1" hangingPunct="1">
              <a:buNone/>
            </a:pPr>
            <a:r>
              <a:rPr lang="en-US" altLang="zh-CN" sz="2400" dirty="0" smtClean="0"/>
              <a:t>LARVAL MIGRATION</a:t>
            </a:r>
          </a:p>
          <a:p>
            <a:pPr algn="just" eaLnBrk="1" hangingPunct="1"/>
            <a:r>
              <a:rPr lang="en-US" altLang="zh-CN" sz="2400" dirty="0" smtClean="0"/>
              <a:t>Dermatitis, known as "ground itch" or "stool </a:t>
            </a:r>
            <a:r>
              <a:rPr lang="en-US" altLang="zh-CN" sz="2400" dirty="0" err="1" smtClean="0"/>
              <a:t>poison".The</a:t>
            </a:r>
            <a:r>
              <a:rPr lang="en-US" altLang="zh-CN" sz="2400" dirty="0" smtClean="0"/>
              <a:t> larvae penetrating the skin cause allergic  reaction, </a:t>
            </a:r>
            <a:r>
              <a:rPr lang="en-US" altLang="zh-CN" sz="2400" dirty="0" err="1" smtClean="0"/>
              <a:t>petechiae</a:t>
            </a:r>
            <a:r>
              <a:rPr lang="en-US" altLang="zh-CN" sz="2400" dirty="0" smtClean="0"/>
              <a:t> 0r papule with itching and burning sensation. Scratching leads to secondary infection.</a:t>
            </a:r>
          </a:p>
          <a:p>
            <a:pPr algn="just" eaLnBrk="1" hangingPunct="1"/>
            <a:r>
              <a:rPr lang="en-US" altLang="zh-CN" sz="2400" dirty="0" smtClean="0"/>
              <a:t>Pneumonitis (allergic reaction), </a:t>
            </a:r>
            <a:r>
              <a:rPr lang="en-US" altLang="zh-CN" sz="2400" dirty="0" err="1" smtClean="0"/>
              <a:t>Loeffier's</a:t>
            </a:r>
            <a:r>
              <a:rPr lang="en-US" altLang="zh-CN" sz="2400" dirty="0" smtClean="0"/>
              <a:t>  syndrome: cough, asthma, low fever, </a:t>
            </a:r>
            <a:r>
              <a:rPr lang="en-US" altLang="zh-CN" sz="2400" dirty="0" err="1" smtClean="0"/>
              <a:t>biood</a:t>
            </a:r>
            <a:r>
              <a:rPr lang="en-US" altLang="zh-CN" sz="2400" dirty="0" smtClean="0"/>
              <a:t>-tinged sputum or hemoptysis, chest-pain, alveolar damage, inflammation shadows in lungs  under X-ray. These manifestations go on about 2 weeks.</a:t>
            </a:r>
          </a:p>
          <a:p>
            <a:pPr algn="just" eaLnBrk="1" hangingPunct="1"/>
            <a:r>
              <a:rPr lang="en-US" sz="2400" dirty="0"/>
              <a:t>H</a:t>
            </a:r>
            <a:r>
              <a:rPr lang="en-US" sz="2400" dirty="0" smtClean="0"/>
              <a:t>epatomegaly(due </a:t>
            </a:r>
            <a:r>
              <a:rPr lang="en-US" sz="2400" dirty="0"/>
              <a:t>to venous congestion linked)</a:t>
            </a:r>
            <a:endParaRPr lang="en-US" altLang="zh-CN" sz="2400" dirty="0" smtClean="0"/>
          </a:p>
        </p:txBody>
      </p:sp>
    </p:spTree>
    <p:extLst>
      <p:ext uri="{BB962C8B-B14F-4D97-AF65-F5344CB8AC3E}">
        <p14:creationId xmlns:p14="http://schemas.microsoft.com/office/powerpoint/2010/main" val="653162749"/>
      </p:ext>
    </p:extLst>
  </p:cSld>
  <p:clrMapOvr>
    <a:masterClrMapping/>
  </p:clrMapOvr>
  <p:transition spd="med">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84976" cy="6624736"/>
          </a:xfrm>
        </p:spPr>
        <p:txBody>
          <a:bodyPr/>
          <a:lstStyle/>
          <a:p>
            <a:pPr marL="0" indent="0">
              <a:buNone/>
            </a:pPr>
            <a:r>
              <a:rPr lang="en-GB" dirty="0" smtClean="0"/>
              <a:t>ADULTS IN SMALL INTESTINE</a:t>
            </a:r>
          </a:p>
          <a:p>
            <a:r>
              <a:rPr lang="en-GB" sz="2800" dirty="0" err="1" smtClean="0"/>
              <a:t>Epigastric</a:t>
            </a:r>
            <a:r>
              <a:rPr lang="en-GB" sz="2800" dirty="0" smtClean="0"/>
              <a:t> </a:t>
            </a:r>
            <a:r>
              <a:rPr lang="en-GB" sz="2800" dirty="0"/>
              <a:t>pain as that of a duodenal ulcer.</a:t>
            </a:r>
          </a:p>
          <a:p>
            <a:r>
              <a:rPr lang="en-GB" sz="2800" dirty="0" smtClean="0"/>
              <a:t>A </a:t>
            </a:r>
            <a:r>
              <a:rPr lang="en-GB" sz="2800" dirty="0"/>
              <a:t>large worm burden results in microcytic </a:t>
            </a:r>
            <a:r>
              <a:rPr lang="en-GB" sz="2800" dirty="0" err="1"/>
              <a:t>hypochromatic</a:t>
            </a:r>
            <a:r>
              <a:rPr lang="en-GB" sz="2800" dirty="0"/>
              <a:t> </a:t>
            </a:r>
            <a:r>
              <a:rPr lang="en-GB" sz="2800" dirty="0" err="1"/>
              <a:t>anemia</a:t>
            </a:r>
            <a:r>
              <a:rPr lang="en-GB" sz="2800" dirty="0"/>
              <a:t> (character manifestation). The symptoms are lassitude, </a:t>
            </a:r>
            <a:r>
              <a:rPr lang="en-GB" sz="2800" dirty="0" err="1"/>
              <a:t>edema</a:t>
            </a:r>
            <a:r>
              <a:rPr lang="en-GB" sz="2800" dirty="0"/>
              <a:t>, palpitation of the heart. In severe case, death may result from cardiac failure or physical exhaustion.</a:t>
            </a:r>
          </a:p>
          <a:p>
            <a:r>
              <a:rPr lang="en-GB" sz="2800" dirty="0" err="1" smtClean="0"/>
              <a:t>Allotriophagy</a:t>
            </a:r>
            <a:r>
              <a:rPr lang="en-GB" sz="2800" dirty="0" smtClean="0"/>
              <a:t> </a:t>
            </a:r>
            <a:r>
              <a:rPr lang="en-GB" sz="2800" dirty="0"/>
              <a:t>(</a:t>
            </a:r>
            <a:r>
              <a:rPr lang="en-GB" sz="2800" dirty="0" err="1"/>
              <a:t>orpica</a:t>
            </a:r>
            <a:r>
              <a:rPr lang="en-GB" sz="2800" dirty="0"/>
              <a:t>) is due to the lack of trace element iron .</a:t>
            </a:r>
          </a:p>
          <a:p>
            <a:r>
              <a:rPr lang="en-GB" sz="2800" dirty="0" smtClean="0"/>
              <a:t>Amenorrhea</a:t>
            </a:r>
            <a:r>
              <a:rPr lang="en-GB" sz="2800" dirty="0"/>
              <a:t>, sterility, abortion may take place in women.</a:t>
            </a:r>
          </a:p>
          <a:p>
            <a:r>
              <a:rPr lang="en-GB" sz="2800" dirty="0" smtClean="0"/>
              <a:t>Gastrointestinal </a:t>
            </a:r>
            <a:r>
              <a:rPr lang="en-GB" sz="2800" dirty="0"/>
              <a:t>bleeding</a:t>
            </a:r>
          </a:p>
          <a:p>
            <a:r>
              <a:rPr lang="en-GB" sz="2800" dirty="0" smtClean="0"/>
              <a:t>Infantile </a:t>
            </a:r>
            <a:r>
              <a:rPr lang="en-GB" sz="2800" dirty="0"/>
              <a:t>hookworm disease </a:t>
            </a:r>
          </a:p>
        </p:txBody>
      </p:sp>
    </p:spTree>
    <p:extLst>
      <p:ext uri="{BB962C8B-B14F-4D97-AF65-F5344CB8AC3E}">
        <p14:creationId xmlns:p14="http://schemas.microsoft.com/office/powerpoint/2010/main" val="29053557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CA" b="1" dirty="0"/>
              <a:t>Hookworm </a:t>
            </a:r>
            <a:r>
              <a:rPr lang="en-CA" b="1" dirty="0" smtClean="0"/>
              <a:t>Disease</a:t>
            </a:r>
            <a:endParaRPr lang="en-GB" dirty="0"/>
          </a:p>
        </p:txBody>
      </p:sp>
      <p:sp>
        <p:nvSpPr>
          <p:cNvPr id="3" name="Content Placeholder 2"/>
          <p:cNvSpPr>
            <a:spLocks noGrp="1"/>
          </p:cNvSpPr>
          <p:nvPr>
            <p:ph idx="1"/>
          </p:nvPr>
        </p:nvSpPr>
        <p:spPr>
          <a:xfrm>
            <a:off x="304800" y="1371600"/>
            <a:ext cx="8686800" cy="5257800"/>
          </a:xfrm>
        </p:spPr>
        <p:txBody>
          <a:bodyPr>
            <a:normAutofit fontScale="92500" lnSpcReduction="20000"/>
          </a:bodyPr>
          <a:lstStyle/>
          <a:p>
            <a:pPr lvl="0"/>
            <a:r>
              <a:rPr lang="en-CA" dirty="0"/>
              <a:t>Cutaneous phase</a:t>
            </a:r>
            <a:endParaRPr lang="en-GB" dirty="0"/>
          </a:p>
          <a:p>
            <a:pPr lvl="1"/>
            <a:r>
              <a:rPr lang="en-CA" dirty="0"/>
              <a:t>During larval penetration, lasts 1-2 </a:t>
            </a:r>
            <a:r>
              <a:rPr lang="en-CA" dirty="0" err="1"/>
              <a:t>wks</a:t>
            </a:r>
            <a:r>
              <a:rPr lang="en-CA" dirty="0"/>
              <a:t>;</a:t>
            </a:r>
            <a:endParaRPr lang="en-GB" dirty="0"/>
          </a:p>
          <a:p>
            <a:pPr lvl="1"/>
            <a:r>
              <a:rPr lang="en-CA" dirty="0"/>
              <a:t>More common in </a:t>
            </a:r>
            <a:r>
              <a:rPr lang="en-CA" i="1" dirty="0"/>
              <a:t>N. </a:t>
            </a:r>
            <a:r>
              <a:rPr lang="en-CA" i="1" dirty="0" err="1"/>
              <a:t>americanus</a:t>
            </a:r>
            <a:endParaRPr lang="en-GB" dirty="0"/>
          </a:p>
          <a:p>
            <a:pPr lvl="1"/>
            <a:r>
              <a:rPr lang="en-CA" dirty="0"/>
              <a:t>Urticarial, ground itch (</a:t>
            </a:r>
            <a:r>
              <a:rPr lang="en-CA" dirty="0" err="1"/>
              <a:t>ancylostome</a:t>
            </a:r>
            <a:r>
              <a:rPr lang="en-CA" dirty="0"/>
              <a:t> dermatitis)</a:t>
            </a:r>
            <a:endParaRPr lang="en-GB" dirty="0"/>
          </a:p>
          <a:p>
            <a:pPr lvl="1"/>
            <a:r>
              <a:rPr lang="en-CA" dirty="0"/>
              <a:t>Exacerbated by pyrogenic bacteria in the larvae</a:t>
            </a:r>
            <a:r>
              <a:rPr lang="en-CA" dirty="0" smtClean="0"/>
              <a:t>.</a:t>
            </a:r>
          </a:p>
          <a:p>
            <a:pPr lvl="0"/>
            <a:r>
              <a:rPr lang="en-CA" dirty="0"/>
              <a:t>Pulmonary phase</a:t>
            </a:r>
            <a:endParaRPr lang="en-GB" dirty="0"/>
          </a:p>
          <a:p>
            <a:pPr lvl="1"/>
            <a:r>
              <a:rPr lang="en-CA" dirty="0"/>
              <a:t>Larvae break through the </a:t>
            </a:r>
            <a:r>
              <a:rPr lang="en-CA" dirty="0" err="1"/>
              <a:t>Bvs</a:t>
            </a:r>
            <a:r>
              <a:rPr lang="en-CA" dirty="0"/>
              <a:t> in the alveoli</a:t>
            </a:r>
            <a:endParaRPr lang="en-GB" dirty="0"/>
          </a:p>
          <a:p>
            <a:pPr lvl="1"/>
            <a:r>
              <a:rPr lang="en-CA" dirty="0"/>
              <a:t>Bronchitis &amp; bronchopneumonia</a:t>
            </a:r>
            <a:endParaRPr lang="en-GB" dirty="0"/>
          </a:p>
          <a:p>
            <a:pPr lvl="1"/>
            <a:r>
              <a:rPr lang="en-CA" dirty="0"/>
              <a:t>Marked eosinophilia</a:t>
            </a:r>
            <a:endParaRPr lang="en-GB" dirty="0"/>
          </a:p>
          <a:p>
            <a:pPr lvl="1"/>
            <a:r>
              <a:rPr lang="en-CA" dirty="0"/>
              <a:t>Haemorrhage, which is serious in massive infection.</a:t>
            </a:r>
            <a:endParaRPr lang="en-GB" dirty="0"/>
          </a:p>
          <a:p>
            <a:pPr lvl="1"/>
            <a:r>
              <a:rPr lang="en-CA" dirty="0"/>
              <a:t>Symptoms like severe dry cough and pneumonitis (inflammation of alveoli).</a:t>
            </a:r>
            <a:endParaRPr lang="en-GB" dirty="0"/>
          </a:p>
          <a:p>
            <a:pPr lvl="1"/>
            <a:r>
              <a:rPr lang="en-CA" dirty="0"/>
              <a:t>NB: no voice hoarseness unlike in </a:t>
            </a:r>
            <a:r>
              <a:rPr lang="en-CA" dirty="0" err="1"/>
              <a:t>Ascaris</a:t>
            </a:r>
            <a:r>
              <a:rPr lang="en-CA" dirty="0"/>
              <a:t> pneumonitis</a:t>
            </a:r>
            <a:r>
              <a:rPr lang="en-CA" dirty="0" smtClean="0"/>
              <a:t>.</a:t>
            </a:r>
            <a:endParaRPr lang="en-GB" dirty="0"/>
          </a:p>
        </p:txBody>
      </p:sp>
    </p:spTree>
    <p:extLst>
      <p:ext uri="{BB962C8B-B14F-4D97-AF65-F5344CB8AC3E}">
        <p14:creationId xmlns:p14="http://schemas.microsoft.com/office/powerpoint/2010/main" val="3784701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a:lstStyle/>
          <a:p>
            <a:pPr lvl="0"/>
            <a:r>
              <a:rPr lang="en-CA" dirty="0"/>
              <a:t>Intestinal phase</a:t>
            </a:r>
            <a:endParaRPr lang="en-GB" dirty="0"/>
          </a:p>
          <a:p>
            <a:pPr lvl="1"/>
            <a:r>
              <a:rPr lang="en-CA" dirty="0"/>
              <a:t>Adult worms in the intestines.</a:t>
            </a:r>
            <a:endParaRPr lang="en-GB" dirty="0"/>
          </a:p>
          <a:p>
            <a:pPr lvl="1"/>
            <a:r>
              <a:rPr lang="en-CA" dirty="0"/>
              <a:t>Worms repeatedly cut intestinal mucosa.</a:t>
            </a:r>
            <a:endParaRPr lang="en-GB" dirty="0"/>
          </a:p>
          <a:p>
            <a:pPr lvl="1"/>
            <a:r>
              <a:rPr lang="en-CA" dirty="0"/>
              <a:t>Secrete anticoagulants.</a:t>
            </a:r>
            <a:endParaRPr lang="en-GB" dirty="0"/>
          </a:p>
          <a:p>
            <a:pPr lvl="1"/>
            <a:r>
              <a:rPr lang="en-CA" dirty="0"/>
              <a:t>Anaemia</a:t>
            </a:r>
            <a:endParaRPr lang="en-GB" dirty="0"/>
          </a:p>
          <a:p>
            <a:pPr lvl="2"/>
            <a:r>
              <a:rPr lang="en-CA" dirty="0"/>
              <a:t>Worms feed on blood </a:t>
            </a:r>
            <a:r>
              <a:rPr lang="en-CA" i="1" dirty="0"/>
              <a:t>(A. </a:t>
            </a:r>
            <a:r>
              <a:rPr lang="en-CA" i="1" dirty="0" err="1"/>
              <a:t>duodenale</a:t>
            </a:r>
            <a:r>
              <a:rPr lang="en-CA" i="1" dirty="0"/>
              <a:t> </a:t>
            </a:r>
            <a:r>
              <a:rPr lang="en-CA" dirty="0"/>
              <a:t>– 0.26ml; </a:t>
            </a:r>
            <a:r>
              <a:rPr lang="en-CA" i="1" dirty="0"/>
              <a:t>N. </a:t>
            </a:r>
            <a:r>
              <a:rPr lang="en-CA" i="1" dirty="0" err="1"/>
              <a:t>americanus</a:t>
            </a:r>
            <a:r>
              <a:rPr lang="en-CA" i="1" dirty="0"/>
              <a:t> – </a:t>
            </a:r>
            <a:r>
              <a:rPr lang="en-CA" dirty="0"/>
              <a:t>0.03ml)</a:t>
            </a:r>
            <a:endParaRPr lang="en-GB" dirty="0"/>
          </a:p>
          <a:p>
            <a:pPr lvl="2"/>
            <a:r>
              <a:rPr lang="en-CA" dirty="0"/>
              <a:t>Loss of iron – hypochromic microcytic anaemia</a:t>
            </a:r>
            <a:endParaRPr lang="en-GB" dirty="0"/>
          </a:p>
          <a:p>
            <a:pPr lvl="2"/>
            <a:r>
              <a:rPr lang="en-CA" dirty="0"/>
              <a:t>Loss of </a:t>
            </a:r>
            <a:r>
              <a:rPr lang="en-CA" dirty="0" err="1"/>
              <a:t>Vit</a:t>
            </a:r>
            <a:r>
              <a:rPr lang="en-CA" dirty="0"/>
              <a:t> B12 and folic acid deficiency – macrocytic anaemia. It causes </a:t>
            </a:r>
            <a:r>
              <a:rPr lang="en-CA" dirty="0" err="1"/>
              <a:t>ilitis</a:t>
            </a:r>
            <a:r>
              <a:rPr lang="en-CA" dirty="0"/>
              <a:t>.</a:t>
            </a:r>
            <a:endParaRPr lang="en-GB" dirty="0"/>
          </a:p>
          <a:p>
            <a:pPr lvl="2"/>
            <a:r>
              <a:rPr lang="en-CA" dirty="0"/>
              <a:t>Dimorphic anaemia.</a:t>
            </a:r>
            <a:endParaRPr lang="en-GB" dirty="0"/>
          </a:p>
          <a:p>
            <a:pPr lvl="2"/>
            <a:r>
              <a:rPr lang="en-CA" dirty="0"/>
              <a:t>Severity depends on number and species of hookworms.</a:t>
            </a:r>
            <a:endParaRPr lang="en-GB" dirty="0"/>
          </a:p>
          <a:p>
            <a:pPr lvl="1"/>
            <a:r>
              <a:rPr lang="en-CA" dirty="0"/>
              <a:t>Nephritic syndromes – proteinuria &amp; loss of plasma proteins</a:t>
            </a:r>
            <a:r>
              <a:rPr lang="en-CA" dirty="0" smtClean="0"/>
              <a:t>.</a:t>
            </a:r>
            <a:endParaRPr lang="en-GB" dirty="0"/>
          </a:p>
        </p:txBody>
      </p:sp>
    </p:spTree>
    <p:extLst>
      <p:ext uri="{BB962C8B-B14F-4D97-AF65-F5344CB8AC3E}">
        <p14:creationId xmlns:p14="http://schemas.microsoft.com/office/powerpoint/2010/main" val="4060278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Bachelor of Medicine And Bachelor of Surgery\MBChB  Year  2\PHOTOS\Micro biology\20th march\PICT05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991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1008112"/>
          </a:xfrm>
        </p:spPr>
        <p:txBody>
          <a:bodyPr/>
          <a:lstStyle/>
          <a:p>
            <a:r>
              <a:rPr lang="en-US" b="1" dirty="0" smtClean="0"/>
              <a:t>Clinical Presentation</a:t>
            </a:r>
            <a:endParaRPr lang="en-US" b="1" dirty="0"/>
          </a:p>
        </p:txBody>
      </p:sp>
      <p:sp>
        <p:nvSpPr>
          <p:cNvPr id="3" name="Content Placeholder 2"/>
          <p:cNvSpPr>
            <a:spLocks noGrp="1"/>
          </p:cNvSpPr>
          <p:nvPr>
            <p:ph idx="1"/>
          </p:nvPr>
        </p:nvSpPr>
        <p:spPr>
          <a:xfrm>
            <a:off x="179512" y="1412776"/>
            <a:ext cx="8784976" cy="5328592"/>
          </a:xfrm>
        </p:spPr>
        <p:txBody>
          <a:bodyPr>
            <a:normAutofit fontScale="85000" lnSpcReduction="10000"/>
          </a:bodyPr>
          <a:lstStyle/>
          <a:p>
            <a:r>
              <a:rPr lang="en-US" dirty="0"/>
              <a:t>There are no specific signs and symptoms for the infection. This is because they present as a combination of intestinal inflammation and progressively iron deficiency.</a:t>
            </a:r>
          </a:p>
          <a:p>
            <a:r>
              <a:rPr lang="en-US" dirty="0" smtClean="0"/>
              <a:t>Ground itch, </a:t>
            </a:r>
            <a:r>
              <a:rPr lang="en-US" dirty="0" err="1" smtClean="0"/>
              <a:t>urticaria</a:t>
            </a:r>
            <a:r>
              <a:rPr lang="en-US" dirty="0" smtClean="0"/>
              <a:t>- This is an inflammatory response resulting from larval invasion into the skin causing  </a:t>
            </a:r>
            <a:r>
              <a:rPr lang="en-US" dirty="0"/>
              <a:t>intense local itching and lesions on the legs and feet</a:t>
            </a:r>
            <a:r>
              <a:rPr lang="en-US" dirty="0" smtClean="0"/>
              <a:t>.</a:t>
            </a:r>
          </a:p>
          <a:p>
            <a:r>
              <a:rPr lang="en-US" dirty="0"/>
              <a:t>Cutaneous larva </a:t>
            </a:r>
            <a:r>
              <a:rPr lang="en-US" dirty="0" err="1"/>
              <a:t>migrans</a:t>
            </a:r>
            <a:r>
              <a:rPr lang="en-US" dirty="0"/>
              <a:t>. These are tortuous tunnels of the larvae between the </a:t>
            </a:r>
            <a:r>
              <a:rPr lang="en-US" i="1" dirty="0"/>
              <a:t>stratum</a:t>
            </a:r>
            <a:r>
              <a:rPr lang="en-US" dirty="0"/>
              <a:t> </a:t>
            </a:r>
            <a:r>
              <a:rPr lang="en-US" i="1" dirty="0" err="1"/>
              <a:t>basale</a:t>
            </a:r>
            <a:r>
              <a:rPr lang="en-US" dirty="0"/>
              <a:t> and </a:t>
            </a:r>
            <a:r>
              <a:rPr lang="en-US" i="1" dirty="0" err="1"/>
              <a:t>stratrum</a:t>
            </a:r>
            <a:r>
              <a:rPr lang="en-US" i="1" dirty="0"/>
              <a:t> </a:t>
            </a:r>
            <a:r>
              <a:rPr lang="en-US" i="1" dirty="0" err="1"/>
              <a:t>corneum</a:t>
            </a:r>
            <a:r>
              <a:rPr lang="en-US" i="1" dirty="0"/>
              <a:t>.</a:t>
            </a:r>
          </a:p>
          <a:p>
            <a:r>
              <a:rPr lang="en-US" dirty="0" smtClean="0"/>
              <a:t>Pneumonia- Inflammation of the lung parenchyma as result  of the larval break into the alveoli. </a:t>
            </a:r>
          </a:p>
          <a:p>
            <a:pPr eaLnBrk="1" hangingPunct="1"/>
            <a:r>
              <a:rPr lang="en-US" dirty="0"/>
              <a:t>Serum </a:t>
            </a:r>
            <a:r>
              <a:rPr lang="en-US" dirty="0" err="1"/>
              <a:t>IgE</a:t>
            </a:r>
            <a:r>
              <a:rPr lang="en-US" dirty="0"/>
              <a:t> tents to be high</a:t>
            </a:r>
          </a:p>
          <a:p>
            <a:pPr eaLnBrk="1" hangingPunct="1"/>
            <a:r>
              <a:rPr lang="en-US" dirty="0" err="1" smtClean="0"/>
              <a:t>Hyperesinophilia</a:t>
            </a:r>
            <a:endParaRPr lang="en-US" dirty="0" smtClean="0"/>
          </a:p>
        </p:txBody>
      </p:sp>
      <p:pic>
        <p:nvPicPr>
          <p:cNvPr id="4" name="Picture 2" descr="E:\Bachelor of Medicine And Bachelor of Surgery (MBChB)  Year  2\MEDICAL MICROBIOLOGY\2. PARASITOLOGY\PARA\hookworm1 (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0" y="5334000"/>
            <a:ext cx="22479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hookw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810" y="5334000"/>
            <a:ext cx="1926295" cy="14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021054"/>
      </p:ext>
    </p:ext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552728"/>
          </a:xfrm>
        </p:spPr>
        <p:txBody>
          <a:bodyPr/>
          <a:lstStyle/>
          <a:p>
            <a:r>
              <a:rPr lang="en-US" sz="2400" dirty="0" err="1"/>
              <a:t>Loeffluer’s</a:t>
            </a:r>
            <a:r>
              <a:rPr lang="en-US" sz="2400" dirty="0"/>
              <a:t> syndrome- comprising of hilum lymphadenopathy, pneumonitis and pulmonary eosinophilia.</a:t>
            </a:r>
          </a:p>
          <a:p>
            <a:r>
              <a:rPr lang="en-US" sz="2400" dirty="0" smtClean="0"/>
              <a:t>Coughing </a:t>
            </a:r>
            <a:r>
              <a:rPr lang="en-US" sz="2400" dirty="0"/>
              <a:t>- Results from heavy larval migration up the trachea, which causes tracheal irritation, coughing, wheezing and chest pains.</a:t>
            </a:r>
          </a:p>
          <a:p>
            <a:r>
              <a:rPr lang="en-US" sz="2400" dirty="0"/>
              <a:t>Early or late stages can be characterized by vomiting, nausea, constipation, </a:t>
            </a:r>
            <a:r>
              <a:rPr lang="en-US" sz="2400" dirty="0" err="1"/>
              <a:t>epigastic</a:t>
            </a:r>
            <a:r>
              <a:rPr lang="en-US" sz="2400" dirty="0"/>
              <a:t> pains, indigestion, diarrhea and gastrointestinal discomfort - As a result of maturation of the larva.</a:t>
            </a:r>
          </a:p>
          <a:p>
            <a:pPr eaLnBrk="1" hangingPunct="1">
              <a:defRPr/>
            </a:pPr>
            <a:r>
              <a:rPr lang="en-US" sz="2400" dirty="0"/>
              <a:t>Pale mucous </a:t>
            </a:r>
            <a:r>
              <a:rPr lang="en-US" sz="2400" dirty="0" smtClean="0"/>
              <a:t>membranes- </a:t>
            </a:r>
            <a:r>
              <a:rPr lang="en-US" sz="2400" dirty="0" err="1" smtClean="0"/>
              <a:t>conjuctiva</a:t>
            </a:r>
            <a:r>
              <a:rPr lang="en-US" sz="2400" dirty="0"/>
              <a:t>, tongue, nail beds</a:t>
            </a:r>
          </a:p>
          <a:p>
            <a:pPr eaLnBrk="1" hangingPunct="1">
              <a:defRPr/>
            </a:pPr>
            <a:r>
              <a:rPr lang="en-US" sz="2400" dirty="0"/>
              <a:t>Nails </a:t>
            </a:r>
            <a:r>
              <a:rPr lang="en-US" sz="2400" dirty="0" smtClean="0"/>
              <a:t>are </a:t>
            </a:r>
            <a:r>
              <a:rPr lang="en-US" sz="2400" dirty="0" err="1" smtClean="0"/>
              <a:t>spoonlike</a:t>
            </a:r>
            <a:endParaRPr lang="en-US" sz="2400" dirty="0"/>
          </a:p>
          <a:p>
            <a:r>
              <a:rPr lang="en-US" sz="2400" dirty="0" smtClean="0"/>
              <a:t>Advanced </a:t>
            </a:r>
            <a:r>
              <a:rPr lang="en-US" sz="2400" dirty="0"/>
              <a:t>or severe infections are characterized by anemia and protein deficiency, including cardiac failure, emancipation and abdominal distension with </a:t>
            </a:r>
            <a:r>
              <a:rPr lang="en-US" sz="2400" dirty="0" smtClean="0"/>
              <a:t>ascites, Mental </a:t>
            </a:r>
            <a:r>
              <a:rPr lang="en-US" sz="2400" dirty="0"/>
              <a:t>and growth </a:t>
            </a:r>
            <a:r>
              <a:rPr lang="en-US" sz="2400" dirty="0" err="1" smtClean="0"/>
              <a:t>retardation,delayed</a:t>
            </a:r>
            <a:r>
              <a:rPr lang="en-US" sz="2400" dirty="0" smtClean="0"/>
              <a:t> puberty, abortions/stillbirths, FTG </a:t>
            </a:r>
            <a:r>
              <a:rPr lang="en-US" sz="2400" dirty="0"/>
              <a:t>poor memory</a:t>
            </a:r>
          </a:p>
        </p:txBody>
      </p:sp>
    </p:spTree>
    <p:extLst>
      <p:ext uri="{BB962C8B-B14F-4D97-AF65-F5344CB8AC3E}">
        <p14:creationId xmlns:p14="http://schemas.microsoft.com/office/powerpoint/2010/main" val="3580003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CA" b="1" dirty="0"/>
              <a:t>Clinical </a:t>
            </a:r>
            <a:r>
              <a:rPr lang="en-CA" b="1" dirty="0" smtClean="0"/>
              <a:t>Manifestations</a:t>
            </a:r>
            <a:endParaRPr lang="en-GB" dirty="0"/>
          </a:p>
        </p:txBody>
      </p:sp>
      <p:sp>
        <p:nvSpPr>
          <p:cNvPr id="3" name="Content Placeholder 2"/>
          <p:cNvSpPr>
            <a:spLocks noGrp="1"/>
          </p:cNvSpPr>
          <p:nvPr>
            <p:ph idx="1"/>
          </p:nvPr>
        </p:nvSpPr>
        <p:spPr>
          <a:xfrm>
            <a:off x="304800" y="1371600"/>
            <a:ext cx="8686800" cy="5257800"/>
          </a:xfrm>
        </p:spPr>
        <p:txBody>
          <a:bodyPr/>
          <a:lstStyle/>
          <a:p>
            <a:pPr lvl="0"/>
            <a:r>
              <a:rPr lang="en-CA" dirty="0"/>
              <a:t>G.I manifestations</a:t>
            </a:r>
            <a:endParaRPr lang="en-GB" dirty="0"/>
          </a:p>
          <a:p>
            <a:pPr lvl="1"/>
            <a:r>
              <a:rPr lang="en-CA" dirty="0"/>
              <a:t>Intermittent abdominal pains</a:t>
            </a:r>
            <a:endParaRPr lang="en-GB" dirty="0"/>
          </a:p>
          <a:p>
            <a:pPr lvl="1"/>
            <a:r>
              <a:rPr lang="en-CA" dirty="0" err="1"/>
              <a:t>Epigastric</a:t>
            </a:r>
            <a:r>
              <a:rPr lang="en-CA" dirty="0"/>
              <a:t> tenderness (duodenal ulcers)</a:t>
            </a:r>
            <a:endParaRPr lang="en-GB" dirty="0"/>
          </a:p>
          <a:p>
            <a:pPr lvl="1"/>
            <a:r>
              <a:rPr lang="en-CA" dirty="0"/>
              <a:t>Constipation</a:t>
            </a:r>
            <a:endParaRPr lang="en-GB" dirty="0"/>
          </a:p>
          <a:p>
            <a:pPr lvl="1"/>
            <a:r>
              <a:rPr lang="en-CA" dirty="0"/>
              <a:t>Anorexia</a:t>
            </a:r>
            <a:endParaRPr lang="en-GB" dirty="0"/>
          </a:p>
          <a:p>
            <a:pPr lvl="1"/>
            <a:r>
              <a:rPr lang="en-CA" dirty="0"/>
              <a:t>Blood-flecked/spotted </a:t>
            </a:r>
            <a:r>
              <a:rPr lang="en-CA" dirty="0" smtClean="0"/>
              <a:t>faeces</a:t>
            </a:r>
            <a:endParaRPr lang="en-GB" dirty="0"/>
          </a:p>
        </p:txBody>
      </p:sp>
    </p:spTree>
    <p:extLst>
      <p:ext uri="{BB962C8B-B14F-4D97-AF65-F5344CB8AC3E}">
        <p14:creationId xmlns:p14="http://schemas.microsoft.com/office/powerpoint/2010/main" val="376895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Epidemiology</a:t>
            </a:r>
            <a:endParaRPr lang="en-US" b="1" dirty="0"/>
          </a:p>
        </p:txBody>
      </p:sp>
      <p:sp>
        <p:nvSpPr>
          <p:cNvPr id="3" name="Content Placeholder 2"/>
          <p:cNvSpPr>
            <a:spLocks noGrp="1"/>
          </p:cNvSpPr>
          <p:nvPr>
            <p:ph idx="1"/>
          </p:nvPr>
        </p:nvSpPr>
        <p:spPr>
          <a:xfrm>
            <a:off x="395536" y="1772816"/>
            <a:ext cx="8640960" cy="4824536"/>
          </a:xfrm>
        </p:spPr>
        <p:txBody>
          <a:bodyPr>
            <a:normAutofit fontScale="92500" lnSpcReduction="20000"/>
          </a:bodyPr>
          <a:lstStyle/>
          <a:p>
            <a:r>
              <a:rPr lang="en-US" dirty="0" smtClean="0"/>
              <a:t>All genders are susceptible.</a:t>
            </a:r>
          </a:p>
          <a:p>
            <a:r>
              <a:rPr lang="en-US" dirty="0" smtClean="0"/>
              <a:t>In endemic areas, high prevalence occurs among school aged children.</a:t>
            </a:r>
          </a:p>
          <a:p>
            <a:r>
              <a:rPr lang="en-US" dirty="0" smtClean="0"/>
              <a:t>It is also prevalent pregnant women, malnourished groups and elderly people.</a:t>
            </a:r>
          </a:p>
          <a:p>
            <a:r>
              <a:rPr lang="en-US" dirty="0" smtClean="0"/>
              <a:t>A warm, moist climate with temperatures between 25</a:t>
            </a:r>
            <a:r>
              <a:rPr lang="en-US" baseline="30000" dirty="0" smtClean="0"/>
              <a:t>0</a:t>
            </a:r>
            <a:r>
              <a:rPr lang="en-US" dirty="0" smtClean="0"/>
              <a:t>C-35</a:t>
            </a:r>
            <a:r>
              <a:rPr lang="en-US" baseline="30000" dirty="0" smtClean="0"/>
              <a:t>0</a:t>
            </a:r>
            <a:r>
              <a:rPr lang="en-US" dirty="0" smtClean="0"/>
              <a:t>C with a shady, clay, sandy or loamy soil and vegetation </a:t>
            </a:r>
            <a:r>
              <a:rPr lang="en-US" dirty="0" err="1" smtClean="0"/>
              <a:t>favour</a:t>
            </a:r>
            <a:r>
              <a:rPr lang="en-US" dirty="0" smtClean="0"/>
              <a:t> larval development.</a:t>
            </a:r>
          </a:p>
          <a:p>
            <a:r>
              <a:rPr lang="en-US" altLang="zh-CN" dirty="0" smtClean="0"/>
              <a:t>22-26</a:t>
            </a:r>
            <a:r>
              <a:rPr lang="en-US" altLang="zh-CN" dirty="0"/>
              <a:t>℃ is the optimal temperature for </a:t>
            </a:r>
            <a:r>
              <a:rPr lang="en-US" altLang="zh-CN" dirty="0" err="1"/>
              <a:t>Ancylostoma</a:t>
            </a:r>
            <a:r>
              <a:rPr lang="en-US" altLang="zh-CN" dirty="0"/>
              <a:t> </a:t>
            </a:r>
            <a:r>
              <a:rPr lang="en-US" altLang="zh-CN" dirty="0" err="1"/>
              <a:t>duodenale</a:t>
            </a:r>
            <a:r>
              <a:rPr lang="en-US" altLang="zh-CN" dirty="0"/>
              <a:t> development and 31-35℃ is suitable for </a:t>
            </a:r>
            <a:r>
              <a:rPr lang="en-US" altLang="zh-CN" dirty="0" err="1"/>
              <a:t>Necator</a:t>
            </a:r>
            <a:r>
              <a:rPr lang="en-US" altLang="zh-CN" dirty="0"/>
              <a:t> </a:t>
            </a:r>
            <a:r>
              <a:rPr lang="en-US" altLang="zh-CN" dirty="0" err="1"/>
              <a:t>americanus</a:t>
            </a:r>
            <a:endParaRPr lang="en-US" dirty="0" smtClean="0"/>
          </a:p>
          <a:p>
            <a:pPr>
              <a:buNone/>
            </a:pPr>
            <a:endParaRPr lang="en-US" dirty="0"/>
          </a:p>
        </p:txBody>
      </p:sp>
    </p:spTree>
    <p:extLst>
      <p:ext uri="{BB962C8B-B14F-4D97-AF65-F5344CB8AC3E}">
        <p14:creationId xmlns:p14="http://schemas.microsoft.com/office/powerpoint/2010/main" val="3683322580"/>
      </p:ext>
    </p:extLst>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10600" cy="6400800"/>
          </a:xfrm>
        </p:spPr>
        <p:txBody>
          <a:bodyPr numCol="2">
            <a:normAutofit fontScale="92500" lnSpcReduction="20000"/>
          </a:bodyPr>
          <a:lstStyle/>
          <a:p>
            <a:pPr lvl="0"/>
            <a:r>
              <a:rPr lang="en-CA" dirty="0"/>
              <a:t>Effects of anaemia</a:t>
            </a:r>
            <a:endParaRPr lang="en-GB" dirty="0"/>
          </a:p>
          <a:p>
            <a:pPr lvl="1"/>
            <a:r>
              <a:rPr lang="en-CA" dirty="0"/>
              <a:t>Pallor-eyes, lips &amp; tongue</a:t>
            </a:r>
            <a:endParaRPr lang="en-GB" dirty="0"/>
          </a:p>
          <a:p>
            <a:pPr lvl="1"/>
            <a:r>
              <a:rPr lang="en-CA" dirty="0"/>
              <a:t>Light yellow and dry skin</a:t>
            </a:r>
            <a:endParaRPr lang="en-GB" dirty="0"/>
          </a:p>
          <a:p>
            <a:pPr lvl="1"/>
            <a:r>
              <a:rPr lang="en-CA" dirty="0"/>
              <a:t>Dry hair</a:t>
            </a:r>
            <a:endParaRPr lang="en-GB" dirty="0"/>
          </a:p>
          <a:p>
            <a:pPr lvl="1"/>
            <a:r>
              <a:rPr lang="en-CA" dirty="0"/>
              <a:t>Enlarged liver due to Congestive Cardiac Failure</a:t>
            </a:r>
            <a:endParaRPr lang="en-GB" dirty="0"/>
          </a:p>
          <a:p>
            <a:pPr lvl="1"/>
            <a:r>
              <a:rPr lang="en-CA" dirty="0"/>
              <a:t>Heart murmurs coz of anaemia.</a:t>
            </a:r>
            <a:endParaRPr lang="en-GB" dirty="0"/>
          </a:p>
          <a:p>
            <a:pPr lvl="1"/>
            <a:r>
              <a:rPr lang="en-CA" dirty="0"/>
              <a:t>Protein loosing </a:t>
            </a:r>
            <a:r>
              <a:rPr lang="en-CA" dirty="0" err="1"/>
              <a:t>enteropathy</a:t>
            </a:r>
            <a:r>
              <a:rPr lang="en-CA" dirty="0"/>
              <a:t> leads to a drop in plasma protein. Oedema develops due to exacerbation of fluid into extracellular space.</a:t>
            </a:r>
            <a:endParaRPr lang="en-GB" dirty="0"/>
          </a:p>
          <a:p>
            <a:pPr lvl="1"/>
            <a:r>
              <a:rPr lang="en-CA" dirty="0"/>
              <a:t>Oedema (usually facial but may be generalised)</a:t>
            </a:r>
            <a:endParaRPr lang="en-GB" dirty="0"/>
          </a:p>
          <a:p>
            <a:pPr lvl="1"/>
            <a:r>
              <a:rPr lang="en-CA" dirty="0"/>
              <a:t>Puffy face &amp; swollen eyelids</a:t>
            </a:r>
            <a:endParaRPr lang="en-GB" dirty="0"/>
          </a:p>
          <a:p>
            <a:pPr lvl="1"/>
            <a:r>
              <a:rPr lang="en-CA" dirty="0"/>
              <a:t>Potbellies due to ascites</a:t>
            </a:r>
            <a:endParaRPr lang="en-GB" dirty="0"/>
          </a:p>
          <a:p>
            <a:pPr lvl="1"/>
            <a:r>
              <a:rPr lang="en-CA" dirty="0" err="1"/>
              <a:t>Koilonychia</a:t>
            </a:r>
            <a:r>
              <a:rPr lang="en-CA" dirty="0"/>
              <a:t> (spoon nails as a result of hypochromic microcytic anaemia, </a:t>
            </a:r>
            <a:r>
              <a:rPr lang="en-CA" dirty="0" err="1"/>
              <a:t>esp</a:t>
            </a:r>
            <a:r>
              <a:rPr lang="en-CA" dirty="0"/>
              <a:t> iron deficiency)</a:t>
            </a:r>
            <a:endParaRPr lang="en-GB" dirty="0"/>
          </a:p>
          <a:p>
            <a:pPr lvl="1"/>
            <a:r>
              <a:rPr lang="en-CA" dirty="0"/>
              <a:t>Stunted growth and general malaise</a:t>
            </a:r>
            <a:endParaRPr lang="en-GB" dirty="0"/>
          </a:p>
          <a:p>
            <a:pPr lvl="1"/>
            <a:r>
              <a:rPr lang="en-CA" dirty="0"/>
              <a:t>Acute mental distress</a:t>
            </a:r>
            <a:endParaRPr lang="en-GB" dirty="0"/>
          </a:p>
          <a:p>
            <a:pPr lvl="1"/>
            <a:r>
              <a:rPr lang="en-CA" dirty="0"/>
              <a:t>Mental dullness</a:t>
            </a:r>
            <a:endParaRPr lang="en-GB" dirty="0"/>
          </a:p>
          <a:p>
            <a:pPr lvl="1"/>
            <a:r>
              <a:rPr lang="en-CA" dirty="0"/>
              <a:t>Delayed puberty</a:t>
            </a:r>
            <a:endParaRPr lang="en-GB" dirty="0"/>
          </a:p>
          <a:p>
            <a:pPr lvl="1"/>
            <a:r>
              <a:rPr lang="en-CA" dirty="0"/>
              <a:t>Heavy infections – heart failure</a:t>
            </a:r>
            <a:endParaRPr lang="en-GB" dirty="0"/>
          </a:p>
          <a:p>
            <a:endParaRPr lang="en-GB" dirty="0"/>
          </a:p>
        </p:txBody>
      </p:sp>
    </p:spTree>
    <p:extLst>
      <p:ext uri="{BB962C8B-B14F-4D97-AF65-F5344CB8AC3E}">
        <p14:creationId xmlns:p14="http://schemas.microsoft.com/office/powerpoint/2010/main" val="1033075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eon\Desktop\images.jpg"/>
          <p:cNvPicPr>
            <a:picLocks noGrp="1" noChangeAspect="1" noChangeArrowheads="1"/>
          </p:cNvPicPr>
          <p:nvPr>
            <p:ph idx="1"/>
          </p:nvPr>
        </p:nvPicPr>
        <p:blipFill>
          <a:blip r:embed="rId2" cstate="print"/>
          <a:srcRect/>
          <a:stretch>
            <a:fillRect/>
          </a:stretch>
        </p:blipFill>
        <p:spPr bwMode="auto">
          <a:xfrm>
            <a:off x="1403648" y="44624"/>
            <a:ext cx="5760640" cy="5205222"/>
          </a:xfrm>
          <a:prstGeom prst="rect">
            <a:avLst/>
          </a:prstGeom>
          <a:noFill/>
        </p:spPr>
      </p:pic>
      <p:sp>
        <p:nvSpPr>
          <p:cNvPr id="3" name="Rectangle 2"/>
          <p:cNvSpPr/>
          <p:nvPr/>
        </p:nvSpPr>
        <p:spPr>
          <a:xfrm>
            <a:off x="1475656" y="5229200"/>
            <a:ext cx="5472608" cy="707886"/>
          </a:xfrm>
          <a:prstGeom prst="rect">
            <a:avLst/>
          </a:prstGeom>
        </p:spPr>
        <p:txBody>
          <a:bodyPr wrap="square">
            <a:spAutoFit/>
          </a:bodyPr>
          <a:lstStyle/>
          <a:p>
            <a:r>
              <a:rPr lang="en-US" sz="4000" b="1" dirty="0"/>
              <a:t>Abdominal distention</a:t>
            </a:r>
            <a:endParaRPr lang="en-GB" sz="4000" b="1" dirty="0"/>
          </a:p>
        </p:txBody>
      </p:sp>
    </p:spTree>
    <p:extLst>
      <p:ext uri="{BB962C8B-B14F-4D97-AF65-F5344CB8AC3E}">
        <p14:creationId xmlns:p14="http://schemas.microsoft.com/office/powerpoint/2010/main" val="3826567181"/>
      </p:ext>
    </p:extLst>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cjs.jpg (23424 字节)"/>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67543" y="26609"/>
            <a:ext cx="7951371" cy="5418615"/>
          </a:xfrm>
          <a:noFill/>
        </p:spPr>
      </p:pic>
      <p:sp>
        <p:nvSpPr>
          <p:cNvPr id="3" name="Rectangle 2"/>
          <p:cNvSpPr/>
          <p:nvPr/>
        </p:nvSpPr>
        <p:spPr>
          <a:xfrm>
            <a:off x="1403648" y="5877272"/>
            <a:ext cx="5688632" cy="646331"/>
          </a:xfrm>
          <a:prstGeom prst="rect">
            <a:avLst/>
          </a:prstGeom>
        </p:spPr>
        <p:txBody>
          <a:bodyPr wrap="square">
            <a:spAutoFit/>
          </a:bodyPr>
          <a:lstStyle/>
          <a:p>
            <a:r>
              <a:rPr lang="en-US" altLang="zh-CN" sz="3600" b="1" dirty="0">
                <a:latin typeface="Times New Roman" pitchFamily="18" charset="0"/>
              </a:rPr>
              <a:t>Adults in intestinal mucosa</a:t>
            </a:r>
            <a:endParaRPr lang="en-GB" sz="3600" dirty="0"/>
          </a:p>
        </p:txBody>
      </p:sp>
    </p:spTree>
    <p:extLst>
      <p:ext uri="{BB962C8B-B14F-4D97-AF65-F5344CB8AC3E}">
        <p14:creationId xmlns:p14="http://schemas.microsoft.com/office/powerpoint/2010/main" val="2758126792"/>
      </p:ext>
    </p:extLst>
  </p:cSld>
  <p:clrMapOvr>
    <a:masterClrMapping/>
  </p:clrMapOvr>
  <p:transition spd="med">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116632"/>
            <a:ext cx="7772400" cy="720080"/>
          </a:xfrm>
        </p:spPr>
        <p:txBody>
          <a:bodyPr/>
          <a:lstStyle/>
          <a:p>
            <a:r>
              <a:rPr lang="en-US" b="1" dirty="0"/>
              <a:t>Laboratory </a:t>
            </a:r>
            <a:r>
              <a:rPr lang="en-US" b="1" dirty="0" smtClean="0"/>
              <a:t>Diagnosis</a:t>
            </a:r>
            <a:endParaRPr lang="en-GB" dirty="0"/>
          </a:p>
        </p:txBody>
      </p:sp>
      <p:sp>
        <p:nvSpPr>
          <p:cNvPr id="4" name="Content Placeholder 3"/>
          <p:cNvSpPr>
            <a:spLocks noGrp="1"/>
          </p:cNvSpPr>
          <p:nvPr>
            <p:ph idx="1"/>
          </p:nvPr>
        </p:nvSpPr>
        <p:spPr>
          <a:xfrm>
            <a:off x="251520" y="908720"/>
            <a:ext cx="8712968" cy="5760640"/>
          </a:xfrm>
        </p:spPr>
        <p:txBody>
          <a:bodyPr/>
          <a:lstStyle/>
          <a:p>
            <a:r>
              <a:rPr lang="en-US" sz="2800" dirty="0" smtClean="0"/>
              <a:t>Microscopic </a:t>
            </a:r>
            <a:r>
              <a:rPr lang="en-US" sz="2800" dirty="0"/>
              <a:t>identification of eggs in the </a:t>
            </a:r>
            <a:r>
              <a:rPr lang="en-US" sz="2800" dirty="0" smtClean="0"/>
              <a:t>stool. The </a:t>
            </a:r>
            <a:r>
              <a:rPr lang="en-US" sz="2800" dirty="0"/>
              <a:t>recommended </a:t>
            </a:r>
            <a:r>
              <a:rPr lang="en-US" sz="2800" dirty="0" smtClean="0"/>
              <a:t>procedure:</a:t>
            </a:r>
            <a:endParaRPr lang="en-GB" sz="2800" dirty="0"/>
          </a:p>
          <a:p>
            <a:pPr marL="457200" lvl="0" indent="-457200">
              <a:buFont typeface="+mj-lt"/>
              <a:buAutoNum type="arabicPeriod"/>
            </a:pPr>
            <a:r>
              <a:rPr lang="en-US" sz="2800" dirty="0"/>
              <a:t>Collect a stool specimen. </a:t>
            </a:r>
            <a:endParaRPr lang="en-GB" sz="2800" dirty="0"/>
          </a:p>
          <a:p>
            <a:pPr marL="457200" lvl="0" indent="-457200">
              <a:buFont typeface="+mj-lt"/>
              <a:buAutoNum type="arabicPeriod"/>
            </a:pPr>
            <a:r>
              <a:rPr lang="en-US" sz="2800" dirty="0"/>
              <a:t>Fix the specimen in 10% formalin. </a:t>
            </a:r>
            <a:endParaRPr lang="en-GB" sz="2800" dirty="0"/>
          </a:p>
          <a:p>
            <a:pPr marL="457200" lvl="0" indent="-457200">
              <a:buFont typeface="+mj-lt"/>
              <a:buAutoNum type="arabicPeriod"/>
            </a:pPr>
            <a:r>
              <a:rPr lang="en-US" sz="2800" dirty="0"/>
              <a:t>Concentrate using the formalin–ethyl acetate sedimentation technique. </a:t>
            </a:r>
            <a:endParaRPr lang="en-GB" sz="2800" dirty="0"/>
          </a:p>
          <a:p>
            <a:pPr marL="457200" lvl="0" indent="-457200">
              <a:buFont typeface="+mj-lt"/>
              <a:buAutoNum type="arabicPeriod"/>
            </a:pPr>
            <a:r>
              <a:rPr lang="en-US" sz="2800" dirty="0"/>
              <a:t>Examine a wet mount of the sediment. </a:t>
            </a:r>
            <a:endParaRPr lang="en-GB" sz="2800" dirty="0"/>
          </a:p>
          <a:p>
            <a:r>
              <a:rPr lang="en-US" sz="2800" dirty="0"/>
              <a:t>Where concentration procedures are not available, a direct wet mount examination of the specimen is adequate for detecting moderate to heavy infections.  For quantitative assessments of infection, various methods such as the Kato-Katz can be used</a:t>
            </a:r>
            <a:r>
              <a:rPr lang="en-US" sz="2800" dirty="0" smtClean="0"/>
              <a:t>.</a:t>
            </a:r>
            <a:endParaRPr lang="en-GB" sz="2800" dirty="0"/>
          </a:p>
        </p:txBody>
      </p:sp>
    </p:spTree>
    <p:extLst>
      <p:ext uri="{BB962C8B-B14F-4D97-AF65-F5344CB8AC3E}">
        <p14:creationId xmlns:p14="http://schemas.microsoft.com/office/powerpoint/2010/main" val="1882243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79512" y="188640"/>
            <a:ext cx="8964488" cy="6552728"/>
          </a:xfrm>
        </p:spPr>
        <p:txBody>
          <a:bodyPr/>
          <a:lstStyle/>
          <a:p>
            <a:pPr eaLnBrk="1" hangingPunct="1"/>
            <a:r>
              <a:rPr lang="en-US" sz="2800" dirty="0" smtClean="0"/>
              <a:t>Cutaneous </a:t>
            </a:r>
            <a:r>
              <a:rPr lang="en-US" sz="2800" dirty="0"/>
              <a:t>larval </a:t>
            </a:r>
            <a:r>
              <a:rPr lang="en-US" sz="2800" dirty="0" err="1"/>
              <a:t>migrans</a:t>
            </a:r>
            <a:r>
              <a:rPr lang="en-US" sz="2800" dirty="0"/>
              <a:t> is usually diagnosed clinically, as there are no serologic tests for zoonotic hookworm infections.  Larvae may be seen in stained tissue sections, but this procedure is usually not recommended as the parasites are usually not found in the visible track.</a:t>
            </a:r>
            <a:endParaRPr lang="en-GB" sz="2800" dirty="0"/>
          </a:p>
          <a:p>
            <a:pPr eaLnBrk="1" hangingPunct="1"/>
            <a:r>
              <a:rPr lang="en-US" sz="2800" dirty="0" smtClean="0"/>
              <a:t>Culture </a:t>
            </a:r>
            <a:r>
              <a:rPr lang="en-US" sz="2800" dirty="0"/>
              <a:t>of stool in test tube(oval eggs with </a:t>
            </a:r>
            <a:r>
              <a:rPr lang="en-US" sz="2800" dirty="0" err="1"/>
              <a:t>colourless</a:t>
            </a:r>
            <a:r>
              <a:rPr lang="en-US" sz="2800" dirty="0"/>
              <a:t> shell, eggs have </a:t>
            </a:r>
            <a:r>
              <a:rPr lang="en-US" sz="2800" dirty="0" err="1"/>
              <a:t>blastomeres</a:t>
            </a:r>
            <a:r>
              <a:rPr lang="en-US" sz="2800" dirty="0"/>
              <a:t>)</a:t>
            </a:r>
          </a:p>
          <a:p>
            <a:pPr marL="342900" lvl="1" indent="-342900" eaLnBrk="1" hangingPunct="1">
              <a:buFontTx/>
              <a:buChar char="•"/>
            </a:pPr>
            <a:r>
              <a:rPr lang="en-US" sz="2400" dirty="0"/>
              <a:t>Indirect PBF RBCs-microcytic hypochromic </a:t>
            </a:r>
            <a:r>
              <a:rPr lang="en-US" sz="2400" dirty="0" err="1" smtClean="0"/>
              <a:t>anaemia</a:t>
            </a:r>
            <a:r>
              <a:rPr lang="en-US" sz="2400" dirty="0" smtClean="0"/>
              <a:t>- </a:t>
            </a:r>
            <a:r>
              <a:rPr lang="en-US" sz="2400" dirty="0"/>
              <a:t>H</a:t>
            </a:r>
            <a:r>
              <a:rPr lang="en-US" altLang="zh-CN" sz="2400" dirty="0" smtClean="0"/>
              <a:t>emoglobin </a:t>
            </a:r>
            <a:r>
              <a:rPr lang="en-US" altLang="zh-CN" sz="2400" dirty="0"/>
              <a:t>is lower than 120g/L in man, 110g/L in woman</a:t>
            </a:r>
            <a:r>
              <a:rPr lang="en-US" altLang="zh-CN" sz="2400" dirty="0" smtClean="0"/>
              <a:t>.</a:t>
            </a:r>
            <a:endParaRPr lang="en-US" sz="2400" dirty="0"/>
          </a:p>
          <a:p>
            <a:pPr eaLnBrk="1" hangingPunct="1"/>
            <a:r>
              <a:rPr lang="en-US" sz="2800" dirty="0"/>
              <a:t>Clinical diagnosis –pallor of mucus membranes eyes </a:t>
            </a:r>
            <a:r>
              <a:rPr lang="en-US" sz="2800" dirty="0" smtClean="0"/>
              <a:t>hands</a:t>
            </a:r>
            <a:r>
              <a:rPr lang="en-US" altLang="zh-CN" sz="2800" dirty="0" smtClean="0"/>
              <a:t> </a:t>
            </a:r>
          </a:p>
          <a:p>
            <a:pPr eaLnBrk="1" hangingPunct="1"/>
            <a:r>
              <a:rPr lang="en-US" altLang="zh-CN" sz="2400" dirty="0" smtClean="0"/>
              <a:t>Saturated brine flotation technique</a:t>
            </a:r>
          </a:p>
        </p:txBody>
      </p:sp>
      <p:sp>
        <p:nvSpPr>
          <p:cNvPr id="8197" name="Rectangle 5"/>
          <p:cNvSpPr>
            <a:spLocks noChangeArrowheads="1"/>
          </p:cNvSpPr>
          <p:nvPr/>
        </p:nvSpPr>
        <p:spPr bwMode="auto">
          <a:xfrm>
            <a:off x="0" y="4287838"/>
            <a:ext cx="91440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2983" bIns="0">
            <a:spAutoFit/>
          </a:bodyPr>
          <a:lstStyle/>
          <a:p>
            <a:endParaRPr lang="en-US" altLang="zh-CN" sz="1600">
              <a:solidFill>
                <a:srgbClr val="000000"/>
              </a:solidFill>
              <a:latin typeface="Times New Roman" pitchFamily="18" charset="0"/>
              <a:cs typeface="Times New Roman" pitchFamily="18" charset="0"/>
            </a:endParaRPr>
          </a:p>
          <a:p>
            <a:pPr eaLnBrk="0" hangingPunct="0"/>
            <a:r>
              <a:rPr lang="en-US" altLang="zh-CN" sz="1400">
                <a:solidFill>
                  <a:srgbClr val="000000"/>
                </a:solidFill>
                <a:cs typeface="Times New Roman" pitchFamily="18" charset="0"/>
              </a:rPr>
              <a:t> </a:t>
            </a:r>
            <a:endParaRPr lang="en-US" altLang="zh-CN" sz="1600">
              <a:solidFill>
                <a:srgbClr val="000000"/>
              </a:solidFill>
              <a:latin typeface="Times New Roman" pitchFamily="18" charset="0"/>
              <a:cs typeface="Times New Roman" pitchFamily="18" charset="0"/>
            </a:endParaRPr>
          </a:p>
          <a:p>
            <a:pPr algn="just" eaLnBrk="0" hangingPunct="0"/>
            <a:r>
              <a:rPr lang="en-US" altLang="zh-CN" sz="1400">
                <a:latin typeface="Times New Roman" pitchFamily="18" charset="0"/>
              </a:rPr>
              <a:t> </a:t>
            </a:r>
            <a:endParaRPr lang="en-US" altLang="zh-CN" sz="1000">
              <a:latin typeface="Times New Roman" pitchFamily="18" charset="0"/>
            </a:endParaRPr>
          </a:p>
          <a:p>
            <a:pPr algn="just" eaLnBrk="0" hangingPunct="0"/>
            <a:r>
              <a:rPr lang="en-US" altLang="zh-CN" sz="1400">
                <a:latin typeface="Times New Roman" pitchFamily="18" charset="0"/>
              </a:rPr>
              <a:t> </a:t>
            </a:r>
            <a:endParaRPr lang="en-US" altLang="zh-CN" sz="1000">
              <a:latin typeface="Times New Roman" pitchFamily="18" charset="0"/>
            </a:endParaRPr>
          </a:p>
          <a:p>
            <a:pPr algn="just" eaLnBrk="0" hangingPunct="0"/>
            <a:r>
              <a:rPr lang="en-US" altLang="zh-CN" sz="1400">
                <a:latin typeface="Times New Roman" pitchFamily="18" charset="0"/>
              </a:rPr>
              <a:t> </a:t>
            </a:r>
            <a:endParaRPr lang="en-US" altLang="zh-CN" sz="1000">
              <a:latin typeface="Times New Roman" pitchFamily="18" charset="0"/>
            </a:endParaRPr>
          </a:p>
          <a:p>
            <a:pPr algn="just" eaLnBrk="0" hangingPunct="0"/>
            <a:r>
              <a:rPr lang="en-US" altLang="zh-CN" sz="1400">
                <a:latin typeface="Times New Roman" pitchFamily="18" charset="0"/>
              </a:rPr>
              <a:t> </a:t>
            </a:r>
            <a:endParaRPr lang="en-US" altLang="zh-CN" sz="1000">
              <a:latin typeface="Times New Roman" pitchFamily="18" charset="0"/>
            </a:endParaRPr>
          </a:p>
          <a:p>
            <a:pPr eaLnBrk="0" hangingPunct="0"/>
            <a:endParaRPr lang="en-US" altLang="zh-CN">
              <a:latin typeface="Times New Roman" pitchFamily="18" charset="0"/>
            </a:endParaRPr>
          </a:p>
        </p:txBody>
      </p:sp>
    </p:spTree>
    <p:extLst>
      <p:ext uri="{BB962C8B-B14F-4D97-AF65-F5344CB8AC3E}">
        <p14:creationId xmlns:p14="http://schemas.microsoft.com/office/powerpoint/2010/main" val="2562391798"/>
      </p:ext>
    </p:extLst>
  </p:cSld>
  <p:clrMapOvr>
    <a:masterClrMapping/>
  </p:clrMapOvr>
  <p:transition spd="med">
    <p:cov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864096"/>
          </a:xfrm>
        </p:spPr>
        <p:txBody>
          <a:bodyPr/>
          <a:lstStyle/>
          <a:p>
            <a:r>
              <a:rPr lang="en-US" altLang="zh-CN" b="1" dirty="0" smtClean="0"/>
              <a:t>Treatment</a:t>
            </a:r>
            <a:endParaRPr lang="en-GB" b="1" dirty="0"/>
          </a:p>
        </p:txBody>
      </p:sp>
      <p:sp>
        <p:nvSpPr>
          <p:cNvPr id="3" name="Content Placeholder 2"/>
          <p:cNvSpPr>
            <a:spLocks noGrp="1"/>
          </p:cNvSpPr>
          <p:nvPr>
            <p:ph idx="1"/>
          </p:nvPr>
        </p:nvSpPr>
        <p:spPr>
          <a:xfrm>
            <a:off x="179512" y="908720"/>
            <a:ext cx="8784976" cy="5832648"/>
          </a:xfrm>
        </p:spPr>
        <p:txBody>
          <a:bodyPr>
            <a:normAutofit fontScale="92500" lnSpcReduction="10000"/>
          </a:bodyPr>
          <a:lstStyle/>
          <a:p>
            <a:pPr lvl="0"/>
            <a:r>
              <a:rPr lang="en-CA" dirty="0"/>
              <a:t>Expulsion of adult worm</a:t>
            </a:r>
            <a:endParaRPr lang="en-GB" dirty="0"/>
          </a:p>
          <a:p>
            <a:pPr lvl="1"/>
            <a:r>
              <a:rPr lang="en-CA" dirty="0" err="1" smtClean="0"/>
              <a:t>Albendazole</a:t>
            </a:r>
            <a:r>
              <a:rPr lang="en-CA" dirty="0" smtClean="0"/>
              <a:t> </a:t>
            </a:r>
            <a:r>
              <a:rPr lang="en-US" dirty="0" smtClean="0"/>
              <a:t>(</a:t>
            </a:r>
            <a:r>
              <a:rPr lang="en-US" dirty="0" err="1"/>
              <a:t>efficancy</a:t>
            </a:r>
            <a:r>
              <a:rPr lang="en-US" dirty="0"/>
              <a:t> 72</a:t>
            </a:r>
            <a:r>
              <a:rPr lang="en-US" dirty="0" smtClean="0"/>
              <a:t>%)</a:t>
            </a:r>
            <a:endParaRPr lang="en-GB" dirty="0"/>
          </a:p>
          <a:p>
            <a:pPr lvl="1"/>
            <a:r>
              <a:rPr lang="en-CA" dirty="0" err="1" smtClean="0"/>
              <a:t>Mebendazole</a:t>
            </a:r>
            <a:r>
              <a:rPr lang="en-CA" dirty="0" smtClean="0"/>
              <a:t> </a:t>
            </a:r>
            <a:r>
              <a:rPr lang="en-US" dirty="0" smtClean="0"/>
              <a:t>(</a:t>
            </a:r>
            <a:r>
              <a:rPr lang="en-US" dirty="0" err="1"/>
              <a:t>efficancy</a:t>
            </a:r>
            <a:r>
              <a:rPr lang="en-US" dirty="0"/>
              <a:t>  15</a:t>
            </a:r>
            <a:r>
              <a:rPr lang="en-US" dirty="0" smtClean="0"/>
              <a:t>%)</a:t>
            </a:r>
            <a:endParaRPr lang="en-GB" dirty="0"/>
          </a:p>
          <a:p>
            <a:pPr lvl="1"/>
            <a:r>
              <a:rPr lang="en-CA" dirty="0" err="1"/>
              <a:t>Thiabendazole</a:t>
            </a:r>
            <a:endParaRPr lang="en-GB" dirty="0"/>
          </a:p>
          <a:p>
            <a:pPr lvl="1"/>
            <a:r>
              <a:rPr lang="en-CA" dirty="0" err="1"/>
              <a:t>Pyrantel</a:t>
            </a:r>
            <a:r>
              <a:rPr lang="en-CA" dirty="0"/>
              <a:t> </a:t>
            </a:r>
            <a:r>
              <a:rPr lang="en-CA" dirty="0" err="1"/>
              <a:t>Pamoate</a:t>
            </a:r>
            <a:endParaRPr lang="en-GB" dirty="0"/>
          </a:p>
          <a:p>
            <a:pPr lvl="1"/>
            <a:r>
              <a:rPr lang="en-US" sz="2400" dirty="0" smtClean="0"/>
              <a:t>They </a:t>
            </a:r>
            <a:r>
              <a:rPr lang="en-US" sz="2400" dirty="0"/>
              <a:t>kill the adult worms by binding to the beta-tubulin and therefore, preventing microtubule polymerization within the parasite. </a:t>
            </a:r>
            <a:endParaRPr lang="en-US" sz="2400" dirty="0" smtClean="0"/>
          </a:p>
          <a:p>
            <a:r>
              <a:rPr lang="en-US" sz="2800" dirty="0"/>
              <a:t>Dosage is the same for children as for adu</a:t>
            </a:r>
            <a:r>
              <a:rPr lang="en-US" sz="2800" i="1" dirty="0"/>
              <a:t>lts </a:t>
            </a:r>
            <a:endParaRPr lang="en-US" sz="2800" i="1" dirty="0" smtClean="0"/>
          </a:p>
          <a:p>
            <a:pPr lvl="1"/>
            <a:r>
              <a:rPr lang="en-US" sz="2200" i="1" dirty="0" err="1" smtClean="0"/>
              <a:t>Albendazole</a:t>
            </a:r>
            <a:r>
              <a:rPr lang="en-US" sz="2200" i="1" dirty="0"/>
              <a:t>: 400 mg orally </a:t>
            </a:r>
            <a:r>
              <a:rPr lang="en-US" sz="2200" i="1" dirty="0" smtClean="0"/>
              <a:t>once</a:t>
            </a:r>
          </a:p>
          <a:p>
            <a:pPr lvl="1"/>
            <a:r>
              <a:rPr lang="en-US" sz="2200" i="1" dirty="0" err="1" smtClean="0"/>
              <a:t>Mebendazole</a:t>
            </a:r>
            <a:r>
              <a:rPr lang="en-US" sz="2200" i="1" dirty="0"/>
              <a:t>: 100 mg twice a day for 3 days OR 500mg orally </a:t>
            </a:r>
            <a:r>
              <a:rPr lang="en-US" sz="2200" i="1" dirty="0" smtClean="0"/>
              <a:t>once.</a:t>
            </a:r>
          </a:p>
          <a:p>
            <a:pPr lvl="1"/>
            <a:r>
              <a:rPr lang="en-US" sz="2200" i="1" dirty="0" err="1" smtClean="0"/>
              <a:t>Pyrantel</a:t>
            </a:r>
            <a:r>
              <a:rPr lang="en-US" sz="2200" i="1" dirty="0" smtClean="0"/>
              <a:t> </a:t>
            </a:r>
            <a:r>
              <a:rPr lang="en-US" sz="2200" i="1" dirty="0" err="1"/>
              <a:t>pamoate</a:t>
            </a:r>
            <a:r>
              <a:rPr lang="en-US" sz="2200" i="1" dirty="0"/>
              <a:t>: 11mg/kg  (up to a max of 1mg) orally daily for 3 days</a:t>
            </a:r>
          </a:p>
          <a:p>
            <a:pPr lvl="0"/>
            <a:r>
              <a:rPr lang="en-CA" dirty="0" smtClean="0"/>
              <a:t>Larvae</a:t>
            </a:r>
            <a:endParaRPr lang="en-GB" dirty="0"/>
          </a:p>
          <a:p>
            <a:pPr lvl="1"/>
            <a:r>
              <a:rPr lang="en-CA" dirty="0" err="1"/>
              <a:t>Thiabendazole</a:t>
            </a:r>
            <a:r>
              <a:rPr lang="en-CA" dirty="0"/>
              <a:t> (migratory or dormant larvae)</a:t>
            </a:r>
            <a:endParaRPr lang="en-GB" dirty="0"/>
          </a:p>
          <a:p>
            <a:pPr lvl="1"/>
            <a:r>
              <a:rPr lang="en-CA" dirty="0" err="1"/>
              <a:t>Levamisole</a:t>
            </a:r>
            <a:r>
              <a:rPr lang="en-CA" dirty="0"/>
              <a:t> (less effective against </a:t>
            </a:r>
            <a:r>
              <a:rPr lang="en-CA" i="1" dirty="0"/>
              <a:t>N. </a:t>
            </a:r>
            <a:r>
              <a:rPr lang="en-CA" i="1" dirty="0" err="1" smtClean="0"/>
              <a:t>americanus</a:t>
            </a:r>
            <a:r>
              <a:rPr lang="en-CA" i="1" dirty="0" smtClean="0"/>
              <a:t>)</a:t>
            </a:r>
            <a:r>
              <a:rPr lang="en-US" sz="2800" dirty="0" smtClean="0"/>
              <a:t> </a:t>
            </a:r>
          </a:p>
          <a:p>
            <a:pPr marL="914400" lvl="1" indent="-514350">
              <a:buNone/>
            </a:pPr>
            <a:endParaRPr lang="en-US" dirty="0" smtClean="0"/>
          </a:p>
        </p:txBody>
      </p:sp>
    </p:spTree>
    <p:extLst>
      <p:ext uri="{BB962C8B-B14F-4D97-AF65-F5344CB8AC3E}">
        <p14:creationId xmlns:p14="http://schemas.microsoft.com/office/powerpoint/2010/main" val="2615831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640960" cy="6480720"/>
          </a:xfrm>
        </p:spPr>
        <p:txBody>
          <a:bodyPr/>
          <a:lstStyle/>
          <a:p>
            <a:r>
              <a:rPr lang="en-US" dirty="0"/>
              <a:t>WHO recommends no anti-helminthic treatment to pregnant women at least before the end of the first trimester.</a:t>
            </a:r>
          </a:p>
          <a:p>
            <a:r>
              <a:rPr lang="en-US" dirty="0"/>
              <a:t>Mass deworming programs in schools and children at home, twice annually.</a:t>
            </a:r>
          </a:p>
          <a:p>
            <a:r>
              <a:rPr lang="en-US" dirty="0"/>
              <a:t>Deworming of pet dogs is also necessary.</a:t>
            </a:r>
          </a:p>
          <a:p>
            <a:pPr lvl="0"/>
            <a:r>
              <a:rPr lang="en-CA" dirty="0" smtClean="0"/>
              <a:t>Treatment </a:t>
            </a:r>
            <a:r>
              <a:rPr lang="en-CA" dirty="0"/>
              <a:t>of anaemia</a:t>
            </a:r>
            <a:endParaRPr lang="en-GB" dirty="0"/>
          </a:p>
          <a:p>
            <a:pPr lvl="1"/>
            <a:r>
              <a:rPr lang="en-CA" dirty="0"/>
              <a:t>Iron supplements</a:t>
            </a:r>
            <a:endParaRPr lang="en-GB" dirty="0"/>
          </a:p>
          <a:p>
            <a:pPr lvl="1"/>
            <a:r>
              <a:rPr lang="en-CA" dirty="0"/>
              <a:t>Folic acid &amp; </a:t>
            </a:r>
            <a:r>
              <a:rPr lang="en-CA" dirty="0" err="1"/>
              <a:t>Vit</a:t>
            </a:r>
            <a:r>
              <a:rPr lang="en-CA" dirty="0"/>
              <a:t> B12 in some cases</a:t>
            </a:r>
            <a:endParaRPr lang="en-GB" dirty="0"/>
          </a:p>
          <a:p>
            <a:pPr lvl="1" eaLnBrk="1" hangingPunct="1">
              <a:defRPr/>
            </a:pPr>
            <a:r>
              <a:rPr lang="en-US" dirty="0" err="1" smtClean="0"/>
              <a:t>Transfussion</a:t>
            </a:r>
            <a:r>
              <a:rPr lang="en-US" dirty="0" smtClean="0"/>
              <a:t> </a:t>
            </a:r>
            <a:r>
              <a:rPr lang="en-US" dirty="0"/>
              <a:t>in severe </a:t>
            </a:r>
            <a:r>
              <a:rPr lang="en-US" dirty="0" err="1"/>
              <a:t>anaemia</a:t>
            </a:r>
            <a:r>
              <a:rPr lang="en-US" dirty="0"/>
              <a:t> in children</a:t>
            </a:r>
          </a:p>
          <a:p>
            <a:pPr eaLnBrk="1" hangingPunct="1">
              <a:defRPr/>
            </a:pPr>
            <a:r>
              <a:rPr lang="en-US" dirty="0"/>
              <a:t>Antispasmodics </a:t>
            </a:r>
            <a:r>
              <a:rPr lang="en-US" dirty="0" smtClean="0"/>
              <a:t>for </a:t>
            </a:r>
            <a:r>
              <a:rPr lang="en-US" dirty="0"/>
              <a:t>abdominal pain</a:t>
            </a:r>
          </a:p>
          <a:p>
            <a:pPr eaLnBrk="1" hangingPunct="1">
              <a:defRPr/>
            </a:pPr>
            <a:r>
              <a:rPr lang="en-US" dirty="0"/>
              <a:t>Proteins therapy </a:t>
            </a:r>
          </a:p>
        </p:txBody>
      </p:sp>
    </p:spTree>
    <p:extLst>
      <p:ext uri="{BB962C8B-B14F-4D97-AF65-F5344CB8AC3E}">
        <p14:creationId xmlns:p14="http://schemas.microsoft.com/office/powerpoint/2010/main" val="80829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Prevention and Control (Levels)</a:t>
            </a:r>
            <a:endParaRPr lang="en-US" dirty="0"/>
          </a:p>
        </p:txBody>
      </p:sp>
      <p:sp>
        <p:nvSpPr>
          <p:cNvPr id="3" name="Content Placeholder 2"/>
          <p:cNvSpPr>
            <a:spLocks noGrp="1"/>
          </p:cNvSpPr>
          <p:nvPr>
            <p:ph idx="1"/>
          </p:nvPr>
        </p:nvSpPr>
        <p:spPr/>
        <p:txBody>
          <a:bodyPr>
            <a:normAutofit/>
          </a:bodyPr>
          <a:lstStyle/>
          <a:p>
            <a:pPr marL="514350" indent="-514350">
              <a:buAutoNum type="alphaLcParenR"/>
            </a:pPr>
            <a:r>
              <a:rPr lang="en-US" b="1" u="sng" dirty="0" smtClean="0"/>
              <a:t>Reservoir</a:t>
            </a:r>
          </a:p>
          <a:p>
            <a:r>
              <a:rPr lang="en-US" dirty="0" smtClean="0"/>
              <a:t>Treatment of infected individuals </a:t>
            </a:r>
            <a:endParaRPr lang="en-US" dirty="0"/>
          </a:p>
          <a:p>
            <a:r>
              <a:rPr lang="en-US" dirty="0"/>
              <a:t>M</a:t>
            </a:r>
            <a:r>
              <a:rPr lang="en-US" dirty="0" smtClean="0"/>
              <a:t>ass deworming programs in schools and children at home, twice annually.</a:t>
            </a:r>
          </a:p>
          <a:p>
            <a:r>
              <a:rPr lang="en-US" dirty="0" smtClean="0"/>
              <a:t>Deworming of pet dogs is also necessary.</a:t>
            </a:r>
          </a:p>
        </p:txBody>
      </p:sp>
    </p:spTree>
    <p:extLst>
      <p:ext uri="{BB962C8B-B14F-4D97-AF65-F5344CB8AC3E}">
        <p14:creationId xmlns:p14="http://schemas.microsoft.com/office/powerpoint/2010/main" val="4140533418"/>
      </p:ext>
    </p:extLst>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normAutofit fontScale="85000" lnSpcReduction="20000"/>
          </a:bodyPr>
          <a:lstStyle/>
          <a:p>
            <a:pPr>
              <a:buNone/>
            </a:pPr>
            <a:r>
              <a:rPr lang="en-US" b="1" u="sng" dirty="0" smtClean="0"/>
              <a:t>b) Portal of exit</a:t>
            </a:r>
          </a:p>
          <a:p>
            <a:r>
              <a:rPr lang="en-US" dirty="0" smtClean="0"/>
              <a:t>Proper waste disposal</a:t>
            </a:r>
          </a:p>
          <a:p>
            <a:pPr>
              <a:buNone/>
            </a:pPr>
            <a:endParaRPr lang="en-US" dirty="0" smtClean="0"/>
          </a:p>
          <a:p>
            <a:pPr>
              <a:buNone/>
            </a:pPr>
            <a:r>
              <a:rPr lang="en-US" b="1" u="sng" dirty="0" smtClean="0"/>
              <a:t>c) Transmission</a:t>
            </a:r>
          </a:p>
          <a:p>
            <a:r>
              <a:rPr lang="en-US" dirty="0" smtClean="0"/>
              <a:t>Soil treatment-heat therapy, spraying of </a:t>
            </a:r>
            <a:r>
              <a:rPr lang="en-US" dirty="0" err="1" smtClean="0"/>
              <a:t>antihelminths</a:t>
            </a:r>
            <a:r>
              <a:rPr lang="en-US" dirty="0" smtClean="0"/>
              <a:t>.</a:t>
            </a:r>
          </a:p>
          <a:p>
            <a:pPr>
              <a:buNone/>
            </a:pPr>
            <a:endParaRPr lang="en-US" dirty="0" smtClean="0"/>
          </a:p>
          <a:p>
            <a:pPr>
              <a:buNone/>
            </a:pPr>
            <a:r>
              <a:rPr lang="en-US" b="1" u="sng" dirty="0" smtClean="0"/>
              <a:t>d) Portal of entry</a:t>
            </a:r>
          </a:p>
          <a:p>
            <a:r>
              <a:rPr lang="en-US" dirty="0" smtClean="0"/>
              <a:t>Usage of proper footwear.</a:t>
            </a:r>
          </a:p>
          <a:p>
            <a:r>
              <a:rPr lang="en-US" dirty="0" smtClean="0"/>
              <a:t>Health education</a:t>
            </a:r>
          </a:p>
          <a:p>
            <a:r>
              <a:rPr lang="en-US" dirty="0" smtClean="0"/>
              <a:t>Mass  public awareness and social education programs on modes of transmission of the parasite</a:t>
            </a:r>
          </a:p>
          <a:p>
            <a:endParaRPr lang="en-US" dirty="0" smtClean="0"/>
          </a:p>
          <a:p>
            <a:pPr>
              <a:buNone/>
            </a:pPr>
            <a:r>
              <a:rPr lang="en-US" b="1" u="sng" dirty="0" smtClean="0"/>
              <a:t>e) Host</a:t>
            </a:r>
          </a:p>
          <a:p>
            <a:r>
              <a:rPr lang="en-US" dirty="0" smtClean="0"/>
              <a:t>Treatment of the infected persons using </a:t>
            </a:r>
            <a:r>
              <a:rPr lang="en-US" dirty="0" err="1" smtClean="0"/>
              <a:t>albendazole</a:t>
            </a:r>
            <a:r>
              <a:rPr lang="en-US" dirty="0" smtClean="0"/>
              <a:t>, mebendazole, </a:t>
            </a:r>
            <a:r>
              <a:rPr lang="en-US" dirty="0" err="1" smtClean="0"/>
              <a:t>levamisole</a:t>
            </a:r>
            <a:r>
              <a:rPr lang="en-US" dirty="0" smtClean="0"/>
              <a:t> and </a:t>
            </a:r>
            <a:r>
              <a:rPr lang="en-US" dirty="0" err="1" smtClean="0"/>
              <a:t>pyrantel</a:t>
            </a:r>
            <a:r>
              <a:rPr lang="en-US" dirty="0" smtClean="0"/>
              <a:t> </a:t>
            </a:r>
            <a:r>
              <a:rPr lang="en-US" dirty="0" err="1" smtClean="0"/>
              <a:t>pamoate</a:t>
            </a:r>
            <a:r>
              <a:rPr lang="en-US" dirty="0" smtClean="0"/>
              <a:t>.( refer to treatment of reservoir)</a:t>
            </a:r>
          </a:p>
          <a:p>
            <a:pPr>
              <a:buNone/>
            </a:pPr>
            <a:endParaRPr lang="en-US" dirty="0" smtClean="0"/>
          </a:p>
        </p:txBody>
      </p:sp>
    </p:spTree>
    <p:extLst>
      <p:ext uri="{BB962C8B-B14F-4D97-AF65-F5344CB8AC3E}">
        <p14:creationId xmlns:p14="http://schemas.microsoft.com/office/powerpoint/2010/main" val="1019400405"/>
      </p:ext>
    </p:extLst>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putting on shoes</a:t>
            </a:r>
            <a:endParaRPr lang="en-US" dirty="0"/>
          </a:p>
        </p:txBody>
      </p:sp>
      <p:pic>
        <p:nvPicPr>
          <p:cNvPr id="6146" name="Picture 2" descr="C:\Users\leon\Desktop\imagesCAM9ZKO1.jpg"/>
          <p:cNvPicPr>
            <a:picLocks noGrp="1" noChangeAspect="1" noChangeArrowheads="1"/>
          </p:cNvPicPr>
          <p:nvPr>
            <p:ph idx="1"/>
          </p:nvPr>
        </p:nvPicPr>
        <p:blipFill>
          <a:blip r:embed="rId2" cstate="print"/>
          <a:stretch>
            <a:fillRect/>
          </a:stretch>
        </p:blipFill>
        <p:spPr bwMode="auto">
          <a:xfrm>
            <a:off x="1143000" y="1524000"/>
            <a:ext cx="6705600" cy="4648200"/>
          </a:xfrm>
          <a:prstGeom prst="rect">
            <a:avLst/>
          </a:prstGeom>
          <a:noFill/>
        </p:spPr>
      </p:pic>
    </p:spTree>
    <p:extLst>
      <p:ext uri="{BB962C8B-B14F-4D97-AF65-F5344CB8AC3E}">
        <p14:creationId xmlns:p14="http://schemas.microsoft.com/office/powerpoint/2010/main" val="435632056"/>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World Distribution</a:t>
            </a:r>
            <a:endParaRPr lang="en-US" dirty="0"/>
          </a:p>
        </p:txBody>
      </p:sp>
      <p:sp>
        <p:nvSpPr>
          <p:cNvPr id="3" name="Content Placeholder 2"/>
          <p:cNvSpPr>
            <a:spLocks noGrp="1"/>
          </p:cNvSpPr>
          <p:nvPr>
            <p:ph idx="1"/>
          </p:nvPr>
        </p:nvSpPr>
        <p:spPr>
          <a:xfrm>
            <a:off x="323528" y="1556792"/>
            <a:ext cx="8640960" cy="5184576"/>
          </a:xfrm>
        </p:spPr>
        <p:txBody>
          <a:bodyPr>
            <a:normAutofit lnSpcReduction="10000"/>
          </a:bodyPr>
          <a:lstStyle/>
          <a:p>
            <a:r>
              <a:rPr lang="en-US" altLang="zh-CN" sz="2800" dirty="0" smtClean="0"/>
              <a:t>Worldwide </a:t>
            </a:r>
            <a:r>
              <a:rPr lang="en-US" altLang="zh-CN" sz="2800" dirty="0"/>
              <a:t>distribution. </a:t>
            </a:r>
          </a:p>
          <a:p>
            <a:r>
              <a:rPr lang="en-US" sz="2800" dirty="0"/>
              <a:t>Hookworm is the second most common human helminthic infection (after </a:t>
            </a:r>
            <a:r>
              <a:rPr lang="en-US" sz="2800" dirty="0" err="1"/>
              <a:t>ascariasis</a:t>
            </a:r>
            <a:r>
              <a:rPr lang="en-US" sz="2800" dirty="0" smtClean="0"/>
              <a:t>).</a:t>
            </a:r>
          </a:p>
          <a:p>
            <a:r>
              <a:rPr lang="en-US" sz="2800" dirty="0" smtClean="0"/>
              <a:t>It is estimated that 1 billion individuals are infected with the disease today. </a:t>
            </a:r>
          </a:p>
          <a:p>
            <a:r>
              <a:rPr lang="en-US" sz="2800" dirty="0" smtClean="0"/>
              <a:t>The main etiology, </a:t>
            </a:r>
            <a:r>
              <a:rPr lang="en-US" sz="2800" i="1" dirty="0" smtClean="0"/>
              <a:t>N. </a:t>
            </a:r>
            <a:r>
              <a:rPr lang="en-US" sz="2800" i="1" dirty="0" err="1" smtClean="0"/>
              <a:t>americanus</a:t>
            </a:r>
            <a:r>
              <a:rPr lang="en-US" sz="2800" dirty="0" smtClean="0"/>
              <a:t>, is found in the Americas, Sub-Saharan Africa, Australia and Asia. </a:t>
            </a:r>
          </a:p>
          <a:p>
            <a:r>
              <a:rPr lang="en-US" sz="2800" i="1" dirty="0" smtClean="0"/>
              <a:t>A. </a:t>
            </a:r>
            <a:r>
              <a:rPr lang="en-US" sz="2800" i="1" dirty="0" err="1" smtClean="0"/>
              <a:t>duodenale</a:t>
            </a:r>
            <a:r>
              <a:rPr lang="en-US" sz="2800" i="1" dirty="0" smtClean="0"/>
              <a:t> </a:t>
            </a:r>
            <a:r>
              <a:rPr lang="en-US" sz="2800" dirty="0" smtClean="0"/>
              <a:t>is found in more scattered focal areas such as the Mediterranean region, Middle </a:t>
            </a:r>
            <a:r>
              <a:rPr lang="en-US" sz="2800" dirty="0"/>
              <a:t>East, North Africa and southern Europe</a:t>
            </a:r>
            <a:r>
              <a:rPr lang="en-US" sz="2800" dirty="0" smtClean="0"/>
              <a:t>.</a:t>
            </a:r>
          </a:p>
          <a:p>
            <a:r>
              <a:rPr lang="en-US" sz="2800" dirty="0"/>
              <a:t>Prevalent in Kenya in Coast region, Nyanza, Eastern and all the slums.</a:t>
            </a:r>
          </a:p>
          <a:p>
            <a:endParaRPr lang="en-US" sz="2800" dirty="0"/>
          </a:p>
        </p:txBody>
      </p:sp>
    </p:spTree>
    <p:extLst>
      <p:ext uri="{BB962C8B-B14F-4D97-AF65-F5344CB8AC3E}">
        <p14:creationId xmlns:p14="http://schemas.microsoft.com/office/powerpoint/2010/main" val="3839880365"/>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Distribution</a:t>
            </a:r>
            <a:endParaRPr lang="en-US" dirty="0"/>
          </a:p>
        </p:txBody>
      </p:sp>
      <p:pic>
        <p:nvPicPr>
          <p:cNvPr id="5" name="Content Placeholder 4" descr="image010.gif"/>
          <p:cNvPicPr>
            <a:picLocks noGrp="1" noChangeAspect="1"/>
          </p:cNvPicPr>
          <p:nvPr>
            <p:ph idx="1"/>
          </p:nvPr>
        </p:nvPicPr>
        <p:blipFill>
          <a:blip r:embed="rId2" cstate="print"/>
          <a:stretch>
            <a:fillRect/>
          </a:stretch>
        </p:blipFill>
        <p:spPr>
          <a:xfrm>
            <a:off x="228601" y="1295400"/>
            <a:ext cx="8686800" cy="5334000"/>
          </a:xfrm>
        </p:spPr>
      </p:pic>
    </p:spTree>
    <p:extLst>
      <p:ext uri="{BB962C8B-B14F-4D97-AF65-F5344CB8AC3E}">
        <p14:creationId xmlns:p14="http://schemas.microsoft.com/office/powerpoint/2010/main" val="1212780471"/>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99592" y="188640"/>
            <a:ext cx="7793038" cy="685800"/>
          </a:xfrm>
        </p:spPr>
        <p:txBody>
          <a:bodyPr/>
          <a:lstStyle/>
          <a:p>
            <a:pPr eaLnBrk="1" hangingPunct="1"/>
            <a:r>
              <a:rPr lang="en-US" altLang="zh-CN" b="1" dirty="0" smtClean="0"/>
              <a:t>Morphology</a:t>
            </a:r>
          </a:p>
        </p:txBody>
      </p:sp>
      <p:sp>
        <p:nvSpPr>
          <p:cNvPr id="5123" name="Rectangle 3"/>
          <p:cNvSpPr>
            <a:spLocks noGrp="1" noChangeArrowheads="1"/>
          </p:cNvSpPr>
          <p:nvPr>
            <p:ph type="body" idx="1"/>
          </p:nvPr>
        </p:nvSpPr>
        <p:spPr>
          <a:xfrm>
            <a:off x="179512" y="1052736"/>
            <a:ext cx="8856984" cy="5472608"/>
          </a:xfrm>
        </p:spPr>
        <p:txBody>
          <a:bodyPr/>
          <a:lstStyle/>
          <a:p>
            <a:pPr algn="just" eaLnBrk="1" hangingPunct="1">
              <a:buFont typeface="Wingdings" pitchFamily="2" charset="2"/>
              <a:buNone/>
            </a:pPr>
            <a:r>
              <a:rPr lang="en-US" altLang="zh-CN" b="1" dirty="0" smtClean="0"/>
              <a:t>Adults</a:t>
            </a:r>
            <a:r>
              <a:rPr lang="en-US" altLang="zh-CN" dirty="0" smtClean="0"/>
              <a:t>: </a:t>
            </a:r>
          </a:p>
          <a:p>
            <a:pPr algn="just" eaLnBrk="1" hangingPunct="1"/>
            <a:r>
              <a:rPr lang="en-US" sz="2400" dirty="0"/>
              <a:t>Adult hookworms reside in the small intestine of their </a:t>
            </a:r>
            <a:r>
              <a:rPr lang="en-US" sz="2400" dirty="0" smtClean="0"/>
              <a:t>hosts and </a:t>
            </a:r>
            <a:r>
              <a:rPr lang="en-US" altLang="zh-CN" sz="2400" dirty="0" smtClean="0"/>
              <a:t>look </a:t>
            </a:r>
            <a:r>
              <a:rPr lang="en-US" altLang="zh-CN" sz="2400" dirty="0"/>
              <a:t>like an odd piece thread </a:t>
            </a:r>
            <a:r>
              <a:rPr lang="en-US" sz="2400" dirty="0" smtClean="0"/>
              <a:t>.</a:t>
            </a:r>
            <a:r>
              <a:rPr lang="en-US" sz="2400" dirty="0"/>
              <a:t>  </a:t>
            </a:r>
          </a:p>
          <a:p>
            <a:pPr algn="just" eaLnBrk="1" hangingPunct="1"/>
            <a:r>
              <a:rPr lang="en-US" sz="2400" dirty="0"/>
              <a:t>Males measure approximately 8-12 mm long and are </a:t>
            </a:r>
            <a:r>
              <a:rPr lang="en-US" sz="2400" dirty="0" err="1"/>
              <a:t>bursate</a:t>
            </a:r>
            <a:r>
              <a:rPr lang="en-US" sz="2400" dirty="0"/>
              <a:t>, </a:t>
            </a:r>
            <a:endParaRPr lang="en-US" sz="2400" dirty="0" smtClean="0"/>
          </a:p>
          <a:p>
            <a:pPr algn="just" eaLnBrk="1" hangingPunct="1"/>
            <a:r>
              <a:rPr lang="en-US" altLang="zh-CN" sz="2400" dirty="0" smtClean="0"/>
              <a:t>The </a:t>
            </a:r>
            <a:r>
              <a:rPr lang="en-US" altLang="zh-CN" sz="2400" dirty="0"/>
              <a:t>male</a:t>
            </a:r>
            <a:r>
              <a:rPr lang="en-US" altLang="zh-CN" sz="2400" dirty="0">
                <a:latin typeface="Times New Roman" pitchFamily="18" charset="0"/>
              </a:rPr>
              <a:t>’</a:t>
            </a:r>
            <a:r>
              <a:rPr lang="en-US" altLang="zh-CN" sz="2400" dirty="0"/>
              <a:t>s posterior end is expanded to form a </a:t>
            </a:r>
            <a:r>
              <a:rPr lang="en-US" altLang="zh-CN" sz="2400" b="1" dirty="0" err="1"/>
              <a:t>copulatory</a:t>
            </a:r>
            <a:r>
              <a:rPr lang="en-US" altLang="zh-CN" sz="2400" b="1" dirty="0"/>
              <a:t> </a:t>
            </a:r>
            <a:r>
              <a:rPr lang="en-US" altLang="zh-CN" sz="2400" b="1" dirty="0" err="1" smtClean="0"/>
              <a:t>bursate</a:t>
            </a:r>
            <a:r>
              <a:rPr lang="en-US" altLang="zh-CN" sz="2400" b="1" dirty="0" smtClean="0"/>
              <a:t> </a:t>
            </a:r>
            <a:r>
              <a:rPr lang="en-US" altLang="zh-CN" sz="2400" dirty="0" smtClean="0"/>
              <a:t>w</a:t>
            </a:r>
            <a:r>
              <a:rPr lang="en-US" sz="2400" dirty="0" smtClean="0"/>
              <a:t>ith two </a:t>
            </a:r>
            <a:r>
              <a:rPr lang="en-GB" sz="2400" dirty="0" smtClean="0"/>
              <a:t>simple </a:t>
            </a:r>
            <a:r>
              <a:rPr lang="en-GB" sz="2400" dirty="0"/>
              <a:t>similar needle-like slender </a:t>
            </a:r>
            <a:r>
              <a:rPr lang="en-US" sz="2400" dirty="0" smtClean="0"/>
              <a:t>spicules </a:t>
            </a:r>
            <a:r>
              <a:rPr lang="en-US" sz="2400" dirty="0"/>
              <a:t>that do not fuse at their distal ends.  </a:t>
            </a:r>
          </a:p>
          <a:p>
            <a:r>
              <a:rPr lang="en-GB" sz="2400" dirty="0"/>
              <a:t>Lateral lobes joined by small dorsal lobe</a:t>
            </a:r>
          </a:p>
          <a:p>
            <a:r>
              <a:rPr lang="en-GB" sz="2400" dirty="0"/>
              <a:t>Lateral lobes supported by fleshy rays</a:t>
            </a:r>
          </a:p>
          <a:p>
            <a:r>
              <a:rPr lang="en-US" sz="2400" dirty="0" smtClean="0"/>
              <a:t>Females are </a:t>
            </a:r>
            <a:r>
              <a:rPr lang="en-US" altLang="zh-CN" sz="2400" dirty="0" smtClean="0"/>
              <a:t>slightly </a:t>
            </a:r>
            <a:r>
              <a:rPr lang="en-US" altLang="zh-CN" sz="2400" dirty="0"/>
              <a:t>larger than </a:t>
            </a:r>
            <a:r>
              <a:rPr lang="en-US" altLang="zh-CN" sz="2400" dirty="0" smtClean="0"/>
              <a:t>male </a:t>
            </a:r>
            <a:r>
              <a:rPr lang="en-US" sz="2400" dirty="0" smtClean="0"/>
              <a:t>measuring approximately </a:t>
            </a:r>
            <a:r>
              <a:rPr lang="en-US" sz="2400" dirty="0"/>
              <a:t>10-15 mm long.  </a:t>
            </a:r>
          </a:p>
          <a:p>
            <a:pPr algn="just" eaLnBrk="1" hangingPunct="1"/>
            <a:r>
              <a:rPr lang="en-US" sz="2400" dirty="0"/>
              <a:t>Adults of both sexes have a </a:t>
            </a:r>
            <a:r>
              <a:rPr lang="en-US" sz="2400" dirty="0" err="1"/>
              <a:t>buccal</a:t>
            </a:r>
            <a:r>
              <a:rPr lang="en-US" sz="2400" dirty="0"/>
              <a:t> capsule containing sharp </a:t>
            </a:r>
            <a:r>
              <a:rPr lang="en-US" sz="2400" dirty="0" smtClean="0"/>
              <a:t>teeth.</a:t>
            </a:r>
            <a:endParaRPr lang="en-US" sz="2400" dirty="0"/>
          </a:p>
          <a:p>
            <a:pPr algn="just" eaLnBrk="1" hangingPunct="1"/>
            <a:r>
              <a:rPr lang="en-US" altLang="zh-CN" sz="2400" dirty="0" smtClean="0"/>
              <a:t>They are white or light pinkish when living. </a:t>
            </a:r>
          </a:p>
        </p:txBody>
      </p:sp>
      <p:sp>
        <p:nvSpPr>
          <p:cNvPr id="5124" name="Text Box 4"/>
          <p:cNvSpPr txBox="1">
            <a:spLocks noChangeArrowheads="1"/>
          </p:cNvSpPr>
          <p:nvPr/>
        </p:nvSpPr>
        <p:spPr bwMode="auto">
          <a:xfrm>
            <a:off x="7467600" y="3352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spcBef>
                <a:spcPct val="50000"/>
              </a:spcBef>
            </a:pPr>
            <a:endParaRPr lang="en-US">
              <a:latin typeface="Times New Roman" pitchFamily="18" charset="0"/>
            </a:endParaRPr>
          </a:p>
        </p:txBody>
      </p:sp>
      <p:sp>
        <p:nvSpPr>
          <p:cNvPr id="5126" name="Text Box 6"/>
          <p:cNvSpPr txBox="1">
            <a:spLocks noChangeArrowheads="1"/>
          </p:cNvSpPr>
          <p:nvPr/>
        </p:nvSpPr>
        <p:spPr bwMode="auto">
          <a:xfrm>
            <a:off x="2209800" y="4267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ahoma" pitchFamily="34" charset="0"/>
                <a:ea typeface="宋体" pitchFamily="2" charset="-122"/>
              </a:defRPr>
            </a:lvl1pPr>
            <a:lvl2pPr marL="742950" indent="-285750" eaLnBrk="0" hangingPunct="0">
              <a:defRPr kumimoji="1" sz="2400">
                <a:solidFill>
                  <a:schemeClr val="tx1"/>
                </a:solidFill>
                <a:latin typeface="Tahoma" pitchFamily="34" charset="0"/>
                <a:ea typeface="宋体" pitchFamily="2" charset="-122"/>
              </a:defRPr>
            </a:lvl2pPr>
            <a:lvl3pPr marL="1143000" indent="-228600" eaLnBrk="0" hangingPunct="0">
              <a:defRPr kumimoji="1" sz="2400">
                <a:solidFill>
                  <a:schemeClr val="tx1"/>
                </a:solidFill>
                <a:latin typeface="Tahoma" pitchFamily="34" charset="0"/>
                <a:ea typeface="宋体" pitchFamily="2" charset="-122"/>
              </a:defRPr>
            </a:lvl3pPr>
            <a:lvl4pPr marL="1600200" indent="-228600" eaLnBrk="0" hangingPunct="0">
              <a:defRPr kumimoji="1" sz="2400">
                <a:solidFill>
                  <a:schemeClr val="tx1"/>
                </a:solidFill>
                <a:latin typeface="Tahoma" pitchFamily="34" charset="0"/>
                <a:ea typeface="宋体" pitchFamily="2" charset="-122"/>
              </a:defRPr>
            </a:lvl4pPr>
            <a:lvl5pPr marL="2057400" indent="-228600" eaLnBrk="0" hangingPunct="0">
              <a:defRPr kumimoji="1" sz="2400">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kumimoji="1" sz="2400">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kumimoji="1" sz="2400">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kumimoji="1" sz="2400">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kumimoji="1" sz="2400">
                <a:solidFill>
                  <a:schemeClr val="tx1"/>
                </a:solidFill>
                <a:latin typeface="Tahoma" pitchFamily="34" charset="0"/>
                <a:ea typeface="宋体" pitchFamily="2" charset="-122"/>
              </a:defRPr>
            </a:lvl9pPr>
          </a:lstStyle>
          <a:p>
            <a:pPr eaLnBrk="1" hangingPunct="1">
              <a:spcBef>
                <a:spcPct val="50000"/>
              </a:spcBef>
            </a:pPr>
            <a:endParaRPr lang="en-US">
              <a:latin typeface="Times New Roman" pitchFamily="18" charset="0"/>
            </a:endParaRPr>
          </a:p>
        </p:txBody>
      </p:sp>
    </p:spTree>
    <p:extLst>
      <p:ext uri="{BB962C8B-B14F-4D97-AF65-F5344CB8AC3E}">
        <p14:creationId xmlns:p14="http://schemas.microsoft.com/office/powerpoint/2010/main" val="577861456"/>
      </p:ext>
    </p:extLst>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Bachelor of Medicine And Bachelor of Surgery (MBChB)  Year  2\MEDICAL MICROBIOLOGY\2. PARASITOLOGY\PARA\Female hookwor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6594" y="3520333"/>
            <a:ext cx="4618102" cy="33376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7259" y="6516052"/>
            <a:ext cx="2703053" cy="369332"/>
          </a:xfrm>
          <a:prstGeom prst="rect">
            <a:avLst/>
          </a:prstGeom>
          <a:noFill/>
        </p:spPr>
        <p:txBody>
          <a:bodyPr wrap="square" rtlCol="0">
            <a:spAutoFit/>
          </a:bodyPr>
          <a:lstStyle/>
          <a:p>
            <a:r>
              <a:rPr lang="en-GB" dirty="0" smtClean="0"/>
              <a:t>Adult Female hookworm</a:t>
            </a:r>
            <a:endParaRPr lang="en-GB" dirty="0"/>
          </a:p>
        </p:txBody>
      </p:sp>
      <p:pic>
        <p:nvPicPr>
          <p:cNvPr id="6" name="Picture 4" descr="E:\Bachelor of Medicine And Bachelor of Surgery (MBChB)  Year  2\MEDICAL MICROBIOLOGY\2. PARASITOLOGY\PARA\Adult male hookw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 y="3520333"/>
            <a:ext cx="4471113" cy="33533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381" y="6488668"/>
            <a:ext cx="2934543" cy="369332"/>
          </a:xfrm>
          <a:prstGeom prst="rect">
            <a:avLst/>
          </a:prstGeom>
          <a:noFill/>
        </p:spPr>
        <p:txBody>
          <a:bodyPr wrap="square" rtlCol="0">
            <a:spAutoFit/>
          </a:bodyPr>
          <a:lstStyle/>
          <a:p>
            <a:r>
              <a:rPr lang="en-GB" dirty="0" smtClean="0"/>
              <a:t>Adult Male hookworm</a:t>
            </a:r>
            <a:endParaRPr lang="en-GB" dirty="0"/>
          </a:p>
        </p:txBody>
      </p:sp>
      <p:pic>
        <p:nvPicPr>
          <p:cNvPr id="18434" name="Picture 2" descr="E:\Bachelor of Medicine And Bachelor of Surgery (MBChB)  Year  2\MEDICAL MICROBIOLOGY\2. PARASITOLOGY\PARA\Hookworm female ad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6594" y="-6781"/>
            <a:ext cx="4569464" cy="3226992"/>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E:\Bachelor of Medicine And Bachelor of Surgery (MBChB)  Year  2\MEDICAL MICROBIOLOGY\2. PARASITOLOGY\PARA\Hookworm male adul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79" y="-17156"/>
            <a:ext cx="4446915" cy="344615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E:\Bachelor of Medicine And Bachelor of Surgery (MBChB)  Year  2\MEDICAL MICROBIOLOGY\2. PARASITOLOGY\PARA\Male hookwor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68" y="-29910"/>
            <a:ext cx="1856736" cy="139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634873"/>
      </p:ext>
    </p:extLst>
  </p:cSld>
  <p:clrMapOvr>
    <a:masterClrMapping/>
  </p:clrMapOvr>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2312</Words>
  <Application>Microsoft Office PowerPoint</Application>
  <PresentationFormat>On-screen Show (4:3)</PresentationFormat>
  <Paragraphs>276</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Ribbons</vt:lpstr>
      <vt:lpstr>HOOKWORMS</vt:lpstr>
      <vt:lpstr>HOOKWORMS</vt:lpstr>
      <vt:lpstr>ANCYLOSTOMIASIS</vt:lpstr>
      <vt:lpstr>PowerPoint Presentation</vt:lpstr>
      <vt:lpstr>Epidemiology</vt:lpstr>
      <vt:lpstr>World Distribution</vt:lpstr>
      <vt:lpstr>World Distribution</vt:lpstr>
      <vt:lpstr>Morphology</vt:lpstr>
      <vt:lpstr>PowerPoint Presentation</vt:lpstr>
      <vt:lpstr>PowerPoint Presentation</vt:lpstr>
      <vt:lpstr>Differences between two hookworms</vt:lpstr>
      <vt:lpstr>The Morphological Differences between Two species of Hookworms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Hookworm larvae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PRINCIPAL OF COMMUNICABLE     DISEASES</vt:lpstr>
      <vt:lpstr>Agent Reservoirs</vt:lpstr>
      <vt:lpstr>Route of Exit from resevior</vt:lpstr>
      <vt:lpstr>Mode of Transmission</vt:lpstr>
      <vt:lpstr>Route of Entry into host</vt:lpstr>
      <vt:lpstr>Life Cycle (intestinal hookworm infection):</vt:lpstr>
      <vt:lpstr>PowerPoint Presentation</vt:lpstr>
      <vt:lpstr>Life Cycle (intestinal hookworm infection):</vt:lpstr>
      <vt:lpstr>PowerPoint Presentation</vt:lpstr>
      <vt:lpstr>PowerPoint Presentation</vt:lpstr>
      <vt:lpstr>PowerPoint Presentation</vt:lpstr>
      <vt:lpstr>PowerPoint Presentation</vt:lpstr>
      <vt:lpstr>PowerPoint Presentation</vt:lpstr>
      <vt:lpstr>Susceptible Host </vt:lpstr>
      <vt:lpstr>Pathogenesis and Clinical Manifestations</vt:lpstr>
      <vt:lpstr>PowerPoint Presentation</vt:lpstr>
      <vt:lpstr>Hookworm Disease</vt:lpstr>
      <vt:lpstr>PowerPoint Presentation</vt:lpstr>
      <vt:lpstr>PowerPoint Presentation</vt:lpstr>
      <vt:lpstr>Clinical Presentation</vt:lpstr>
      <vt:lpstr>PowerPoint Presentation</vt:lpstr>
      <vt:lpstr>Clinical Manifestations</vt:lpstr>
      <vt:lpstr>PowerPoint Presentation</vt:lpstr>
      <vt:lpstr>PowerPoint Presentation</vt:lpstr>
      <vt:lpstr>PowerPoint Presentation</vt:lpstr>
      <vt:lpstr>Laboratory Diagnosis</vt:lpstr>
      <vt:lpstr>PowerPoint Presentation</vt:lpstr>
      <vt:lpstr>Treatment</vt:lpstr>
      <vt:lpstr>PowerPoint Presentation</vt:lpstr>
      <vt:lpstr>Prevention and Control (Levels)</vt:lpstr>
      <vt:lpstr>PowerPoint Presentation</vt:lpstr>
      <vt:lpstr>Prevention: putting on shoes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HOOKWORMS</dc:title>
  <dc:creator>Dr. Kimaiga H.O. MBChB (UoN)</dc:creator>
  <cp:lastModifiedBy>Dr. Kimaiga H.O. MBChB (UoN)</cp:lastModifiedBy>
  <cp:revision>40</cp:revision>
  <dcterms:created xsi:type="dcterms:W3CDTF">2013-05-14T06:04:23Z</dcterms:created>
  <dcterms:modified xsi:type="dcterms:W3CDTF">2014-01-19T17:01:05Z</dcterms:modified>
</cp:coreProperties>
</file>