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8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96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D1A12-BB29-4CAF-B057-2C0591094D56}" type="datetimeFigureOut">
              <a:rPr lang="en-GB" smtClean="0"/>
              <a:t>29/12/2013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F3E701-73A9-463C-8988-CC8F9C135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812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5EE77-F5E1-4AED-80F2-21AD81F1C9F6}" type="slidenum">
              <a:rPr lang="en-GB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891956D-27FE-4991-A226-63EE8B483843}" type="slidenum">
              <a:rPr lang="en-US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44A0AF2-FE6D-427A-85A9-FA19F3179673}" type="slidenum">
              <a:rPr lang="en-US" altLang="zh-TW">
                <a:solidFill>
                  <a:srgbClr val="000000"/>
                </a:solidFill>
              </a:rPr>
              <a:pPr/>
              <a:t>4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D1A8CCA9-1225-4C1E-B3A9-351A84A023F3}" type="slidenum">
              <a:rPr lang="en-US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The astroviruses were in the Caliciviridae but have recently been given their own family – Astroviridae. The older terminology is still widely used. </a:t>
            </a:r>
            <a:endParaRPr lang="en-US" b="1" smtClean="0">
              <a:solidFill>
                <a:srgbClr val="0000CC"/>
              </a:solidFill>
            </a:endParaRPr>
          </a:p>
          <a:p>
            <a:pPr>
              <a:spcBef>
                <a:spcPct val="0"/>
              </a:spcBef>
            </a:pPr>
            <a:r>
              <a:rPr lang="en-US" smtClean="0"/>
              <a:t>Norwalk virus is in the genus Norovirus in the family Caliciviridae.  Murray 5</a:t>
            </a:r>
            <a:r>
              <a:rPr lang="en-US" baseline="30000" smtClean="0"/>
              <a:t>th</a:t>
            </a:r>
            <a:r>
              <a:rPr lang="en-US" smtClean="0"/>
              <a:t> edition (the older edition of the textbook) has a consistent misprint – it puts Norwalk  and other caliciviruses in the family Noroviridae;. The term ‘Noroviridae’ is not valid.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73F610D-FCB1-4914-A0B4-0124BF121F93}" type="slidenum">
              <a:rPr lang="en-US" altLang="zh-TW">
                <a:solidFill>
                  <a:srgbClr val="000000"/>
                </a:solidFill>
              </a:rPr>
              <a:pPr/>
              <a:t>6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E52525C-19EA-4673-BB82-1384D2FC3DB3}" type="slidenum">
              <a:rPr lang="ar-SA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6444" y="1708405"/>
            <a:ext cx="7771113" cy="1470288"/>
          </a:xfrm>
        </p:spPr>
        <p:txBody>
          <a:bodyPr/>
          <a:lstStyle>
            <a:lvl1pPr>
              <a:defRPr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457" y="3636275"/>
            <a:ext cx="6401086" cy="1752871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567837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E9A660-F116-4C4F-9646-7CC5BE6A71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3391019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2814" y="124796"/>
            <a:ext cx="2145136" cy="600164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7406" y="124796"/>
            <a:ext cx="6298119" cy="600164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7F18EB-2E4E-4F8D-ACF1-8003CA55A5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426342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406" y="124796"/>
            <a:ext cx="8580544" cy="81045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47406" y="1226436"/>
            <a:ext cx="4221628" cy="49000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6323" y="1226436"/>
            <a:ext cx="4221628" cy="49000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082176" y="6548164"/>
            <a:ext cx="2133695" cy="324181"/>
          </a:xfrm>
        </p:spPr>
        <p:txBody>
          <a:bodyPr/>
          <a:lstStyle>
            <a:lvl1pPr>
              <a:defRPr/>
            </a:lvl1pPr>
          </a:lstStyle>
          <a:p>
            <a:fld id="{BD196A3A-B667-457E-A3B9-0921DD7C0F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0987130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406" y="124796"/>
            <a:ext cx="8580544" cy="81045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47406" y="1226436"/>
            <a:ext cx="4221628" cy="49000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06323" y="1226436"/>
            <a:ext cx="4221628" cy="4900006"/>
          </a:xfr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082176" y="6548164"/>
            <a:ext cx="2133695" cy="324181"/>
          </a:xfrm>
        </p:spPr>
        <p:txBody>
          <a:bodyPr/>
          <a:lstStyle>
            <a:lvl1pPr>
              <a:defRPr/>
            </a:lvl1pPr>
          </a:lstStyle>
          <a:p>
            <a:fld id="{AB0C43B7-7964-4CEE-AB10-1145EE2E5B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2504476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406" y="124796"/>
            <a:ext cx="8580544" cy="81045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47406" y="1226436"/>
            <a:ext cx="8580544" cy="4900006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082176" y="6548164"/>
            <a:ext cx="2133695" cy="324181"/>
          </a:xfrm>
        </p:spPr>
        <p:txBody>
          <a:bodyPr/>
          <a:lstStyle>
            <a:lvl1pPr>
              <a:defRPr/>
            </a:lvl1pPr>
          </a:lstStyle>
          <a:p>
            <a:fld id="{EFDA1F57-8964-45D8-A724-3A45E88334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866101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4213" y="400050"/>
            <a:ext cx="7773987" cy="541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B7D72CB-49A1-4354-A638-07F9E7DEA3D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851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753208E-8FA6-4DC0-A9E5-B7F1538858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81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40005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4213" y="1700213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700213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4213" y="3833813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613" y="3833813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FB22F6E-54ED-4BAE-99EC-9B588C47F8D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598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5EE4A91-D05E-49BD-834B-DC1AA0584E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932088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96" y="4406563"/>
            <a:ext cx="7772543" cy="136270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96" y="2906151"/>
            <a:ext cx="7772543" cy="1500412"/>
          </a:xfrm>
        </p:spPr>
        <p:txBody>
          <a:bodyPr anchor="b"/>
          <a:lstStyle>
            <a:lvl1pPr marL="0" indent="0">
              <a:buNone/>
              <a:defRPr sz="1800"/>
            </a:lvl1pPr>
            <a:lvl2pPr marL="412394" indent="0">
              <a:buNone/>
              <a:defRPr sz="1600"/>
            </a:lvl2pPr>
            <a:lvl3pPr marL="824789" indent="0">
              <a:buNone/>
              <a:defRPr sz="1400"/>
            </a:lvl3pPr>
            <a:lvl4pPr marL="1237183" indent="0">
              <a:buNone/>
              <a:defRPr sz="1300"/>
            </a:lvl4pPr>
            <a:lvl5pPr marL="1649578" indent="0">
              <a:buNone/>
              <a:defRPr sz="1300"/>
            </a:lvl5pPr>
            <a:lvl6pPr marL="2061972" indent="0">
              <a:buNone/>
              <a:defRPr sz="1300"/>
            </a:lvl6pPr>
            <a:lvl7pPr marL="2474366" indent="0">
              <a:buNone/>
              <a:defRPr sz="1300"/>
            </a:lvl7pPr>
            <a:lvl8pPr marL="2886761" indent="0">
              <a:buNone/>
              <a:defRPr sz="1300"/>
            </a:lvl8pPr>
            <a:lvl9pPr marL="329915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5108BDA-5D94-4996-92FD-87C9489854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526636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406" y="1226436"/>
            <a:ext cx="4221628" cy="490000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6323" y="1226436"/>
            <a:ext cx="4221628" cy="490000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AFD1C7-1A52-4EAB-A499-515C142CFE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442403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29" y="273976"/>
            <a:ext cx="8228742" cy="114323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29" y="1534838"/>
            <a:ext cx="4040007" cy="639755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394" indent="0">
              <a:buNone/>
              <a:defRPr sz="1800" b="1"/>
            </a:lvl2pPr>
            <a:lvl3pPr marL="824789" indent="0">
              <a:buNone/>
              <a:defRPr sz="1600" b="1"/>
            </a:lvl3pPr>
            <a:lvl4pPr marL="1237183" indent="0">
              <a:buNone/>
              <a:defRPr sz="1400" b="1"/>
            </a:lvl4pPr>
            <a:lvl5pPr marL="1649578" indent="0">
              <a:buNone/>
              <a:defRPr sz="1400" b="1"/>
            </a:lvl5pPr>
            <a:lvl6pPr marL="2061972" indent="0">
              <a:buNone/>
              <a:defRPr sz="1400" b="1"/>
            </a:lvl6pPr>
            <a:lvl7pPr marL="2474366" indent="0">
              <a:buNone/>
              <a:defRPr sz="1400" b="1"/>
            </a:lvl7pPr>
            <a:lvl8pPr marL="2886761" indent="0">
              <a:buNone/>
              <a:defRPr sz="1400" b="1"/>
            </a:lvl8pPr>
            <a:lvl9pPr marL="329915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29" y="2174593"/>
            <a:ext cx="4040007" cy="395184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935" y="1534838"/>
            <a:ext cx="4041436" cy="639755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394" indent="0">
              <a:buNone/>
              <a:defRPr sz="1800" b="1"/>
            </a:lvl2pPr>
            <a:lvl3pPr marL="824789" indent="0">
              <a:buNone/>
              <a:defRPr sz="1600" b="1"/>
            </a:lvl3pPr>
            <a:lvl4pPr marL="1237183" indent="0">
              <a:buNone/>
              <a:defRPr sz="1400" b="1"/>
            </a:lvl4pPr>
            <a:lvl5pPr marL="1649578" indent="0">
              <a:buNone/>
              <a:defRPr sz="1400" b="1"/>
            </a:lvl5pPr>
            <a:lvl6pPr marL="2061972" indent="0">
              <a:buNone/>
              <a:defRPr sz="1400" b="1"/>
            </a:lvl6pPr>
            <a:lvl7pPr marL="2474366" indent="0">
              <a:buNone/>
              <a:defRPr sz="1400" b="1"/>
            </a:lvl7pPr>
            <a:lvl8pPr marL="2886761" indent="0">
              <a:buNone/>
              <a:defRPr sz="1400" b="1"/>
            </a:lvl8pPr>
            <a:lvl9pPr marL="329915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935" y="2174593"/>
            <a:ext cx="4041436" cy="395184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EA42017-CFB3-4836-841E-5F426F4723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837612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C720ED-E4E8-475D-8ADD-EDFEC9A9EC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023069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FB7C81D-7414-403A-8CC4-CC3E939026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606119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30" y="272542"/>
            <a:ext cx="3007481" cy="116188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7" y="272541"/>
            <a:ext cx="5111144" cy="585390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30" y="1434428"/>
            <a:ext cx="3007481" cy="4692014"/>
          </a:xfrm>
        </p:spPr>
        <p:txBody>
          <a:bodyPr/>
          <a:lstStyle>
            <a:lvl1pPr marL="0" indent="0">
              <a:buNone/>
              <a:defRPr sz="1300"/>
            </a:lvl1pPr>
            <a:lvl2pPr marL="412394" indent="0">
              <a:buNone/>
              <a:defRPr sz="1100"/>
            </a:lvl2pPr>
            <a:lvl3pPr marL="824789" indent="0">
              <a:buNone/>
              <a:defRPr sz="900"/>
            </a:lvl3pPr>
            <a:lvl4pPr marL="1237183" indent="0">
              <a:buNone/>
              <a:defRPr sz="800"/>
            </a:lvl4pPr>
            <a:lvl5pPr marL="1649578" indent="0">
              <a:buNone/>
              <a:defRPr sz="800"/>
            </a:lvl5pPr>
            <a:lvl6pPr marL="2061972" indent="0">
              <a:buNone/>
              <a:defRPr sz="800"/>
            </a:lvl6pPr>
            <a:lvl7pPr marL="2474366" indent="0">
              <a:buNone/>
              <a:defRPr sz="800"/>
            </a:lvl7pPr>
            <a:lvl8pPr marL="2886761" indent="0">
              <a:buNone/>
              <a:defRPr sz="800"/>
            </a:lvl8pPr>
            <a:lvl9pPr marL="329915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E14989C-56B7-49D4-99D8-5932B9D7E5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9055163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904" y="4801030"/>
            <a:ext cx="5487258" cy="56659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904" y="612502"/>
            <a:ext cx="5487258" cy="4115373"/>
          </a:xfrm>
        </p:spPr>
        <p:txBody>
          <a:bodyPr/>
          <a:lstStyle>
            <a:lvl1pPr marL="0" indent="0">
              <a:buNone/>
              <a:defRPr sz="2900"/>
            </a:lvl1pPr>
            <a:lvl2pPr marL="412394" indent="0">
              <a:buNone/>
              <a:defRPr sz="2500"/>
            </a:lvl2pPr>
            <a:lvl3pPr marL="824789" indent="0">
              <a:buNone/>
              <a:defRPr sz="2200"/>
            </a:lvl3pPr>
            <a:lvl4pPr marL="1237183" indent="0">
              <a:buNone/>
              <a:defRPr sz="1800"/>
            </a:lvl4pPr>
            <a:lvl5pPr marL="1649578" indent="0">
              <a:buNone/>
              <a:defRPr sz="1800"/>
            </a:lvl5pPr>
            <a:lvl6pPr marL="2061972" indent="0">
              <a:buNone/>
              <a:defRPr sz="1800"/>
            </a:lvl6pPr>
            <a:lvl7pPr marL="2474366" indent="0">
              <a:buNone/>
              <a:defRPr sz="1800"/>
            </a:lvl7pPr>
            <a:lvl8pPr marL="2886761" indent="0">
              <a:buNone/>
              <a:defRPr sz="1800"/>
            </a:lvl8pPr>
            <a:lvl9pPr marL="3299155" indent="0">
              <a:buNone/>
              <a:defRPr sz="18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904" y="5367629"/>
            <a:ext cx="5487258" cy="804714"/>
          </a:xfrm>
        </p:spPr>
        <p:txBody>
          <a:bodyPr/>
          <a:lstStyle>
            <a:lvl1pPr marL="0" indent="0">
              <a:buNone/>
              <a:defRPr sz="1300"/>
            </a:lvl1pPr>
            <a:lvl2pPr marL="412394" indent="0">
              <a:buNone/>
              <a:defRPr sz="1100"/>
            </a:lvl2pPr>
            <a:lvl3pPr marL="824789" indent="0">
              <a:buNone/>
              <a:defRPr sz="900"/>
            </a:lvl3pPr>
            <a:lvl4pPr marL="1237183" indent="0">
              <a:buNone/>
              <a:defRPr sz="800"/>
            </a:lvl4pPr>
            <a:lvl5pPr marL="1649578" indent="0">
              <a:buNone/>
              <a:defRPr sz="800"/>
            </a:lvl5pPr>
            <a:lvl6pPr marL="2061972" indent="0">
              <a:buNone/>
              <a:defRPr sz="800"/>
            </a:lvl6pPr>
            <a:lvl7pPr marL="2474366" indent="0">
              <a:buNone/>
              <a:defRPr sz="800"/>
            </a:lvl7pPr>
            <a:lvl8pPr marL="2886761" indent="0">
              <a:buNone/>
              <a:defRPr sz="800"/>
            </a:lvl8pPr>
            <a:lvl9pPr marL="329915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53F52B7-7042-4F64-8800-68A5063D9D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605002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7406" y="124796"/>
            <a:ext cx="8580544" cy="810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45712" rIns="91425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7406" y="1226436"/>
            <a:ext cx="8580544" cy="4900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45712" rIns="91425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82176" y="6548164"/>
            <a:ext cx="2133695" cy="324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45712" rIns="91425" bIns="45712" numCol="1" anchor="t" anchorCtr="0" compatLnSpc="1">
            <a:prstTxWarp prst="textNoShape">
              <a:avLst/>
            </a:prstTxWarp>
          </a:bodyPr>
          <a:lstStyle>
            <a:lvl1pPr algn="r" defTabSz="915001" eaLnBrk="1" hangingPunct="1">
              <a:defRPr sz="1400">
                <a:solidFill>
                  <a:srgbClr val="DDDDDD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63740A-2682-48A3-AEE7-289C6921D5FE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70411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5001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+mj-lt"/>
          <a:ea typeface="+mj-ea"/>
          <a:cs typeface="+mj-cs"/>
        </a:defRPr>
      </a:lvl1pPr>
      <a:lvl2pPr algn="ctr" defTabSz="915001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pitchFamily="34" charset="0"/>
        </a:defRPr>
      </a:lvl2pPr>
      <a:lvl3pPr algn="ctr" defTabSz="915001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pitchFamily="34" charset="0"/>
        </a:defRPr>
      </a:lvl3pPr>
      <a:lvl4pPr algn="ctr" defTabSz="915001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pitchFamily="34" charset="0"/>
        </a:defRPr>
      </a:lvl4pPr>
      <a:lvl5pPr algn="ctr" defTabSz="915001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pitchFamily="34" charset="0"/>
        </a:defRPr>
      </a:lvl5pPr>
      <a:lvl6pPr marL="412394" algn="ctr" defTabSz="915001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pitchFamily="34" charset="0"/>
        </a:defRPr>
      </a:lvl6pPr>
      <a:lvl7pPr marL="824789" algn="ctr" defTabSz="915001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pitchFamily="34" charset="0"/>
        </a:defRPr>
      </a:lvl7pPr>
      <a:lvl8pPr marL="1237183" algn="ctr" defTabSz="915001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pitchFamily="34" charset="0"/>
        </a:defRPr>
      </a:lvl8pPr>
      <a:lvl9pPr marL="1649578" algn="ctr" defTabSz="915001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pitchFamily="34" charset="0"/>
        </a:defRPr>
      </a:lvl9pPr>
    </p:titleStyle>
    <p:bodyStyle>
      <a:lvl1pPr marL="342231" indent="-342231" algn="l" defTabSz="915001" rtl="0" fontAlgn="base">
        <a:spcBef>
          <a:spcPct val="20000"/>
        </a:spcBef>
        <a:spcAft>
          <a:spcPct val="0"/>
        </a:spcAft>
        <a:buBlip>
          <a:blip r:embed="rId20"/>
        </a:buBlip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3170" indent="-286385" algn="l" defTabSz="915001" rtl="0" fontAlgn="base">
        <a:spcBef>
          <a:spcPct val="20000"/>
        </a:spcBef>
        <a:spcAft>
          <a:spcPct val="0"/>
        </a:spcAft>
        <a:buBlip>
          <a:blip r:embed="rId21"/>
        </a:buBlip>
        <a:defRPr sz="2500">
          <a:solidFill>
            <a:schemeClr val="tx1"/>
          </a:solidFill>
          <a:latin typeface="+mn-lt"/>
        </a:defRPr>
      </a:lvl2pPr>
      <a:lvl3pPr marL="1142676" indent="-227677" algn="l" defTabSz="915001" rtl="0" fontAlgn="base">
        <a:spcBef>
          <a:spcPct val="20000"/>
        </a:spcBef>
        <a:spcAft>
          <a:spcPct val="0"/>
        </a:spcAft>
        <a:buBlip>
          <a:blip r:embed="rId22"/>
        </a:buBlip>
        <a:defRPr sz="2200">
          <a:solidFill>
            <a:schemeClr val="tx1"/>
          </a:solidFill>
          <a:latin typeface="+mn-lt"/>
        </a:defRPr>
      </a:lvl3pPr>
      <a:lvl4pPr marL="1599461" indent="-227677" algn="l" defTabSz="915001" rtl="0" fontAlgn="base">
        <a:spcBef>
          <a:spcPct val="20000"/>
        </a:spcBef>
        <a:spcAft>
          <a:spcPct val="0"/>
        </a:spcAft>
        <a:buBlip>
          <a:blip r:embed="rId20"/>
        </a:buBlip>
        <a:defRPr sz="2000">
          <a:solidFill>
            <a:schemeClr val="tx1"/>
          </a:solidFill>
          <a:latin typeface="+mn-lt"/>
        </a:defRPr>
      </a:lvl4pPr>
      <a:lvl5pPr marL="2057677" indent="-229108" algn="l" defTabSz="915001" rtl="0" fontAlgn="base">
        <a:spcBef>
          <a:spcPct val="20000"/>
        </a:spcBef>
        <a:spcAft>
          <a:spcPct val="0"/>
        </a:spcAft>
        <a:buBlip>
          <a:blip r:embed="rId21"/>
        </a:buBlip>
        <a:defRPr sz="2000">
          <a:solidFill>
            <a:schemeClr val="tx1"/>
          </a:solidFill>
          <a:latin typeface="+mn-lt"/>
        </a:defRPr>
      </a:lvl5pPr>
      <a:lvl6pPr marL="2470071" indent="-229108" algn="l" defTabSz="915001" rtl="0" fontAlgn="base">
        <a:spcBef>
          <a:spcPct val="20000"/>
        </a:spcBef>
        <a:spcAft>
          <a:spcPct val="0"/>
        </a:spcAft>
        <a:buBlip>
          <a:blip r:embed="rId21"/>
        </a:buBlip>
        <a:defRPr sz="2000">
          <a:solidFill>
            <a:schemeClr val="tx1"/>
          </a:solidFill>
          <a:latin typeface="+mn-lt"/>
        </a:defRPr>
      </a:lvl6pPr>
      <a:lvl7pPr marL="2882465" indent="-229108" algn="l" defTabSz="915001" rtl="0" fontAlgn="base">
        <a:spcBef>
          <a:spcPct val="20000"/>
        </a:spcBef>
        <a:spcAft>
          <a:spcPct val="0"/>
        </a:spcAft>
        <a:buBlip>
          <a:blip r:embed="rId21"/>
        </a:buBlip>
        <a:defRPr sz="2000">
          <a:solidFill>
            <a:schemeClr val="tx1"/>
          </a:solidFill>
          <a:latin typeface="+mn-lt"/>
        </a:defRPr>
      </a:lvl7pPr>
      <a:lvl8pPr marL="3294860" indent="-229108" algn="l" defTabSz="915001" rtl="0" fontAlgn="base">
        <a:spcBef>
          <a:spcPct val="20000"/>
        </a:spcBef>
        <a:spcAft>
          <a:spcPct val="0"/>
        </a:spcAft>
        <a:buBlip>
          <a:blip r:embed="rId21"/>
        </a:buBlip>
        <a:defRPr sz="2000">
          <a:solidFill>
            <a:schemeClr val="tx1"/>
          </a:solidFill>
          <a:latin typeface="+mn-lt"/>
        </a:defRPr>
      </a:lvl8pPr>
      <a:lvl9pPr marL="3707254" indent="-229108" algn="l" defTabSz="915001" rtl="0" fontAlgn="base">
        <a:spcBef>
          <a:spcPct val="20000"/>
        </a:spcBef>
        <a:spcAft>
          <a:spcPct val="0"/>
        </a:spcAft>
        <a:buBlip>
          <a:blip r:embed="rId21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2394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4789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7183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9578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1972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74366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6761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9155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8352928" cy="2376264"/>
          </a:xfrm>
        </p:spPr>
        <p:txBody>
          <a:bodyPr/>
          <a:lstStyle/>
          <a:p>
            <a:r>
              <a:rPr lang="en-GB" sz="5400" b="1" dirty="0" smtClean="0"/>
              <a:t>CLASSIFICATION </a:t>
            </a:r>
            <a:r>
              <a:rPr lang="en-GB" sz="5400" b="1" dirty="0" smtClean="0"/>
              <a:t>OF VIRUSES</a:t>
            </a:r>
            <a:endParaRPr lang="en-GB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3933056"/>
            <a:ext cx="7261196" cy="1149452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KIMAIGA H.O</a:t>
            </a:r>
          </a:p>
          <a:p>
            <a:pPr algn="ctr"/>
            <a:r>
              <a:rPr lang="en-US" sz="2800" b="1" dirty="0"/>
              <a:t>MBChB (University of Nairobi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16350672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/>
          </p:nvPr>
        </p:nvSpPr>
        <p:spPr>
          <a:xfrm>
            <a:off x="323528" y="1052736"/>
            <a:ext cx="8568951" cy="4968552"/>
          </a:xfrm>
        </p:spPr>
        <p:txBody>
          <a:bodyPr/>
          <a:lstStyle/>
          <a:p>
            <a:pPr lvl="0"/>
            <a:r>
              <a:rPr lang="en-CA" b="1" dirty="0"/>
              <a:t>Sedimentary Centrifugation </a:t>
            </a:r>
            <a:r>
              <a:rPr lang="en-CA" dirty="0"/>
              <a:t>– a sample is spun so fast, different element in it are separated by density</a:t>
            </a:r>
            <a:endParaRPr lang="en-GB" dirty="0"/>
          </a:p>
          <a:p>
            <a:pPr lvl="0"/>
            <a:r>
              <a:rPr lang="en-CA" b="1" dirty="0"/>
              <a:t>Filters</a:t>
            </a:r>
            <a:r>
              <a:rPr lang="en-CA" dirty="0"/>
              <a:t> – very small holes in material filter only viruses through</a:t>
            </a:r>
            <a:endParaRPr lang="en-GB" dirty="0"/>
          </a:p>
          <a:p>
            <a:pPr lvl="0"/>
            <a:r>
              <a:rPr lang="en-CA" b="1" dirty="0"/>
              <a:t>Electron microscope </a:t>
            </a:r>
            <a:r>
              <a:rPr lang="en-CA" dirty="0"/>
              <a:t>– electrons are smaller than light wavelengths , so viruses can be seen by reflecting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5366655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viruses: T</a:t>
            </a:r>
            <a:r>
              <a:rPr lang="en-US" dirty="0" smtClean="0"/>
              <a:t>raditional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4681115"/>
          </a:xfrm>
        </p:spPr>
        <p:txBody>
          <a:bodyPr/>
          <a:lstStyle/>
          <a:p>
            <a:pPr lvl="0"/>
            <a:r>
              <a:rPr lang="en-US" sz="2400" dirty="0" smtClean="0"/>
              <a:t>Genome: DNA and RNA viruses</a:t>
            </a:r>
            <a:endParaRPr lang="en-GB" sz="2400" dirty="0" smtClean="0"/>
          </a:p>
          <a:p>
            <a:pPr lvl="0"/>
            <a:r>
              <a:rPr lang="en-US" sz="2400" dirty="0" smtClean="0"/>
              <a:t>Naked and enveloped</a:t>
            </a:r>
            <a:endParaRPr lang="en-GB" sz="2400" dirty="0" smtClean="0"/>
          </a:p>
          <a:p>
            <a:pPr lvl="0"/>
            <a:r>
              <a:rPr lang="en-US" sz="2400" dirty="0" smtClean="0"/>
              <a:t>Host range: human, animal, bird, plant, bacterial</a:t>
            </a:r>
            <a:endParaRPr lang="en-GB" sz="2400" dirty="0" smtClean="0"/>
          </a:p>
          <a:p>
            <a:pPr lvl="0"/>
            <a:r>
              <a:rPr lang="en-US" sz="2400" dirty="0" smtClean="0"/>
              <a:t>Target organ: hepatitis viruses (A-G hepatitis)</a:t>
            </a:r>
            <a:endParaRPr lang="en-GB" sz="2400" dirty="0" smtClean="0"/>
          </a:p>
          <a:p>
            <a:pPr lvl="0"/>
            <a:r>
              <a:rPr lang="en-US" sz="2400" dirty="0" smtClean="0"/>
              <a:t>Route of transmission: Respiratory, enteric, blood borne</a:t>
            </a:r>
            <a:endParaRPr lang="en-GB" sz="2400" dirty="0" smtClean="0"/>
          </a:p>
          <a:p>
            <a:pPr lvl="0"/>
            <a:r>
              <a:rPr lang="en-US" sz="2400" dirty="0" err="1" smtClean="0"/>
              <a:t>Transmissioin</a:t>
            </a:r>
            <a:r>
              <a:rPr lang="en-US" sz="2400" dirty="0" smtClean="0"/>
              <a:t> vector: </a:t>
            </a:r>
            <a:r>
              <a:rPr lang="en-US" sz="2400" dirty="0" err="1" smtClean="0"/>
              <a:t>Arboviruses</a:t>
            </a:r>
            <a:r>
              <a:rPr lang="en-US" sz="2400" dirty="0" smtClean="0"/>
              <a:t>(arthropod borne virus)</a:t>
            </a:r>
          </a:p>
          <a:p>
            <a:pPr lvl="0"/>
            <a:r>
              <a:rPr lang="en-US" sz="2400" dirty="0" smtClean="0"/>
              <a:t>Based </a:t>
            </a:r>
            <a:r>
              <a:rPr lang="en-US" sz="2400" dirty="0"/>
              <a:t>on tissue </a:t>
            </a:r>
            <a:r>
              <a:rPr lang="en-US" sz="2400" dirty="0" smtClean="0"/>
              <a:t>affinities: neurotropic </a:t>
            </a:r>
            <a:r>
              <a:rPr lang="en-US" sz="2400" dirty="0"/>
              <a:t>(nerve tissue) </a:t>
            </a:r>
            <a:r>
              <a:rPr lang="en-US" sz="2400" dirty="0" smtClean="0"/>
              <a:t>viruses, </a:t>
            </a:r>
            <a:r>
              <a:rPr lang="en-US" sz="2400" dirty="0" err="1" smtClean="0"/>
              <a:t>dermatropic</a:t>
            </a:r>
            <a:r>
              <a:rPr lang="en-US" sz="2400" dirty="0" smtClean="0"/>
              <a:t> </a:t>
            </a:r>
            <a:r>
              <a:rPr lang="en-US" sz="2400" dirty="0"/>
              <a:t>(skin tissue) </a:t>
            </a:r>
            <a:r>
              <a:rPr lang="en-US" sz="2400" dirty="0" smtClean="0"/>
              <a:t>viruses</a:t>
            </a:r>
          </a:p>
          <a:p>
            <a:r>
              <a:rPr lang="en-US" sz="2400" dirty="0"/>
              <a:t>Based on disease caused: - poliovirus, hepatitis virus, rabies </a:t>
            </a:r>
            <a:r>
              <a:rPr lang="en-US" sz="2400" dirty="0" smtClean="0"/>
              <a:t>virus</a:t>
            </a:r>
          </a:p>
        </p:txBody>
      </p:sp>
    </p:spTree>
    <p:extLst>
      <p:ext uri="{BB962C8B-B14F-4D97-AF65-F5344CB8AC3E}">
        <p14:creationId xmlns:p14="http://schemas.microsoft.com/office/powerpoint/2010/main" val="1028604861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/>
          </p:nvPr>
        </p:nvSpPr>
        <p:spPr>
          <a:xfrm>
            <a:off x="323528" y="332656"/>
            <a:ext cx="8424935" cy="5832648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sz="2800" dirty="0" smtClean="0"/>
              <a:t>What kind of genome is in the capsid:</a:t>
            </a:r>
            <a:endParaRPr lang="en-GB" sz="2800" dirty="0" smtClean="0"/>
          </a:p>
          <a:p>
            <a:pPr lvl="1">
              <a:buFont typeface="Wingdings" pitchFamily="2" charset="2"/>
              <a:buChar char="v"/>
            </a:pPr>
            <a:r>
              <a:rPr lang="en-US" sz="2400" dirty="0" smtClean="0"/>
              <a:t>Is it DNA or RNA</a:t>
            </a:r>
            <a:endParaRPr lang="en-GB" sz="2400" dirty="0" smtClean="0"/>
          </a:p>
          <a:p>
            <a:pPr lvl="1">
              <a:buFont typeface="Wingdings" pitchFamily="2" charset="2"/>
              <a:buChar char="v"/>
            </a:pPr>
            <a:r>
              <a:rPr lang="en-US" sz="2400" dirty="0" smtClean="0"/>
              <a:t>Is it single stranded or double stranded</a:t>
            </a:r>
            <a:endParaRPr lang="en-GB" sz="2400" dirty="0" smtClean="0"/>
          </a:p>
          <a:p>
            <a:pPr lvl="1">
              <a:buFont typeface="Wingdings" pitchFamily="2" charset="2"/>
              <a:buChar char="v"/>
            </a:pPr>
            <a:r>
              <a:rPr lang="en-US" sz="2400" dirty="0" smtClean="0"/>
              <a:t>Is the genome circular or linear, composed of a single piece or segmented?</a:t>
            </a:r>
            <a:endParaRPr lang="en-GB" sz="24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sz="2800" dirty="0" smtClean="0"/>
              <a:t>How is the protein arranged around the nucleic acid?</a:t>
            </a:r>
            <a:endParaRPr lang="en-GB" sz="2800" dirty="0" smtClean="0"/>
          </a:p>
          <a:p>
            <a:pPr lvl="1">
              <a:buFont typeface="Wingdings" pitchFamily="2" charset="2"/>
              <a:buChar char="v"/>
            </a:pPr>
            <a:r>
              <a:rPr lang="en-US" sz="2400" dirty="0" smtClean="0"/>
              <a:t>What are the symmetry and dimensions of the viral capsid?</a:t>
            </a:r>
            <a:endParaRPr lang="en-GB" sz="24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sz="2800" dirty="0" smtClean="0"/>
              <a:t>Are the other components of the </a:t>
            </a:r>
            <a:r>
              <a:rPr lang="en-US" sz="2800" dirty="0" err="1" smtClean="0"/>
              <a:t>virion</a:t>
            </a:r>
            <a:r>
              <a:rPr lang="en-US" sz="2800" dirty="0" smtClean="0"/>
              <a:t>?</a:t>
            </a:r>
            <a:endParaRPr lang="en-GB" sz="2800" dirty="0" smtClean="0"/>
          </a:p>
          <a:p>
            <a:pPr lvl="1">
              <a:buFont typeface="Wingdings" pitchFamily="2" charset="2"/>
              <a:buChar char="v"/>
            </a:pPr>
            <a:r>
              <a:rPr lang="en-US" sz="2400" dirty="0" smtClean="0"/>
              <a:t>Is there an envelope?</a:t>
            </a:r>
            <a:endParaRPr lang="en-GB" sz="2400" dirty="0" smtClean="0"/>
          </a:p>
          <a:p>
            <a:pPr lvl="1">
              <a:buFont typeface="Wingdings" pitchFamily="2" charset="2"/>
              <a:buChar char="v"/>
            </a:pPr>
            <a:r>
              <a:rPr lang="en-US" sz="2400" dirty="0" smtClean="0"/>
              <a:t>Are there enzyme in the </a:t>
            </a:r>
            <a:r>
              <a:rPr lang="en-US" sz="2400" dirty="0" err="1" smtClean="0"/>
              <a:t>virion</a:t>
            </a:r>
            <a:r>
              <a:rPr lang="en-US" sz="2400" dirty="0" smtClean="0"/>
              <a:t> required for initiation of infection of maturation of the </a:t>
            </a:r>
            <a:r>
              <a:rPr lang="en-US" sz="2400" dirty="0" err="1" smtClean="0"/>
              <a:t>virion</a:t>
            </a:r>
            <a:r>
              <a:rPr lang="en-US" sz="2400" dirty="0" smtClean="0"/>
              <a:t>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97136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LHT system of classification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7406" y="1226436"/>
            <a:ext cx="8717082" cy="5154892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After the scientists Lwoff Andre, Horne Robert and </a:t>
            </a:r>
            <a:r>
              <a:rPr lang="en-US" sz="2800" dirty="0" err="1" smtClean="0"/>
              <a:t>Tourner</a:t>
            </a:r>
            <a:r>
              <a:rPr lang="en-US" sz="2800" dirty="0" smtClean="0"/>
              <a:t> Paul.  (1962).</a:t>
            </a:r>
          </a:p>
          <a:p>
            <a:r>
              <a:rPr lang="en-US" sz="2800" dirty="0" smtClean="0"/>
              <a:t>Classifies viruses based on:</a:t>
            </a:r>
          </a:p>
          <a:p>
            <a:pPr lvl="1"/>
            <a:r>
              <a:rPr lang="en-US" sz="2400" dirty="0" smtClean="0"/>
              <a:t>Type nucleic acid - DNA or RNA</a:t>
            </a:r>
          </a:p>
          <a:p>
            <a:pPr lvl="1"/>
            <a:r>
              <a:rPr lang="en-US" sz="2400" dirty="0" smtClean="0"/>
              <a:t>Symmetry of </a:t>
            </a:r>
            <a:r>
              <a:rPr lang="en-US" sz="2400" dirty="0" err="1" smtClean="0"/>
              <a:t>virion</a:t>
            </a:r>
            <a:r>
              <a:rPr lang="en-US" sz="2400" dirty="0" smtClean="0"/>
              <a:t> - helical, cubic, cubic tailed etc.</a:t>
            </a:r>
          </a:p>
          <a:p>
            <a:pPr lvl="1"/>
            <a:r>
              <a:rPr lang="en-US" sz="2400" dirty="0" smtClean="0"/>
              <a:t>Presence or absence of envelope.</a:t>
            </a:r>
          </a:p>
          <a:p>
            <a:pPr lvl="1"/>
            <a:r>
              <a:rPr lang="en-US" sz="2400" dirty="0"/>
              <a:t>D</a:t>
            </a:r>
            <a:r>
              <a:rPr lang="en-US" sz="2400" dirty="0" smtClean="0"/>
              <a:t>iameter of helical capsid</a:t>
            </a:r>
          </a:p>
          <a:p>
            <a:pPr lvl="1"/>
            <a:r>
              <a:rPr lang="en-US" sz="2400" dirty="0"/>
              <a:t>N</a:t>
            </a:r>
            <a:r>
              <a:rPr lang="en-US" sz="2400" dirty="0" smtClean="0"/>
              <a:t>umber of morphological units (</a:t>
            </a:r>
            <a:r>
              <a:rPr lang="en-US" sz="2400" dirty="0" err="1" smtClean="0"/>
              <a:t>capsomeres</a:t>
            </a:r>
            <a:r>
              <a:rPr lang="en-US" sz="2400" dirty="0" smtClean="0"/>
              <a:t>) in cubic types.</a:t>
            </a:r>
            <a:endParaRPr lang="en-US" sz="2800" dirty="0" smtClean="0"/>
          </a:p>
          <a:p>
            <a:r>
              <a:rPr lang="en-US" sz="2800" dirty="0" smtClean="0"/>
              <a:t>This classification system is not natural and does not show any evolutionary phylogenetic relationships.  It classifies viruses on the basis of common chemical structural features which can be accurately determined.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9748002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Baltimore classification system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1196752"/>
            <a:ext cx="8856984" cy="5256584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Developed by Baltimore </a:t>
            </a:r>
            <a:r>
              <a:rPr lang="en-US" sz="2400" dirty="0"/>
              <a:t>David (1971), </a:t>
            </a:r>
            <a:r>
              <a:rPr lang="en-US" sz="2400" dirty="0" smtClean="0"/>
              <a:t>groups viruses based on the method in which a virus produces messenger RNA (m RNA) during infection</a:t>
            </a:r>
            <a:endParaRPr lang="en-GB" sz="2400" dirty="0" smtClean="0"/>
          </a:p>
          <a:p>
            <a:r>
              <a:rPr lang="en-US" sz="2400" dirty="0"/>
              <a:t>G</a:t>
            </a:r>
            <a:r>
              <a:rPr lang="en-US" sz="2400" dirty="0" smtClean="0"/>
              <a:t>roups viruses  into families, depending on:</a:t>
            </a:r>
          </a:p>
          <a:p>
            <a:pPr lvl="1"/>
            <a:r>
              <a:rPr lang="en-US" sz="2000" dirty="0" smtClean="0"/>
              <a:t>Type of genome (DNA, RNA, single stranded (</a:t>
            </a:r>
            <a:r>
              <a:rPr lang="en-US" sz="2000" dirty="0" err="1" smtClean="0"/>
              <a:t>ss</a:t>
            </a:r>
            <a:r>
              <a:rPr lang="en-US" sz="2000" dirty="0" smtClean="0"/>
              <a:t>), double-stranded (ds) and their method of replication.</a:t>
            </a:r>
          </a:p>
          <a:p>
            <a:pPr lvl="1"/>
            <a:r>
              <a:rPr lang="en-US" sz="2000" dirty="0" smtClean="0"/>
              <a:t>Whether the genome is or is not converted into an intermediate form before  mRNA (+</a:t>
            </a:r>
            <a:r>
              <a:rPr lang="en-US" sz="2000" dirty="0" err="1" smtClean="0"/>
              <a:t>ve</a:t>
            </a:r>
            <a:r>
              <a:rPr lang="en-US" sz="2000" dirty="0" smtClean="0"/>
              <a:t> strand) is produced.</a:t>
            </a:r>
          </a:p>
          <a:p>
            <a:r>
              <a:rPr lang="en-US" sz="2400" dirty="0" smtClean="0"/>
              <a:t>All viruses must produce </a:t>
            </a:r>
            <a:r>
              <a:rPr lang="en-CA" sz="2400" dirty="0"/>
              <a:t>mRNA</a:t>
            </a:r>
            <a:r>
              <a:rPr lang="en-US" sz="2400" dirty="0" smtClean="0"/>
              <a:t>, or (+) sense RNA</a:t>
            </a:r>
            <a:endParaRPr lang="en-GB" sz="2400" dirty="0" smtClean="0"/>
          </a:p>
          <a:p>
            <a:r>
              <a:rPr lang="en-US" sz="2400" dirty="0" smtClean="0"/>
              <a:t>The Baltimore classification has + RNA as its central point</a:t>
            </a:r>
          </a:p>
          <a:p>
            <a:r>
              <a:rPr lang="en-US" sz="2400" dirty="0" smtClean="0"/>
              <a:t>This </a:t>
            </a:r>
            <a:r>
              <a:rPr lang="en-US" sz="2400" dirty="0"/>
              <a:t>scheme groups together viruses with </a:t>
            </a:r>
            <a:r>
              <a:rPr lang="en-US" sz="2400" dirty="0" smtClean="0"/>
              <a:t>similar replicative </a:t>
            </a:r>
            <a:r>
              <a:rPr lang="en-US" sz="2400" dirty="0"/>
              <a:t>steps but also groups very </a:t>
            </a:r>
            <a:r>
              <a:rPr lang="en-US" sz="2400" dirty="0" smtClean="0"/>
              <a:t>different </a:t>
            </a:r>
            <a:r>
              <a:rPr lang="en-US" sz="2400" dirty="0" err="1" smtClean="0"/>
              <a:t>virions</a:t>
            </a:r>
            <a:r>
              <a:rPr lang="en-US" sz="2400" dirty="0" smtClean="0"/>
              <a:t> </a:t>
            </a:r>
            <a:r>
              <a:rPr lang="en-US" sz="2400" dirty="0"/>
              <a:t>together, e.g. some bacteriophages </a:t>
            </a:r>
            <a:r>
              <a:rPr lang="en-US" sz="2400" dirty="0" smtClean="0"/>
              <a:t>and animal </a:t>
            </a:r>
            <a:r>
              <a:rPr lang="en-US" sz="2400" dirty="0"/>
              <a:t>viruses. </a:t>
            </a:r>
            <a:endParaRPr lang="en-US" sz="2400" dirty="0" smtClean="0"/>
          </a:p>
          <a:p>
            <a:r>
              <a:rPr lang="en-US" sz="2400" dirty="0" smtClean="0"/>
              <a:t>This </a:t>
            </a:r>
            <a:r>
              <a:rPr lang="en-US" sz="2400" dirty="0"/>
              <a:t>scheme is </a:t>
            </a:r>
            <a:r>
              <a:rPr lang="en-US" sz="2400" dirty="0" err="1"/>
              <a:t>favoured</a:t>
            </a:r>
            <a:r>
              <a:rPr lang="en-US" sz="2400" dirty="0"/>
              <a:t> by molecular biologists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67207428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0" y="0"/>
            <a:ext cx="8817851" cy="364502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CA" dirty="0"/>
              <a:t>There are </a:t>
            </a:r>
            <a:r>
              <a:rPr lang="en-CA" u="sng" dirty="0"/>
              <a:t>7 Baltimore classes</a:t>
            </a:r>
            <a:r>
              <a:rPr lang="en-CA" dirty="0"/>
              <a:t> in the Baltimore Classification </a:t>
            </a:r>
            <a:r>
              <a:rPr lang="en-CA" dirty="0" smtClean="0"/>
              <a:t>System.</a:t>
            </a:r>
            <a:endParaRPr lang="en-GB" dirty="0"/>
          </a:p>
          <a:p>
            <a:pPr marL="915289" lvl="1" indent="-514350">
              <a:buFont typeface="+mj-lt"/>
              <a:buAutoNum type="arabicPeriod"/>
            </a:pPr>
            <a:r>
              <a:rPr lang="en-CA" dirty="0"/>
              <a:t>d</a:t>
            </a:r>
            <a:r>
              <a:rPr lang="en-CA" dirty="0" smtClean="0"/>
              <a:t>s DNA</a:t>
            </a:r>
            <a:endParaRPr lang="en-GB" dirty="0"/>
          </a:p>
          <a:p>
            <a:pPr marL="915289" lvl="1" indent="-514350">
              <a:buFont typeface="+mj-lt"/>
              <a:buAutoNum type="arabicPeriod"/>
            </a:pPr>
            <a:r>
              <a:rPr lang="en-CA" dirty="0" err="1"/>
              <a:t>s</a:t>
            </a:r>
            <a:r>
              <a:rPr lang="en-CA" dirty="0" err="1" smtClean="0"/>
              <a:t>s</a:t>
            </a:r>
            <a:r>
              <a:rPr lang="en-CA" dirty="0" smtClean="0"/>
              <a:t> DNA</a:t>
            </a:r>
            <a:endParaRPr lang="en-GB" dirty="0"/>
          </a:p>
          <a:p>
            <a:pPr marL="915289" lvl="1" indent="-514350">
              <a:buFont typeface="+mj-lt"/>
              <a:buAutoNum type="arabicPeriod"/>
            </a:pPr>
            <a:r>
              <a:rPr lang="en-CA" dirty="0"/>
              <a:t>d</a:t>
            </a:r>
            <a:r>
              <a:rPr lang="en-CA" dirty="0" smtClean="0"/>
              <a:t>s RNA</a:t>
            </a:r>
            <a:endParaRPr lang="en-GB" dirty="0"/>
          </a:p>
          <a:p>
            <a:pPr marL="915289" lvl="1" indent="-514350">
              <a:buFont typeface="+mj-lt"/>
              <a:buAutoNum type="arabicPeriod"/>
            </a:pPr>
            <a:r>
              <a:rPr lang="en-CA" dirty="0" smtClean="0"/>
              <a:t>(+)-</a:t>
            </a:r>
            <a:r>
              <a:rPr lang="en-CA" dirty="0" err="1" smtClean="0"/>
              <a:t>ssRNA</a:t>
            </a:r>
            <a:endParaRPr lang="en-GB" dirty="0"/>
          </a:p>
          <a:p>
            <a:pPr marL="915289" lvl="1" indent="-514350">
              <a:buFont typeface="+mj-lt"/>
              <a:buAutoNum type="arabicPeriod"/>
            </a:pPr>
            <a:r>
              <a:rPr lang="en-CA" dirty="0" smtClean="0"/>
              <a:t>(- )-</a:t>
            </a:r>
            <a:r>
              <a:rPr lang="en-CA" dirty="0" err="1" smtClean="0"/>
              <a:t>ss</a:t>
            </a:r>
            <a:r>
              <a:rPr lang="en-CA" dirty="0" smtClean="0"/>
              <a:t> RNA</a:t>
            </a:r>
            <a:endParaRPr lang="en-GB" dirty="0"/>
          </a:p>
          <a:p>
            <a:pPr marL="915289" lvl="1" indent="-514350">
              <a:buFont typeface="+mj-lt"/>
              <a:buAutoNum type="arabicPeriod"/>
            </a:pPr>
            <a:r>
              <a:rPr lang="en-CA" dirty="0" err="1" smtClean="0"/>
              <a:t>ss</a:t>
            </a:r>
            <a:r>
              <a:rPr lang="en-CA" dirty="0" smtClean="0"/>
              <a:t> </a:t>
            </a:r>
            <a:r>
              <a:rPr lang="en-CA" dirty="0"/>
              <a:t>RNA </a:t>
            </a:r>
            <a:r>
              <a:rPr lang="en-CA" dirty="0" smtClean="0"/>
              <a:t>uses </a:t>
            </a:r>
            <a:r>
              <a:rPr lang="en-CA" dirty="0"/>
              <a:t>reverse transcriptase. E.g. </a:t>
            </a:r>
            <a:r>
              <a:rPr lang="en-CA" dirty="0" smtClean="0"/>
              <a:t>HIV</a:t>
            </a:r>
            <a:endParaRPr lang="en-GB" dirty="0"/>
          </a:p>
          <a:p>
            <a:pPr marL="915289" lvl="1" indent="-514350">
              <a:buFont typeface="+mj-lt"/>
              <a:buAutoNum type="arabicPeriod"/>
            </a:pPr>
            <a:r>
              <a:rPr lang="en-CA" dirty="0" smtClean="0"/>
              <a:t>ds </a:t>
            </a:r>
            <a:r>
              <a:rPr lang="en-CA" dirty="0"/>
              <a:t>DNA. uses reverse transcriptase to replicate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13" descr="File:VirusBaltimoreClassification.sv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 b="4938"/>
          <a:stretch/>
        </p:blipFill>
        <p:spPr bwMode="auto">
          <a:xfrm>
            <a:off x="-36512" y="3501008"/>
            <a:ext cx="9108504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4800815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-123825" y="1465263"/>
            <a:ext cx="939165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</a:rPr>
              <a:t>1.	</a:t>
            </a:r>
            <a:r>
              <a:rPr lang="en-US" sz="2400" b="1">
                <a:solidFill>
                  <a:srgbClr val="000000"/>
                </a:solidFill>
              </a:rPr>
              <a:t>ss</a:t>
            </a:r>
            <a:r>
              <a:rPr lang="en-US" sz="2400" b="1" u="sng">
                <a:solidFill>
                  <a:srgbClr val="000000"/>
                </a:solidFill>
              </a:rPr>
              <a:t>(+)RNA</a:t>
            </a:r>
          </a:p>
          <a:p>
            <a:pPr algn="ctr"/>
            <a:endParaRPr lang="en-US" sz="2400" b="1" u="sng">
              <a:solidFill>
                <a:srgbClr val="000000"/>
              </a:solidFill>
            </a:endParaRPr>
          </a:p>
          <a:p>
            <a:pPr algn="ctr"/>
            <a:endParaRPr lang="en-US" sz="2400">
              <a:solidFill>
                <a:srgbClr val="000000"/>
              </a:solidFill>
            </a:endParaRPr>
          </a:p>
          <a:p>
            <a:pPr algn="ctr"/>
            <a:r>
              <a:rPr lang="en-US">
                <a:solidFill>
                  <a:srgbClr val="000000"/>
                </a:solidFill>
              </a:rPr>
              <a:t>	</a:t>
            </a:r>
          </a:p>
          <a:p>
            <a:pPr algn="ctr"/>
            <a:r>
              <a:rPr lang="en-US">
                <a:solidFill>
                  <a:srgbClr val="000000"/>
                </a:solidFill>
              </a:rPr>
              <a:t>	</a:t>
            </a:r>
            <a:r>
              <a:rPr lang="en-US" b="1">
                <a:solidFill>
                  <a:srgbClr val="000000"/>
                </a:solidFill>
              </a:rPr>
              <a:t>i.	</a:t>
            </a:r>
            <a:r>
              <a:rPr lang="en-US" b="1" i="1">
                <a:solidFill>
                  <a:srgbClr val="000000"/>
                </a:solidFill>
              </a:rPr>
              <a:t>Piconaviridae</a:t>
            </a:r>
            <a:r>
              <a:rPr lang="en-US">
                <a:solidFill>
                  <a:srgbClr val="000000"/>
                </a:solidFill>
              </a:rPr>
              <a:t>	-	Poliovirus, coxsackie viruses A and B,</a:t>
            </a:r>
          </a:p>
          <a:p>
            <a:pPr algn="ctr"/>
            <a:r>
              <a:rPr lang="en-US">
                <a:solidFill>
                  <a:srgbClr val="000000"/>
                </a:solidFill>
              </a:rPr>
              <a:t>					echoviruses, rhinoviruses, foot and mouth </a:t>
            </a:r>
          </a:p>
          <a:p>
            <a:pPr algn="ctr"/>
            <a:r>
              <a:rPr lang="en-US">
                <a:solidFill>
                  <a:srgbClr val="000000"/>
                </a:solidFill>
              </a:rPr>
              <a:t>							disease viruses.</a:t>
            </a:r>
          </a:p>
          <a:p>
            <a:pPr algn="ctr"/>
            <a:endParaRPr lang="en-US">
              <a:solidFill>
                <a:srgbClr val="000000"/>
              </a:solidFill>
            </a:endParaRPr>
          </a:p>
          <a:p>
            <a:pPr algn="ctr"/>
            <a:r>
              <a:rPr lang="en-US">
                <a:solidFill>
                  <a:srgbClr val="000000"/>
                </a:solidFill>
              </a:rPr>
              <a:t>	</a:t>
            </a:r>
            <a:r>
              <a:rPr lang="en-US" b="1">
                <a:solidFill>
                  <a:srgbClr val="000000"/>
                </a:solidFill>
              </a:rPr>
              <a:t>ii.	</a:t>
            </a:r>
            <a:r>
              <a:rPr lang="en-US" b="1" i="1">
                <a:solidFill>
                  <a:srgbClr val="000000"/>
                </a:solidFill>
              </a:rPr>
              <a:t>Togaviridae</a:t>
            </a:r>
            <a:r>
              <a:rPr lang="en-US">
                <a:solidFill>
                  <a:srgbClr val="000000"/>
                </a:solidFill>
              </a:rPr>
              <a:t>	-	Alphavirus, flaviviruses, rubellavirus(rubivirus)</a:t>
            </a:r>
          </a:p>
          <a:p>
            <a:pPr algn="ctr"/>
            <a:endParaRPr lang="en-US">
              <a:solidFill>
                <a:srgbClr val="000000"/>
              </a:solidFill>
            </a:endParaRPr>
          </a:p>
          <a:p>
            <a:pPr algn="ctr"/>
            <a:r>
              <a:rPr lang="en-US">
                <a:solidFill>
                  <a:srgbClr val="000000"/>
                </a:solidFill>
              </a:rPr>
              <a:t>	</a:t>
            </a:r>
          </a:p>
          <a:p>
            <a:pPr algn="ctr"/>
            <a:r>
              <a:rPr lang="en-US" b="1">
                <a:solidFill>
                  <a:srgbClr val="000000"/>
                </a:solidFill>
              </a:rPr>
              <a:t>iii.	</a:t>
            </a:r>
            <a:r>
              <a:rPr lang="en-US" b="1" i="1">
                <a:solidFill>
                  <a:srgbClr val="000000"/>
                </a:solidFill>
              </a:rPr>
              <a:t>Coronaviridae	</a:t>
            </a:r>
            <a:r>
              <a:rPr lang="en-US">
                <a:solidFill>
                  <a:srgbClr val="000000"/>
                </a:solidFill>
              </a:rPr>
              <a:t>		-	Coronavirus</a:t>
            </a:r>
          </a:p>
          <a:p>
            <a:pPr algn="ctr" eaLnBrk="0" hangingPunct="0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5045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-87313"/>
            <a:ext cx="9144000" cy="704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400" dirty="0">
                <a:solidFill>
                  <a:srgbClr val="99CC00"/>
                </a:solidFill>
              </a:rPr>
              <a:t>2.	</a:t>
            </a:r>
            <a:r>
              <a:rPr lang="en-US" sz="2400" b="1" dirty="0" err="1">
                <a:solidFill>
                  <a:srgbClr val="99CC00"/>
                </a:solidFill>
              </a:rPr>
              <a:t>ss</a:t>
            </a:r>
            <a:r>
              <a:rPr lang="en-US" sz="2400" b="1" u="sng" dirty="0">
                <a:solidFill>
                  <a:srgbClr val="99CC00"/>
                </a:solidFill>
              </a:rPr>
              <a:t>(-)RNA</a:t>
            </a:r>
            <a:endParaRPr lang="en-US" sz="2400" dirty="0">
              <a:solidFill>
                <a:srgbClr val="99CC00"/>
              </a:solidFill>
            </a:endParaRPr>
          </a:p>
          <a:p>
            <a:pPr algn="ctr"/>
            <a:r>
              <a:rPr lang="en-US" dirty="0">
                <a:solidFill>
                  <a:srgbClr val="000000"/>
                </a:solidFill>
              </a:rPr>
              <a:t>	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b="1" dirty="0" err="1">
                <a:solidFill>
                  <a:srgbClr val="000000"/>
                </a:solidFill>
              </a:rPr>
              <a:t>i</a:t>
            </a:r>
            <a:r>
              <a:rPr lang="en-US" b="1" dirty="0">
                <a:solidFill>
                  <a:srgbClr val="000000"/>
                </a:solidFill>
              </a:rPr>
              <a:t>.	</a:t>
            </a:r>
            <a:r>
              <a:rPr lang="en-US" b="1" i="1" dirty="0" err="1">
                <a:solidFill>
                  <a:srgbClr val="000000"/>
                </a:solidFill>
              </a:rPr>
              <a:t>Orthomyxoviridae</a:t>
            </a:r>
            <a:r>
              <a:rPr lang="en-US" dirty="0">
                <a:solidFill>
                  <a:srgbClr val="000000"/>
                </a:solidFill>
              </a:rPr>
              <a:t>	-	Influenza viruses</a:t>
            </a:r>
          </a:p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/>
            <a:r>
              <a:rPr lang="en-US" dirty="0">
                <a:solidFill>
                  <a:srgbClr val="000000"/>
                </a:solidFill>
              </a:rPr>
              <a:t>	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b="1" dirty="0">
                <a:solidFill>
                  <a:srgbClr val="000000"/>
                </a:solidFill>
              </a:rPr>
              <a:t>ii.	</a:t>
            </a:r>
            <a:r>
              <a:rPr lang="en-US" b="1" i="1" dirty="0" err="1">
                <a:solidFill>
                  <a:srgbClr val="000000"/>
                </a:solidFill>
              </a:rPr>
              <a:t>Paramyxoviridae</a:t>
            </a:r>
            <a:r>
              <a:rPr lang="en-US" dirty="0">
                <a:solidFill>
                  <a:srgbClr val="000000"/>
                </a:solidFill>
              </a:rPr>
              <a:t>		-	</a:t>
            </a:r>
            <a:r>
              <a:rPr lang="en-US" dirty="0" err="1">
                <a:solidFill>
                  <a:srgbClr val="000000"/>
                </a:solidFill>
              </a:rPr>
              <a:t>Parainfluenza</a:t>
            </a:r>
            <a:r>
              <a:rPr lang="en-US" dirty="0">
                <a:solidFill>
                  <a:srgbClr val="000000"/>
                </a:solidFill>
              </a:rPr>
              <a:t> viruses, 							 measles virus, mumps virus., 				 	 respiratory syncytial virus 			</a:t>
            </a:r>
          </a:p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/>
            <a:r>
              <a:rPr lang="en-US" dirty="0">
                <a:solidFill>
                  <a:srgbClr val="000000"/>
                </a:solidFill>
              </a:rPr>
              <a:t>	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b="1" dirty="0">
                <a:solidFill>
                  <a:srgbClr val="000000"/>
                </a:solidFill>
              </a:rPr>
              <a:t>iii.	</a:t>
            </a:r>
            <a:r>
              <a:rPr lang="en-US" b="1" i="1" dirty="0" err="1">
                <a:solidFill>
                  <a:srgbClr val="000000"/>
                </a:solidFill>
              </a:rPr>
              <a:t>Bunyaviridae</a:t>
            </a:r>
            <a:r>
              <a:rPr lang="en-US" dirty="0">
                <a:solidFill>
                  <a:srgbClr val="000000"/>
                </a:solidFill>
              </a:rPr>
              <a:t>		-	La. </a:t>
            </a:r>
            <a:r>
              <a:rPr lang="en-US" dirty="0" err="1">
                <a:solidFill>
                  <a:srgbClr val="000000"/>
                </a:solidFill>
              </a:rPr>
              <a:t>Crose</a:t>
            </a:r>
            <a:r>
              <a:rPr lang="en-US" dirty="0">
                <a:solidFill>
                  <a:srgbClr val="000000"/>
                </a:solidFill>
              </a:rPr>
              <a:t> encephalitis virus, 					 </a:t>
            </a:r>
            <a:r>
              <a:rPr lang="en-US" dirty="0" err="1">
                <a:solidFill>
                  <a:srgbClr val="000000"/>
                </a:solidFill>
              </a:rPr>
              <a:t>Bunyamwera</a:t>
            </a:r>
            <a:r>
              <a:rPr lang="en-US" dirty="0">
                <a:solidFill>
                  <a:srgbClr val="000000"/>
                </a:solidFill>
              </a:rPr>
              <a:t>  virus			 				 Crimean-Congo	</a:t>
            </a:r>
            <a:r>
              <a:rPr lang="en-US" dirty="0" err="1">
                <a:solidFill>
                  <a:srgbClr val="000000"/>
                </a:solidFill>
              </a:rPr>
              <a:t>haemorrhagic</a:t>
            </a:r>
            <a:r>
              <a:rPr lang="en-US" dirty="0">
                <a:solidFill>
                  <a:srgbClr val="000000"/>
                </a:solidFill>
              </a:rPr>
              <a:t> fever virus.</a:t>
            </a:r>
          </a:p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/>
            <a:r>
              <a:rPr lang="en-US" dirty="0">
                <a:solidFill>
                  <a:srgbClr val="000000"/>
                </a:solidFill>
              </a:rPr>
              <a:t>	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b="1" dirty="0">
                <a:solidFill>
                  <a:srgbClr val="000000"/>
                </a:solidFill>
              </a:rPr>
              <a:t>iv.	</a:t>
            </a:r>
            <a:r>
              <a:rPr lang="en-US" b="1" i="1" dirty="0" err="1">
                <a:solidFill>
                  <a:srgbClr val="000000"/>
                </a:solidFill>
              </a:rPr>
              <a:t>Arenavindae</a:t>
            </a:r>
            <a:r>
              <a:rPr lang="en-US" dirty="0">
                <a:solidFill>
                  <a:srgbClr val="000000"/>
                </a:solidFill>
              </a:rPr>
              <a:t>		-	Lymphocytic </a:t>
            </a:r>
            <a:r>
              <a:rPr lang="en-US" dirty="0" err="1">
                <a:solidFill>
                  <a:srgbClr val="000000"/>
                </a:solidFill>
              </a:rPr>
              <a:t>choriomenengitis</a:t>
            </a:r>
            <a:r>
              <a:rPr lang="en-US" dirty="0">
                <a:solidFill>
                  <a:srgbClr val="000000"/>
                </a:solidFill>
              </a:rPr>
              <a:t> 	 virus </a:t>
            </a:r>
          </a:p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/>
            <a:r>
              <a:rPr lang="en-US" dirty="0">
                <a:solidFill>
                  <a:srgbClr val="000000"/>
                </a:solidFill>
              </a:rPr>
              <a:t>				(LCV), </a:t>
            </a:r>
            <a:r>
              <a:rPr lang="en-US" dirty="0" err="1">
                <a:solidFill>
                  <a:srgbClr val="000000"/>
                </a:solidFill>
              </a:rPr>
              <a:t>lassa</a:t>
            </a:r>
            <a:r>
              <a:rPr lang="en-US" dirty="0">
                <a:solidFill>
                  <a:srgbClr val="000000"/>
                </a:solidFill>
              </a:rPr>
              <a:t> virus.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		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	</a:t>
            </a:r>
          </a:p>
          <a:p>
            <a:pPr algn="ctr"/>
            <a:r>
              <a:rPr lang="en-US" b="1" dirty="0">
                <a:solidFill>
                  <a:srgbClr val="000000"/>
                </a:solidFill>
              </a:rPr>
              <a:t>v.	</a:t>
            </a:r>
            <a:r>
              <a:rPr lang="en-US" b="1" i="1" dirty="0" err="1">
                <a:solidFill>
                  <a:srgbClr val="000000"/>
                </a:solidFill>
              </a:rPr>
              <a:t>Rhabdoviridae</a:t>
            </a:r>
            <a:r>
              <a:rPr lang="en-US" i="1" dirty="0">
                <a:solidFill>
                  <a:srgbClr val="000000"/>
                </a:solidFill>
              </a:rPr>
              <a:t>	</a:t>
            </a:r>
            <a:r>
              <a:rPr lang="en-US" dirty="0">
                <a:solidFill>
                  <a:srgbClr val="000000"/>
                </a:solidFill>
              </a:rPr>
              <a:t>	-	Rabies virus, vesicular </a:t>
            </a:r>
            <a:r>
              <a:rPr lang="en-US" dirty="0" err="1">
                <a:solidFill>
                  <a:srgbClr val="000000"/>
                </a:solidFill>
              </a:rPr>
              <a:t>stomatis</a:t>
            </a:r>
            <a:r>
              <a:rPr lang="en-US" dirty="0">
                <a:solidFill>
                  <a:srgbClr val="000000"/>
                </a:solidFill>
              </a:rPr>
              <a:t> virus 							(both zoonotic)</a:t>
            </a:r>
          </a:p>
        </p:txBody>
      </p:sp>
    </p:spTree>
    <p:extLst>
      <p:ext uri="{BB962C8B-B14F-4D97-AF65-F5344CB8AC3E}">
        <p14:creationId xmlns:p14="http://schemas.microsoft.com/office/powerpoint/2010/main" val="17934948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-85725" y="2927350"/>
            <a:ext cx="93154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rgbClr val="FF0066"/>
                </a:solidFill>
              </a:rPr>
              <a:t>3.	</a:t>
            </a:r>
            <a:r>
              <a:rPr lang="en-US" sz="2400" b="1" u="sng">
                <a:solidFill>
                  <a:srgbClr val="FF0066"/>
                </a:solidFill>
              </a:rPr>
              <a:t>ds.RNA</a:t>
            </a:r>
            <a:endParaRPr lang="en-US" sz="2400">
              <a:solidFill>
                <a:srgbClr val="FF0066"/>
              </a:solidFill>
            </a:endParaRPr>
          </a:p>
          <a:p>
            <a:pPr algn="ctr"/>
            <a:r>
              <a:rPr lang="en-US">
                <a:solidFill>
                  <a:srgbClr val="000000"/>
                </a:solidFill>
              </a:rPr>
              <a:t>	</a:t>
            </a:r>
          </a:p>
          <a:p>
            <a:pPr algn="ctr"/>
            <a:r>
              <a:rPr lang="en-US">
                <a:solidFill>
                  <a:srgbClr val="000000"/>
                </a:solidFill>
              </a:rPr>
              <a:t>		</a:t>
            </a:r>
            <a:r>
              <a:rPr lang="en-US" b="1" i="1">
                <a:solidFill>
                  <a:srgbClr val="000000"/>
                </a:solidFill>
              </a:rPr>
              <a:t>Reoviridae</a:t>
            </a:r>
            <a:r>
              <a:rPr lang="en-US">
                <a:solidFill>
                  <a:srgbClr val="000000"/>
                </a:solidFill>
              </a:rPr>
              <a:t>		-	Orbiviruses, reoviruses, rotaviruses.</a:t>
            </a:r>
          </a:p>
        </p:txBody>
      </p:sp>
    </p:spTree>
    <p:extLst>
      <p:ext uri="{BB962C8B-B14F-4D97-AF65-F5344CB8AC3E}">
        <p14:creationId xmlns:p14="http://schemas.microsoft.com/office/powerpoint/2010/main" val="41076932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-3505200" y="628650"/>
            <a:ext cx="149352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400">
                <a:solidFill>
                  <a:srgbClr val="FF0066"/>
                </a:solidFill>
              </a:rPr>
              <a:t>4.	</a:t>
            </a:r>
            <a:r>
              <a:rPr lang="en-US" sz="2400" b="1" u="sng">
                <a:solidFill>
                  <a:srgbClr val="FF0066"/>
                </a:solidFill>
              </a:rPr>
              <a:t>ds.DNA</a:t>
            </a:r>
            <a:endParaRPr lang="en-US" sz="2400">
              <a:solidFill>
                <a:srgbClr val="FF0066"/>
              </a:solidFill>
            </a:endParaRPr>
          </a:p>
          <a:p>
            <a:pPr algn="ctr"/>
            <a:r>
              <a:rPr lang="en-US">
                <a:solidFill>
                  <a:srgbClr val="000000"/>
                </a:solidFill>
              </a:rPr>
              <a:t>	</a:t>
            </a:r>
          </a:p>
          <a:p>
            <a:pPr algn="ctr"/>
            <a:r>
              <a:rPr lang="en-US">
                <a:solidFill>
                  <a:srgbClr val="000000"/>
                </a:solidFill>
              </a:rPr>
              <a:t>	</a:t>
            </a:r>
            <a:r>
              <a:rPr lang="en-US" b="1">
                <a:solidFill>
                  <a:srgbClr val="000000"/>
                </a:solidFill>
              </a:rPr>
              <a:t>i.	</a:t>
            </a:r>
            <a:r>
              <a:rPr lang="en-US" b="1" i="1">
                <a:solidFill>
                  <a:srgbClr val="000000"/>
                </a:solidFill>
              </a:rPr>
              <a:t>Poxvividae</a:t>
            </a:r>
            <a:r>
              <a:rPr lang="en-US">
                <a:solidFill>
                  <a:srgbClr val="000000"/>
                </a:solidFill>
              </a:rPr>
              <a:t>		-	Variola (smallpox)virus,</a:t>
            </a:r>
          </a:p>
          <a:p>
            <a:pPr algn="ctr"/>
            <a:endParaRPr lang="en-US">
              <a:solidFill>
                <a:srgbClr val="000000"/>
              </a:solidFill>
            </a:endParaRPr>
          </a:p>
          <a:p>
            <a:pPr algn="ctr"/>
            <a:r>
              <a:rPr lang="en-US">
                <a:solidFill>
                  <a:srgbClr val="000000"/>
                </a:solidFill>
              </a:rPr>
              <a:t>	</a:t>
            </a:r>
          </a:p>
          <a:p>
            <a:pPr algn="ctr"/>
            <a:r>
              <a:rPr lang="en-US">
                <a:solidFill>
                  <a:srgbClr val="000000"/>
                </a:solidFill>
              </a:rPr>
              <a:t>	</a:t>
            </a:r>
            <a:r>
              <a:rPr lang="en-US" b="1">
                <a:solidFill>
                  <a:srgbClr val="000000"/>
                </a:solidFill>
              </a:rPr>
              <a:t>ii.	</a:t>
            </a:r>
            <a:r>
              <a:rPr lang="en-US" b="1" i="1">
                <a:solidFill>
                  <a:srgbClr val="000000"/>
                </a:solidFill>
              </a:rPr>
              <a:t>Adenovividae</a:t>
            </a:r>
            <a:r>
              <a:rPr lang="en-US">
                <a:solidFill>
                  <a:srgbClr val="000000"/>
                </a:solidFill>
              </a:rPr>
              <a:t>	-	Adenovirus sub-groups i, ii,iii,iv, (iv is ancogenic).</a:t>
            </a:r>
          </a:p>
          <a:p>
            <a:pPr algn="ctr"/>
            <a:endParaRPr lang="en-US">
              <a:solidFill>
                <a:srgbClr val="000000"/>
              </a:solidFill>
            </a:endParaRPr>
          </a:p>
          <a:p>
            <a:pPr algn="ctr"/>
            <a:r>
              <a:rPr lang="en-US">
                <a:solidFill>
                  <a:srgbClr val="000000"/>
                </a:solidFill>
              </a:rPr>
              <a:t>	</a:t>
            </a:r>
          </a:p>
          <a:p>
            <a:pPr algn="ctr"/>
            <a:r>
              <a:rPr lang="en-US">
                <a:solidFill>
                  <a:srgbClr val="000000"/>
                </a:solidFill>
              </a:rPr>
              <a:t>	</a:t>
            </a:r>
            <a:r>
              <a:rPr lang="en-US" b="1">
                <a:solidFill>
                  <a:srgbClr val="000000"/>
                </a:solidFill>
              </a:rPr>
              <a:t>iii.	</a:t>
            </a:r>
            <a:r>
              <a:rPr lang="en-US" b="1" i="1">
                <a:solidFill>
                  <a:srgbClr val="000000"/>
                </a:solidFill>
              </a:rPr>
              <a:t>Herpesviridae</a:t>
            </a:r>
            <a:r>
              <a:rPr lang="en-US">
                <a:solidFill>
                  <a:srgbClr val="000000"/>
                </a:solidFill>
              </a:rPr>
              <a:t>	-	Herpes,simplex virus type (HSV-1) HSV-2</a:t>
            </a:r>
          </a:p>
          <a:p>
            <a:pPr algn="ctr"/>
            <a:r>
              <a:rPr lang="en-US">
                <a:solidFill>
                  <a:srgbClr val="000000"/>
                </a:solidFill>
              </a:rPr>
              <a:t>					varicella - zoster virus(UZU), Epstein - Bar virus (EBV)</a:t>
            </a:r>
          </a:p>
          <a:p>
            <a:pPr algn="ctr"/>
            <a:endParaRPr lang="en-US">
              <a:solidFill>
                <a:srgbClr val="000000"/>
              </a:solidFill>
            </a:endParaRPr>
          </a:p>
          <a:p>
            <a:pPr algn="ctr"/>
            <a:r>
              <a:rPr lang="en-US">
                <a:solidFill>
                  <a:srgbClr val="000000"/>
                </a:solidFill>
              </a:rPr>
              <a:t>	</a:t>
            </a:r>
          </a:p>
          <a:p>
            <a:pPr algn="ctr"/>
            <a:r>
              <a:rPr lang="en-US">
                <a:solidFill>
                  <a:srgbClr val="000000"/>
                </a:solidFill>
              </a:rPr>
              <a:t>	</a:t>
            </a:r>
            <a:r>
              <a:rPr lang="en-US" b="1">
                <a:solidFill>
                  <a:srgbClr val="000000"/>
                </a:solidFill>
              </a:rPr>
              <a:t>iv.	</a:t>
            </a:r>
            <a:r>
              <a:rPr lang="en-US" b="1" i="1">
                <a:solidFill>
                  <a:srgbClr val="000000"/>
                </a:solidFill>
              </a:rPr>
              <a:t>Papovaviridae</a:t>
            </a:r>
            <a:r>
              <a:rPr lang="en-US" i="1">
                <a:solidFill>
                  <a:srgbClr val="000000"/>
                </a:solidFill>
              </a:rPr>
              <a:t>	</a:t>
            </a:r>
            <a:r>
              <a:rPr lang="en-US">
                <a:solidFill>
                  <a:srgbClr val="000000"/>
                </a:solidFill>
              </a:rPr>
              <a:t>	-	Papillomavirus - of rabbits</a:t>
            </a:r>
          </a:p>
          <a:p>
            <a:pPr algn="ctr"/>
            <a:r>
              <a:rPr lang="en-US">
                <a:solidFill>
                  <a:srgbClr val="000000"/>
                </a:solidFill>
              </a:rPr>
              <a:t>						Polyoma virus; BK and JC viruses of man</a:t>
            </a:r>
          </a:p>
          <a:p>
            <a:pPr algn="ctr"/>
            <a:r>
              <a:rPr lang="en-US">
                <a:solidFill>
                  <a:srgbClr val="000000"/>
                </a:solidFill>
              </a:rPr>
              <a:t>						Lymphotropic virus(LTP)of green 								monkey, man(?)</a:t>
            </a:r>
          </a:p>
          <a:p>
            <a:pPr algn="ctr"/>
            <a:endParaRPr lang="en-US">
              <a:solidFill>
                <a:srgbClr val="000000"/>
              </a:solidFill>
            </a:endParaRPr>
          </a:p>
          <a:p>
            <a:pPr algn="ctr"/>
            <a:r>
              <a:rPr lang="en-US">
                <a:solidFill>
                  <a:srgbClr val="000000"/>
                </a:solidFill>
              </a:rPr>
              <a:t>	</a:t>
            </a:r>
          </a:p>
          <a:p>
            <a:pPr algn="ctr"/>
            <a:r>
              <a:rPr lang="en-US">
                <a:solidFill>
                  <a:srgbClr val="000000"/>
                </a:solidFill>
              </a:rPr>
              <a:t>	</a:t>
            </a:r>
            <a:r>
              <a:rPr lang="en-US" b="1">
                <a:solidFill>
                  <a:srgbClr val="000000"/>
                </a:solidFill>
              </a:rPr>
              <a:t>v	</a:t>
            </a:r>
            <a:r>
              <a:rPr lang="en-US" b="1" i="1">
                <a:solidFill>
                  <a:srgbClr val="000000"/>
                </a:solidFill>
              </a:rPr>
              <a:t>Hepadnavidae</a:t>
            </a:r>
            <a:r>
              <a:rPr lang="en-US">
                <a:solidFill>
                  <a:srgbClr val="000000"/>
                </a:solidFill>
              </a:rPr>
              <a:t>		-	Hepatitis B viruses </a:t>
            </a:r>
          </a:p>
        </p:txBody>
      </p:sp>
    </p:spTree>
    <p:extLst>
      <p:ext uri="{BB962C8B-B14F-4D97-AF65-F5344CB8AC3E}">
        <p14:creationId xmlns:p14="http://schemas.microsoft.com/office/powerpoint/2010/main" val="11750570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>
                <a:solidFill>
                  <a:srgbClr val="FF0000"/>
                </a:solidFill>
              </a:rPr>
              <a:t>Classification of Viruses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96752"/>
            <a:ext cx="8568952" cy="5184576"/>
          </a:xfrm>
        </p:spPr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en-US" sz="2400" b="1" dirty="0"/>
              <a:t>Viruses are classified in two ways:</a:t>
            </a:r>
          </a:p>
          <a:p>
            <a:pPr marL="381000" indent="-381000">
              <a:lnSpc>
                <a:spcPct val="90000"/>
              </a:lnSpc>
              <a:buFontTx/>
              <a:buAutoNum type="arabicPeriod"/>
            </a:pPr>
            <a:r>
              <a:rPr lang="en-US" sz="2400" dirty="0"/>
              <a:t>According  to </a:t>
            </a:r>
            <a:r>
              <a:rPr lang="en-US" sz="2400" dirty="0" smtClean="0"/>
              <a:t>type of nucleic </a:t>
            </a:r>
            <a:r>
              <a:rPr lang="en-US" sz="2400" dirty="0"/>
              <a:t>acid </a:t>
            </a:r>
            <a:r>
              <a:rPr lang="en-US" sz="2400" dirty="0" smtClean="0"/>
              <a:t>within them:</a:t>
            </a:r>
            <a:endParaRPr lang="en-US" sz="2400" dirty="0"/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DNA </a:t>
            </a:r>
            <a:r>
              <a:rPr lang="en-US" sz="2400" dirty="0"/>
              <a:t>viruses which have the DNA as a genome. </a:t>
            </a:r>
          </a:p>
          <a:p>
            <a:pPr marL="781939" lvl="1" indent="-381000">
              <a:lnSpc>
                <a:spcPct val="90000"/>
              </a:lnSpc>
              <a:buFontTx/>
              <a:buNone/>
            </a:pPr>
            <a:r>
              <a:rPr lang="en-US" sz="2400" dirty="0" smtClean="0"/>
              <a:t>         </a:t>
            </a:r>
            <a:r>
              <a:rPr lang="en-US" sz="2400" i="1" dirty="0" smtClean="0"/>
              <a:t>- Poxvirus.                    - Adenovirus.</a:t>
            </a:r>
          </a:p>
          <a:p>
            <a:pPr marL="781939" lvl="1" indent="-381000">
              <a:lnSpc>
                <a:spcPct val="90000"/>
              </a:lnSpc>
              <a:buFontTx/>
              <a:buNone/>
            </a:pPr>
            <a:r>
              <a:rPr lang="en-US" sz="2400" i="1" dirty="0" smtClean="0"/>
              <a:t>      </a:t>
            </a:r>
            <a:r>
              <a:rPr lang="en-US" sz="2400" i="1" dirty="0"/>
              <a:t> </a:t>
            </a:r>
            <a:r>
              <a:rPr lang="en-US" sz="2400" i="1" dirty="0" smtClean="0"/>
              <a:t>- Pap virus.                   - Herpes virus.</a:t>
            </a:r>
          </a:p>
          <a:p>
            <a:pPr marL="781939" lvl="1" indent="-381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RNA viruses which have the RNA as a genome.</a:t>
            </a:r>
          </a:p>
          <a:p>
            <a:pPr marL="781939" lvl="1" indent="-381000">
              <a:lnSpc>
                <a:spcPct val="90000"/>
              </a:lnSpc>
              <a:buFontTx/>
              <a:buNone/>
            </a:pPr>
            <a:r>
              <a:rPr lang="en-US" sz="2400" dirty="0" smtClean="0"/>
              <a:t>        </a:t>
            </a:r>
            <a:r>
              <a:rPr lang="en-US" sz="2400" i="1" dirty="0"/>
              <a:t>- </a:t>
            </a:r>
            <a:r>
              <a:rPr lang="en-US" sz="2400" i="1" dirty="0" err="1"/>
              <a:t>Myxovirus</a:t>
            </a:r>
            <a:r>
              <a:rPr lang="en-US" sz="2400" i="1" dirty="0"/>
              <a:t>.                  - Toga virus.</a:t>
            </a:r>
          </a:p>
          <a:p>
            <a:pPr marL="781939" lvl="1" indent="-381000">
              <a:lnSpc>
                <a:spcPct val="90000"/>
              </a:lnSpc>
              <a:buFontTx/>
              <a:buNone/>
            </a:pPr>
            <a:r>
              <a:rPr lang="en-US" sz="2400" i="1" dirty="0"/>
              <a:t>        - Corona virus.              - Retrovirus.</a:t>
            </a:r>
          </a:p>
          <a:p>
            <a:pPr marL="781939" lvl="1" indent="-381000">
              <a:lnSpc>
                <a:spcPct val="90000"/>
              </a:lnSpc>
              <a:buFontTx/>
              <a:buNone/>
            </a:pPr>
            <a:r>
              <a:rPr lang="en-US" sz="2400" i="1" dirty="0"/>
              <a:t>        - Reo virus.                   - </a:t>
            </a:r>
            <a:r>
              <a:rPr lang="en-US" sz="2400" i="1" dirty="0" err="1"/>
              <a:t>Arbovirus</a:t>
            </a:r>
            <a:r>
              <a:rPr lang="en-US" sz="2400" i="1" dirty="0"/>
              <a:t>. </a:t>
            </a:r>
            <a:endParaRPr lang="en-US" sz="2400" i="1" dirty="0" smtClean="0"/>
          </a:p>
          <a:p>
            <a:pPr marL="609600" indent="-609600">
              <a:lnSpc>
                <a:spcPct val="90000"/>
              </a:lnSpc>
              <a:buFontTx/>
              <a:buAutoNum type="arabicPeriod" startAt="2"/>
            </a:pPr>
            <a:r>
              <a:rPr lang="en-US" sz="2400" dirty="0" smtClean="0"/>
              <a:t>According to disease they produce.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Generalized disease. E.g. skin rashes in measles, rubella, chickenpox, yellow fever.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Diseases primarily affecting specific organs.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01949246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187325" y="2927350"/>
            <a:ext cx="87693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rgbClr val="FF0066"/>
                </a:solidFill>
              </a:rPr>
              <a:t>5.	</a:t>
            </a:r>
            <a:r>
              <a:rPr lang="en-US" sz="2400" b="1" u="sng">
                <a:solidFill>
                  <a:srgbClr val="FF0066"/>
                </a:solidFill>
              </a:rPr>
              <a:t>ssDNA</a:t>
            </a:r>
            <a:r>
              <a:rPr lang="en-US" sz="2400" b="1">
                <a:solidFill>
                  <a:srgbClr val="FF0066"/>
                </a:solidFill>
              </a:rPr>
              <a:t>	</a:t>
            </a:r>
            <a:endParaRPr lang="en-US" sz="2400">
              <a:solidFill>
                <a:srgbClr val="FF0066"/>
              </a:solidFill>
            </a:endParaRPr>
          </a:p>
          <a:p>
            <a:pPr algn="ctr"/>
            <a:r>
              <a:rPr lang="en-US">
                <a:solidFill>
                  <a:srgbClr val="000000"/>
                </a:solidFill>
              </a:rPr>
              <a:t>	</a:t>
            </a:r>
          </a:p>
          <a:p>
            <a:pPr algn="ctr"/>
            <a:r>
              <a:rPr lang="en-US">
                <a:solidFill>
                  <a:srgbClr val="000000"/>
                </a:solidFill>
              </a:rPr>
              <a:t>	</a:t>
            </a:r>
            <a:r>
              <a:rPr lang="en-US" b="1">
                <a:solidFill>
                  <a:srgbClr val="000000"/>
                </a:solidFill>
              </a:rPr>
              <a:t>i.	</a:t>
            </a:r>
            <a:r>
              <a:rPr lang="en-US" b="1" i="1">
                <a:solidFill>
                  <a:srgbClr val="000000"/>
                </a:solidFill>
              </a:rPr>
              <a:t>Parvoviridae</a:t>
            </a:r>
            <a:r>
              <a:rPr lang="en-US">
                <a:solidFill>
                  <a:srgbClr val="000000"/>
                </a:solidFill>
              </a:rPr>
              <a:t>	-	Parvovirus; Parvoviruses BIG and RA-1</a:t>
            </a:r>
          </a:p>
        </p:txBody>
      </p:sp>
    </p:spTree>
    <p:extLst>
      <p:ext uri="{BB962C8B-B14F-4D97-AF65-F5344CB8AC3E}">
        <p14:creationId xmlns:p14="http://schemas.microsoft.com/office/powerpoint/2010/main" val="23542587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0" y="1314450"/>
            <a:ext cx="9144000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</a:rPr>
              <a:t>6.	</a:t>
            </a:r>
            <a:r>
              <a:rPr lang="en-US" sz="2400" b="1">
                <a:solidFill>
                  <a:srgbClr val="FF0066"/>
                </a:solidFill>
              </a:rPr>
              <a:t>RNA tumour viruses requiring a DNA intermediate for replication</a:t>
            </a:r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en-US">
                <a:solidFill>
                  <a:srgbClr val="000000"/>
                </a:solidFill>
              </a:rPr>
              <a:t>	</a:t>
            </a:r>
          </a:p>
          <a:p>
            <a:pPr algn="ctr"/>
            <a:r>
              <a:rPr lang="en-US" b="1">
                <a:solidFill>
                  <a:srgbClr val="FF0066"/>
                </a:solidFill>
              </a:rPr>
              <a:t>	i.	</a:t>
            </a:r>
            <a:r>
              <a:rPr lang="en-US" b="1" i="1">
                <a:solidFill>
                  <a:srgbClr val="FF0066"/>
                </a:solidFill>
              </a:rPr>
              <a:t>Retrovividae</a:t>
            </a:r>
            <a:r>
              <a:rPr lang="en-US" i="1">
                <a:solidFill>
                  <a:srgbClr val="000000"/>
                </a:solidFill>
              </a:rPr>
              <a:t>	</a:t>
            </a:r>
            <a:r>
              <a:rPr lang="en-US">
                <a:solidFill>
                  <a:srgbClr val="000000"/>
                </a:solidFill>
              </a:rPr>
              <a:t>-	Human immunodeficiency viruses</a:t>
            </a:r>
          </a:p>
          <a:p>
            <a:pPr algn="ctr"/>
            <a:endParaRPr lang="en-US">
              <a:solidFill>
                <a:srgbClr val="000000"/>
              </a:solidFill>
            </a:endParaRPr>
          </a:p>
          <a:p>
            <a:pPr algn="ctr"/>
            <a:endParaRPr lang="en-US">
              <a:solidFill>
                <a:srgbClr val="000000"/>
              </a:solidFill>
            </a:endParaRPr>
          </a:p>
          <a:p>
            <a:pPr algn="ctr"/>
            <a:endParaRPr lang="en-US">
              <a:solidFill>
                <a:srgbClr val="000000"/>
              </a:solidFill>
            </a:endParaRPr>
          </a:p>
          <a:p>
            <a:pPr algn="ctr"/>
            <a:endParaRPr lang="en-US">
              <a:solidFill>
                <a:srgbClr val="009999"/>
              </a:solidFill>
            </a:endParaRPr>
          </a:p>
          <a:p>
            <a:pPr algn="ctr"/>
            <a:endParaRPr lang="en-US">
              <a:solidFill>
                <a:srgbClr val="000000"/>
              </a:solidFill>
            </a:endParaRPr>
          </a:p>
          <a:p>
            <a:pPr algn="ctr"/>
            <a:endParaRPr lang="en-US">
              <a:solidFill>
                <a:srgbClr val="000000"/>
              </a:solidFill>
            </a:endParaRPr>
          </a:p>
          <a:p>
            <a:pPr algn="ctr"/>
            <a:endParaRPr lang="en-US">
              <a:solidFill>
                <a:srgbClr val="000000"/>
              </a:solidFill>
            </a:endParaRPr>
          </a:p>
          <a:p>
            <a:pPr algn="ctr"/>
            <a:endParaRPr lang="en-US">
              <a:solidFill>
                <a:srgbClr val="000000"/>
              </a:solidFill>
            </a:endParaRPr>
          </a:p>
          <a:p>
            <a:pPr algn="ctr"/>
            <a:r>
              <a:rPr lang="en-US">
                <a:solidFill>
                  <a:srgbClr val="009999"/>
                </a:solidFill>
              </a:rPr>
              <a:t>7.	</a:t>
            </a:r>
            <a:r>
              <a:rPr lang="en-US" b="1" u="sng">
                <a:solidFill>
                  <a:srgbClr val="009999"/>
                </a:solidFill>
              </a:rPr>
              <a:t>Miscellaneous viruses</a:t>
            </a:r>
            <a:endParaRPr lang="en-US">
              <a:solidFill>
                <a:srgbClr val="009999"/>
              </a:solidFill>
            </a:endParaRPr>
          </a:p>
          <a:p>
            <a:pPr algn="ctr"/>
            <a:r>
              <a:rPr lang="en-US">
                <a:solidFill>
                  <a:srgbClr val="000000"/>
                </a:solidFill>
              </a:rPr>
              <a:t>	</a:t>
            </a:r>
          </a:p>
          <a:p>
            <a:pPr algn="ctr"/>
            <a:r>
              <a:rPr lang="en-US">
                <a:solidFill>
                  <a:srgbClr val="000000"/>
                </a:solidFill>
              </a:rPr>
              <a:t>	i.	Slow viruses (prions)</a:t>
            </a:r>
          </a:p>
        </p:txBody>
      </p:sp>
    </p:spTree>
    <p:extLst>
      <p:ext uri="{BB962C8B-B14F-4D97-AF65-F5344CB8AC3E}">
        <p14:creationId xmlns:p14="http://schemas.microsoft.com/office/powerpoint/2010/main" val="16655364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Bachelor of Medicine And Bachelor of Surgery\MBChB  Year  2\MEDICAL MICROBIOLOGY\VIROLOGY\introduction to virology\PICT002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575864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0" y="2590800"/>
            <a:ext cx="91440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3600" b="1">
                <a:solidFill>
                  <a:srgbClr val="FF0066"/>
                </a:solidFill>
              </a:rPr>
              <a:t>Classification recommended by the International Committee on the Nomenclature of Viruses (ICNV)</a:t>
            </a:r>
          </a:p>
        </p:txBody>
      </p:sp>
    </p:spTree>
    <p:extLst>
      <p:ext uri="{BB962C8B-B14F-4D97-AF65-F5344CB8AC3E}">
        <p14:creationId xmlns:p14="http://schemas.microsoft.com/office/powerpoint/2010/main" val="4677138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726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225295"/>
              </p:ext>
            </p:extLst>
          </p:nvPr>
        </p:nvGraphicFramePr>
        <p:xfrm>
          <a:off x="0" y="60605"/>
          <a:ext cx="9144000" cy="6032691"/>
        </p:xfrm>
        <a:graphic>
          <a:graphicData uri="http://schemas.openxmlformats.org/drawingml/2006/table">
            <a:tbl>
              <a:tblPr/>
              <a:tblGrid>
                <a:gridCol w="558800"/>
                <a:gridCol w="1922463"/>
                <a:gridCol w="2517775"/>
                <a:gridCol w="4144962"/>
              </a:tblGrid>
              <a:tr h="8162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7916" marB="479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Family</a:t>
                      </a: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7916" marB="479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Sub-Family/Group</a:t>
                      </a: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7916" marB="479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Genera</a:t>
                      </a: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7916" marB="479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19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1</a:t>
                      </a: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7916" marB="479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Herpesviridae</a:t>
                      </a: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7916" marB="479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Alpha herpesvirinae</a:t>
                      </a: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Beta herpesvirinae</a:t>
                      </a: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Gamma herpesvirinae</a:t>
                      </a: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7916" marB="479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Human herpes simplex virus types 1,2 Simplex virus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Varicella virus; varicella-zoster virus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Cytomegalovirus;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Human- cytomegalovirus (Human herpes virus type 5; HHV-5)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Lymphotropic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human herpes virus (HHV-6)</a:t>
                      </a: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Lymphocryptovirus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Epstein-Bar virus (Human herpes virus type 4)</a:t>
                      </a: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7916" marB="479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16865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643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132430"/>
              </p:ext>
            </p:extLst>
          </p:nvPr>
        </p:nvGraphicFramePr>
        <p:xfrm>
          <a:off x="304800" y="152401"/>
          <a:ext cx="8229600" cy="6188610"/>
        </p:xfrm>
        <a:graphic>
          <a:graphicData uri="http://schemas.openxmlformats.org/drawingml/2006/table">
            <a:tbl>
              <a:tblPr/>
              <a:tblGrid>
                <a:gridCol w="522784"/>
                <a:gridCol w="1710829"/>
                <a:gridCol w="2265362"/>
                <a:gridCol w="3730625"/>
              </a:tblGrid>
              <a:tr h="12165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Iridoviridae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Ranavirus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lymphocytstivirus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Iridovirus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Chlorividovirus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81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Poxviridae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Chordopoxvirinae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Entomopoxvirinae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Orthopoxvirus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Vaccinia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virus, Smallpox- virus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Avipoxvirus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Capripoxvirus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Leporipoxvirus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Parapoxvirus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Supoxvirus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Insect poxviruses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81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Piconaviridae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Enterovirus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Rhonovirus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Heparnavirus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Cardiovirus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Alphtovirus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poliovirus,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coxsackie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viruses 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coxsackie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viruses B, Echoviruses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Enterovirus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68-71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Enterovirus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72 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Heparnavirus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Rhonovirus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types 1A-114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Hepatitis A virus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34873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673" name="Group 1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967379"/>
              </p:ext>
            </p:extLst>
          </p:nvPr>
        </p:nvGraphicFramePr>
        <p:xfrm>
          <a:off x="0" y="159256"/>
          <a:ext cx="8915400" cy="5638800"/>
        </p:xfrm>
        <a:graphic>
          <a:graphicData uri="http://schemas.openxmlformats.org/drawingml/2006/table">
            <a:tbl>
              <a:tblPr/>
              <a:tblGrid>
                <a:gridCol w="544513"/>
                <a:gridCol w="1876425"/>
                <a:gridCol w="2452687"/>
                <a:gridCol w="4041775"/>
              </a:tblGrid>
              <a:tr h="5375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Calicivividae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calicivirus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Human calicivirus, norwalk- gastroenteritis virus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31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6.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Reoviridae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Orbivirus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Reovirus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Rotavirus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colorado tick fever virus, kemerovorirus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types 1-3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human rotavirus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7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Birnaviridae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Birnavirus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4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8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Togavividae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Alphavirus (Arbovirus-group A)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Rubivirus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sindis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virus-equine viruses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Rubella virus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4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9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Flaviviridae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Flavivirus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Arbovirus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group B)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Yellow fever virus, dengue,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japanese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muray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valley, St.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Louises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encephalitis, West Nile,(mosquito-borne),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kyasanur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, OMSK,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haemorrhagic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fever, European and Far East-tick-borne encephalitis (tick-borne).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96322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965" name="Group 1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867827"/>
              </p:ext>
            </p:extLst>
          </p:nvPr>
        </p:nvGraphicFramePr>
        <p:xfrm>
          <a:off x="0" y="832485"/>
          <a:ext cx="9144000" cy="5695775"/>
        </p:xfrm>
        <a:graphic>
          <a:graphicData uri="http://schemas.openxmlformats.org/drawingml/2006/table">
            <a:tbl>
              <a:tblPr/>
              <a:tblGrid>
                <a:gridCol w="557213"/>
                <a:gridCol w="2142579"/>
                <a:gridCol w="2160240"/>
                <a:gridCol w="4283968"/>
              </a:tblGrid>
              <a:tr h="7243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10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Hepadnaviridae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Hepadnavirus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Human hepatis B virus (HBV)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35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11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Orthomyxoviridae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influenza virus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influenza C virus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influenza virus type A, influenza type 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influenza virus type C.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96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12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Paramyxoviridae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pneumovirus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paramyxovirus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morbivirus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respiratory syncytial virus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human parainfluenza virus including sendai virus, mumps virus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measles virus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21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13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Rhabdovividae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vesiculovirus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lyssavirus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vesicular stomatitis virus (human)-other animal species also exist)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rabies virus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93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14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Filoviridae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filovirus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marburg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virus,ebola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virus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36836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863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794854"/>
              </p:ext>
            </p:extLst>
          </p:nvPr>
        </p:nvGraphicFramePr>
        <p:xfrm>
          <a:off x="0" y="903313"/>
          <a:ext cx="9144000" cy="5449488"/>
        </p:xfrm>
        <a:graphic>
          <a:graphicData uri="http://schemas.openxmlformats.org/drawingml/2006/table">
            <a:tbl>
              <a:tblPr/>
              <a:tblGrid>
                <a:gridCol w="557213"/>
                <a:gridCol w="1925637"/>
                <a:gridCol w="1873126"/>
                <a:gridCol w="4788024"/>
              </a:tblGrid>
              <a:tr h="5052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15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Coranaviridae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coronavirus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Human coronavirus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43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16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Bunyaviridae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Hantavirus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Bunyavirus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Phlebovirus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Nairovirus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Korean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haemorrhagic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fever virus,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hantaanvirus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Bunyamwera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virus +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tother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15 serologically related viruses including California encephalitis viruses and La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Crose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virus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Sandfly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fever virus, rift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vally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fever virus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Crimean-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conco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haemorrhagic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fever virus,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Nairobi sheep disease virus.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43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17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Retroviridae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Oncovirinae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Supumavirinae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Lentivivirinae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Type C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oncovirus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- human T-cell-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leukemia virus -1 (HTLV-1),HTLV-II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Type B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oncovirus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Type D monkey virus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syncytial and foamy viruses of human and other animals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HIV</a:t>
                      </a:r>
                      <a:r>
                        <a:rPr kumimoji="0" lang="en-US" sz="20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, HIV</a:t>
                      </a:r>
                      <a:r>
                        <a:rPr kumimoji="0" lang="en-US" sz="20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71987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840" name="Group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613988"/>
              </p:ext>
            </p:extLst>
          </p:nvPr>
        </p:nvGraphicFramePr>
        <p:xfrm>
          <a:off x="0" y="875348"/>
          <a:ext cx="9144000" cy="5433972"/>
        </p:xfrm>
        <a:graphic>
          <a:graphicData uri="http://schemas.openxmlformats.org/drawingml/2006/table">
            <a:tbl>
              <a:tblPr/>
              <a:tblGrid>
                <a:gridCol w="557213"/>
                <a:gridCol w="1925637"/>
                <a:gridCol w="2516188"/>
                <a:gridCol w="4144962"/>
              </a:tblGrid>
              <a:tr h="1101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18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Arenaviridae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Arenavirus(LCMvirus group)-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Viruses of the Tocaribe complex,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Lymphocytic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choriomeningitis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virus (LCM)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Lassa fever virus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Juin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and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machupoviruses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South American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haemorrrhagic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fevers.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1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19.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Adenovirida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Mastadenovirus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Adenoviruses of man, types 1-36	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1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20.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Parvoviridae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	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Parvovirus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Parvoviruses BIG and RA-1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60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21.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Papovaviridae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	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Papillomavirinae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Polyomavirinae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Papillomavirus - of rabbits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Polyoma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virus ;BK and JC viruses of man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Lymphotropic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virus(LTP) of green monkey, man(?)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15714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Line 6"/>
          <p:cNvSpPr>
            <a:spLocks noChangeShapeType="1"/>
          </p:cNvSpPr>
          <p:nvPr/>
        </p:nvSpPr>
        <p:spPr bwMode="auto">
          <a:xfrm>
            <a:off x="2589213" y="2016125"/>
            <a:ext cx="1587" cy="146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8383AD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4276" name="Line 7"/>
          <p:cNvSpPr>
            <a:spLocks noChangeShapeType="1"/>
          </p:cNvSpPr>
          <p:nvPr/>
        </p:nvSpPr>
        <p:spPr bwMode="auto">
          <a:xfrm>
            <a:off x="5811838" y="2016125"/>
            <a:ext cx="1587" cy="146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8383AD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4277" name="Line 8"/>
          <p:cNvSpPr>
            <a:spLocks noChangeShapeType="1"/>
          </p:cNvSpPr>
          <p:nvPr/>
        </p:nvSpPr>
        <p:spPr bwMode="auto">
          <a:xfrm>
            <a:off x="7835900" y="2016125"/>
            <a:ext cx="1588" cy="146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8383AD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4278" name="Line 12"/>
          <p:cNvSpPr>
            <a:spLocks noChangeShapeType="1"/>
          </p:cNvSpPr>
          <p:nvPr/>
        </p:nvSpPr>
        <p:spPr bwMode="auto">
          <a:xfrm>
            <a:off x="2589213" y="2692400"/>
            <a:ext cx="1587" cy="146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8383AD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4279" name="Line 14"/>
          <p:cNvSpPr>
            <a:spLocks noChangeShapeType="1"/>
          </p:cNvSpPr>
          <p:nvPr/>
        </p:nvSpPr>
        <p:spPr bwMode="auto">
          <a:xfrm>
            <a:off x="3962400" y="2838450"/>
            <a:ext cx="1588" cy="1444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8383AD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4280" name="Rectangle 19"/>
          <p:cNvSpPr>
            <a:spLocks noChangeArrowheads="1"/>
          </p:cNvSpPr>
          <p:nvPr/>
        </p:nvSpPr>
        <p:spPr bwMode="auto">
          <a:xfrm>
            <a:off x="76200" y="3613150"/>
            <a:ext cx="21415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CC"/>
                </a:solidFill>
                <a:cs typeface="Arial" charset="0"/>
              </a:rPr>
              <a:t>HERPESVIRIDAE</a:t>
            </a:r>
          </a:p>
        </p:txBody>
      </p:sp>
      <p:sp>
        <p:nvSpPr>
          <p:cNvPr id="54281" name="Rectangle 20"/>
          <p:cNvSpPr>
            <a:spLocks noChangeArrowheads="1"/>
          </p:cNvSpPr>
          <p:nvPr/>
        </p:nvSpPr>
        <p:spPr bwMode="auto">
          <a:xfrm>
            <a:off x="0" y="3911600"/>
            <a:ext cx="2333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CC"/>
                </a:solidFill>
                <a:cs typeface="Arial" charset="0"/>
              </a:rPr>
              <a:t>HEPADNAVIRIDAE</a:t>
            </a:r>
          </a:p>
        </p:txBody>
      </p:sp>
      <p:sp>
        <p:nvSpPr>
          <p:cNvPr id="54282" name="Rectangle 23"/>
          <p:cNvSpPr>
            <a:spLocks noChangeArrowheads="1"/>
          </p:cNvSpPr>
          <p:nvPr/>
        </p:nvSpPr>
        <p:spPr bwMode="auto">
          <a:xfrm>
            <a:off x="666750" y="3035300"/>
            <a:ext cx="11191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cs typeface="Arial" charset="0"/>
              </a:rPr>
              <a:t>ENVELOPED</a:t>
            </a:r>
            <a:endParaRPr lang="en-US" sz="2400" b="1">
              <a:solidFill>
                <a:srgbClr val="8383AD"/>
              </a:solidFill>
              <a:cs typeface="Arial" charset="0"/>
            </a:endParaRPr>
          </a:p>
        </p:txBody>
      </p:sp>
      <p:sp>
        <p:nvSpPr>
          <p:cNvPr id="54283" name="Rectangle 24"/>
          <p:cNvSpPr>
            <a:spLocks noChangeArrowheads="1"/>
          </p:cNvSpPr>
          <p:nvPr/>
        </p:nvSpPr>
        <p:spPr bwMode="auto">
          <a:xfrm>
            <a:off x="368300" y="2982913"/>
            <a:ext cx="1687513" cy="323850"/>
          </a:xfrm>
          <a:prstGeom prst="rect">
            <a:avLst/>
          </a:prstGeom>
          <a:noFill/>
          <a:ln w="127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8383AD"/>
              </a:solidFill>
              <a:cs typeface="Arial" charset="0"/>
            </a:endParaRPr>
          </a:p>
        </p:txBody>
      </p:sp>
      <p:sp>
        <p:nvSpPr>
          <p:cNvPr id="54284" name="Line 25"/>
          <p:cNvSpPr>
            <a:spLocks noChangeShapeType="1"/>
          </p:cNvSpPr>
          <p:nvPr/>
        </p:nvSpPr>
        <p:spPr bwMode="auto">
          <a:xfrm>
            <a:off x="3971925" y="3306763"/>
            <a:ext cx="1588" cy="1444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8383AD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4285" name="Line 28"/>
          <p:cNvSpPr>
            <a:spLocks noChangeShapeType="1"/>
          </p:cNvSpPr>
          <p:nvPr/>
        </p:nvSpPr>
        <p:spPr bwMode="auto">
          <a:xfrm>
            <a:off x="3052763" y="3451225"/>
            <a:ext cx="919162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8383AD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4286" name="Line 29"/>
          <p:cNvSpPr>
            <a:spLocks noChangeShapeType="1"/>
          </p:cNvSpPr>
          <p:nvPr/>
        </p:nvSpPr>
        <p:spPr bwMode="auto">
          <a:xfrm>
            <a:off x="3971925" y="3451225"/>
            <a:ext cx="92075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8383AD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4287" name="Rectangle 32"/>
          <p:cNvSpPr>
            <a:spLocks noChangeArrowheads="1"/>
          </p:cNvSpPr>
          <p:nvPr/>
        </p:nvSpPr>
        <p:spPr bwMode="auto">
          <a:xfrm>
            <a:off x="1447800" y="4841875"/>
            <a:ext cx="2743200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CC"/>
                </a:solidFill>
                <a:cs typeface="Arial" charset="0"/>
              </a:rPr>
              <a:t>PAPILLOMAVIRIDAE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CC"/>
                </a:solidFill>
                <a:cs typeface="Arial" charset="0"/>
              </a:rPr>
              <a:t>POLYOMAVIRIDAE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CC"/>
                </a:solidFill>
                <a:cs typeface="Arial" charset="0"/>
              </a:rPr>
              <a:t>(formerly grouped together as the PAPOVAVIRIDAE)</a:t>
            </a:r>
          </a:p>
        </p:txBody>
      </p:sp>
      <p:sp>
        <p:nvSpPr>
          <p:cNvPr id="54288" name="Rectangle 35"/>
          <p:cNvSpPr>
            <a:spLocks noChangeArrowheads="1"/>
          </p:cNvSpPr>
          <p:nvPr/>
        </p:nvSpPr>
        <p:spPr bwMode="auto">
          <a:xfrm>
            <a:off x="2632075" y="4121150"/>
            <a:ext cx="9699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cs typeface="Arial" charset="0"/>
              </a:rPr>
              <a:t>CIRCULAR</a:t>
            </a:r>
            <a:endParaRPr lang="en-US" sz="2400" b="1">
              <a:solidFill>
                <a:srgbClr val="8383AD"/>
              </a:solidFill>
              <a:cs typeface="Arial" charset="0"/>
            </a:endParaRPr>
          </a:p>
        </p:txBody>
      </p:sp>
      <p:sp>
        <p:nvSpPr>
          <p:cNvPr id="54289" name="Rectangle 36"/>
          <p:cNvSpPr>
            <a:spLocks noChangeArrowheads="1"/>
          </p:cNvSpPr>
          <p:nvPr/>
        </p:nvSpPr>
        <p:spPr bwMode="auto">
          <a:xfrm>
            <a:off x="2438400" y="4070350"/>
            <a:ext cx="1295400" cy="349250"/>
          </a:xfrm>
          <a:prstGeom prst="rect">
            <a:avLst/>
          </a:prstGeom>
          <a:noFill/>
          <a:ln w="127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8383AD"/>
              </a:solidFill>
              <a:cs typeface="Arial" charset="0"/>
            </a:endParaRPr>
          </a:p>
        </p:txBody>
      </p:sp>
      <p:sp>
        <p:nvSpPr>
          <p:cNvPr id="54290" name="Rectangle 39"/>
          <p:cNvSpPr>
            <a:spLocks noChangeArrowheads="1"/>
          </p:cNvSpPr>
          <p:nvPr/>
        </p:nvSpPr>
        <p:spPr bwMode="auto">
          <a:xfrm>
            <a:off x="4191000" y="4841875"/>
            <a:ext cx="2041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CC"/>
                </a:solidFill>
                <a:cs typeface="Arial" charset="0"/>
              </a:rPr>
              <a:t>ADENOVIRIDAE</a:t>
            </a:r>
          </a:p>
        </p:txBody>
      </p:sp>
      <p:sp>
        <p:nvSpPr>
          <p:cNvPr id="54291" name="Rectangle 42"/>
          <p:cNvSpPr>
            <a:spLocks noChangeArrowheads="1"/>
          </p:cNvSpPr>
          <p:nvPr/>
        </p:nvSpPr>
        <p:spPr bwMode="auto">
          <a:xfrm>
            <a:off x="4608513" y="4121150"/>
            <a:ext cx="7000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cs typeface="Arial" charset="0"/>
              </a:rPr>
              <a:t>LINEAR</a:t>
            </a:r>
            <a:endParaRPr lang="en-US" sz="2400" b="1">
              <a:solidFill>
                <a:srgbClr val="8383AD"/>
              </a:solidFill>
              <a:cs typeface="Arial" charset="0"/>
            </a:endParaRPr>
          </a:p>
        </p:txBody>
      </p:sp>
      <p:sp>
        <p:nvSpPr>
          <p:cNvPr id="54292" name="Rectangle 43"/>
          <p:cNvSpPr>
            <a:spLocks noChangeArrowheads="1"/>
          </p:cNvSpPr>
          <p:nvPr/>
        </p:nvSpPr>
        <p:spPr bwMode="auto">
          <a:xfrm>
            <a:off x="4419600" y="4070350"/>
            <a:ext cx="1066800" cy="349250"/>
          </a:xfrm>
          <a:prstGeom prst="rect">
            <a:avLst/>
          </a:prstGeom>
          <a:noFill/>
          <a:ln w="127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8383AD"/>
              </a:solidFill>
              <a:cs typeface="Arial" charset="0"/>
            </a:endParaRPr>
          </a:p>
        </p:txBody>
      </p:sp>
      <p:sp>
        <p:nvSpPr>
          <p:cNvPr id="54293" name="Rectangle 45"/>
          <p:cNvSpPr>
            <a:spLocks noChangeArrowheads="1"/>
          </p:cNvSpPr>
          <p:nvPr/>
        </p:nvSpPr>
        <p:spPr bwMode="auto">
          <a:xfrm>
            <a:off x="3198813" y="3035300"/>
            <a:ext cx="15779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cs typeface="Arial" charset="0"/>
              </a:rPr>
              <a:t>NON-ENVELOPED</a:t>
            </a:r>
            <a:endParaRPr lang="en-US" sz="2400" b="1">
              <a:solidFill>
                <a:srgbClr val="8383AD"/>
              </a:solidFill>
              <a:cs typeface="Arial" charset="0"/>
            </a:endParaRPr>
          </a:p>
        </p:txBody>
      </p:sp>
      <p:sp>
        <p:nvSpPr>
          <p:cNvPr id="54294" name="Rectangle 46"/>
          <p:cNvSpPr>
            <a:spLocks noChangeArrowheads="1"/>
          </p:cNvSpPr>
          <p:nvPr/>
        </p:nvSpPr>
        <p:spPr bwMode="auto">
          <a:xfrm>
            <a:off x="3124200" y="2971800"/>
            <a:ext cx="1687513" cy="323850"/>
          </a:xfrm>
          <a:prstGeom prst="rect">
            <a:avLst/>
          </a:prstGeom>
          <a:noFill/>
          <a:ln w="127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8383AD"/>
              </a:solidFill>
              <a:cs typeface="Arial" charset="0"/>
            </a:endParaRPr>
          </a:p>
        </p:txBody>
      </p:sp>
      <p:sp>
        <p:nvSpPr>
          <p:cNvPr id="54295" name="Rectangle 48"/>
          <p:cNvSpPr>
            <a:spLocks noChangeArrowheads="1"/>
          </p:cNvSpPr>
          <p:nvPr/>
        </p:nvSpPr>
        <p:spPr bwMode="auto">
          <a:xfrm>
            <a:off x="1712913" y="2212975"/>
            <a:ext cx="17938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cs typeface="Arial" charset="0"/>
              </a:rPr>
              <a:t>DOUBLE STRANDED</a:t>
            </a:r>
            <a:endParaRPr lang="en-US" sz="2400" b="1">
              <a:solidFill>
                <a:srgbClr val="8383AD"/>
              </a:solidFill>
              <a:cs typeface="Arial" charset="0"/>
            </a:endParaRPr>
          </a:p>
        </p:txBody>
      </p:sp>
      <p:sp>
        <p:nvSpPr>
          <p:cNvPr id="54296" name="Rectangle 50"/>
          <p:cNvSpPr>
            <a:spLocks noChangeArrowheads="1"/>
          </p:cNvSpPr>
          <p:nvPr/>
        </p:nvSpPr>
        <p:spPr bwMode="auto">
          <a:xfrm>
            <a:off x="1655763" y="2162175"/>
            <a:ext cx="1871662" cy="530225"/>
          </a:xfrm>
          <a:prstGeom prst="rect">
            <a:avLst/>
          </a:prstGeom>
          <a:noFill/>
          <a:ln w="127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8383AD"/>
              </a:solidFill>
              <a:cs typeface="Arial" charset="0"/>
            </a:endParaRPr>
          </a:p>
        </p:txBody>
      </p:sp>
      <p:sp>
        <p:nvSpPr>
          <p:cNvPr id="54297" name="Line 51"/>
          <p:cNvSpPr>
            <a:spLocks noChangeShapeType="1"/>
          </p:cNvSpPr>
          <p:nvPr/>
        </p:nvSpPr>
        <p:spPr bwMode="auto">
          <a:xfrm>
            <a:off x="5811838" y="2692400"/>
            <a:ext cx="1587" cy="290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8383AD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4298" name="Rectangle 53"/>
          <p:cNvSpPr>
            <a:spLocks noChangeArrowheads="1"/>
          </p:cNvSpPr>
          <p:nvPr/>
        </p:nvSpPr>
        <p:spPr bwMode="auto">
          <a:xfrm>
            <a:off x="4979988" y="3000375"/>
            <a:ext cx="1993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CC"/>
                </a:solidFill>
                <a:cs typeface="Arial" charset="0"/>
              </a:rPr>
              <a:t>PARVOVIRIDAE</a:t>
            </a:r>
          </a:p>
        </p:txBody>
      </p:sp>
      <p:sp>
        <p:nvSpPr>
          <p:cNvPr id="54299" name="Rectangle 56"/>
          <p:cNvSpPr>
            <a:spLocks noChangeArrowheads="1"/>
          </p:cNvSpPr>
          <p:nvPr/>
        </p:nvSpPr>
        <p:spPr bwMode="auto">
          <a:xfrm>
            <a:off x="4975225" y="2212975"/>
            <a:ext cx="17129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cs typeface="Arial" charset="0"/>
              </a:rPr>
              <a:t>SINGLE STRANDED</a:t>
            </a:r>
            <a:endParaRPr lang="en-US" sz="2400" b="1">
              <a:solidFill>
                <a:srgbClr val="8383AD"/>
              </a:solidFill>
              <a:cs typeface="Arial" charset="0"/>
            </a:endParaRPr>
          </a:p>
        </p:txBody>
      </p:sp>
      <p:sp>
        <p:nvSpPr>
          <p:cNvPr id="54300" name="Rectangle 57"/>
          <p:cNvSpPr>
            <a:spLocks noChangeArrowheads="1"/>
          </p:cNvSpPr>
          <p:nvPr/>
        </p:nvSpPr>
        <p:spPr bwMode="auto">
          <a:xfrm>
            <a:off x="5045075" y="2422525"/>
            <a:ext cx="15779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cs typeface="Arial" charset="0"/>
              </a:rPr>
              <a:t>NON-ENVELOPED</a:t>
            </a:r>
            <a:endParaRPr lang="en-US" sz="2400" b="1">
              <a:solidFill>
                <a:srgbClr val="8383AD"/>
              </a:solidFill>
              <a:cs typeface="Arial" charset="0"/>
            </a:endParaRPr>
          </a:p>
        </p:txBody>
      </p:sp>
      <p:sp>
        <p:nvSpPr>
          <p:cNvPr id="54301" name="Rectangle 58"/>
          <p:cNvSpPr>
            <a:spLocks noChangeArrowheads="1"/>
          </p:cNvSpPr>
          <p:nvPr/>
        </p:nvSpPr>
        <p:spPr bwMode="auto">
          <a:xfrm>
            <a:off x="4879975" y="2162175"/>
            <a:ext cx="1871663" cy="530225"/>
          </a:xfrm>
          <a:prstGeom prst="rect">
            <a:avLst/>
          </a:prstGeom>
          <a:noFill/>
          <a:ln w="127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8383AD"/>
              </a:solidFill>
              <a:cs typeface="Arial" charset="0"/>
            </a:endParaRPr>
          </a:p>
        </p:txBody>
      </p:sp>
      <p:sp>
        <p:nvSpPr>
          <p:cNvPr id="54302" name="Line 59"/>
          <p:cNvSpPr>
            <a:spLocks noChangeShapeType="1"/>
          </p:cNvSpPr>
          <p:nvPr/>
        </p:nvSpPr>
        <p:spPr bwMode="auto">
          <a:xfrm>
            <a:off x="7835900" y="2692400"/>
            <a:ext cx="1588" cy="290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8383AD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4303" name="Rectangle 61"/>
          <p:cNvSpPr>
            <a:spLocks noChangeArrowheads="1"/>
          </p:cNvSpPr>
          <p:nvPr/>
        </p:nvSpPr>
        <p:spPr bwMode="auto">
          <a:xfrm>
            <a:off x="7173913" y="3000375"/>
            <a:ext cx="16557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CC"/>
                </a:solidFill>
                <a:cs typeface="Arial" charset="0"/>
              </a:rPr>
              <a:t>POXVIRIDAE</a:t>
            </a:r>
          </a:p>
        </p:txBody>
      </p:sp>
      <p:sp>
        <p:nvSpPr>
          <p:cNvPr id="54304" name="Rectangle 64"/>
          <p:cNvSpPr>
            <a:spLocks noChangeArrowheads="1"/>
          </p:cNvSpPr>
          <p:nvPr/>
        </p:nvSpPr>
        <p:spPr bwMode="auto">
          <a:xfrm>
            <a:off x="7405688" y="2212975"/>
            <a:ext cx="9191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cs typeface="Arial" charset="0"/>
              </a:rPr>
              <a:t>COMPLEX</a:t>
            </a:r>
            <a:endParaRPr lang="en-US" sz="2400" b="1">
              <a:solidFill>
                <a:srgbClr val="8383AD"/>
              </a:solidFill>
              <a:cs typeface="Arial" charset="0"/>
            </a:endParaRPr>
          </a:p>
        </p:txBody>
      </p:sp>
      <p:sp>
        <p:nvSpPr>
          <p:cNvPr id="54305" name="Rectangle 65"/>
          <p:cNvSpPr>
            <a:spLocks noChangeArrowheads="1"/>
          </p:cNvSpPr>
          <p:nvPr/>
        </p:nvSpPr>
        <p:spPr bwMode="auto">
          <a:xfrm>
            <a:off x="7291388" y="2422525"/>
            <a:ext cx="11191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cs typeface="Arial" charset="0"/>
              </a:rPr>
              <a:t>ENVELOPED</a:t>
            </a:r>
            <a:endParaRPr lang="en-US" sz="2400" b="1">
              <a:solidFill>
                <a:srgbClr val="8383AD"/>
              </a:solidFill>
              <a:cs typeface="Arial" charset="0"/>
            </a:endParaRPr>
          </a:p>
        </p:txBody>
      </p:sp>
      <p:sp>
        <p:nvSpPr>
          <p:cNvPr id="54306" name="Rectangle 66"/>
          <p:cNvSpPr>
            <a:spLocks noChangeArrowheads="1"/>
          </p:cNvSpPr>
          <p:nvPr/>
        </p:nvSpPr>
        <p:spPr bwMode="auto">
          <a:xfrm>
            <a:off x="6904038" y="2162175"/>
            <a:ext cx="1871662" cy="530225"/>
          </a:xfrm>
          <a:prstGeom prst="rect">
            <a:avLst/>
          </a:prstGeom>
          <a:noFill/>
          <a:ln w="127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8383AD"/>
              </a:solidFill>
              <a:cs typeface="Arial" charset="0"/>
            </a:endParaRPr>
          </a:p>
        </p:txBody>
      </p:sp>
      <p:sp>
        <p:nvSpPr>
          <p:cNvPr id="54307" name="Rectangle 68"/>
          <p:cNvSpPr>
            <a:spLocks noChangeArrowheads="1"/>
          </p:cNvSpPr>
          <p:nvPr/>
        </p:nvSpPr>
        <p:spPr bwMode="auto">
          <a:xfrm>
            <a:off x="3746500" y="955675"/>
            <a:ext cx="17256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cs typeface="Arial" charset="0"/>
              </a:rPr>
              <a:t>DNA VIRUSES</a:t>
            </a:r>
            <a:endParaRPr lang="en-US" sz="2000" b="1">
              <a:solidFill>
                <a:srgbClr val="8383AD"/>
              </a:solidFill>
              <a:cs typeface="Arial" charset="0"/>
            </a:endParaRPr>
          </a:p>
        </p:txBody>
      </p:sp>
      <p:sp>
        <p:nvSpPr>
          <p:cNvPr id="54308" name="Rectangle 69"/>
          <p:cNvSpPr>
            <a:spLocks noChangeArrowheads="1"/>
          </p:cNvSpPr>
          <p:nvPr/>
        </p:nvSpPr>
        <p:spPr bwMode="auto">
          <a:xfrm>
            <a:off x="3101975" y="885825"/>
            <a:ext cx="2765425" cy="476250"/>
          </a:xfrm>
          <a:prstGeom prst="rect">
            <a:avLst/>
          </a:prstGeom>
          <a:noFill/>
          <a:ln w="127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8383AD"/>
              </a:solidFill>
              <a:cs typeface="Arial" charset="0"/>
            </a:endParaRPr>
          </a:p>
        </p:txBody>
      </p:sp>
      <p:sp>
        <p:nvSpPr>
          <p:cNvPr id="54309" name="Line 71"/>
          <p:cNvSpPr>
            <a:spLocks noChangeShapeType="1"/>
          </p:cNvSpPr>
          <p:nvPr/>
        </p:nvSpPr>
        <p:spPr bwMode="auto">
          <a:xfrm>
            <a:off x="4876800" y="44196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8383AD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4310" name="Line 72"/>
          <p:cNvSpPr>
            <a:spLocks noChangeShapeType="1"/>
          </p:cNvSpPr>
          <p:nvPr/>
        </p:nvSpPr>
        <p:spPr bwMode="auto">
          <a:xfrm>
            <a:off x="3048000" y="34290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8383AD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4311" name="Line 73"/>
          <p:cNvSpPr>
            <a:spLocks noChangeShapeType="1"/>
          </p:cNvSpPr>
          <p:nvPr/>
        </p:nvSpPr>
        <p:spPr bwMode="auto">
          <a:xfrm>
            <a:off x="4876800" y="34290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8383AD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4312" name="Line 74"/>
          <p:cNvSpPr>
            <a:spLocks noChangeShapeType="1"/>
          </p:cNvSpPr>
          <p:nvPr/>
        </p:nvSpPr>
        <p:spPr bwMode="auto">
          <a:xfrm>
            <a:off x="1219200" y="2819400"/>
            <a:ext cx="274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8383AD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4313" name="Line 75"/>
          <p:cNvSpPr>
            <a:spLocks noChangeShapeType="1"/>
          </p:cNvSpPr>
          <p:nvPr/>
        </p:nvSpPr>
        <p:spPr bwMode="auto">
          <a:xfrm>
            <a:off x="2590800" y="1990725"/>
            <a:ext cx="5257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8383AD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4314" name="Line 76"/>
          <p:cNvSpPr>
            <a:spLocks noChangeShapeType="1"/>
          </p:cNvSpPr>
          <p:nvPr/>
        </p:nvSpPr>
        <p:spPr bwMode="auto">
          <a:xfrm>
            <a:off x="4581525" y="13716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8383AD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4315" name="Text Box 78"/>
          <p:cNvSpPr txBox="1">
            <a:spLocks noChangeArrowheads="1"/>
          </p:cNvSpPr>
          <p:nvPr/>
        </p:nvSpPr>
        <p:spPr bwMode="auto">
          <a:xfrm>
            <a:off x="6400800" y="4803775"/>
            <a:ext cx="2530475" cy="8350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2060"/>
                </a:solidFill>
                <a:latin typeface="Arial Unicode MS" pitchFamily="34" charset="-128"/>
                <a:cs typeface="Arial" charset="0"/>
              </a:rPr>
              <a:t>All families shown are icosahedral except for poxviruses</a:t>
            </a:r>
          </a:p>
        </p:txBody>
      </p:sp>
      <p:sp>
        <p:nvSpPr>
          <p:cNvPr id="54316" name="Line 79"/>
          <p:cNvSpPr>
            <a:spLocks noChangeShapeType="1"/>
          </p:cNvSpPr>
          <p:nvPr/>
        </p:nvSpPr>
        <p:spPr bwMode="auto">
          <a:xfrm>
            <a:off x="1219200" y="2838450"/>
            <a:ext cx="1588" cy="1444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8383AD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4317" name="Line 80"/>
          <p:cNvSpPr>
            <a:spLocks noChangeShapeType="1"/>
          </p:cNvSpPr>
          <p:nvPr/>
        </p:nvSpPr>
        <p:spPr bwMode="auto">
          <a:xfrm>
            <a:off x="1219200" y="3300413"/>
            <a:ext cx="1588" cy="290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8383AD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4318" name="Line 81"/>
          <p:cNvSpPr>
            <a:spLocks noChangeShapeType="1"/>
          </p:cNvSpPr>
          <p:nvPr/>
        </p:nvSpPr>
        <p:spPr bwMode="auto">
          <a:xfrm>
            <a:off x="3048000" y="44196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8383AD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63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400050"/>
            <a:ext cx="7772400" cy="7064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600" b="0">
                <a:ea typeface="+mj-ea"/>
              </a:rPr>
              <a:t>DNA viruses</a:t>
            </a:r>
          </a:p>
        </p:txBody>
      </p:sp>
      <p:pic>
        <p:nvPicPr>
          <p:cNvPr id="5632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98700" y="1844675"/>
            <a:ext cx="1589088" cy="1284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24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9350" y="1773238"/>
            <a:ext cx="1870075" cy="1384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25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8250" y="3644900"/>
            <a:ext cx="1709738" cy="187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2484438" y="2997200"/>
            <a:ext cx="1403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b="1" smtClean="0">
                <a:solidFill>
                  <a:srgbClr val="FFFFFF"/>
                </a:solidFill>
                <a:latin typeface="Arial" charset="0"/>
                <a:cs typeface="Arial" charset="0"/>
              </a:rPr>
              <a:t>adenovirus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6877050" y="1989138"/>
            <a:ext cx="180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b="1" smtClean="0">
                <a:solidFill>
                  <a:srgbClr val="FFFFFF"/>
                </a:solidFill>
                <a:latin typeface="Arial" charset="0"/>
                <a:cs typeface="Arial" charset="0"/>
              </a:rPr>
              <a:t>Papillomavirus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3870325" y="5661025"/>
            <a:ext cx="1504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b="1" smtClean="0">
                <a:solidFill>
                  <a:srgbClr val="FFFFFF"/>
                </a:solidFill>
                <a:latin typeface="Arial" charset="0"/>
                <a:cs typeface="Arial" charset="0"/>
              </a:rPr>
              <a:t>Herpesvirus</a:t>
            </a:r>
          </a:p>
        </p:txBody>
      </p:sp>
      <p:pic>
        <p:nvPicPr>
          <p:cNvPr id="56329" name="Picture 9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063" y="3502025"/>
            <a:ext cx="2490787" cy="1074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3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573463"/>
            <a:ext cx="23050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1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65175"/>
            <a:ext cx="180022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611188" y="2276475"/>
            <a:ext cx="1428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b="1" smtClean="0">
                <a:solidFill>
                  <a:srgbClr val="FFFFFF"/>
                </a:solidFill>
                <a:latin typeface="Arial" charset="0"/>
                <a:cs typeface="Arial" charset="0"/>
              </a:rPr>
              <a:t>Parvo virus</a:t>
            </a:r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1071563" y="4724400"/>
            <a:ext cx="198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b="1" smtClean="0">
                <a:solidFill>
                  <a:srgbClr val="FFFFFF"/>
                </a:solidFill>
                <a:latin typeface="Arial" charset="0"/>
                <a:cs typeface="Arial" charset="0"/>
              </a:rPr>
              <a:t>Hepatitis B virus</a:t>
            </a: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5867400" y="5084763"/>
            <a:ext cx="292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b="1">
                <a:solidFill>
                  <a:srgbClr val="FFFFFF"/>
                </a:solidFill>
                <a:cs typeface="Arial" charset="0"/>
              </a:rPr>
              <a:t>Molluscum contagiosum</a:t>
            </a:r>
            <a:r>
              <a:rPr kumimoji="1" lang="en-US" altLang="zh-TW">
                <a:solidFill>
                  <a:srgbClr val="FFFFFF"/>
                </a:solidFill>
                <a:cs typeface="Arial" charset="0"/>
              </a:rPr>
              <a:t> </a:t>
            </a:r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5992813" y="5392738"/>
            <a:ext cx="1365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b="1" smtClean="0">
                <a:solidFill>
                  <a:srgbClr val="FFFFFF"/>
                </a:solidFill>
                <a:latin typeface="Arial" charset="0"/>
                <a:cs typeface="Arial" charset="0"/>
              </a:rPr>
              <a:t>(Pox virus)</a:t>
            </a:r>
          </a:p>
        </p:txBody>
      </p:sp>
    </p:spTree>
    <p:extLst>
      <p:ext uri="{BB962C8B-B14F-4D97-AF65-F5344CB8AC3E}">
        <p14:creationId xmlns:p14="http://schemas.microsoft.com/office/powerpoint/2010/main" val="3469486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Line 14"/>
          <p:cNvSpPr>
            <a:spLocks noChangeShapeType="1"/>
          </p:cNvSpPr>
          <p:nvPr/>
        </p:nvSpPr>
        <p:spPr bwMode="auto">
          <a:xfrm>
            <a:off x="3898900" y="2822575"/>
            <a:ext cx="1588" cy="920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8383AD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5300" name="Rectangle 24"/>
          <p:cNvSpPr>
            <a:spLocks noChangeArrowheads="1"/>
          </p:cNvSpPr>
          <p:nvPr/>
        </p:nvSpPr>
        <p:spPr bwMode="auto">
          <a:xfrm>
            <a:off x="454025" y="3921125"/>
            <a:ext cx="13176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CC"/>
                </a:solidFill>
                <a:cs typeface="Arial" charset="0"/>
              </a:rPr>
              <a:t>FLAVIVIRIDAE</a:t>
            </a:r>
          </a:p>
        </p:txBody>
      </p:sp>
      <p:sp>
        <p:nvSpPr>
          <p:cNvPr id="55301" name="Rectangle 25"/>
          <p:cNvSpPr>
            <a:spLocks noChangeArrowheads="1"/>
          </p:cNvSpPr>
          <p:nvPr/>
        </p:nvSpPr>
        <p:spPr bwMode="auto">
          <a:xfrm>
            <a:off x="454025" y="4203700"/>
            <a:ext cx="12827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CC"/>
                </a:solidFill>
                <a:cs typeface="Arial" charset="0"/>
              </a:rPr>
              <a:t>TOGAVIRIDAE</a:t>
            </a:r>
          </a:p>
        </p:txBody>
      </p:sp>
      <p:sp>
        <p:nvSpPr>
          <p:cNvPr id="55302" name="Rectangle 26"/>
          <p:cNvSpPr>
            <a:spLocks noChangeArrowheads="1"/>
          </p:cNvSpPr>
          <p:nvPr/>
        </p:nvSpPr>
        <p:spPr bwMode="auto">
          <a:xfrm>
            <a:off x="381000" y="4432300"/>
            <a:ext cx="14208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CC"/>
                </a:solidFill>
                <a:cs typeface="Arial" charset="0"/>
              </a:rPr>
              <a:t>RETROVIRIDAE</a:t>
            </a:r>
          </a:p>
        </p:txBody>
      </p:sp>
      <p:sp>
        <p:nvSpPr>
          <p:cNvPr id="55303" name="Rectangle 29"/>
          <p:cNvSpPr>
            <a:spLocks noChangeArrowheads="1"/>
          </p:cNvSpPr>
          <p:nvPr/>
        </p:nvSpPr>
        <p:spPr bwMode="auto">
          <a:xfrm>
            <a:off x="571500" y="3509963"/>
            <a:ext cx="152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cs typeface="Arial" charset="0"/>
              </a:rPr>
              <a:t>ICOSAHEDRAL</a:t>
            </a:r>
            <a:endParaRPr lang="en-US" sz="1600" b="1">
              <a:solidFill>
                <a:srgbClr val="8383AD"/>
              </a:solidFill>
              <a:cs typeface="Arial" charset="0"/>
            </a:endParaRPr>
          </a:p>
        </p:txBody>
      </p:sp>
      <p:sp>
        <p:nvSpPr>
          <p:cNvPr id="55304" name="Rectangle 33"/>
          <p:cNvSpPr>
            <a:spLocks noChangeArrowheads="1"/>
          </p:cNvSpPr>
          <p:nvPr/>
        </p:nvSpPr>
        <p:spPr bwMode="auto">
          <a:xfrm>
            <a:off x="1735138" y="3921125"/>
            <a:ext cx="15557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CC"/>
                </a:solidFill>
                <a:cs typeface="Arial" charset="0"/>
              </a:rPr>
              <a:t>CORONAVIRIDAE</a:t>
            </a:r>
          </a:p>
        </p:txBody>
      </p:sp>
      <p:sp>
        <p:nvSpPr>
          <p:cNvPr id="55305" name="Rectangle 36"/>
          <p:cNvSpPr>
            <a:spLocks noChangeArrowheads="1"/>
          </p:cNvSpPr>
          <p:nvPr/>
        </p:nvSpPr>
        <p:spPr bwMode="auto">
          <a:xfrm>
            <a:off x="2217738" y="3490913"/>
            <a:ext cx="9445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cs typeface="Arial" charset="0"/>
              </a:rPr>
              <a:t>HELICAL</a:t>
            </a:r>
            <a:endParaRPr lang="en-US" sz="1600" b="1">
              <a:solidFill>
                <a:srgbClr val="8383AD"/>
              </a:solidFill>
              <a:cs typeface="Arial" charset="0"/>
            </a:endParaRPr>
          </a:p>
        </p:txBody>
      </p:sp>
      <p:sp>
        <p:nvSpPr>
          <p:cNvPr id="55306" name="Rectangle 39"/>
          <p:cNvSpPr>
            <a:spLocks noChangeArrowheads="1"/>
          </p:cNvSpPr>
          <p:nvPr/>
        </p:nvSpPr>
        <p:spPr bwMode="auto">
          <a:xfrm>
            <a:off x="1190625" y="3063875"/>
            <a:ext cx="12731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cs typeface="Arial" charset="0"/>
              </a:rPr>
              <a:t>ENVELOPED</a:t>
            </a:r>
            <a:endParaRPr lang="en-US" sz="1600" b="1">
              <a:solidFill>
                <a:srgbClr val="8383AD"/>
              </a:solidFill>
              <a:cs typeface="Arial" charset="0"/>
            </a:endParaRPr>
          </a:p>
        </p:txBody>
      </p:sp>
      <p:sp>
        <p:nvSpPr>
          <p:cNvPr id="55307" name="Rectangle 43"/>
          <p:cNvSpPr>
            <a:spLocks noChangeArrowheads="1"/>
          </p:cNvSpPr>
          <p:nvPr/>
        </p:nvSpPr>
        <p:spPr bwMode="auto">
          <a:xfrm>
            <a:off x="3500438" y="3490913"/>
            <a:ext cx="152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cs typeface="Arial" charset="0"/>
              </a:rPr>
              <a:t>ICOSAHEDRAL</a:t>
            </a:r>
            <a:endParaRPr lang="en-US" sz="1600" b="1">
              <a:solidFill>
                <a:srgbClr val="8383AD"/>
              </a:solidFill>
              <a:cs typeface="Arial" charset="0"/>
            </a:endParaRPr>
          </a:p>
        </p:txBody>
      </p:sp>
      <p:sp>
        <p:nvSpPr>
          <p:cNvPr id="55308" name="Rectangle 44"/>
          <p:cNvSpPr>
            <a:spLocks noChangeArrowheads="1"/>
          </p:cNvSpPr>
          <p:nvPr/>
        </p:nvSpPr>
        <p:spPr bwMode="auto">
          <a:xfrm>
            <a:off x="3252788" y="3924300"/>
            <a:ext cx="15954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CC"/>
                </a:solidFill>
                <a:cs typeface="Arial" charset="0"/>
              </a:rPr>
              <a:t>PICORNAVIRIDAE</a:t>
            </a:r>
          </a:p>
        </p:txBody>
      </p:sp>
      <p:sp>
        <p:nvSpPr>
          <p:cNvPr id="55309" name="Rectangle 45"/>
          <p:cNvSpPr>
            <a:spLocks noChangeArrowheads="1"/>
          </p:cNvSpPr>
          <p:nvPr/>
        </p:nvSpPr>
        <p:spPr bwMode="auto">
          <a:xfrm>
            <a:off x="3336925" y="4370388"/>
            <a:ext cx="14319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CC"/>
                </a:solidFill>
                <a:cs typeface="Arial" charset="0"/>
              </a:rPr>
              <a:t>CALICIVIRIDAE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CC"/>
                </a:solidFill>
                <a:cs typeface="Arial" charset="0"/>
              </a:rPr>
              <a:t>ASTROVIRIDAE</a:t>
            </a:r>
          </a:p>
        </p:txBody>
      </p:sp>
      <p:sp>
        <p:nvSpPr>
          <p:cNvPr id="55310" name="Rectangle 48"/>
          <p:cNvSpPr>
            <a:spLocks noChangeArrowheads="1"/>
          </p:cNvSpPr>
          <p:nvPr/>
        </p:nvSpPr>
        <p:spPr bwMode="auto">
          <a:xfrm>
            <a:off x="3432175" y="3063875"/>
            <a:ext cx="17287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cs typeface="Arial" charset="0"/>
              </a:rPr>
              <a:t>NONENVELOPED</a:t>
            </a:r>
            <a:endParaRPr lang="en-US" sz="1600" b="1">
              <a:solidFill>
                <a:srgbClr val="8383AD"/>
              </a:solidFill>
              <a:cs typeface="Arial" charset="0"/>
            </a:endParaRPr>
          </a:p>
        </p:txBody>
      </p:sp>
      <p:sp>
        <p:nvSpPr>
          <p:cNvPr id="55311" name="Rectangle 51"/>
          <p:cNvSpPr>
            <a:spLocks noChangeArrowheads="1"/>
          </p:cNvSpPr>
          <p:nvPr/>
        </p:nvSpPr>
        <p:spPr bwMode="auto">
          <a:xfrm>
            <a:off x="1835696" y="2204864"/>
            <a:ext cx="19494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cs typeface="Arial" charset="0"/>
              </a:rPr>
              <a:t>SINGLE STRANDED</a:t>
            </a:r>
            <a:endParaRPr lang="en-US" sz="1600" b="1" dirty="0">
              <a:solidFill>
                <a:srgbClr val="8383AD"/>
              </a:solidFill>
              <a:cs typeface="Arial" charset="0"/>
            </a:endParaRPr>
          </a:p>
        </p:txBody>
      </p:sp>
      <p:sp>
        <p:nvSpPr>
          <p:cNvPr id="55312" name="Rectangle 52"/>
          <p:cNvSpPr>
            <a:spLocks noChangeArrowheads="1"/>
          </p:cNvSpPr>
          <p:nvPr/>
        </p:nvSpPr>
        <p:spPr bwMode="auto">
          <a:xfrm>
            <a:off x="2038350" y="2451100"/>
            <a:ext cx="11826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cs typeface="Arial" charset="0"/>
              </a:rPr>
              <a:t>positive sense</a:t>
            </a:r>
            <a:endParaRPr lang="en-US" sz="1600" b="1" dirty="0">
              <a:solidFill>
                <a:srgbClr val="8383AD"/>
              </a:solidFill>
              <a:cs typeface="Arial" charset="0"/>
            </a:endParaRPr>
          </a:p>
        </p:txBody>
      </p:sp>
      <p:sp>
        <p:nvSpPr>
          <p:cNvPr id="55313" name="Rectangle 57"/>
          <p:cNvSpPr>
            <a:spLocks noChangeArrowheads="1"/>
          </p:cNvSpPr>
          <p:nvPr/>
        </p:nvSpPr>
        <p:spPr bwMode="auto">
          <a:xfrm>
            <a:off x="5443538" y="4813300"/>
            <a:ext cx="13811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CC"/>
                </a:solidFill>
                <a:cs typeface="Arial" charset="0"/>
              </a:rPr>
              <a:t>BUNYAVIRIDAE</a:t>
            </a:r>
          </a:p>
        </p:txBody>
      </p:sp>
      <p:sp>
        <p:nvSpPr>
          <p:cNvPr id="55314" name="Rectangle 58"/>
          <p:cNvSpPr>
            <a:spLocks noChangeArrowheads="1"/>
          </p:cNvSpPr>
          <p:nvPr/>
        </p:nvSpPr>
        <p:spPr bwMode="auto">
          <a:xfrm>
            <a:off x="5443538" y="5227638"/>
            <a:ext cx="1157287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CC"/>
                </a:solidFill>
                <a:cs typeface="Arial" charset="0"/>
              </a:rPr>
              <a:t>ARENAVIRIDAE</a:t>
            </a:r>
          </a:p>
        </p:txBody>
      </p:sp>
      <p:sp>
        <p:nvSpPr>
          <p:cNvPr id="55315" name="Rectangle 61"/>
          <p:cNvSpPr>
            <a:spLocks noChangeArrowheads="1"/>
          </p:cNvSpPr>
          <p:nvPr/>
        </p:nvSpPr>
        <p:spPr bwMode="auto">
          <a:xfrm>
            <a:off x="5154613" y="3886200"/>
            <a:ext cx="20113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CC"/>
                </a:solidFill>
                <a:cs typeface="Arial" charset="0"/>
              </a:rPr>
              <a:t>ORTHOMYXOVIRIDAE</a:t>
            </a:r>
          </a:p>
        </p:txBody>
      </p:sp>
      <p:sp>
        <p:nvSpPr>
          <p:cNvPr id="55316" name="Rectangle 62"/>
          <p:cNvSpPr>
            <a:spLocks noChangeArrowheads="1"/>
          </p:cNvSpPr>
          <p:nvPr/>
        </p:nvSpPr>
        <p:spPr bwMode="auto">
          <a:xfrm>
            <a:off x="5268913" y="4127500"/>
            <a:ext cx="1835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CC"/>
                </a:solidFill>
                <a:cs typeface="Arial" charset="0"/>
              </a:rPr>
              <a:t>PARAMYXOVIRIDAE</a:t>
            </a:r>
          </a:p>
        </p:txBody>
      </p:sp>
      <p:sp>
        <p:nvSpPr>
          <p:cNvPr id="55317" name="Rectangle 63"/>
          <p:cNvSpPr>
            <a:spLocks noChangeArrowheads="1"/>
          </p:cNvSpPr>
          <p:nvPr/>
        </p:nvSpPr>
        <p:spPr bwMode="auto">
          <a:xfrm>
            <a:off x="5381625" y="4356100"/>
            <a:ext cx="15700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CC"/>
                </a:solidFill>
                <a:cs typeface="Arial" charset="0"/>
              </a:rPr>
              <a:t>RHABDOVIRIDAE</a:t>
            </a:r>
          </a:p>
        </p:txBody>
      </p:sp>
      <p:sp>
        <p:nvSpPr>
          <p:cNvPr id="55318" name="Rectangle 64"/>
          <p:cNvSpPr>
            <a:spLocks noChangeArrowheads="1"/>
          </p:cNvSpPr>
          <p:nvPr/>
        </p:nvSpPr>
        <p:spPr bwMode="auto">
          <a:xfrm>
            <a:off x="5545138" y="4584700"/>
            <a:ext cx="1219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CC"/>
                </a:solidFill>
                <a:cs typeface="Arial" charset="0"/>
              </a:rPr>
              <a:t>FILOVIRIDAE</a:t>
            </a:r>
          </a:p>
        </p:txBody>
      </p:sp>
      <p:sp>
        <p:nvSpPr>
          <p:cNvPr id="55319" name="Rectangle 67"/>
          <p:cNvSpPr>
            <a:spLocks noChangeArrowheads="1"/>
          </p:cNvSpPr>
          <p:nvPr/>
        </p:nvSpPr>
        <p:spPr bwMode="auto">
          <a:xfrm>
            <a:off x="4998814" y="2204864"/>
            <a:ext cx="19494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cs typeface="Arial" charset="0"/>
              </a:rPr>
              <a:t>SINGLE STRANDED</a:t>
            </a:r>
            <a:endParaRPr lang="en-US" sz="1600" b="1" dirty="0">
              <a:solidFill>
                <a:srgbClr val="8383AD"/>
              </a:solidFill>
              <a:cs typeface="Arial" charset="0"/>
            </a:endParaRPr>
          </a:p>
        </p:txBody>
      </p:sp>
      <p:sp>
        <p:nvSpPr>
          <p:cNvPr id="55320" name="Rectangle 68"/>
          <p:cNvSpPr>
            <a:spLocks noChangeArrowheads="1"/>
          </p:cNvSpPr>
          <p:nvPr/>
        </p:nvSpPr>
        <p:spPr bwMode="auto">
          <a:xfrm>
            <a:off x="5436096" y="2451100"/>
            <a:ext cx="12398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cs typeface="Arial" charset="0"/>
              </a:rPr>
              <a:t>negative sense</a:t>
            </a:r>
            <a:endParaRPr lang="en-US" sz="1600" b="1" dirty="0">
              <a:solidFill>
                <a:srgbClr val="8383AD"/>
              </a:solidFill>
              <a:cs typeface="Arial" charset="0"/>
            </a:endParaRPr>
          </a:p>
        </p:txBody>
      </p:sp>
      <p:sp>
        <p:nvSpPr>
          <p:cNvPr id="55321" name="Rectangle 74"/>
          <p:cNvSpPr>
            <a:spLocks noChangeArrowheads="1"/>
          </p:cNvSpPr>
          <p:nvPr/>
        </p:nvSpPr>
        <p:spPr bwMode="auto">
          <a:xfrm>
            <a:off x="7215188" y="3930650"/>
            <a:ext cx="11699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CC"/>
                </a:solidFill>
                <a:cs typeface="Arial" charset="0"/>
              </a:rPr>
              <a:t>REOVIRIDAE</a:t>
            </a:r>
          </a:p>
        </p:txBody>
      </p:sp>
      <p:sp>
        <p:nvSpPr>
          <p:cNvPr id="55322" name="Rectangle 77"/>
          <p:cNvSpPr>
            <a:spLocks noChangeArrowheads="1"/>
          </p:cNvSpPr>
          <p:nvPr/>
        </p:nvSpPr>
        <p:spPr bwMode="auto">
          <a:xfrm>
            <a:off x="7164288" y="2276872"/>
            <a:ext cx="220092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cs typeface="Arial" charset="0"/>
              </a:rPr>
              <a:t>DOUBLE STRANDED</a:t>
            </a:r>
            <a:endParaRPr lang="en-US" sz="1600" b="1" dirty="0">
              <a:solidFill>
                <a:srgbClr val="8383AD"/>
              </a:solidFill>
              <a:cs typeface="Arial" charset="0"/>
            </a:endParaRPr>
          </a:p>
        </p:txBody>
      </p:sp>
      <p:sp>
        <p:nvSpPr>
          <p:cNvPr id="55323" name="Rectangle 82"/>
          <p:cNvSpPr>
            <a:spLocks noChangeArrowheads="1"/>
          </p:cNvSpPr>
          <p:nvPr/>
        </p:nvSpPr>
        <p:spPr bwMode="auto">
          <a:xfrm>
            <a:off x="3724275" y="1235075"/>
            <a:ext cx="2058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cs typeface="Arial" charset="0"/>
              </a:rPr>
              <a:t>RNA VIRUSES</a:t>
            </a:r>
            <a:endParaRPr lang="en-US" sz="2400" b="1">
              <a:solidFill>
                <a:srgbClr val="8383AD"/>
              </a:solidFill>
              <a:cs typeface="Arial" charset="0"/>
            </a:endParaRPr>
          </a:p>
        </p:txBody>
      </p:sp>
      <p:sp>
        <p:nvSpPr>
          <p:cNvPr id="55324" name="Line 85"/>
          <p:cNvSpPr>
            <a:spLocks noChangeShapeType="1"/>
          </p:cNvSpPr>
          <p:nvPr/>
        </p:nvSpPr>
        <p:spPr bwMode="auto">
          <a:xfrm>
            <a:off x="4572000" y="155679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8383AD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5325" name="Line 89"/>
          <p:cNvSpPr>
            <a:spLocks noChangeShapeType="1"/>
          </p:cNvSpPr>
          <p:nvPr/>
        </p:nvSpPr>
        <p:spPr bwMode="auto">
          <a:xfrm>
            <a:off x="952500" y="3352800"/>
            <a:ext cx="1485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8383AD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5326" name="Line 90"/>
          <p:cNvSpPr>
            <a:spLocks noChangeShapeType="1"/>
          </p:cNvSpPr>
          <p:nvPr/>
        </p:nvSpPr>
        <p:spPr bwMode="auto">
          <a:xfrm>
            <a:off x="955675" y="3355975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8383AD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5327" name="Line 91"/>
          <p:cNvSpPr>
            <a:spLocks noChangeShapeType="1"/>
          </p:cNvSpPr>
          <p:nvPr/>
        </p:nvSpPr>
        <p:spPr bwMode="auto">
          <a:xfrm>
            <a:off x="2441575" y="3355975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8383AD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5328" name="Line 92"/>
          <p:cNvSpPr>
            <a:spLocks noChangeShapeType="1"/>
          </p:cNvSpPr>
          <p:nvPr/>
        </p:nvSpPr>
        <p:spPr bwMode="auto">
          <a:xfrm>
            <a:off x="2441575" y="37338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8383AD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5329" name="Line 93"/>
          <p:cNvSpPr>
            <a:spLocks noChangeShapeType="1"/>
          </p:cNvSpPr>
          <p:nvPr/>
        </p:nvSpPr>
        <p:spPr bwMode="auto">
          <a:xfrm>
            <a:off x="955675" y="3714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8383AD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5330" name="Line 94"/>
          <p:cNvSpPr>
            <a:spLocks noChangeShapeType="1"/>
          </p:cNvSpPr>
          <p:nvPr/>
        </p:nvSpPr>
        <p:spPr bwMode="auto">
          <a:xfrm>
            <a:off x="1527175" y="2825750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8383AD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5331" name="Line 95"/>
          <p:cNvSpPr>
            <a:spLocks noChangeShapeType="1"/>
          </p:cNvSpPr>
          <p:nvPr/>
        </p:nvSpPr>
        <p:spPr bwMode="auto">
          <a:xfrm>
            <a:off x="2419350" y="2060848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8383AD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5332" name="Line 96"/>
          <p:cNvSpPr>
            <a:spLocks noChangeShapeType="1"/>
          </p:cNvSpPr>
          <p:nvPr/>
        </p:nvSpPr>
        <p:spPr bwMode="auto">
          <a:xfrm>
            <a:off x="2403475" y="2743200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8383AD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5333" name="Line 97"/>
          <p:cNvSpPr>
            <a:spLocks noChangeShapeType="1"/>
          </p:cNvSpPr>
          <p:nvPr/>
        </p:nvSpPr>
        <p:spPr bwMode="auto">
          <a:xfrm>
            <a:off x="1527175" y="3273425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8383AD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5334" name="Line 99"/>
          <p:cNvSpPr>
            <a:spLocks noChangeShapeType="1"/>
          </p:cNvSpPr>
          <p:nvPr/>
        </p:nvSpPr>
        <p:spPr bwMode="auto">
          <a:xfrm>
            <a:off x="3871913" y="37338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8383AD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5335" name="Line 100"/>
          <p:cNvSpPr>
            <a:spLocks noChangeShapeType="1"/>
          </p:cNvSpPr>
          <p:nvPr/>
        </p:nvSpPr>
        <p:spPr bwMode="auto">
          <a:xfrm>
            <a:off x="3871913" y="32766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8383AD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5336" name="Line 102"/>
          <p:cNvSpPr>
            <a:spLocks noChangeShapeType="1"/>
          </p:cNvSpPr>
          <p:nvPr/>
        </p:nvSpPr>
        <p:spPr bwMode="auto">
          <a:xfrm>
            <a:off x="6013450" y="27432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8383AD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5337" name="Line 103"/>
          <p:cNvSpPr>
            <a:spLocks noChangeShapeType="1"/>
          </p:cNvSpPr>
          <p:nvPr/>
        </p:nvSpPr>
        <p:spPr bwMode="auto">
          <a:xfrm>
            <a:off x="6013450" y="37338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8383AD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5338" name="Line 106"/>
          <p:cNvSpPr>
            <a:spLocks noChangeShapeType="1"/>
          </p:cNvSpPr>
          <p:nvPr/>
        </p:nvSpPr>
        <p:spPr bwMode="auto">
          <a:xfrm>
            <a:off x="7677150" y="27432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8383AD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5339" name="Line 107"/>
          <p:cNvSpPr>
            <a:spLocks noChangeShapeType="1"/>
          </p:cNvSpPr>
          <p:nvPr/>
        </p:nvSpPr>
        <p:spPr bwMode="auto">
          <a:xfrm>
            <a:off x="6013450" y="2060848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8383AD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5340" name="Line 108"/>
          <p:cNvSpPr>
            <a:spLocks noChangeShapeType="1"/>
          </p:cNvSpPr>
          <p:nvPr/>
        </p:nvSpPr>
        <p:spPr bwMode="auto">
          <a:xfrm>
            <a:off x="7664450" y="2060848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8383AD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5341" name="Rectangle 109"/>
          <p:cNvSpPr>
            <a:spLocks noChangeArrowheads="1"/>
          </p:cNvSpPr>
          <p:nvPr/>
        </p:nvSpPr>
        <p:spPr bwMode="auto">
          <a:xfrm>
            <a:off x="5676900" y="3063875"/>
            <a:ext cx="12731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cs typeface="Arial" charset="0"/>
              </a:rPr>
              <a:t>ENVELOPED</a:t>
            </a:r>
            <a:endParaRPr lang="en-US" sz="1600" b="1">
              <a:solidFill>
                <a:srgbClr val="8383AD"/>
              </a:solidFill>
              <a:cs typeface="Arial" charset="0"/>
            </a:endParaRPr>
          </a:p>
        </p:txBody>
      </p:sp>
      <p:sp>
        <p:nvSpPr>
          <p:cNvPr id="55342" name="Rectangle 111"/>
          <p:cNvSpPr>
            <a:spLocks noChangeArrowheads="1"/>
          </p:cNvSpPr>
          <p:nvPr/>
        </p:nvSpPr>
        <p:spPr bwMode="auto">
          <a:xfrm>
            <a:off x="5784850" y="3490913"/>
            <a:ext cx="9445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cs typeface="Arial" charset="0"/>
              </a:rPr>
              <a:t>HELICAL</a:t>
            </a:r>
            <a:endParaRPr lang="en-US" sz="1600" b="1">
              <a:solidFill>
                <a:srgbClr val="8383AD"/>
              </a:solidFill>
              <a:cs typeface="Arial" charset="0"/>
            </a:endParaRPr>
          </a:p>
        </p:txBody>
      </p:sp>
      <p:sp>
        <p:nvSpPr>
          <p:cNvPr id="55343" name="Line 113"/>
          <p:cNvSpPr>
            <a:spLocks noChangeShapeType="1"/>
          </p:cNvSpPr>
          <p:nvPr/>
        </p:nvSpPr>
        <p:spPr bwMode="auto">
          <a:xfrm>
            <a:off x="6013450" y="32766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8383AD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5344" name="Rectangle 114"/>
          <p:cNvSpPr>
            <a:spLocks noChangeArrowheads="1"/>
          </p:cNvSpPr>
          <p:nvPr/>
        </p:nvSpPr>
        <p:spPr bwMode="auto">
          <a:xfrm>
            <a:off x="7283450" y="3490913"/>
            <a:ext cx="152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cs typeface="Arial" charset="0"/>
              </a:rPr>
              <a:t>ICOSAHEDRAL</a:t>
            </a:r>
            <a:endParaRPr lang="en-US" sz="1600" b="1">
              <a:solidFill>
                <a:srgbClr val="8383AD"/>
              </a:solidFill>
              <a:cs typeface="Arial" charset="0"/>
            </a:endParaRPr>
          </a:p>
        </p:txBody>
      </p:sp>
      <p:sp>
        <p:nvSpPr>
          <p:cNvPr id="55345" name="Rectangle 116"/>
          <p:cNvSpPr>
            <a:spLocks noChangeArrowheads="1"/>
          </p:cNvSpPr>
          <p:nvPr/>
        </p:nvSpPr>
        <p:spPr bwMode="auto">
          <a:xfrm>
            <a:off x="7215188" y="3063875"/>
            <a:ext cx="17287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cs typeface="Arial" charset="0"/>
              </a:rPr>
              <a:t>NONENVELOPED</a:t>
            </a:r>
            <a:endParaRPr lang="en-US" sz="1600" b="1">
              <a:solidFill>
                <a:srgbClr val="8383AD"/>
              </a:solidFill>
              <a:cs typeface="Arial" charset="0"/>
            </a:endParaRPr>
          </a:p>
        </p:txBody>
      </p:sp>
      <p:sp>
        <p:nvSpPr>
          <p:cNvPr id="55346" name="Line 118"/>
          <p:cNvSpPr>
            <a:spLocks noChangeShapeType="1"/>
          </p:cNvSpPr>
          <p:nvPr/>
        </p:nvSpPr>
        <p:spPr bwMode="auto">
          <a:xfrm>
            <a:off x="7654925" y="37338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8383AD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5347" name="Line 119"/>
          <p:cNvSpPr>
            <a:spLocks noChangeShapeType="1"/>
          </p:cNvSpPr>
          <p:nvPr/>
        </p:nvSpPr>
        <p:spPr bwMode="auto">
          <a:xfrm>
            <a:off x="7654925" y="32766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8383AD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5348" name="Line 121"/>
          <p:cNvSpPr>
            <a:spLocks noChangeShapeType="1"/>
          </p:cNvSpPr>
          <p:nvPr/>
        </p:nvSpPr>
        <p:spPr bwMode="auto">
          <a:xfrm>
            <a:off x="1524000" y="28194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8383AD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5349" name="Line 122"/>
          <p:cNvSpPr>
            <a:spLocks noChangeShapeType="1"/>
          </p:cNvSpPr>
          <p:nvPr/>
        </p:nvSpPr>
        <p:spPr bwMode="auto">
          <a:xfrm>
            <a:off x="2409825" y="1988840"/>
            <a:ext cx="5257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8383AD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58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600">
                <a:ea typeface="+mj-ea"/>
              </a:rPr>
              <a:t>RNA viruses</a:t>
            </a:r>
          </a:p>
        </p:txBody>
      </p:sp>
      <p:pic>
        <p:nvPicPr>
          <p:cNvPr id="5734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7825" y="4083050"/>
            <a:ext cx="2185988" cy="1471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348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42088" y="4017963"/>
            <a:ext cx="996950" cy="936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349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98950" y="3952875"/>
            <a:ext cx="1519238" cy="1611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350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81175" y="1725613"/>
            <a:ext cx="1881188" cy="1646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3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628800"/>
            <a:ext cx="21145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1692275" y="5949950"/>
            <a:ext cx="2038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b="1" smtClean="0">
                <a:solidFill>
                  <a:srgbClr val="FFFFFF"/>
                </a:solidFill>
                <a:latin typeface="Arial" charset="0"/>
                <a:cs typeface="Arial" charset="0"/>
              </a:rPr>
              <a:t>Influenza viruses</a:t>
            </a: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6659563" y="5373688"/>
            <a:ext cx="1238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b="1" smtClean="0">
                <a:solidFill>
                  <a:srgbClr val="FFFFFF"/>
                </a:solidFill>
                <a:latin typeface="Arial" charset="0"/>
                <a:cs typeface="Arial" charset="0"/>
              </a:rPr>
              <a:t>Rotavirus</a:t>
            </a: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1979613" y="3429000"/>
            <a:ext cx="145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b="1" smtClean="0">
                <a:solidFill>
                  <a:srgbClr val="FFFFFF"/>
                </a:solidFill>
                <a:latin typeface="Arial" charset="0"/>
                <a:cs typeface="Arial" charset="0"/>
              </a:rPr>
              <a:t>Enterovirus</a:t>
            </a: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4211638" y="5949950"/>
            <a:ext cx="1822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b="1" smtClean="0">
                <a:solidFill>
                  <a:srgbClr val="FFFFFF"/>
                </a:solidFill>
                <a:latin typeface="Arial" charset="0"/>
                <a:cs typeface="Arial" charset="0"/>
              </a:rPr>
              <a:t>Paramyxovirus</a:t>
            </a:r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4572000" y="3173437"/>
            <a:ext cx="187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b="1" smtClean="0">
                <a:solidFill>
                  <a:srgbClr val="FFFFFF"/>
                </a:solidFill>
                <a:latin typeface="Arial" charset="0"/>
                <a:cs typeface="Arial" charset="0"/>
              </a:rPr>
              <a:t>Rift valley fever</a:t>
            </a:r>
          </a:p>
        </p:txBody>
      </p:sp>
    </p:spTree>
    <p:extLst>
      <p:ext uri="{BB962C8B-B14F-4D97-AF65-F5344CB8AC3E}">
        <p14:creationId xmlns:p14="http://schemas.microsoft.com/office/powerpoint/2010/main" val="1998090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2" descr="data:image/jpeg;base64,/9j/4AAQSkZJRgABAQAAAQABAAD/2wCEAAkGBhQSERUUExMVFRUVFRYXFhUYFRgYFxcXFRgVFhcUFBcXGyYeFxkkGRkXHy8gIycpLCwsFx4xNTAqNSYrLCkBCQoKDgwOFw8PGikcHBwpLCwsKSwpLCwpLCkpLCwsKSksKSkpKSwpKSkpLCwpKSwsLCkpLCksLCkpLCkpLCkpKf/AABEIAIwBaAMBIgACEQEDEQH/xAAbAAACAwEBAQAAAAAAAAAAAAADBAABAgUGB//EAEAQAAECBAMFBQUHAwQCAwEAAAECEQADEiEEMUEFIlFhcRMygZGhQpKxwdEGI1JictLwFBWCssLh8UOiJCVUFv/EABkBAQEBAQEBAAAAAAAAAAAAAAABAgMEBf/EACARAQEAAwADAQEAAwAAAAAAAAABAhESAyExQRMEIlH/2gAMAwEAAhEDEQA/APpEsG9LPSWfJ9H8YSlJxtJChhypjvgqF2YGhuNzcs5za5tn44qXNFFpZZJvvFnOaQ2mT5+EZw+3ypIJw08Ft4BANJpSqm5BJZQ0vHzPFvl68vrcs4plOmS9JpAUpqrUhRbu53uekXJGJrTWJQReqkknJVIDjjQSeRy1h22f/wA2I9wcQNFZ3JblDmDxfaAmhSGUUkKZ3SztSSCHt1Bjr7ZEpiimCRIztQ2iFMEimgrNMVTGyIFiJlKSQkqysLm5At0z8IIkwsHPTInPkIwJvJXuL/bC0zHuQOxnFiD3OBzf5axpGPUW+5mhykXSzOHJLZAX9IujZjtOSvcX+2LRO5K9xf0grRYETahqxA4K9xf7Yx244K9xf0g64xAcozMRe6c7PLXYOo6JvZh4PyjoDEcle4r6QQxUEZGI5K9xX0jX9RyV7ivpGgIsQGBiOSvcV9IhxIGivcV9IIIUxmKUmwlLWGzS2rhuPC/OEDgMU8K4bFlRpMpaQEu6hbQBIOpzMMtF0JFExcUYiqEXEEQmAkSJEiiRIkQwEiRDC07FlJbs1qDC6Q4zygg5nAFr24JJ+AiduOCvdV9ISG0TciRNv+XgNbuPWGcNiCol5aks3eDO4e3FreMXQJ24/N7qvpEM8fm9xX0jZ6RPCIpbFTlsKHBe7oUzMfynVvWBYWdNq+8Ypb2UTHe12psM7Q94RXhBGf6gfm9xf7YsYkfm9xX0jGIm0hwgqPAM/rCqNpZnsZtyM0Z5Dw/hgHTPH5vcV9IiZoJZz4gj4iKxMykEgVZcdSz2BLDOwMKL2kAQeym6gbmZOmb6cPpAP+MSF8Liq3NC0s3eS2fCJAcvY0smdiXdNSwzZhksFB8/UOD0DX9mVSQMROBJJK3BVdKEhn4BNs+8olzeFtlTXm4lqQQQAoDWixUdWMLysTiAADjMKps1FgS6WAISQBmFWa+TC0Y8e9GXo4NgLIFeKnE2dmAN3LagGwz04WjsERwpePm0k/1OFclJS9gE033SQpySk39Mo7GFxIWl0qCmJSVDIqTYs3OOl2kFi4kUTGa0jwOcthbNwPMgfOCPCE+XOCnStFJIspJcXFgRnp5nkyIaFXFPun90Vv8AFPun90ZwiZgftCk5NSCAGF875wd4BdctRbeTYg906f5xve4p90/vgsSGwJl8U+6f3xaVqqALFwcgRlTxJ4xjFS1kChQSQpy+oYhvMg+ELzEYh7LlOxpFBHmXPLzMB0FxiAYdE0E9otBDFglJGuZcnS0HgqRIqJAXGozEBgjQil909D8IsGOd/Tzwhu2Q7XJQSeZz66cIsHQRkOgi454lTz/5JYGm4XuBfO3kY6EDaooxIijARohiAxGgqRIkSAxNUwJ1a0ZpX+JPuH98LYyTNcqRNCU8Cl2sBbxfzg+ElzAT2ikqdmpDMzv8R5RGW6VfiT7h/dFhK/xJ90/ujaosHlBQhLUCTUm7eydA34okwrAJdNgT3Tp/lBjHO7KeEXmIsLkoJOVy79TlGvpTrL4p90/ui6V8U+6f3QnRiNVywOSS7W8tdP8AhnFzWSd6h7BXAnI38/CGjaTFLAJdNgT3Tp/lBo45xky/30gi/HLPIHPRr6RcnErB3p8lTkfAOzM13L8xDSbdcCByu8rqP9KYXX2hVVLUmkpDAgm4KnNm5a6RinEcZWt2Va1reXnDSnlQNfeT0V/thOfOWkAKmS0qCqi9k0MQBe+bHwzgS8XMe0zDmxYOfUvb09IaSur4xIRwuKUVb65R0AQTmTZ3Ph4xIBDYJSqfiWNQKwCDcOAQpI5PmDq8dSXsyQRuy5RGVkpItzA0jk7FYz8XqmpLsxfdIUBSXd3DFj6QsjBoCUlOGxjWsVqSQA5sArdIqIaztZ45+P4uTvHYcl37FDs3cDaHJme2ecMyMOlAZCQkZsAAL8hHmpWGQGP9NiwoMe8piUkkXCrjdFma6RwjtSNpqUoDsJyQS1SkgAWJc7zto7R00kPQFMol3Ku8pt4izlmblF4mYUpdKajwhHDAyylKZSwFkFZKnpJCiTrqB70RTc2QaSylPpvGNKwr6qz/ABHQuNYW2gKgUlClJZJ3XBJqFuHPOC7PxNSe6pNJpZWe6wfnAb/p94bymY+0c3S2v6o12H5le+r6xzDJAcCTMIyJBZ2Uljm57ictH43fxMkdm1JUBSyRmQCOPr4wBZKSxzzLPe3WKng0ls2LddPWEcHJBUn7qYimopJNr6EA8Cc+EE2jKBI+7WuzOlrd4WfIstX8DgHOw/Mr31fWBqw+8m6sle2r8vOM7PRZSqVIKlEkKL6m40a+nyhObJAJAkTD3gVBQD7wIL5+ylm09YOguQOKvfV9YqSk3d87OSbMNerwLFS2SlAQVJA5v92yki/EgC8IDdIbDzdw2ZQAuw43DAcfmQ6k0li2bFurW9Yz/T81++v6wrtCWCxMtS3SRZt3TXIspX8yLgZfeVQpBUpyCp9SXGjXOUUbVI3gxU13+8Vw/VxjfYDir31/ujnz5dyBJmK71wsAGpVT+YGUOrkASqQCQEgAPfdZhfW0VGkYfO6me2+rJhz4vEmYcMbqyPtq/dCkiU6wTKWllKIUV2BNOYHIDPgeNzY+U5G4VCiYCxY3psNHLekIDowrJF1ZD21/WMqk3DFWZffVkx/NxaAbOIUqYezWguHCi7kupxp7RyhackioqkLVvzAKVZpLb3i6rC9vKDpGQOKvfX+6MCTdV1M9t9XAc+LxlEsGSBSoAo7r71x3XOul4WRKqWHlKDKJqryLJ0Gm6nPn4g0uQGzVkfbVp/lBZeQfNg/XWFcdLdt0qFMzItoLdSQP5mPZ7VTFdmpBdILl3zII0a+kVT0wsD0LddPWBS8LYOVuwf7xefvRzcXIqWsmSVAilwsioJKSLZJySX1dtDF4HBiWt0yVJJpd1lVNTvq1uXPk90zs9icMKDdWntr4j80WmV+Zfvq+sLY9ZW6VSVFIIuFM7aj+f8FwU1RDFBSzM5BfygoxlMzFWYzUo6h7E8IYEczHAq3VSVLSCCkpUBmOujnyh+RMKkglJST7JYkdWiWDU0Gktnb4iMKw4ZiVXt31fWF9oJr3DKWtNi4LXDtz/wCxB8JNKk7yFIIsxL8Lg8IaEmSWBYqdi28c26xtcoEMoA8iIX2gSQU9mpaVJvSQDnlcxvAr3WoWgCwqLkwGZ2CRSWQlwDTuglwCBnn4wX+hQLBCG4Uj6QvtEuCjs1rSQ5pIBcHu3PIecGwS3S1CkgboqzIFngCoQAGFgIuW7nrbyT83geJnUhwlSuSeh/njCcmZQpRTJmkrJq1DvYh7cb8AIKdm4VCi5AJtmOFx6/LhAVbPl1D7tDF33RmGbS2sOERy5k0laVmTOdLgU3Sz6h+fpyhEp0YNDghKXDXAAyuMucSCpNsm5fKJECGzcEJa1kFRqL7xBCQ6lUpYCzqUbubs7AN0jCsqWS4BZwb8Occ+TsXFBKUnGE0pZ+z3lEkklRKnNiB/jo5jl4vePtvL67Q6RBHN/t+It/8AJ4P9yh+bcPVucSbs/EFIAxLKALq7JNySWJS+QFm5XeOumduhNQ6SLhwQ4sQ9nB0MK4HC0FZrWoEsAo1NSSLHn/HjeAws1NXaze0dmZAQ11cDexSPDnGsHhVpBrWV5XIgLxPcVbQwUxjFYZSkslRSXzHjb+cI1JkkJAJJIABPEgXPjEA1d8fpV8UQU9IGcKquqtTW3dNfnT5EawYJigMj2v1H5RWJO4r9KvgYmFwikjeWpeWfIAHzLnxA0jWIkFQYKKeYzaICRhY309Ff7Y3KQQAHJLXPHnA14ZRWFVKADbuhap/Up91tYKIoQGSLq/V/tTB1CF5GGUkl1KUCLAva6j8CB/jzhoXiBuq/Sr4GNgRnESSoMCU3Fw7sCHAblaNS5ZAAJJLXPE6n/iKjEwbyfH4QYQjjcYiWpNcwpz3blwcnAyuM+vGG5MwKAKS4OREQZlC6v1f7UxqZ3T0PwiSpJBUXJcuAdOQ8XPiBpGpktwRcOGcZjmIoqWN0dB8IzMF09T/pVBJcsgalhnx5xiZJJKS6g2YGR5HxY+Y1MBowFI3ldR/pEHKYGiSQSXJdmBdhbIeN4DKxGZI3U/pHwEEmS3BF7hnGYfgYpCCAAXNrnjzgB4kbiv0q+BgichGJ8oqSpIJBIIcac41LQQADdgA/FhnFRjE90+HxEaTEnSyQwJGV+hB9WbxjSU8osFTNP1J+IgrRhUolmcMQeoBcjxgjGGhzcTslypXaTLqdgpgASAwHK8NYXAiWSQVF27yirIqOZv7Rg02WSGBIuC/QgkeIBHjG2hdgc8bqv0q+BjYjM1BKSBYkEA8CQwPhGmjKhYobiv0n4QVUYnyyUkAlJIIB4HjGzAVGJWav1D/QiCNGZabku4JccgyQw8QT4wGMTh6wzkXBcFjb+fCFJ2zAVd+aHc2WzEAJsG4H0jpNGFINQL2AUCOJNLHwY+9FlLC+FwVFW8pVTHeLmz6/zIRIaiRB0GiRZijHvcVPEi2ioCiYjwntWepEt0liSAPF45OytoL7dKKnSoKJcklwCbPcc445+bHDKY39bmFst/49FFvC2NxyJSXUc8hqTwD2isDtBE1LoLsWI1BzY8467m9M6utmSYgjiY/7Q9niESaHqUhOe8a2uBwTr8mjtAxqyxmWX5+LJinjCJyS7KBILFiC3I8IU2ltRMpgxUo5JDZDW8RXQBixCGD2oJstS0gul3Sc6gHa0eWSCodqpSiVXrBLoU9hbIZdLcozllpqTb25iqo8/P8AtCZeGlrIqmTE2sWJuytBwLOLVMbXU2d9sFKWEzEAJUogFLqYuotYXLUDJsy4yh1DTt7Q24iUWLqV+EacHJsP+Y3gdqpm5OFDNJDEP8Rz6R5zbslSZyicllJSSTTazWIDg2vZjDH2clKM2q1KUlJUAwUVElhYZHgGtHCeXLvTXM52S2hOCsRNNjvU3Y2DpIYgtpkDlzYmwu1zhsJUkOVTSEJJGoSBrxI16tnCYnbylubqUrPm+abi+mXmYNtfCNs6WW7qqshxUcj0GV4zh7ytMvUO7H+0k4zUInpSBNcy1B7tSNUp1IzA73Jo9SDHzPDLomSVsqywCoqAdwTfdDvS7l7MHEev21OUqaJVRQmlyxIKnKgzjg2XOO8y1NuePt3aosxwNl43s1TErmOhCK6lHuMbuo6Z5/hPgnM+3KQojsywUHJJLJ3anCQd8bwZNQ3Re9ty7m1d3a2NVLQ6WqUpKEvk6jmeQDnwjz5UokntptbEhVZAdn7g3aeTQfHbRE4SFCySVnj94lIARULK7ymILFrGF1ILFwwpU5bIFJzLxw8mV3p0x+PR4CeZkuWpWakpJ6kAwyUx52djF9lIlpJSTKSpZFlBICQAk6El78EmEJs1Ul5iFLdN1JKlKCgN4pIUpQul7i4tHXuT0xY9gIqF9qbTRIl9ooEhwABndzrlYGGMPMExCVpdlJCg+bKAIfwMbZ2smJHM2jtnsllNBISAVF7lwCyed/hHQmoqRYkVDMM4cZh3DxmZS2yfi6D7ffoYvSVPowIBGbvcecEkzQp6SDSSktooM4PO8eY2nMWlSq1lVO6laUNSVGwcOKrpdm0tw7eyEKRLTLVLKaUi9QUCSS93Jd7l7XzMZxz3lcdfFs1JXQgOKn0IUrOkEs7O0cban2kUiYpEtAVR3lKdntYBPBwHOp83MPiE4qQbFLllCxYpIJFwx0u2sdGXkNq7exOImrlyiAlDAuSA7kpBsbhs7ZQx9mvtRNE5UrEkggaFRSQQCCkMSdGPM+HLxGGm4SZMHZqWkmqxydtQ9iOI9kc4a2FgZs3F9sU0MAEJUbhKSFHRyWJy/FpEYfQwYgjh7T20UqKE2P4me3LhA9mfaE9omUveKnpVkbB94ZHqPrGL5cZeXaYZWbH2tMKpyUFRCAlSlNq38+PGF8FiBLmIKCrs5hpY6KByvcZv4HjDG00AT5SmsoFJ8QQ3mUxzEJIlEaomIPp2R9QY2xv8etjz21tqTFTeylKppAqVc3JYAMQSXcM47qidI6mP2iJUkzDwBHUh/HU+EebwyClJCga5hqUeCgzJH4myOV3zdout+i3U2albUnSSkrUJstRCXYhSSSwBCiTnZ3zIBF3EhSdJqKJaRvLWFH8qZak0ofh2lN+CVcIuMZerqLjdzde1JiRxZG21KNwkWJ108YuX9okKSFBctlAEGpnByIBLx2uFjnPJK7Bio5UvbqVBwqWQ7Z6uQ2ebg+UQbdScly9PaGrNrzHmInNXuOmuWCCCAQcwQ4gOF2fLlvQgJc3LXvfPNoWmbUKQSaQAHJL2AzMUjaj5Unx/5h/P3vR23tbZvbJYKCSHIcOHPHWMbF2T2CCCqpSlVKLMHYCw4WjK9sAKpJSCQ7G1nZ8+MaRtInKk9L/AxP5e9/rX9v8AXnfp0CgO7XGR1D5tFiOX/ehxR42y6nKxvEmbZCaXKRV3X11tfhF5rPcNYLZyZZUQSX4tYOSwbr6CA7U2X2pCkqpUkEPoQbsfG9oH/d/zI94fWJO2tSQFFIJdns7M/wAR5w5p1DOy9nCSkh3Ki6jxPLlApv2ckKVUUZlyAohJOrj+ZmIjaJOVJ9fnGP70L7yQxYva9uJvmMuIhxs7c/7W7KUqiZLS/ZgggMDSxJbdewc5tYABy8ec2fsibNmBJQQApNVQAACCoMXCrukjIhzcGp49pP2tSmpRSBa92uQB6kRlO1wSwUgngCM+DPnGb4tr/SOiZQZrEcwOmWUZnqpQo/hSo+QJhBW12cEpDZvYZOzks7XaL/ulVnQeIcH0eNcVO48kCyLvcEDQFyRmnvZs38Pp8fs4rwPZgOezRZhmweyrcY5B2dJC6TMIAIV2RUybufg/PneO5P2uEAVFKQSwzzYlvIHyjj4/DlN7ay8kvx4vD4JS6UJlTO0rG8SEhJf7wG5a7h200j32K2amaE1i6clAkEGzseEJ/wB8GVaPeHXjy9I0vbIBCSpIJBIB1AzPCOs8WmOpPjc7Y6UyZiJYNSg7lagSoXS6xcB2y0j5+uQUKlkoNUlTZBBUHSoCZUXSp1pJBAavV49/L2rVkUnoX+BgH96QSCTLfRwx3mye7G18jaNcVLlL9B+z2xCnDdnOS4JAoL2CQBYFRpDgkNTYiwLw3/8AzsrWtQfuqmKKfEE3HIxF7XZJWSmkZnMekUna9VkqQehB+BiXxtf0cqYt5k0qaqtSaeCUWl2/CQ6uG9CuJlmYeyllKlrdIAL0gggqVwABfwAuY62OxMskdqiSSXatIOTOz+Eaw20gLSxKHJAGX+J5+sc74fe1/rNOsrDpKAhSQpIADKDg0szgwYKjhzdu0qCVKSCQSAbWGZc2jcvaxPdKT0v8DHTms9w/idny1qClIBI9bNvDXxhoHwjh/wB+uRUh0liDa+epg0napORSel/nEmC9w3OwSSgy2ZJeyQAzl3FrF7vxhhzHKVttLsVocEg3a4YkZ8x5wWXtJw4KT0v8DF5qdQntH7OqXMMyXMCau8CDwAJFJ1YWP/XS2bs4SZYQC9ySriTmW008oVTtpKsloPiOvGNS9qhXdKTnkXysdYc1eocn4RKyCpIJTk4f/uCIQBYADoGjnK2uAWKkgjMEsRYHU8CI0jab5FJ6F/gYc06jmbdwKwpS6akku6bkMAGUOGd75wlsDZc1c1E4pKUJLgqsSGIASPHOw6x6Be0wCxKQeZb4mLl7RqDikjiL/OON/wAaXLp1nn1jpW25JMuoZoII/nVo5MwEpmKbcVSQesxKmzzCioGOrP2kAN6kAmm+RJs3jCH9PLqG8GdwmqztwdncjTllHa41x6gu2MMpeGl03pCFNpalQflZuVT6QgMXLUe+EHNSVsFAFipqrEEgXDi3SO7/AFpGg9YRmrlTFEFKHBuAWIPMPnfOJzfw3jfVD2BK7SauczJDJl2bdALEcHqUei0xcdCViaQwSAPH65xIsxq9xx8IBUXypLxacDhlXCZJsEuAk2SLJ6AD0hPZOMUZ00M4Q1LBid1zdy5e2Qy1hYYUMn/68AEANWAQ5BADd0AlRLjTjY+jP682Hx2kbJkgECWhiQSGDOkEC2jAq948YpOxpAZpUuzEbosRk0K4NUyWKUYMIDklpqWdgHyd2HLTmzWCxc1ZZcgyxS7laVXtusnqb8oy2bUgEMbg5g69YBhcOhJJSlILqFg2sHLtbwgGFrvUQcsgzFy4N76XiisXISd4pBUkWJDszmCypCUOEgJcuWDXyfyAjOJqbdIGbkhwAx0cPdtY1KBbez1gALwcuobiclF24FJtwuTBl4dJDEAgBgCLAWt0sPKMLrqtS27ZrsDv36N6QcQCqMFLLgoT3joOV4Ji5SVJVUApkqzD8/kPKJhq/aINgCw9q9Xyjc6prMLuXGl3+XrEGpcoJskAB8gG8bQDEYJC1JqSDmctQ0Gk1MKs9W629IwuuqxAG6wa9lb/AP6tFBVyQU0kBrWa1srQvIwaASyEhlBmSBkAQfUw0YVwqVvvKBtdgzKZPO+p8RwgVqfh03UUpJAdyHuBb+chFysIgEKCEg8QA987xqe7WYMQS/AG/pFyXp3rm+XBy3o0BifJSVJdKS5OYB0/4EFXKCrKAOtw8AnBdQpUALMCHcip+lm8jDIgFEYCW6vu0d78I/CD8zBMRhEKDqSksLOkFujxmQlYO8oEXcAMx3W6+0f8hwgs923SxcXzs9/SAzhsOlN0pAJFyA2d/KFJ2EUFMkSqSSwMvKxsWP4arw5hwad4ub3ZrPa3SMYkLfdUBawIdyy/L2T/AIkawETIIl0igK5J3Xd3b+XhbDYZYV/4hSWLIYsb2L62MdCFpSV1F1Ai7hmbKnrZ/OIgsyWDcgEjJwC3SFpElIAISkGkZACxYtbR4ZnAtu2NvJw/o8AkgtvEE8QGcaW0gM4hApJIBIBIcOxALfznG0SgnugDoAOWkZnuwYgMQS4fdu/yjUkGkVXUwc89YIFOwqSxKUkuMwD3iAfiYalSUpekAPmwAfPNup84BNBtSQM3fnYesMIyD5tfrrEaDnYVFiUIJKhcpGpeDS5SUiwA1sGvAcRV7JAsoXHtFqfn9IYgFp2Bl50IPdHdGRIT42gkvCISXSlILEOAHY5iJPCrUkJ42fVLDxuPEQSWCwfNg/Vr+sAHEYdLFRSkkOoEgG4GfoPKLkYJCDupSCzOBfTM65DyjU92sQGN3ya7/KLlAsKs9f50gMYqSkgkpBIGofgfiB5QSXJSkMkADgIzOJsxAD3fgx+bRcoGkVd5r9dYipOw6VhlAKGbGASsBLv92ndLC2VgfiYagOGr9psg7fi19G9IKMYXmYRBUHSCbqdruClj1+kMmF1hdVimlxZrtuOXf9WmqY0yPEiCJDY87sJY/qsQmwLpLsHuhNzYPfQk56PDUnEYpspCyM6VlnDikdLZ62tnANhSyZs4rllNSmDsQpKQEhQIOtyxAIfWG0fZvDhvuhZ2dSyL52Km0EayYx+HMJMWQe0SlKnsEqKhTZi5Au7+UGEwXuLemt/AjzjnH7OYfLsh5q1Chx/Mrzjc/YclaipUsEnqwsEsAMgwFuUZbMzcQAkkAqYsybnMDLxeBYfFOqns5gBFVRDJBLml+P1gmFwaZYIQGBLt/ilNuAZIHhG5Gv6lfGKM4tbINlHRkhze2UFQtwCzOHY5h9DA8T3FfpPwMEIgE5mLIJPZzDS4DDvOQHHKz+MMLmsmqkmwNIzvo3GIobw6K+KIJAK4fEklI7OYKt4kiyS3dVzt6wTFTmZNKyFOCpIBCcg58/QxuT7X6j8BExHcV+lXwMQVh8RW7pUli19eYgSsWXLS5hKHAswU5YkeAeG4Ge8nor5QEnYgpRVQpRtugb12+HygIxJBH3a94h7d1wkX6Q5ApOav1f7UQKFPxG8EULIULrA3Q7hjz1i8NiSokFC0sBdQYHpBZ/dV+k/AxFygpLKAILWPJjAAm4g1t2azSHCgLFxkOd4bhH+3ISEpALPbeVYhlPnxSItGAEoEy0uSGYqPzPGALhphJU6FJvrkbAW8oudOIUE0KIOagzJ6vHPkyVywkS5QtUCDM7rtxN3AB/7MdVeR6GABhsQSaaFJAAucjYW6/SMKxJcvKWKTbJld5Lhrs1+MMyu6Og+EVMzT+o/6FwAxiDRVQp/w65t/zAFYxQuJMwku4tZmA8x/DD8CR3ldR8BACnTyCkBCiDmR7OWf80gEieSaTLUkAWUci1vheH1CFkd1P6U/AQqA4qaQwoUoKcEht0cS8aw04qDlJQXyOfXpF4junpBTBAJs0gtQohgagzOC4T6Dz1hnDrKg5BTnY55wOZkP1J/1CGExGi0+aQWoUWFQIa5Hs36/y7HkLKkgkFJPsnMdYk32f1D5wWCgYtdKXCVKuLJztfycNbjBozPy/wAk/wCpMaeAWxE4vRQshVioCwcC/r6GJIxhUSDLWlhmRY3yEGxPcV+k/AxswgVmYi9NCmNqgLCzv8ovDYsrJBlrS2qgwPSCz+6YKRBQMRiKG3VKctuh25nhAVY2n/xzC5JsnJmT5FnH8EOtA5Xtfq+SYgtamBLGwdtenWFFY0hyUTLWanN9R5esNzZYUGL5g2tkXhMbNQFEb+8lT75GoyZmz/looakTakhTFL6KDEXa4i4zhsKlAYPcvcvwHyiRAjg+9m1jeEsNi5wSHxOGVzLuTclwKeGTBrjR4fwaXV4GCjZElm7JBs10gluZNzHTP65YfCKMVNt9/h73alVwkqCyne3u6rIaHlFS8ZNWs9nPkKBJYMokB0qDtrQS/PoW6idnSgzS0CkMN0WFyw4ByfMxmTs2UggolpSRYUgDRtOVuTnjGNttYmaUh0gkuLXy42gMuctwKGBAKnOTuSx6geeUONEIigWIehTByxYcTw5QSLaIBFAJiz2iQEullOp+73WDav8AKLnLUGpD3vyDG4bmw8YMREpgEE4iYMpRukKO8BvkgFPk58GhvEPSWFWjOzgljfo8Epi6YgFIWSkFQpJFxwMZmqUFJZLjIngDn8BB6YgEUDxKyEkpFRAsOJ4Quict7S7GYQSS261lAZvYW/7hxUU0QAxE1QIAQVA2JBAYF3N/Dzi8NNUXqTSBlzuofAA+MGjUAniJqwqyHYGk86bPe1yR/LsrUWsHNviH9HjYiRQkmevdPZXUd64tdCXAJ/C5blG8TOWHCUVBj50uPW0NRIBeXMVU1DJYXtwVaxL5J96MYqYsHdRUwJF2vSvyuw/y5Q3EiASyaXAu2XPhCfbzLESrl6gVAszAXB4fXRj0HiGAWxK1BqE1cbtqPkT5QFClVsUMkCxd8qWDdH8oeMBXBAcS9JYVHhxuILFRIIHNWp7JqDE5tvAgpFzl9IPhphKQVBiQCRwLXEYhiULQWFFT11KHZ2DlKnFyBqHfU9YNg5i1JdaaS5DO9hkXhhojRlvRfFLUGZNWZ6FIdP8A7ADx5QZJsNC3lGmiNAJTZ66qezdJcEu1nUNbZAHx5xUnFTCtjLZN95+DtbnaHWiNBCSsQsqpMslLm7jQqbNhoD4xeHxUxSmVLpF95+VrfzPkWcaI0FVCuDnrKiFSykM7u97BobaLEBiYogWD3HqQCfAOfCERjJlNXYqqDAB8wWJ0cZcG5u4jotFNFAMDOUtLrQUF+6S/C/8AOESDiJEH/9k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8383AD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9395" name="AutoShape 4" descr="data:image/jpeg;base64,/9j/4AAQSkZJRgABAQAAAQABAAD/2wCEAAkGBhQSERUUExMVFRUVFRYXFhUYFRgYFxcXFRgVFhcUFBcXGyYeFxkkGRkXHy8gIycpLCwsFx4xNTAqNSYrLCkBCQoKDgwOFw8PGikcHBwpLCwsKSwpLCwpLCkpLCwsKSksKSkpKSwpKSkpLCwpKSwsLCkpLCksLCkpLCkpLCkpKf/AABEIAIwBaAMBIgACEQEDEQH/xAAbAAACAwEBAQAAAAAAAAAAAAADBAABAgUGB//EAEAQAAECBAMFBQUHAwQCAwEAAAECEQADEiEEMUEFIlFhcRMygZGhQpKxwdEGI1JictLwFBWCssLh8UOiJCVUFv/EABkBAQEBAQEBAAAAAAAAAAAAAAABAgMEBf/EACARAQEAAwADAQEAAwAAAAAAAAABAhESAyExQRMEIlH/2gAMAwEAAhEDEQA/APpEsG9LPSWfJ9H8YSlJxtJChhypjvgqF2YGhuNzcs5za5tn44qXNFFpZZJvvFnOaQ2mT5+EZw+3ypIJw08Ft4BANJpSqm5BJZQ0vHzPFvl68vrcs4plOmS9JpAUpqrUhRbu53uekXJGJrTWJQReqkknJVIDjjQSeRy1h22f/wA2I9wcQNFZ3JblDmDxfaAmhSGUUkKZ3SztSSCHt1Bjr7ZEpiimCRIztQ2iFMEimgrNMVTGyIFiJlKSQkqysLm5At0z8IIkwsHPTInPkIwJvJXuL/bC0zHuQOxnFiD3OBzf5axpGPUW+5mhykXSzOHJLZAX9IujZjtOSvcX+2LRO5K9xf0grRYETahqxA4K9xf7Yx244K9xf0g64xAcozMRe6c7PLXYOo6JvZh4PyjoDEcle4r6QQxUEZGI5K9xX0jX9RyV7ivpGgIsQGBiOSvcV9IhxIGivcV9IIIUxmKUmwlLWGzS2rhuPC/OEDgMU8K4bFlRpMpaQEu6hbQBIOpzMMtF0JFExcUYiqEXEEQmAkSJEiiRIkQwEiRDC07FlJbs1qDC6Q4zygg5nAFr24JJ+AiduOCvdV9ISG0TciRNv+XgNbuPWGcNiCol5aks3eDO4e3FreMXQJ24/N7qvpEM8fm9xX0jZ6RPCIpbFTlsKHBe7oUzMfynVvWBYWdNq+8Ypb2UTHe12psM7Q94RXhBGf6gfm9xf7YsYkfm9xX0jGIm0hwgqPAM/rCqNpZnsZtyM0Z5Dw/hgHTPH5vcV9IiZoJZz4gj4iKxMykEgVZcdSz2BLDOwMKL2kAQeym6gbmZOmb6cPpAP+MSF8Liq3NC0s3eS2fCJAcvY0smdiXdNSwzZhksFB8/UOD0DX9mVSQMROBJJK3BVdKEhn4BNs+8olzeFtlTXm4lqQQQAoDWixUdWMLysTiAADjMKps1FgS6WAISQBmFWa+TC0Y8e9GXo4NgLIFeKnE2dmAN3LagGwz04WjsERwpePm0k/1OFclJS9gE033SQpySk39Mo7GFxIWl0qCmJSVDIqTYs3OOl2kFi4kUTGa0jwOcthbNwPMgfOCPCE+XOCnStFJIspJcXFgRnp5nkyIaFXFPun90Vv8AFPun90ZwiZgftCk5NSCAGF875wd4BdctRbeTYg906f5xve4p90/vgsSGwJl8U+6f3xaVqqALFwcgRlTxJ4xjFS1kChQSQpy+oYhvMg+ELzEYh7LlOxpFBHmXPLzMB0FxiAYdE0E9otBDFglJGuZcnS0HgqRIqJAXGozEBgjQil909D8IsGOd/Tzwhu2Q7XJQSeZz66cIsHQRkOgi454lTz/5JYGm4XuBfO3kY6EDaooxIijARohiAxGgqRIkSAxNUwJ1a0ZpX+JPuH98LYyTNcqRNCU8Cl2sBbxfzg+ElzAT2ikqdmpDMzv8R5RGW6VfiT7h/dFhK/xJ90/ujaosHlBQhLUCTUm7eydA34okwrAJdNgT3Tp/lBjHO7KeEXmIsLkoJOVy79TlGvpTrL4p90/ui6V8U+6f3QnRiNVywOSS7W8tdP8AhnFzWSd6h7BXAnI38/CGjaTFLAJdNgT3Tp/lBo45xky/30gi/HLPIHPRr6RcnErB3p8lTkfAOzM13L8xDSbdcCByu8rqP9KYXX2hVVLUmkpDAgm4KnNm5a6RinEcZWt2Va1reXnDSnlQNfeT0V/thOfOWkAKmS0qCqi9k0MQBe+bHwzgS8XMe0zDmxYOfUvb09IaSur4xIRwuKUVb65R0AQTmTZ3Ph4xIBDYJSqfiWNQKwCDcOAQpI5PmDq8dSXsyQRuy5RGVkpItzA0jk7FYz8XqmpLsxfdIUBSXd3DFj6QsjBoCUlOGxjWsVqSQA5sArdIqIaztZ45+P4uTvHYcl37FDs3cDaHJme2ecMyMOlAZCQkZsAAL8hHmpWGQGP9NiwoMe8piUkkXCrjdFma6RwjtSNpqUoDsJyQS1SkgAWJc7zto7R00kPQFMol3Ku8pt4izlmblF4mYUpdKajwhHDAyylKZSwFkFZKnpJCiTrqB70RTc2QaSylPpvGNKwr6qz/ABHQuNYW2gKgUlClJZJ3XBJqFuHPOC7PxNSe6pNJpZWe6wfnAb/p94bymY+0c3S2v6o12H5le+r6xzDJAcCTMIyJBZ2Uljm57ictH43fxMkdm1JUBSyRmQCOPr4wBZKSxzzLPe3WKng0ls2LddPWEcHJBUn7qYimopJNr6EA8Cc+EE2jKBI+7WuzOlrd4WfIstX8DgHOw/Mr31fWBqw+8m6sle2r8vOM7PRZSqVIKlEkKL6m40a+nyhObJAJAkTD3gVBQD7wIL5+ylm09YOguQOKvfV9YqSk3d87OSbMNerwLFS2SlAQVJA5v92yki/EgC8IDdIbDzdw2ZQAuw43DAcfmQ6k0li2bFurW9Yz/T81++v6wrtCWCxMtS3SRZt3TXIspX8yLgZfeVQpBUpyCp9SXGjXOUUbVI3gxU13+8Vw/VxjfYDir31/ujnz5dyBJmK71wsAGpVT+YGUOrkASqQCQEgAPfdZhfW0VGkYfO6me2+rJhz4vEmYcMbqyPtq/dCkiU6wTKWllKIUV2BNOYHIDPgeNzY+U5G4VCiYCxY3psNHLekIDowrJF1ZD21/WMqk3DFWZffVkx/NxaAbOIUqYezWguHCi7kupxp7RyhackioqkLVvzAKVZpLb3i6rC9vKDpGQOKvfX+6MCTdV1M9t9XAc+LxlEsGSBSoAo7r71x3XOul4WRKqWHlKDKJqryLJ0Gm6nPn4g0uQGzVkfbVp/lBZeQfNg/XWFcdLdt0qFMzItoLdSQP5mPZ7VTFdmpBdILl3zII0a+kVT0wsD0LddPWBS8LYOVuwf7xefvRzcXIqWsmSVAilwsioJKSLZJySX1dtDF4HBiWt0yVJJpd1lVNTvq1uXPk90zs9icMKDdWntr4j80WmV+Zfvq+sLY9ZW6VSVFIIuFM7aj+f8FwU1RDFBSzM5BfygoxlMzFWYzUo6h7E8IYEczHAq3VSVLSCCkpUBmOujnyh+RMKkglJST7JYkdWiWDU0Gktnb4iMKw4ZiVXt31fWF9oJr3DKWtNi4LXDtz/wCxB8JNKk7yFIIsxL8Lg8IaEmSWBYqdi28c26xtcoEMoA8iIX2gSQU9mpaVJvSQDnlcxvAr3WoWgCwqLkwGZ2CRSWQlwDTuglwCBnn4wX+hQLBCG4Uj6QvtEuCjs1rSQ5pIBcHu3PIecGwS3S1CkgboqzIFngCoQAGFgIuW7nrbyT83geJnUhwlSuSeh/njCcmZQpRTJmkrJq1DvYh7cb8AIKdm4VCi5AJtmOFx6/LhAVbPl1D7tDF33RmGbS2sOERy5k0laVmTOdLgU3Sz6h+fpyhEp0YNDghKXDXAAyuMucSCpNsm5fKJECGzcEJa1kFRqL7xBCQ6lUpYCzqUbubs7AN0jCsqWS4BZwb8Occ+TsXFBKUnGE0pZ+z3lEkklRKnNiB/jo5jl4vePtvL67Q6RBHN/t+It/8AJ4P9yh+bcPVucSbs/EFIAxLKALq7JNySWJS+QFm5XeOumduhNQ6SLhwQ4sQ9nB0MK4HC0FZrWoEsAo1NSSLHn/HjeAws1NXaze0dmZAQ11cDexSPDnGsHhVpBrWV5XIgLxPcVbQwUxjFYZSkslRSXzHjb+cI1JkkJAJJIABPEgXPjEA1d8fpV8UQU9IGcKquqtTW3dNfnT5EawYJigMj2v1H5RWJO4r9KvgYmFwikjeWpeWfIAHzLnxA0jWIkFQYKKeYzaICRhY309Ff7Y3KQQAHJLXPHnA14ZRWFVKADbuhap/Up91tYKIoQGSLq/V/tTB1CF5GGUkl1KUCLAva6j8CB/jzhoXiBuq/Sr4GNgRnESSoMCU3Fw7sCHAblaNS5ZAAJJLXPE6n/iKjEwbyfH4QYQjjcYiWpNcwpz3blwcnAyuM+vGG5MwKAKS4OREQZlC6v1f7UxqZ3T0PwiSpJBUXJcuAdOQ8XPiBpGpktwRcOGcZjmIoqWN0dB8IzMF09T/pVBJcsgalhnx5xiZJJKS6g2YGR5HxY+Y1MBowFI3ldR/pEHKYGiSQSXJdmBdhbIeN4DKxGZI3U/pHwEEmS3BF7hnGYfgYpCCAAXNrnjzgB4kbiv0q+BgichGJ8oqSpIJBIIcac41LQQADdgA/FhnFRjE90+HxEaTEnSyQwJGV+hB9WbxjSU8osFTNP1J+IgrRhUolmcMQeoBcjxgjGGhzcTslypXaTLqdgpgASAwHK8NYXAiWSQVF27yirIqOZv7Rg02WSGBIuC/QgkeIBHjG2hdgc8bqv0q+BjYjM1BKSBYkEA8CQwPhGmjKhYobiv0n4QVUYnyyUkAlJIIB4HjGzAVGJWav1D/QiCNGZabku4JccgyQw8QT4wGMTh6wzkXBcFjb+fCFJ2zAVd+aHc2WzEAJsG4H0jpNGFINQL2AUCOJNLHwY+9FlLC+FwVFW8pVTHeLmz6/zIRIaiRB0GiRZijHvcVPEi2ioCiYjwntWepEt0liSAPF45OytoL7dKKnSoKJcklwCbPcc445+bHDKY39bmFst/49FFvC2NxyJSXUc8hqTwD2isDtBE1LoLsWI1BzY8467m9M6utmSYgjiY/7Q9niESaHqUhOe8a2uBwTr8mjtAxqyxmWX5+LJinjCJyS7KBILFiC3I8IU2ltRMpgxUo5JDZDW8RXQBixCGD2oJstS0gul3Sc6gHa0eWSCodqpSiVXrBLoU9hbIZdLcozllpqTb25iqo8/P8AtCZeGlrIqmTE2sWJuytBwLOLVMbXU2d9sFKWEzEAJUogFLqYuotYXLUDJsy4yh1DTt7Q24iUWLqV+EacHJsP+Y3gdqpm5OFDNJDEP8Rz6R5zbslSZyicllJSSTTazWIDg2vZjDH2clKM2q1KUlJUAwUVElhYZHgGtHCeXLvTXM52S2hOCsRNNjvU3Y2DpIYgtpkDlzYmwu1zhsJUkOVTSEJJGoSBrxI16tnCYnbylubqUrPm+abi+mXmYNtfCNs6WW7qqshxUcj0GV4zh7ytMvUO7H+0k4zUInpSBNcy1B7tSNUp1IzA73Jo9SDHzPDLomSVsqywCoqAdwTfdDvS7l7MHEev21OUqaJVRQmlyxIKnKgzjg2XOO8y1NuePt3aosxwNl43s1TErmOhCK6lHuMbuo6Z5/hPgnM+3KQojsywUHJJLJ3anCQd8bwZNQ3Re9ty7m1d3a2NVLQ6WqUpKEvk6jmeQDnwjz5UokntptbEhVZAdn7g3aeTQfHbRE4SFCySVnj94lIARULK7ymILFrGF1ILFwwpU5bIFJzLxw8mV3p0x+PR4CeZkuWpWakpJ6kAwyUx52djF9lIlpJSTKSpZFlBICQAk6El78EmEJs1Ul5iFLdN1JKlKCgN4pIUpQul7i4tHXuT0xY9gIqF9qbTRIl9ooEhwABndzrlYGGMPMExCVpdlJCg+bKAIfwMbZ2smJHM2jtnsllNBISAVF7lwCyed/hHQmoqRYkVDMM4cZh3DxmZS2yfi6D7ffoYvSVPowIBGbvcecEkzQp6SDSSktooM4PO8eY2nMWlSq1lVO6laUNSVGwcOKrpdm0tw7eyEKRLTLVLKaUi9QUCSS93Jd7l7XzMZxz3lcdfFs1JXQgOKn0IUrOkEs7O0cban2kUiYpEtAVR3lKdntYBPBwHOp83MPiE4qQbFLllCxYpIJFwx0u2sdGXkNq7exOImrlyiAlDAuSA7kpBsbhs7ZQx9mvtRNE5UrEkggaFRSQQCCkMSdGPM+HLxGGm4SZMHZqWkmqxydtQ9iOI9kc4a2FgZs3F9sU0MAEJUbhKSFHRyWJy/FpEYfQwYgjh7T20UqKE2P4me3LhA9mfaE9omUveKnpVkbB94ZHqPrGL5cZeXaYZWbH2tMKpyUFRCAlSlNq38+PGF8FiBLmIKCrs5hpY6KByvcZv4HjDG00AT5SmsoFJ8QQ3mUxzEJIlEaomIPp2R9QY2xv8etjz21tqTFTeylKppAqVc3JYAMQSXcM47qidI6mP2iJUkzDwBHUh/HU+EebwyClJCga5hqUeCgzJH4myOV3zdout+i3U2albUnSSkrUJstRCXYhSSSwBCiTnZ3zIBF3EhSdJqKJaRvLWFH8qZak0ofh2lN+CVcIuMZerqLjdzde1JiRxZG21KNwkWJ108YuX9okKSFBctlAEGpnByIBLx2uFjnPJK7Bio5UvbqVBwqWQ7Z6uQ2ebg+UQbdScly9PaGrNrzHmInNXuOmuWCCCAQcwQ4gOF2fLlvQgJc3LXvfPNoWmbUKQSaQAHJL2AzMUjaj5Unx/5h/P3vR23tbZvbJYKCSHIcOHPHWMbF2T2CCCqpSlVKLMHYCw4WjK9sAKpJSCQ7G1nZ8+MaRtInKk9L/AxP5e9/rX9v8AXnfp0CgO7XGR1D5tFiOX/ehxR42y6nKxvEmbZCaXKRV3X11tfhF5rPcNYLZyZZUQSX4tYOSwbr6CA7U2X2pCkqpUkEPoQbsfG9oH/d/zI94fWJO2tSQFFIJdns7M/wAR5w5p1DOy9nCSkh3Ki6jxPLlApv2ckKVUUZlyAohJOrj+ZmIjaJOVJ9fnGP70L7yQxYva9uJvmMuIhxs7c/7W7KUqiZLS/ZgggMDSxJbdewc5tYABy8ec2fsibNmBJQQApNVQAACCoMXCrukjIhzcGp49pP2tSmpRSBa92uQB6kRlO1wSwUgngCM+DPnGb4tr/SOiZQZrEcwOmWUZnqpQo/hSo+QJhBW12cEpDZvYZOzks7XaL/ulVnQeIcH0eNcVO48kCyLvcEDQFyRmnvZs38Pp8fs4rwPZgOezRZhmweyrcY5B2dJC6TMIAIV2RUybufg/PneO5P2uEAVFKQSwzzYlvIHyjj4/DlN7ay8kvx4vD4JS6UJlTO0rG8SEhJf7wG5a7h200j32K2amaE1i6clAkEGzseEJ/wB8GVaPeHXjy9I0vbIBCSpIJBIB1AzPCOs8WmOpPjc7Y6UyZiJYNSg7lagSoXS6xcB2y0j5+uQUKlkoNUlTZBBUHSoCZUXSp1pJBAavV49/L2rVkUnoX+BgH96QSCTLfRwx3mye7G18jaNcVLlL9B+z2xCnDdnOS4JAoL2CQBYFRpDgkNTYiwLw3/8AzsrWtQfuqmKKfEE3HIxF7XZJWSmkZnMekUna9VkqQehB+BiXxtf0cqYt5k0qaqtSaeCUWl2/CQ6uG9CuJlmYeyllKlrdIAL0gggqVwABfwAuY62OxMskdqiSSXatIOTOz+Eaw20gLSxKHJAGX+J5+sc74fe1/rNOsrDpKAhSQpIADKDg0szgwYKjhzdu0qCVKSCQSAbWGZc2jcvaxPdKT0v8DHTms9w/idny1qClIBI9bNvDXxhoHwjh/wB+uRUh0liDa+epg0napORSel/nEmC9w3OwSSgy2ZJeyQAzl3FrF7vxhhzHKVttLsVocEg3a4YkZ8x5wWXtJw4KT0v8DF5qdQntH7OqXMMyXMCau8CDwAJFJ1YWP/XS2bs4SZYQC9ySriTmW008oVTtpKsloPiOvGNS9qhXdKTnkXysdYc1eocn4RKyCpIJTk4f/uCIQBYADoGjnK2uAWKkgjMEsRYHU8CI0jab5FJ6F/gYc06jmbdwKwpS6akku6bkMAGUOGd75wlsDZc1c1E4pKUJLgqsSGIASPHOw6x6Be0wCxKQeZb4mLl7RqDikjiL/OON/wAaXLp1nn1jpW25JMuoZoII/nVo5MwEpmKbcVSQesxKmzzCioGOrP2kAN6kAmm+RJs3jCH9PLqG8GdwmqztwdncjTllHa41x6gu2MMpeGl03pCFNpalQflZuVT6QgMXLUe+EHNSVsFAFipqrEEgXDi3SO7/AFpGg9YRmrlTFEFKHBuAWIPMPnfOJzfw3jfVD2BK7SauczJDJl2bdALEcHqUei0xcdCViaQwSAPH65xIsxq9xx8IBUXypLxacDhlXCZJsEuAk2SLJ6AD0hPZOMUZ00M4Q1LBid1zdy5e2Qy1hYYUMn/68AEANWAQ5BADd0AlRLjTjY+jP682Hx2kbJkgECWhiQSGDOkEC2jAq948YpOxpAZpUuzEbosRk0K4NUyWKUYMIDklpqWdgHyd2HLTmzWCxc1ZZcgyxS7laVXtusnqb8oy2bUgEMbg5g69YBhcOhJJSlILqFg2sHLtbwgGFrvUQcsgzFy4N76XiisXISd4pBUkWJDszmCypCUOEgJcuWDXyfyAjOJqbdIGbkhwAx0cPdtY1KBbez1gALwcuobiclF24FJtwuTBl4dJDEAgBgCLAWt0sPKMLrqtS27ZrsDv36N6QcQCqMFLLgoT3joOV4Ji5SVJVUApkqzD8/kPKJhq/aINgCw9q9Xyjc6prMLuXGl3+XrEGpcoJskAB8gG8bQDEYJC1JqSDmctQ0Gk1MKs9W629IwuuqxAG6wa9lb/AP6tFBVyQU0kBrWa1srQvIwaASyEhlBmSBkAQfUw0YVwqVvvKBtdgzKZPO+p8RwgVqfh03UUpJAdyHuBb+chFysIgEKCEg8QA987xqe7WYMQS/AG/pFyXp3rm+XBy3o0BifJSVJdKS5OYB0/4EFXKCrKAOtw8AnBdQpUALMCHcip+lm8jDIgFEYCW6vu0d78I/CD8zBMRhEKDqSksLOkFujxmQlYO8oEXcAMx3W6+0f8hwgs923SxcXzs9/SAzhsOlN0pAJFyA2d/KFJ2EUFMkSqSSwMvKxsWP4arw5hwad4ub3ZrPa3SMYkLfdUBawIdyy/L2T/AIkawETIIl0igK5J3Xd3b+XhbDYZYV/4hSWLIYsb2L62MdCFpSV1F1Ai7hmbKnrZ/OIgsyWDcgEjJwC3SFpElIAISkGkZACxYtbR4ZnAtu2NvJw/o8AkgtvEE8QGcaW0gM4hApJIBIBIcOxALfznG0SgnugDoAOWkZnuwYgMQS4fdu/yjUkGkVXUwc89YIFOwqSxKUkuMwD3iAfiYalSUpekAPmwAfPNup84BNBtSQM3fnYesMIyD5tfrrEaDnYVFiUIJKhcpGpeDS5SUiwA1sGvAcRV7JAsoXHtFqfn9IYgFp2Bl50IPdHdGRIT42gkvCISXSlILEOAHY5iJPCrUkJ42fVLDxuPEQSWCwfNg/Vr+sAHEYdLFRSkkOoEgG4GfoPKLkYJCDupSCzOBfTM65DyjU92sQGN3ya7/KLlAsKs9f50gMYqSkgkpBIGofgfiB5QSXJSkMkADgIzOJsxAD3fgx+bRcoGkVd5r9dYipOw6VhlAKGbGASsBLv92ndLC2VgfiYagOGr9psg7fi19G9IKMYXmYRBUHSCbqdruClj1+kMmF1hdVimlxZrtuOXf9WmqY0yPEiCJDY87sJY/qsQmwLpLsHuhNzYPfQk56PDUnEYpspCyM6VlnDikdLZ62tnANhSyZs4rllNSmDsQpKQEhQIOtyxAIfWG0fZvDhvuhZ2dSyL52Km0EayYx+HMJMWQe0SlKnsEqKhTZi5Au7+UGEwXuLemt/AjzjnH7OYfLsh5q1Chx/Mrzjc/YclaipUsEnqwsEsAMgwFuUZbMzcQAkkAqYsybnMDLxeBYfFOqns5gBFVRDJBLml+P1gmFwaZYIQGBLt/ilNuAZIHhG5Gv6lfGKM4tbINlHRkhze2UFQtwCzOHY5h9DA8T3FfpPwMEIgE5mLIJPZzDS4DDvOQHHKz+MMLmsmqkmwNIzvo3GIobw6K+KIJAK4fEklI7OYKt4kiyS3dVzt6wTFTmZNKyFOCpIBCcg58/QxuT7X6j8BExHcV+lXwMQVh8RW7pUli19eYgSsWXLS5hKHAswU5YkeAeG4Ge8nor5QEnYgpRVQpRtugb12+HygIxJBH3a94h7d1wkX6Q5ApOav1f7UQKFPxG8EULIULrA3Q7hjz1i8NiSokFC0sBdQYHpBZ/dV+k/AxFygpLKAILWPJjAAm4g1t2azSHCgLFxkOd4bhH+3ISEpALPbeVYhlPnxSItGAEoEy0uSGYqPzPGALhphJU6FJvrkbAW8oudOIUE0KIOagzJ6vHPkyVywkS5QtUCDM7rtxN3AB/7MdVeR6GABhsQSaaFJAAucjYW6/SMKxJcvKWKTbJld5Lhrs1+MMyu6Og+EVMzT+o/6FwAxiDRVQp/w65t/zAFYxQuJMwku4tZmA8x/DD8CR3ldR8BACnTyCkBCiDmR7OWf80gEieSaTLUkAWUci1vheH1CFkd1P6U/AQqA4qaQwoUoKcEht0cS8aw04qDlJQXyOfXpF4junpBTBAJs0gtQohgagzOC4T6Dz1hnDrKg5BTnY55wOZkP1J/1CGExGi0+aQWoUWFQIa5Hs36/y7HkLKkgkFJPsnMdYk32f1D5wWCgYtdKXCVKuLJztfycNbjBozPy/wAk/wCpMaeAWxE4vRQshVioCwcC/r6GJIxhUSDLWlhmRY3yEGxPcV+k/AxswgVmYi9NCmNqgLCzv8ovDYsrJBlrS2qgwPSCz+6YKRBQMRiKG3VKctuh25nhAVY2n/xzC5JsnJmT5FnH8EOtA5Xtfq+SYgtamBLGwdtenWFFY0hyUTLWanN9R5esNzZYUGL5g2tkXhMbNQFEb+8lT75GoyZmz/looakTakhTFL6KDEXa4i4zhsKlAYPcvcvwHyiRAjg+9m1jeEsNi5wSHxOGVzLuTclwKeGTBrjR4fwaXV4GCjZElm7JBs10gluZNzHTP65YfCKMVNt9/h73alVwkqCyne3u6rIaHlFS8ZNWs9nPkKBJYMokB0qDtrQS/PoW6idnSgzS0CkMN0WFyw4ByfMxmTs2UggolpSRYUgDRtOVuTnjGNttYmaUh0gkuLXy42gMuctwKGBAKnOTuSx6geeUONEIigWIehTByxYcTw5QSLaIBFAJiz2iQEullOp+73WDav8AKLnLUGpD3vyDG4bmw8YMREpgEE4iYMpRukKO8BvkgFPk58GhvEPSWFWjOzgljfo8Epi6YgFIWSkFQpJFxwMZmqUFJZLjIngDn8BB6YgEUDxKyEkpFRAsOJ4Quict7S7GYQSS261lAZvYW/7hxUU0QAxE1QIAQVA2JBAYF3N/Dzi8NNUXqTSBlzuofAA+MGjUAniJqwqyHYGk86bPe1yR/LsrUWsHNviH9HjYiRQkmevdPZXUd64tdCXAJ/C5blG8TOWHCUVBj50uPW0NRIBeXMVU1DJYXtwVaxL5J96MYqYsHdRUwJF2vSvyuw/y5Q3EiASyaXAu2XPhCfbzLESrl6gVAszAXB4fXRj0HiGAWxK1BqE1cbtqPkT5QFClVsUMkCxd8qWDdH8oeMBXBAcS9JYVHhxuILFRIIHNWp7JqDE5tvAgpFzl9IPhphKQVBiQCRwLXEYhiULQWFFT11KHZ2DlKnFyBqHfU9YNg5i1JdaaS5DO9hkXhhojRlvRfFLUGZNWZ6FIdP8A7ADx5QZJsNC3lGmiNAJTZ66qezdJcEu1nUNbZAHx5xUnFTCtjLZN95+DtbnaHWiNBCSsQsqpMslLm7jQqbNhoD4xeHxUxSmVLpF95+VrfzPkWcaI0FVCuDnrKiFSykM7u97BobaLEBiYogWD3HqQCfAOfCERjJlNXYqqDAB8wWJ0cZcG5u4jotFNFAMDOUtLrQUF+6S/C/8AOESDiJEH/9k=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8383AD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9396" name="AutoShape 6" descr="data:image/jpeg;base64,/9j/4AAQSkZJRgABAQAAAQABAAD/2wCEAAkGBhQSERUUExMVFRUVFRYXFhUYFRgYFxcXFRgVFhcUFBcXGyYeFxkkGRkXHy8gIycpLCwsFx4xNTAqNSYrLCkBCQoKDgwOFw8PGikcHBwpLCwsKSwpLCwpLCkpLCwsKSksKSkpKSwpKSkpLCwpKSwsLCkpLCksLCkpLCkpLCkpKf/AABEIAIwBaAMBIgACEQEDEQH/xAAbAAACAwEBAQAAAAAAAAAAAAADBAABAgUGB//EAEAQAAECBAMFBQUHAwQCAwEAAAECEQADEiEEMUEFIlFhcRMygZGhQpKxwdEGI1JictLwFBWCssLh8UOiJCVUFv/EABkBAQEBAQEBAAAAAAAAAAAAAAABAgMEBf/EACARAQEAAwADAQEAAwAAAAAAAAABAhESAyExQRMEIlH/2gAMAwEAAhEDEQA/APpEsG9LPSWfJ9H8YSlJxtJChhypjvgqF2YGhuNzcs5za5tn44qXNFFpZZJvvFnOaQ2mT5+EZw+3ypIJw08Ft4BANJpSqm5BJZQ0vHzPFvl68vrcs4plOmS9JpAUpqrUhRbu53uekXJGJrTWJQReqkknJVIDjjQSeRy1h22f/wA2I9wcQNFZ3JblDmDxfaAmhSGUUkKZ3SztSSCHt1Bjr7ZEpiimCRIztQ2iFMEimgrNMVTGyIFiJlKSQkqysLm5At0z8IIkwsHPTInPkIwJvJXuL/bC0zHuQOxnFiD3OBzf5axpGPUW+5mhykXSzOHJLZAX9IujZjtOSvcX+2LRO5K9xf0grRYETahqxA4K9xf7Yx244K9xf0g64xAcozMRe6c7PLXYOo6JvZh4PyjoDEcle4r6QQxUEZGI5K9xX0jX9RyV7ivpGgIsQGBiOSvcV9IhxIGivcV9IIIUxmKUmwlLWGzS2rhuPC/OEDgMU8K4bFlRpMpaQEu6hbQBIOpzMMtF0JFExcUYiqEXEEQmAkSJEiiRIkQwEiRDC07FlJbs1qDC6Q4zygg5nAFr24JJ+AiduOCvdV9ISG0TciRNv+XgNbuPWGcNiCol5aks3eDO4e3FreMXQJ24/N7qvpEM8fm9xX0jZ6RPCIpbFTlsKHBe7oUzMfynVvWBYWdNq+8Ypb2UTHe12psM7Q94RXhBGf6gfm9xf7YsYkfm9xX0jGIm0hwgqPAM/rCqNpZnsZtyM0Z5Dw/hgHTPH5vcV9IiZoJZz4gj4iKxMykEgVZcdSz2BLDOwMKL2kAQeym6gbmZOmb6cPpAP+MSF8Liq3NC0s3eS2fCJAcvY0smdiXdNSwzZhksFB8/UOD0DX9mVSQMROBJJK3BVdKEhn4BNs+8olzeFtlTXm4lqQQQAoDWixUdWMLysTiAADjMKps1FgS6WAISQBmFWa+TC0Y8e9GXo4NgLIFeKnE2dmAN3LagGwz04WjsERwpePm0k/1OFclJS9gE033SQpySk39Mo7GFxIWl0qCmJSVDIqTYs3OOl2kFi4kUTGa0jwOcthbNwPMgfOCPCE+XOCnStFJIspJcXFgRnp5nkyIaFXFPun90Vv8AFPun90ZwiZgftCk5NSCAGF875wd4BdctRbeTYg906f5xve4p90/vgsSGwJl8U+6f3xaVqqALFwcgRlTxJ4xjFS1kChQSQpy+oYhvMg+ELzEYh7LlOxpFBHmXPLzMB0FxiAYdE0E9otBDFglJGuZcnS0HgqRIqJAXGozEBgjQil909D8IsGOd/Tzwhu2Q7XJQSeZz66cIsHQRkOgi454lTz/5JYGm4XuBfO3kY6EDaooxIijARohiAxGgqRIkSAxNUwJ1a0ZpX+JPuH98LYyTNcqRNCU8Cl2sBbxfzg+ElzAT2ikqdmpDMzv8R5RGW6VfiT7h/dFhK/xJ90/ujaosHlBQhLUCTUm7eydA34okwrAJdNgT3Tp/lBjHO7KeEXmIsLkoJOVy79TlGvpTrL4p90/ui6V8U+6f3QnRiNVywOSS7W8tdP8AhnFzWSd6h7BXAnI38/CGjaTFLAJdNgT3Tp/lBo45xky/30gi/HLPIHPRr6RcnErB3p8lTkfAOzM13L8xDSbdcCByu8rqP9KYXX2hVVLUmkpDAgm4KnNm5a6RinEcZWt2Va1reXnDSnlQNfeT0V/thOfOWkAKmS0qCqi9k0MQBe+bHwzgS8XMe0zDmxYOfUvb09IaSur4xIRwuKUVb65R0AQTmTZ3Ph4xIBDYJSqfiWNQKwCDcOAQpI5PmDq8dSXsyQRuy5RGVkpItzA0jk7FYz8XqmpLsxfdIUBSXd3DFj6QsjBoCUlOGxjWsVqSQA5sArdIqIaztZ45+P4uTvHYcl37FDs3cDaHJme2ecMyMOlAZCQkZsAAL8hHmpWGQGP9NiwoMe8piUkkXCrjdFma6RwjtSNpqUoDsJyQS1SkgAWJc7zto7R00kPQFMol3Ku8pt4izlmblF4mYUpdKajwhHDAyylKZSwFkFZKnpJCiTrqB70RTc2QaSylPpvGNKwr6qz/ABHQuNYW2gKgUlClJZJ3XBJqFuHPOC7PxNSe6pNJpZWe6wfnAb/p94bymY+0c3S2v6o12H5le+r6xzDJAcCTMIyJBZ2Uljm57ictH43fxMkdm1JUBSyRmQCOPr4wBZKSxzzLPe3WKng0ls2LddPWEcHJBUn7qYimopJNr6EA8Cc+EE2jKBI+7WuzOlrd4WfIstX8DgHOw/Mr31fWBqw+8m6sle2r8vOM7PRZSqVIKlEkKL6m40a+nyhObJAJAkTD3gVBQD7wIL5+ylm09YOguQOKvfV9YqSk3d87OSbMNerwLFS2SlAQVJA5v92yki/EgC8IDdIbDzdw2ZQAuw43DAcfmQ6k0li2bFurW9Yz/T81++v6wrtCWCxMtS3SRZt3TXIspX8yLgZfeVQpBUpyCp9SXGjXOUUbVI3gxU13+8Vw/VxjfYDir31/ujnz5dyBJmK71wsAGpVT+YGUOrkASqQCQEgAPfdZhfW0VGkYfO6me2+rJhz4vEmYcMbqyPtq/dCkiU6wTKWllKIUV2BNOYHIDPgeNzY+U5G4VCiYCxY3psNHLekIDowrJF1ZD21/WMqk3DFWZffVkx/NxaAbOIUqYezWguHCi7kupxp7RyhackioqkLVvzAKVZpLb3i6rC9vKDpGQOKvfX+6MCTdV1M9t9XAc+LxlEsGSBSoAo7r71x3XOul4WRKqWHlKDKJqryLJ0Gm6nPn4g0uQGzVkfbVp/lBZeQfNg/XWFcdLdt0qFMzItoLdSQP5mPZ7VTFdmpBdILl3zII0a+kVT0wsD0LddPWBS8LYOVuwf7xefvRzcXIqWsmSVAilwsioJKSLZJySX1dtDF4HBiWt0yVJJpd1lVNTvq1uXPk90zs9icMKDdWntr4j80WmV+Zfvq+sLY9ZW6VSVFIIuFM7aj+f8FwU1RDFBSzM5BfygoxlMzFWYzUo6h7E8IYEczHAq3VSVLSCCkpUBmOujnyh+RMKkglJST7JYkdWiWDU0Gktnb4iMKw4ZiVXt31fWF9oJr3DKWtNi4LXDtz/wCxB8JNKk7yFIIsxL8Lg8IaEmSWBYqdi28c26xtcoEMoA8iIX2gSQU9mpaVJvSQDnlcxvAr3WoWgCwqLkwGZ2CRSWQlwDTuglwCBnn4wX+hQLBCG4Uj6QvtEuCjs1rSQ5pIBcHu3PIecGwS3S1CkgboqzIFngCoQAGFgIuW7nrbyT83geJnUhwlSuSeh/njCcmZQpRTJmkrJq1DvYh7cb8AIKdm4VCi5AJtmOFx6/LhAVbPl1D7tDF33RmGbS2sOERy5k0laVmTOdLgU3Sz6h+fpyhEp0YNDghKXDXAAyuMucSCpNsm5fKJECGzcEJa1kFRqL7xBCQ6lUpYCzqUbubs7AN0jCsqWS4BZwb8Occ+TsXFBKUnGE0pZ+z3lEkklRKnNiB/jo5jl4vePtvL67Q6RBHN/t+It/8AJ4P9yh+bcPVucSbs/EFIAxLKALq7JNySWJS+QFm5XeOumduhNQ6SLhwQ4sQ9nB0MK4HC0FZrWoEsAo1NSSLHn/HjeAws1NXaze0dmZAQ11cDexSPDnGsHhVpBrWV5XIgLxPcVbQwUxjFYZSkslRSXzHjb+cI1JkkJAJJIABPEgXPjEA1d8fpV8UQU9IGcKquqtTW3dNfnT5EawYJigMj2v1H5RWJO4r9KvgYmFwikjeWpeWfIAHzLnxA0jWIkFQYKKeYzaICRhY309Ff7Y3KQQAHJLXPHnA14ZRWFVKADbuhap/Up91tYKIoQGSLq/V/tTB1CF5GGUkl1KUCLAva6j8CB/jzhoXiBuq/Sr4GNgRnESSoMCU3Fw7sCHAblaNS5ZAAJJLXPE6n/iKjEwbyfH4QYQjjcYiWpNcwpz3blwcnAyuM+vGG5MwKAKS4OREQZlC6v1f7UxqZ3T0PwiSpJBUXJcuAdOQ8XPiBpGpktwRcOGcZjmIoqWN0dB8IzMF09T/pVBJcsgalhnx5xiZJJKS6g2YGR5HxY+Y1MBowFI3ldR/pEHKYGiSQSXJdmBdhbIeN4DKxGZI3U/pHwEEmS3BF7hnGYfgYpCCAAXNrnjzgB4kbiv0q+BgichGJ8oqSpIJBIIcac41LQQADdgA/FhnFRjE90+HxEaTEnSyQwJGV+hB9WbxjSU8osFTNP1J+IgrRhUolmcMQeoBcjxgjGGhzcTslypXaTLqdgpgASAwHK8NYXAiWSQVF27yirIqOZv7Rg02WSGBIuC/QgkeIBHjG2hdgc8bqv0q+BjYjM1BKSBYkEA8CQwPhGmjKhYobiv0n4QVUYnyyUkAlJIIB4HjGzAVGJWav1D/QiCNGZabku4JccgyQw8QT4wGMTh6wzkXBcFjb+fCFJ2zAVd+aHc2WzEAJsG4H0jpNGFINQL2AUCOJNLHwY+9FlLC+FwVFW8pVTHeLmz6/zIRIaiRB0GiRZijHvcVPEi2ioCiYjwntWepEt0liSAPF45OytoL7dKKnSoKJcklwCbPcc445+bHDKY39bmFst/49FFvC2NxyJSXUc8hqTwD2isDtBE1LoLsWI1BzY8467m9M6utmSYgjiY/7Q9niESaHqUhOe8a2uBwTr8mjtAxqyxmWX5+LJinjCJyS7KBILFiC3I8IU2ltRMpgxUo5JDZDW8RXQBixCGD2oJstS0gul3Sc6gHa0eWSCodqpSiVXrBLoU9hbIZdLcozllpqTb25iqo8/P8AtCZeGlrIqmTE2sWJuytBwLOLVMbXU2d9sFKWEzEAJUogFLqYuotYXLUDJsy4yh1DTt7Q24iUWLqV+EacHJsP+Y3gdqpm5OFDNJDEP8Rz6R5zbslSZyicllJSSTTazWIDg2vZjDH2clKM2q1KUlJUAwUVElhYZHgGtHCeXLvTXM52S2hOCsRNNjvU3Y2DpIYgtpkDlzYmwu1zhsJUkOVTSEJJGoSBrxI16tnCYnbylubqUrPm+abi+mXmYNtfCNs6WW7qqshxUcj0GV4zh7ytMvUO7H+0k4zUInpSBNcy1B7tSNUp1IzA73Jo9SDHzPDLomSVsqywCoqAdwTfdDvS7l7MHEev21OUqaJVRQmlyxIKnKgzjg2XOO8y1NuePt3aosxwNl43s1TErmOhCK6lHuMbuo6Z5/hPgnM+3KQojsywUHJJLJ3anCQd8bwZNQ3Re9ty7m1d3a2NVLQ6WqUpKEvk6jmeQDnwjz5UokntptbEhVZAdn7g3aeTQfHbRE4SFCySVnj94lIARULK7ymILFrGF1ILFwwpU5bIFJzLxw8mV3p0x+PR4CeZkuWpWakpJ6kAwyUx52djF9lIlpJSTKSpZFlBICQAk6El78EmEJs1Ul5iFLdN1JKlKCgN4pIUpQul7i4tHXuT0xY9gIqF9qbTRIl9ooEhwABndzrlYGGMPMExCVpdlJCg+bKAIfwMbZ2smJHM2jtnsllNBISAVF7lwCyed/hHQmoqRYkVDMM4cZh3DxmZS2yfi6D7ffoYvSVPowIBGbvcecEkzQp6SDSSktooM4PO8eY2nMWlSq1lVO6laUNSVGwcOKrpdm0tw7eyEKRLTLVLKaUi9QUCSS93Jd7l7XzMZxz3lcdfFs1JXQgOKn0IUrOkEs7O0cban2kUiYpEtAVR3lKdntYBPBwHOp83MPiE4qQbFLllCxYpIJFwx0u2sdGXkNq7exOImrlyiAlDAuSA7kpBsbhs7ZQx9mvtRNE5UrEkggaFRSQQCCkMSdGPM+HLxGGm4SZMHZqWkmqxydtQ9iOI9kc4a2FgZs3F9sU0MAEJUbhKSFHRyWJy/FpEYfQwYgjh7T20UqKE2P4me3LhA9mfaE9omUveKnpVkbB94ZHqPrGL5cZeXaYZWbH2tMKpyUFRCAlSlNq38+PGF8FiBLmIKCrs5hpY6KByvcZv4HjDG00AT5SmsoFJ8QQ3mUxzEJIlEaomIPp2R9QY2xv8etjz21tqTFTeylKppAqVc3JYAMQSXcM47qidI6mP2iJUkzDwBHUh/HU+EebwyClJCga5hqUeCgzJH4myOV3zdout+i3U2albUnSSkrUJstRCXYhSSSwBCiTnZ3zIBF3EhSdJqKJaRvLWFH8qZak0ofh2lN+CVcIuMZerqLjdzde1JiRxZG21KNwkWJ108YuX9okKSFBctlAEGpnByIBLx2uFjnPJK7Bio5UvbqVBwqWQ7Z6uQ2ebg+UQbdScly9PaGrNrzHmInNXuOmuWCCCAQcwQ4gOF2fLlvQgJc3LXvfPNoWmbUKQSaQAHJL2AzMUjaj5Unx/5h/P3vR23tbZvbJYKCSHIcOHPHWMbF2T2CCCqpSlVKLMHYCw4WjK9sAKpJSCQ7G1nZ8+MaRtInKk9L/AxP5e9/rX9v8AXnfp0CgO7XGR1D5tFiOX/ehxR42y6nKxvEmbZCaXKRV3X11tfhF5rPcNYLZyZZUQSX4tYOSwbr6CA7U2X2pCkqpUkEPoQbsfG9oH/d/zI94fWJO2tSQFFIJdns7M/wAR5w5p1DOy9nCSkh3Ki6jxPLlApv2ckKVUUZlyAohJOrj+ZmIjaJOVJ9fnGP70L7yQxYva9uJvmMuIhxs7c/7W7KUqiZLS/ZgggMDSxJbdewc5tYABy8ec2fsibNmBJQQApNVQAACCoMXCrukjIhzcGp49pP2tSmpRSBa92uQB6kRlO1wSwUgngCM+DPnGb4tr/SOiZQZrEcwOmWUZnqpQo/hSo+QJhBW12cEpDZvYZOzks7XaL/ulVnQeIcH0eNcVO48kCyLvcEDQFyRmnvZs38Pp8fs4rwPZgOezRZhmweyrcY5B2dJC6TMIAIV2RUybufg/PneO5P2uEAVFKQSwzzYlvIHyjj4/DlN7ay8kvx4vD4JS6UJlTO0rG8SEhJf7wG5a7h200j32K2amaE1i6clAkEGzseEJ/wB8GVaPeHXjy9I0vbIBCSpIJBIB1AzPCOs8WmOpPjc7Y6UyZiJYNSg7lagSoXS6xcB2y0j5+uQUKlkoNUlTZBBUHSoCZUXSp1pJBAavV49/L2rVkUnoX+BgH96QSCTLfRwx3mye7G18jaNcVLlL9B+z2xCnDdnOS4JAoL2CQBYFRpDgkNTYiwLw3/8AzsrWtQfuqmKKfEE3HIxF7XZJWSmkZnMekUna9VkqQehB+BiXxtf0cqYt5k0qaqtSaeCUWl2/CQ6uG9CuJlmYeyllKlrdIAL0gggqVwABfwAuY62OxMskdqiSSXatIOTOz+Eaw20gLSxKHJAGX+J5+sc74fe1/rNOsrDpKAhSQpIADKDg0szgwYKjhzdu0qCVKSCQSAbWGZc2jcvaxPdKT0v8DHTms9w/idny1qClIBI9bNvDXxhoHwjh/wB+uRUh0liDa+epg0napORSel/nEmC9w3OwSSgy2ZJeyQAzl3FrF7vxhhzHKVttLsVocEg3a4YkZ8x5wWXtJw4KT0v8DF5qdQntH7OqXMMyXMCau8CDwAJFJ1YWP/XS2bs4SZYQC9ySriTmW008oVTtpKsloPiOvGNS9qhXdKTnkXysdYc1eocn4RKyCpIJTk4f/uCIQBYADoGjnK2uAWKkgjMEsRYHU8CI0jab5FJ6F/gYc06jmbdwKwpS6akku6bkMAGUOGd75wlsDZc1c1E4pKUJLgqsSGIASPHOw6x6Be0wCxKQeZb4mLl7RqDikjiL/OON/wAaXLp1nn1jpW25JMuoZoII/nVo5MwEpmKbcVSQesxKmzzCioGOrP2kAN6kAmm+RJs3jCH9PLqG8GdwmqztwdncjTllHa41x6gu2MMpeGl03pCFNpalQflZuVT6QgMXLUe+EHNSVsFAFipqrEEgXDi3SO7/AFpGg9YRmrlTFEFKHBuAWIPMPnfOJzfw3jfVD2BK7SauczJDJl2bdALEcHqUei0xcdCViaQwSAPH65xIsxq9xx8IBUXypLxacDhlXCZJsEuAk2SLJ6AD0hPZOMUZ00M4Q1LBid1zdy5e2Qy1hYYUMn/68AEANWAQ5BADd0AlRLjTjY+jP682Hx2kbJkgECWhiQSGDOkEC2jAq948YpOxpAZpUuzEbosRk0K4NUyWKUYMIDklpqWdgHyd2HLTmzWCxc1ZZcgyxS7laVXtusnqb8oy2bUgEMbg5g69YBhcOhJJSlILqFg2sHLtbwgGFrvUQcsgzFy4N76XiisXISd4pBUkWJDszmCypCUOEgJcuWDXyfyAjOJqbdIGbkhwAx0cPdtY1KBbez1gALwcuobiclF24FJtwuTBl4dJDEAgBgCLAWt0sPKMLrqtS27ZrsDv36N6QcQCqMFLLgoT3joOV4Ji5SVJVUApkqzD8/kPKJhq/aINgCw9q9Xyjc6prMLuXGl3+XrEGpcoJskAB8gG8bQDEYJC1JqSDmctQ0Gk1MKs9W629IwuuqxAG6wa9lb/AP6tFBVyQU0kBrWa1srQvIwaASyEhlBmSBkAQfUw0YVwqVvvKBtdgzKZPO+p8RwgVqfh03UUpJAdyHuBb+chFysIgEKCEg8QA987xqe7WYMQS/AG/pFyXp3rm+XBy3o0BifJSVJdKS5OYB0/4EFXKCrKAOtw8AnBdQpUALMCHcip+lm8jDIgFEYCW6vu0d78I/CD8zBMRhEKDqSksLOkFujxmQlYO8oEXcAMx3W6+0f8hwgs923SxcXzs9/SAzhsOlN0pAJFyA2d/KFJ2EUFMkSqSSwMvKxsWP4arw5hwad4ub3ZrPa3SMYkLfdUBawIdyy/L2T/AIkawETIIl0igK5J3Xd3b+XhbDYZYV/4hSWLIYsb2L62MdCFpSV1F1Ai7hmbKnrZ/OIgsyWDcgEjJwC3SFpElIAISkGkZACxYtbR4ZnAtu2NvJw/o8AkgtvEE8QGcaW0gM4hApJIBIBIcOxALfznG0SgnugDoAOWkZnuwYgMQS4fdu/yjUkGkVXUwc89YIFOwqSxKUkuMwD3iAfiYalSUpekAPmwAfPNup84BNBtSQM3fnYesMIyD5tfrrEaDnYVFiUIJKhcpGpeDS5SUiwA1sGvAcRV7JAsoXHtFqfn9IYgFp2Bl50IPdHdGRIT42gkvCISXSlILEOAHY5iJPCrUkJ42fVLDxuPEQSWCwfNg/Vr+sAHEYdLFRSkkOoEgG4GfoPKLkYJCDupSCzOBfTM65DyjU92sQGN3ya7/KLlAsKs9f50gMYqSkgkpBIGofgfiB5QSXJSkMkADgIzOJsxAD3fgx+bRcoGkVd5r9dYipOw6VhlAKGbGASsBLv92ndLC2VgfiYagOGr9psg7fi19G9IKMYXmYRBUHSCbqdruClj1+kMmF1hdVimlxZrtuOXf9WmqY0yPEiCJDY87sJY/qsQmwLpLsHuhNzYPfQk56PDUnEYpspCyM6VlnDikdLZ62tnANhSyZs4rllNSmDsQpKQEhQIOtyxAIfWG0fZvDhvuhZ2dSyL52Km0EayYx+HMJMWQe0SlKnsEqKhTZi5Au7+UGEwXuLemt/AjzjnH7OYfLsh5q1Chx/Mrzjc/YclaipUsEnqwsEsAMgwFuUZbMzcQAkkAqYsybnMDLxeBYfFOqns5gBFVRDJBLml+P1gmFwaZYIQGBLt/ilNuAZIHhG5Gv6lfGKM4tbINlHRkhze2UFQtwCzOHY5h9DA8T3FfpPwMEIgE5mLIJPZzDS4DDvOQHHKz+MMLmsmqkmwNIzvo3GIobw6K+KIJAK4fEklI7OYKt4kiyS3dVzt6wTFTmZNKyFOCpIBCcg58/QxuT7X6j8BExHcV+lXwMQVh8RW7pUli19eYgSsWXLS5hKHAswU5YkeAeG4Ge8nor5QEnYgpRVQpRtugb12+HygIxJBH3a94h7d1wkX6Q5ApOav1f7UQKFPxG8EULIULrA3Q7hjz1i8NiSokFC0sBdQYHpBZ/dV+k/AxFygpLKAILWPJjAAm4g1t2azSHCgLFxkOd4bhH+3ISEpALPbeVYhlPnxSItGAEoEy0uSGYqPzPGALhphJU6FJvrkbAW8oudOIUE0KIOagzJ6vHPkyVywkS5QtUCDM7rtxN3AB/7MdVeR6GABhsQSaaFJAAucjYW6/SMKxJcvKWKTbJld5Lhrs1+MMyu6Og+EVMzT+o/6FwAxiDRVQp/w65t/zAFYxQuJMwku4tZmA8x/DD8CR3ldR8BACnTyCkBCiDmR7OWf80gEieSaTLUkAWUci1vheH1CFkd1P6U/AQqA4qaQwoUoKcEht0cS8aw04qDlJQXyOfXpF4junpBTBAJs0gtQohgagzOC4T6Dz1hnDrKg5BTnY55wOZkP1J/1CGExGi0+aQWoUWFQIa5Hs36/y7HkLKkgkFJPsnMdYk32f1D5wWCgYtdKXCVKuLJztfycNbjBozPy/wAk/wCpMaeAWxE4vRQshVioCwcC/r6GJIxhUSDLWlhmRY3yEGxPcV+k/AxswgVmYi9NCmNqgLCzv8ovDYsrJBlrS2qgwPSCz+6YKRBQMRiKG3VKctuh25nhAVY2n/xzC5JsnJmT5FnH8EOtA5Xtfq+SYgtamBLGwdtenWFFY0hyUTLWanN9R5esNzZYUGL5g2tkXhMbNQFEb+8lT75GoyZmz/looakTakhTFL6KDEXa4i4zhsKlAYPcvcvwHyiRAjg+9m1jeEsNi5wSHxOGVzLuTclwKeGTBrjR4fwaXV4GCjZElm7JBs10gluZNzHTP65YfCKMVNt9/h73alVwkqCyne3u6rIaHlFS8ZNWs9nPkKBJYMokB0qDtrQS/PoW6idnSgzS0CkMN0WFyw4ByfMxmTs2UggolpSRYUgDRtOVuTnjGNttYmaUh0gkuLXy42gMuctwKGBAKnOTuSx6geeUONEIigWIehTByxYcTw5QSLaIBFAJiz2iQEullOp+73WDav8AKLnLUGpD3vyDG4bmw8YMREpgEE4iYMpRukKO8BvkgFPk58GhvEPSWFWjOzgljfo8Epi6YgFIWSkFQpJFxwMZmqUFJZLjIngDn8BB6YgEUDxKyEkpFRAsOJ4Quict7S7GYQSS261lAZvYW/7hxUU0QAxE1QIAQVA2JBAYF3N/Dzi8NNUXqTSBlzuofAA+MGjUAniJqwqyHYGk86bPe1yR/LsrUWsHNviH9HjYiRQkmevdPZXUd64tdCXAJ/C5blG8TOWHCUVBj50uPW0NRIBeXMVU1DJYXtwVaxL5J96MYqYsHdRUwJF2vSvyuw/y5Q3EiASyaXAu2XPhCfbzLESrl6gVAszAXB4fXRj0HiGAWxK1BqE1cbtqPkT5QFClVsUMkCxd8qWDdH8oeMBXBAcS9JYVHhxuILFRIIHNWp7JqDE5tvAgpFzl9IPhphKQVBiQCRwLXEYhiULQWFFT11KHZ2DlKnFyBqHfU9YNg5i1JdaaS5DO9hkXhhojRlvRfFLUGZNWZ6FIdP8A7ADx5QZJsNC3lGmiNAJTZ66qezdJcEu1nUNbZAHx5xUnFTCtjLZN95+DtbnaHWiNBCSsQsqpMslLm7jQqbNhoD4xeHxUxSmVLpF95+VrfzPkWcaI0FVCuDnrKiFSykM7u97BobaLEBiYogWD3HqQCfAOfCERjJlNXYqqDAB8wWJ0cZcG5u4jotFNFAMDOUtLrQUF+6S/C/8AOESDiJEH/9k=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8383AD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92"/>
          <a:stretch>
            <a:fillRect/>
          </a:stretch>
        </p:blipFill>
        <p:spPr bwMode="auto">
          <a:xfrm>
            <a:off x="0" y="12192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85800" y="45720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en-US" sz="4000" b="1" kern="0" dirty="0">
                <a:solidFill>
                  <a:srgbClr val="0000FF"/>
                </a:solidFill>
                <a:latin typeface="Helvetica" charset="0"/>
              </a:rPr>
              <a:t>D</a:t>
            </a:r>
            <a:r>
              <a:rPr lang="en-US" sz="4000" b="1" kern="0" dirty="0" smtClean="0">
                <a:solidFill>
                  <a:srgbClr val="0000FF"/>
                </a:solidFill>
                <a:latin typeface="Helvetica" charset="0"/>
              </a:rPr>
              <a:t>NA viruses</a:t>
            </a:r>
            <a:br>
              <a:rPr lang="en-US" sz="4000" b="1" kern="0" dirty="0" smtClean="0">
                <a:solidFill>
                  <a:srgbClr val="0000FF"/>
                </a:solidFill>
                <a:latin typeface="Helvetica" charset="0"/>
              </a:rPr>
            </a:br>
            <a:r>
              <a:rPr lang="en-US" sz="4000" b="1" kern="0" dirty="0" smtClean="0">
                <a:solidFill>
                  <a:srgbClr val="0000FF"/>
                </a:solidFill>
                <a:latin typeface="Helvetica" charset="0"/>
              </a:rPr>
              <a:t/>
            </a:r>
            <a:br>
              <a:rPr lang="en-US" sz="4000" b="1" kern="0" dirty="0" smtClean="0">
                <a:solidFill>
                  <a:srgbClr val="0000FF"/>
                </a:solidFill>
                <a:latin typeface="Helvetica" charset="0"/>
              </a:rPr>
            </a:br>
            <a:endParaRPr lang="en-US" kern="0" dirty="0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4369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r>
              <a:rPr lang="en-US" sz="4000" b="1" smtClean="0">
                <a:solidFill>
                  <a:srgbClr val="0000FF"/>
                </a:solidFill>
                <a:latin typeface="Helvetica" pitchFamily="34" charset="0"/>
              </a:rPr>
              <a:t>RNA viruses</a:t>
            </a:r>
            <a:br>
              <a:rPr lang="en-US" sz="4000" b="1" smtClean="0">
                <a:solidFill>
                  <a:srgbClr val="0000FF"/>
                </a:solidFill>
                <a:latin typeface="Helvetica" pitchFamily="34" charset="0"/>
              </a:rPr>
            </a:br>
            <a:r>
              <a:rPr lang="en-US" sz="4000" b="1" smtClean="0">
                <a:solidFill>
                  <a:srgbClr val="0000FF"/>
                </a:solidFill>
                <a:latin typeface="Helvetica" pitchFamily="34" charset="0"/>
              </a:rPr>
              <a:t/>
            </a:r>
            <a:br>
              <a:rPr lang="en-US" sz="4000" b="1" smtClean="0">
                <a:solidFill>
                  <a:srgbClr val="0000FF"/>
                </a:solidFill>
                <a:latin typeface="Helvetica" pitchFamily="34" charset="0"/>
              </a:rPr>
            </a:br>
            <a:endParaRPr lang="en-US" smtClean="0"/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4648200" y="5867400"/>
            <a:ext cx="3810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200" smtClean="0">
              <a:solidFill>
                <a:srgbClr val="8383AD"/>
              </a:solidFill>
              <a:latin typeface="Times" pitchFamily="18" charset="0"/>
              <a:cs typeface="Arial" charset="0"/>
            </a:endParaRP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4724400" y="6019800"/>
            <a:ext cx="3657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smtClean="0">
                <a:solidFill>
                  <a:srgbClr val="8383AD"/>
                </a:solidFill>
                <a:latin typeface="Helvetica" pitchFamily="34" charset="0"/>
                <a:cs typeface="Arial" charset="0"/>
              </a:rPr>
              <a:t>From Principles of Virology Flint et al ASM Press</a:t>
            </a:r>
          </a:p>
        </p:txBody>
      </p:sp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59"/>
          <a:stretch>
            <a:fillRect/>
          </a:stretch>
        </p:blipFill>
        <p:spPr bwMode="auto">
          <a:xfrm>
            <a:off x="44450" y="990600"/>
            <a:ext cx="90995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04627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Techniques to Study </a:t>
            </a:r>
            <a:r>
              <a:rPr lang="en-CA" dirty="0" smtClean="0"/>
              <a:t>V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7406" y="1226436"/>
            <a:ext cx="6268810" cy="4900006"/>
          </a:xfrm>
        </p:spPr>
        <p:txBody>
          <a:bodyPr/>
          <a:lstStyle/>
          <a:p>
            <a:pPr lvl="0"/>
            <a:r>
              <a:rPr lang="en-CA" b="1" dirty="0" smtClean="0"/>
              <a:t>X-ray </a:t>
            </a:r>
            <a:r>
              <a:rPr lang="en-CA" b="1" dirty="0"/>
              <a:t>Crystallography </a:t>
            </a:r>
            <a:r>
              <a:rPr lang="en-CA" dirty="0"/>
              <a:t>– X-rays are directed at a sample. How those rays scatter can be used to determine the structure of that sample.</a:t>
            </a:r>
            <a:endParaRPr lang="en-GB" dirty="0"/>
          </a:p>
          <a:p>
            <a:pPr lvl="0"/>
            <a:r>
              <a:rPr lang="en-CA" b="1" dirty="0"/>
              <a:t>Atomic Force Microscopic </a:t>
            </a:r>
            <a:r>
              <a:rPr lang="en-CA" dirty="0"/>
              <a:t>– a tiny tip probes a surface, from which the shape of the surface can be determined.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2" descr="F:\Bachelor of Medicine And Bachelor of Surgery\MBChB  Year  2\MEDICAL MICROBIOLOGY\VIROLOGY\introduction to virology\PICT00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85" t="31852" r="17593" b="10123"/>
          <a:stretch/>
        </p:blipFill>
        <p:spPr bwMode="auto">
          <a:xfrm>
            <a:off x="6516216" y="2209800"/>
            <a:ext cx="2489200" cy="3979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4704276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medspan_bluebeauty_new">
  <a:themeElements>
    <a:clrScheme name="medspan_bluebeauty_ne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edspan_bluebeauty_ne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medspan_bluebeauty_n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span_bluebeauty_ne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span_bluebeauty_ne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span_bluebeauty_ne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span_bluebeauty_ne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span_bluebeauty_ne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span_bluebeauty_ne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span_bluebeauty_ne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span_bluebeauty_ne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span_bluebeauty_ne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span_bluebeauty_ne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span_bluebeauty_ne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1302</Words>
  <Application>Microsoft Office PowerPoint</Application>
  <PresentationFormat>On-screen Show (4:3)</PresentationFormat>
  <Paragraphs>359</Paragraphs>
  <Slides>29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medspan_bluebeauty_new</vt:lpstr>
      <vt:lpstr>CLASSIFICATION OF VIRUSES</vt:lpstr>
      <vt:lpstr>Classification of Viruses</vt:lpstr>
      <vt:lpstr>PowerPoint Presentation</vt:lpstr>
      <vt:lpstr>DNA viruses</vt:lpstr>
      <vt:lpstr>PowerPoint Presentation</vt:lpstr>
      <vt:lpstr>RNA viruses</vt:lpstr>
      <vt:lpstr>PowerPoint Presentation</vt:lpstr>
      <vt:lpstr>RNA viruses  </vt:lpstr>
      <vt:lpstr>Techniques to Study V</vt:lpstr>
      <vt:lpstr>PowerPoint Presentation</vt:lpstr>
      <vt:lpstr>Classification of viruses: Traditional</vt:lpstr>
      <vt:lpstr>PowerPoint Presentation</vt:lpstr>
      <vt:lpstr>The LHT system of classification</vt:lpstr>
      <vt:lpstr>Baltimore classification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 OF VIRUSES</dc:title>
  <dc:creator>Dr. Kimaiga H.O. MBChB (UoN)</dc:creator>
  <cp:lastModifiedBy>Dr. Kimaiga H.O. MBChB (UoN)</cp:lastModifiedBy>
  <cp:revision>1</cp:revision>
  <dcterms:created xsi:type="dcterms:W3CDTF">2013-12-29T08:23:19Z</dcterms:created>
  <dcterms:modified xsi:type="dcterms:W3CDTF">2013-12-29T08:24:29Z</dcterms:modified>
</cp:coreProperties>
</file>