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45278-57B8-4909-90E8-D210F87A90E8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6CEE-4F89-430D-B874-46C2FCF7F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125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9278C-DBDE-4A18-885C-8236BE5F2F40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02FCD-8595-4541-ABE2-D9B9935D7269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39B6F-863D-41B4-9AE5-CAA947EDEC77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21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2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622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6444" y="1708405"/>
            <a:ext cx="7771113" cy="1470288"/>
          </a:xfrm>
        </p:spPr>
        <p:txBody>
          <a:bodyPr/>
          <a:lstStyle>
            <a:lvl1pPr>
              <a:defRPr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457" y="3636275"/>
            <a:ext cx="6401086" cy="1752871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2301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EE4A91-D05E-49BD-834B-DC1AA0584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78696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108BDA-5D94-4996-92FD-87C9489854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403978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06" y="1226436"/>
            <a:ext cx="4221628" cy="490000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6323" y="1226436"/>
            <a:ext cx="4221628" cy="490000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FD1C7-1A52-4EAB-A499-515C142CF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05214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A42017-CFB3-4836-841E-5F426F4723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96479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C720ED-E4E8-475D-8ADD-EDFEC9A9EC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92176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B7C81D-7414-403A-8CC4-CC3E939026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76084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14989C-56B7-49D4-99D8-5932B9D7E5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9470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399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3F52B7-7042-4F64-8800-68A5063D9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961081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E9A660-F116-4C4F-9646-7CC5BE6A7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88760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2814" y="124796"/>
            <a:ext cx="2145136" cy="60016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06" y="124796"/>
            <a:ext cx="6298119" cy="60016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7F18EB-2E4E-4F8D-ACF1-8003CA55A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5018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06" y="124796"/>
            <a:ext cx="8580544" cy="810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7406" y="1226436"/>
            <a:ext cx="4221628" cy="49000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6323" y="1226436"/>
            <a:ext cx="4221628" cy="49000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082176" y="6548164"/>
            <a:ext cx="2133695" cy="324181"/>
          </a:xfrm>
        </p:spPr>
        <p:txBody>
          <a:bodyPr/>
          <a:lstStyle>
            <a:lvl1pPr>
              <a:defRPr/>
            </a:lvl1pPr>
          </a:lstStyle>
          <a:p>
            <a:fld id="{BD196A3A-B667-457E-A3B9-0921DD7C0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308282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06" y="124796"/>
            <a:ext cx="8580544" cy="810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7406" y="1226436"/>
            <a:ext cx="4221628" cy="49000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06323" y="1226436"/>
            <a:ext cx="4221628" cy="4900006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082176" y="6548164"/>
            <a:ext cx="2133695" cy="324181"/>
          </a:xfrm>
        </p:spPr>
        <p:txBody>
          <a:bodyPr/>
          <a:lstStyle>
            <a:lvl1pPr>
              <a:defRPr/>
            </a:lvl1pPr>
          </a:lstStyle>
          <a:p>
            <a:fld id="{AB0C43B7-7964-4CEE-AB10-1145EE2E5B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09521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06" y="124796"/>
            <a:ext cx="8580544" cy="810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7406" y="1226436"/>
            <a:ext cx="8580544" cy="4900006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82176" y="6548164"/>
            <a:ext cx="2133695" cy="324181"/>
          </a:xfrm>
        </p:spPr>
        <p:txBody>
          <a:bodyPr/>
          <a:lstStyle>
            <a:lvl1pPr>
              <a:defRPr/>
            </a:lvl1pPr>
          </a:lstStyle>
          <a:p>
            <a:fld id="{EFDA1F57-8964-45D8-A724-3A45E8833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6309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53208E-8FA6-4DC0-A9E5-B7F153885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22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4000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17002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7002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4213" y="38338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3" y="3833813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FB22F6E-54ED-4BAE-99EC-9B588C47F8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8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8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10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3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3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44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39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9D02-3A98-4B94-8B8D-04CB2E10BAE9}" type="datetimeFigureOut">
              <a:rPr lang="en-GB" smtClean="0"/>
              <a:t>29/12/2013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53E8-F628-425D-841E-18458E94D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1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406" y="124796"/>
            <a:ext cx="8580544" cy="81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406" y="1226436"/>
            <a:ext cx="8580544" cy="490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82176" y="6548164"/>
            <a:ext cx="2133695" cy="32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defTabSz="915001" eaLnBrk="1" hangingPunct="1">
              <a:defRPr sz="1400">
                <a:solidFill>
                  <a:srgbClr val="DDDDDD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63740A-2682-48A3-AEE7-289C6921D5F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678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2pPr>
      <a:lvl3pPr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3pPr>
      <a:lvl4pPr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4pPr>
      <a:lvl5pPr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5pPr>
      <a:lvl6pPr marL="412394"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6pPr>
      <a:lvl7pPr marL="824789"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7pPr>
      <a:lvl8pPr marL="1237183"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8pPr>
      <a:lvl9pPr marL="1649578" algn="ctr" defTabSz="915001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" pitchFamily="34" charset="0"/>
        </a:defRPr>
      </a:lvl9pPr>
    </p:titleStyle>
    <p:bodyStyle>
      <a:lvl1pPr marL="342231" indent="-342231" algn="l" defTabSz="915001" rtl="0" fontAlgn="base">
        <a:spcBef>
          <a:spcPct val="20000"/>
        </a:spcBef>
        <a:spcAft>
          <a:spcPct val="0"/>
        </a:spcAft>
        <a:buBlip>
          <a:blip r:embed="rId19"/>
        </a:buBlip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fontAlgn="base">
        <a:spcBef>
          <a:spcPct val="20000"/>
        </a:spcBef>
        <a:spcAft>
          <a:spcPct val="0"/>
        </a:spcAft>
        <a:buBlip>
          <a:blip r:embed="rId20"/>
        </a:buBlip>
        <a:defRPr sz="2500">
          <a:solidFill>
            <a:schemeClr val="tx1"/>
          </a:solidFill>
          <a:latin typeface="+mn-lt"/>
        </a:defRPr>
      </a:lvl2pPr>
      <a:lvl3pPr marL="1142676" indent="-227677" algn="l" defTabSz="915001" rtl="0" fontAlgn="base">
        <a:spcBef>
          <a:spcPct val="20000"/>
        </a:spcBef>
        <a:spcAft>
          <a:spcPct val="0"/>
        </a:spcAft>
        <a:buBlip>
          <a:blip r:embed="rId21"/>
        </a:buBlip>
        <a:defRPr sz="2200">
          <a:solidFill>
            <a:schemeClr val="tx1"/>
          </a:solidFill>
          <a:latin typeface="+mn-lt"/>
        </a:defRPr>
      </a:lvl3pPr>
      <a:lvl4pPr marL="1599461" indent="-227677" algn="l" defTabSz="915001" rtl="0" fontAlgn="base">
        <a:spcBef>
          <a:spcPct val="20000"/>
        </a:spcBef>
        <a:spcAft>
          <a:spcPct val="0"/>
        </a:spcAft>
        <a:buBlip>
          <a:blip r:embed="rId19"/>
        </a:buBlip>
        <a:defRPr sz="2000">
          <a:solidFill>
            <a:schemeClr val="tx1"/>
          </a:solidFill>
          <a:latin typeface="+mn-lt"/>
        </a:defRPr>
      </a:lvl4pPr>
      <a:lvl5pPr marL="2057677" indent="-229108" algn="l" defTabSz="915001" rtl="0" fontAlgn="base">
        <a:spcBef>
          <a:spcPct val="20000"/>
        </a:spcBef>
        <a:spcAft>
          <a:spcPct val="0"/>
        </a:spcAft>
        <a:buBlip>
          <a:blip r:embed="rId20"/>
        </a:buBlip>
        <a:defRPr sz="2000">
          <a:solidFill>
            <a:schemeClr val="tx1"/>
          </a:solidFill>
          <a:latin typeface="+mn-lt"/>
        </a:defRPr>
      </a:lvl5pPr>
      <a:lvl6pPr marL="2470071" indent="-229108" algn="l" defTabSz="915001" rtl="0" fontAlgn="base">
        <a:spcBef>
          <a:spcPct val="20000"/>
        </a:spcBef>
        <a:spcAft>
          <a:spcPct val="0"/>
        </a:spcAft>
        <a:buBlip>
          <a:blip r:embed="rId20"/>
        </a:buBlip>
        <a:defRPr sz="2000">
          <a:solidFill>
            <a:schemeClr val="tx1"/>
          </a:solidFill>
          <a:latin typeface="+mn-lt"/>
        </a:defRPr>
      </a:lvl6pPr>
      <a:lvl7pPr marL="2882465" indent="-229108" algn="l" defTabSz="915001" rtl="0" fontAlgn="base">
        <a:spcBef>
          <a:spcPct val="20000"/>
        </a:spcBef>
        <a:spcAft>
          <a:spcPct val="0"/>
        </a:spcAft>
        <a:buBlip>
          <a:blip r:embed="rId20"/>
        </a:buBlip>
        <a:defRPr sz="2000">
          <a:solidFill>
            <a:schemeClr val="tx1"/>
          </a:solidFill>
          <a:latin typeface="+mn-lt"/>
        </a:defRPr>
      </a:lvl7pPr>
      <a:lvl8pPr marL="3294860" indent="-229108" algn="l" defTabSz="915001" rtl="0" fontAlgn="base">
        <a:spcBef>
          <a:spcPct val="20000"/>
        </a:spcBef>
        <a:spcAft>
          <a:spcPct val="0"/>
        </a:spcAft>
        <a:buBlip>
          <a:blip r:embed="rId20"/>
        </a:buBlip>
        <a:defRPr sz="2000">
          <a:solidFill>
            <a:schemeClr val="tx1"/>
          </a:solidFill>
          <a:latin typeface="+mn-lt"/>
        </a:defRPr>
      </a:lvl8pPr>
      <a:lvl9pPr marL="3707254" indent="-229108" algn="l" defTabSz="915001" rtl="0" fontAlgn="base">
        <a:spcBef>
          <a:spcPct val="20000"/>
        </a:spcBef>
        <a:spcAft>
          <a:spcPct val="0"/>
        </a:spcAft>
        <a:buBlip>
          <a:blip r:embed="rId20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836712"/>
            <a:ext cx="7916416" cy="2655168"/>
          </a:xfrm>
        </p:spPr>
        <p:txBody>
          <a:bodyPr/>
          <a:lstStyle/>
          <a:p>
            <a:pPr algn="ctr"/>
            <a:r>
              <a:rPr lang="en-GB" sz="5400" b="1" dirty="0"/>
              <a:t>VIRAL </a:t>
            </a:r>
            <a:r>
              <a:rPr lang="en-GB" sz="5400" b="1" dirty="0" smtClean="0"/>
              <a:t>REPLICATION</a:t>
            </a:r>
            <a:endParaRPr lang="en-US" altLang="zh-TW" sz="54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KIMAIGA H.O</a:t>
            </a:r>
          </a:p>
          <a:p>
            <a:r>
              <a:rPr lang="en-US" b="1" dirty="0" smtClean="0"/>
              <a:t>MBChB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101855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Virus Replication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Viral populations do not grow through cell division, because they are </a:t>
            </a:r>
            <a:r>
              <a:rPr lang="en-US" dirty="0" err="1" smtClean="0"/>
              <a:t>acellular</a:t>
            </a:r>
            <a:r>
              <a:rPr lang="en-US" dirty="0" smtClean="0"/>
              <a:t>. A virus is unable to grow or reproduce outside a host cell.</a:t>
            </a:r>
          </a:p>
          <a:p>
            <a:r>
              <a:rPr lang="en-US" dirty="0" smtClean="0"/>
              <a:t>It replicates within the host cell while utilizing the host cell’s nucleic acids</a:t>
            </a:r>
          </a:p>
          <a:p>
            <a:pPr lvl="0"/>
            <a:r>
              <a:rPr lang="en-CA" dirty="0" smtClean="0"/>
              <a:t>Viral life cycle consists of 6 stages within the host cell.</a:t>
            </a:r>
            <a:endParaRPr lang="en-US" dirty="0" smtClean="0"/>
          </a:p>
          <a:p>
            <a:pPr lvl="1"/>
            <a:r>
              <a:rPr lang="en-US" dirty="0" smtClean="0"/>
              <a:t>Attachment</a:t>
            </a:r>
            <a:endParaRPr lang="en-GB" dirty="0" smtClean="0"/>
          </a:p>
          <a:p>
            <a:pPr lvl="1"/>
            <a:r>
              <a:rPr lang="en-US" dirty="0" smtClean="0"/>
              <a:t>Penetration</a:t>
            </a:r>
            <a:endParaRPr lang="en-GB" dirty="0" smtClean="0"/>
          </a:p>
          <a:p>
            <a:pPr lvl="1"/>
            <a:r>
              <a:rPr lang="en-US" dirty="0" err="1" smtClean="0"/>
              <a:t>Uncoating</a:t>
            </a:r>
            <a:endParaRPr lang="en-GB" dirty="0" smtClean="0"/>
          </a:p>
          <a:p>
            <a:pPr lvl="1"/>
            <a:r>
              <a:rPr lang="en-US" dirty="0" smtClean="0"/>
              <a:t>Multiplication-Transcription, Translation</a:t>
            </a:r>
          </a:p>
          <a:p>
            <a:pPr lvl="1"/>
            <a:r>
              <a:rPr lang="en-US" dirty="0" smtClean="0"/>
              <a:t>Assembly</a:t>
            </a:r>
            <a:endParaRPr lang="en-GB" dirty="0" smtClean="0"/>
          </a:p>
          <a:p>
            <a:pPr lvl="1"/>
            <a:r>
              <a:rPr lang="en-US" dirty="0" smtClean="0"/>
              <a:t>Release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51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Phases of Virus Replication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Attachment (adsorption): the phage attaches to a protein receptor or polysaccharide molecule (receptor) on the surface of the bacterial cell.</a:t>
            </a:r>
          </a:p>
          <a:p>
            <a:r>
              <a:rPr lang="en-US" dirty="0" smtClean="0"/>
              <a:t>Penetration: the phage injects its DNA into the bacterial cell; the capsid remains on the outer surface of the cell.</a:t>
            </a:r>
          </a:p>
          <a:p>
            <a:pPr lvl="1"/>
            <a:r>
              <a:rPr lang="en-US" dirty="0" smtClean="0"/>
              <a:t>Translocation </a:t>
            </a:r>
            <a:r>
              <a:rPr lang="en-US" dirty="0" err="1" smtClean="0"/>
              <a:t>e.g</a:t>
            </a:r>
            <a:r>
              <a:rPr lang="en-US" dirty="0" smtClean="0"/>
              <a:t> Polio</a:t>
            </a:r>
          </a:p>
          <a:p>
            <a:pPr lvl="1"/>
            <a:r>
              <a:rPr lang="en-US" dirty="0" smtClean="0"/>
              <a:t>Endocytosis </a:t>
            </a:r>
            <a:r>
              <a:rPr lang="en-US" dirty="0" err="1" smtClean="0"/>
              <a:t>e.g</a:t>
            </a:r>
            <a:r>
              <a:rPr lang="en-US" dirty="0" smtClean="0"/>
              <a:t> Influenza</a:t>
            </a:r>
          </a:p>
          <a:p>
            <a:pPr lvl="1"/>
            <a:r>
              <a:rPr lang="en-US" dirty="0" smtClean="0"/>
              <a:t>Fusion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Parainfluenza</a:t>
            </a:r>
            <a:r>
              <a:rPr lang="en-US" dirty="0" smtClean="0"/>
              <a:t> and HIV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2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Uncoating</a:t>
            </a:r>
            <a:r>
              <a:rPr lang="en-US" dirty="0" smtClean="0"/>
              <a:t>: Removal of lipid membrane and protein coat </a:t>
            </a:r>
            <a:r>
              <a:rPr lang="en-US" altLang="zh-CN" dirty="0" smtClean="0"/>
              <a:t>by cellular proteases “opening up” the capsid</a:t>
            </a:r>
          </a:p>
          <a:p>
            <a:r>
              <a:rPr lang="en-GB" dirty="0" smtClean="0"/>
              <a:t>Transcription- Involves production of mRNA. RNA viruses use virus specified enzymes. DNA viruses uses host cell enzymes</a:t>
            </a:r>
          </a:p>
          <a:p>
            <a:r>
              <a:rPr lang="en-GB" dirty="0" smtClean="0"/>
              <a:t>Translation- Synthesis of viral proteins</a:t>
            </a:r>
          </a:p>
          <a:p>
            <a:pPr lvl="1"/>
            <a:r>
              <a:rPr lang="en-GB" dirty="0" smtClean="0"/>
              <a:t>RNA viruses- Viruses specified polymerases</a:t>
            </a:r>
          </a:p>
          <a:p>
            <a:pPr lvl="1"/>
            <a:r>
              <a:rPr lang="en-GB" dirty="0" smtClean="0"/>
              <a:t>DNA viruses- Host cell polymerases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1422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Assembly: the viral proteins are assembled to produce complete viral particles (</a:t>
            </a:r>
            <a:r>
              <a:rPr lang="en-US" dirty="0" err="1" smtClean="0"/>
              <a:t>virions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Release: is when the host cell bursts open and all of the new </a:t>
            </a:r>
            <a:r>
              <a:rPr lang="en-US" dirty="0" err="1" smtClean="0"/>
              <a:t>virions</a:t>
            </a:r>
            <a:r>
              <a:rPr lang="en-US" dirty="0" smtClean="0"/>
              <a:t> escape from the bacterial cell. </a:t>
            </a:r>
          </a:p>
          <a:p>
            <a:pPr lvl="1"/>
            <a:r>
              <a:rPr lang="en-US" dirty="0" smtClean="0"/>
              <a:t>Disintegration/ </a:t>
            </a:r>
            <a:r>
              <a:rPr lang="en-CA" dirty="0" smtClean="0"/>
              <a:t>cell </a:t>
            </a:r>
            <a:r>
              <a:rPr lang="en-CA" dirty="0" err="1" smtClean="0"/>
              <a:t>lysis</a:t>
            </a:r>
            <a:r>
              <a:rPr lang="en-CA" dirty="0" smtClean="0"/>
              <a:t> -</a:t>
            </a:r>
            <a:r>
              <a:rPr lang="en-CA" dirty="0" err="1" smtClean="0"/>
              <a:t>unenveloped</a:t>
            </a:r>
            <a:r>
              <a:rPr lang="en-CA" dirty="0" smtClean="0"/>
              <a:t>/</a:t>
            </a:r>
            <a:r>
              <a:rPr lang="en-US" dirty="0" smtClean="0"/>
              <a:t>Naked viruses.</a:t>
            </a:r>
          </a:p>
          <a:p>
            <a:pPr lvl="1"/>
            <a:r>
              <a:rPr lang="en-US" dirty="0" smtClean="0"/>
              <a:t>Budding though plasma membrane leaving with envelope hence called enveloped viruses. Do not necessarily kill the host cell. </a:t>
            </a:r>
            <a:r>
              <a:rPr lang="en-CA" dirty="0" smtClean="0"/>
              <a:t>Thus, some budding viruses may be able to set up persistence. E.g. Herpes.</a:t>
            </a:r>
            <a:endParaRPr lang="en-GB" dirty="0" smtClean="0"/>
          </a:p>
          <a:p>
            <a:pPr lvl="1"/>
            <a:r>
              <a:rPr lang="en-US" dirty="0" smtClean="0"/>
              <a:t>Not every released </a:t>
            </a:r>
            <a:r>
              <a:rPr lang="en-US" dirty="0" err="1" smtClean="0"/>
              <a:t>virion</a:t>
            </a:r>
            <a:r>
              <a:rPr lang="en-US" dirty="0" smtClean="0"/>
              <a:t> is infectious</a:t>
            </a:r>
          </a:p>
          <a:p>
            <a:pPr lvl="1"/>
            <a:r>
              <a:rPr lang="en-CA" dirty="0" smtClean="0"/>
              <a:t>CD4 cell count to know spread of HIV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65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06_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77"/>
            <a:ext cx="9144000" cy="674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80694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 </a:t>
            </a:r>
            <a:r>
              <a:rPr lang="en-GB" dirty="0"/>
              <a:t>Products of viral replication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1084263" algn="l"/>
              </a:tabLst>
            </a:pPr>
            <a:r>
              <a:rPr lang="en-GB" smtClean="0"/>
              <a:t>Virion</a:t>
            </a:r>
            <a:r>
              <a:rPr lang="en-GB" dirty="0" smtClean="0"/>
              <a:t>  </a:t>
            </a:r>
          </a:p>
          <a:p>
            <a:pPr>
              <a:tabLst>
                <a:tab pos="1084263" algn="l"/>
              </a:tabLst>
            </a:pPr>
            <a:r>
              <a:rPr lang="en-GB" dirty="0" smtClean="0"/>
              <a:t>Defective virus - Deficiency </a:t>
            </a:r>
            <a:r>
              <a:rPr lang="en-GB" dirty="0"/>
              <a:t>in some aspects of replication, but interfering the replication of normal viruses </a:t>
            </a:r>
            <a:endParaRPr lang="en-GB" dirty="0" smtClean="0"/>
          </a:p>
          <a:p>
            <a:pPr>
              <a:tabLst>
                <a:tab pos="1084263" algn="l"/>
              </a:tabLst>
            </a:pPr>
            <a:r>
              <a:rPr lang="en-GB" dirty="0" smtClean="0"/>
              <a:t>Abortive infection </a:t>
            </a:r>
            <a:r>
              <a:rPr lang="en-GB" dirty="0"/>
              <a:t>- When a virus infects a cell (or host), but cannot complete the full replication cycle ( not biosynthesize their components or not assemble </a:t>
            </a:r>
            <a:r>
              <a:rPr lang="en-GB" dirty="0" err="1"/>
              <a:t>virions</a:t>
            </a:r>
            <a:r>
              <a:rPr lang="en-GB" dirty="0"/>
              <a:t>.), i.e. a non-productive infection</a:t>
            </a:r>
            <a:r>
              <a:rPr lang="en-GB" dirty="0" smtClean="0"/>
              <a:t>.</a:t>
            </a:r>
          </a:p>
          <a:p>
            <a:pPr>
              <a:tabLst>
                <a:tab pos="1084263" algn="l"/>
              </a:tabLst>
            </a:pPr>
            <a:r>
              <a:rPr lang="en-GB" dirty="0" smtClean="0"/>
              <a:t>Integration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28004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FF0000"/>
                </a:solidFill>
              </a:rPr>
              <a:t>Bacteriophage</a:t>
            </a:r>
            <a:endParaRPr lang="en-GB" sz="3600" b="1">
              <a:solidFill>
                <a:srgbClr val="FF0000"/>
              </a:solidFill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5338936" cy="4349079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Virulent bacteriophages always cause what is known as the lytic cycle, Which ends with the destruction (</a:t>
            </a:r>
            <a:r>
              <a:rPr lang="en-US" sz="2400" dirty="0" err="1">
                <a:solidFill>
                  <a:schemeClr val="tx2"/>
                </a:solidFill>
              </a:rPr>
              <a:t>lysis</a:t>
            </a:r>
            <a:r>
              <a:rPr lang="en-US" sz="2400" dirty="0">
                <a:solidFill>
                  <a:schemeClr val="tx2"/>
                </a:solidFill>
              </a:rPr>
              <a:t>) of the bacterial cell? The most phages, the whole process (from attachment to </a:t>
            </a:r>
            <a:r>
              <a:rPr lang="en-US" sz="2400" dirty="0" err="1">
                <a:solidFill>
                  <a:schemeClr val="tx2"/>
                </a:solidFill>
              </a:rPr>
              <a:t>lysis</a:t>
            </a:r>
            <a:r>
              <a:rPr lang="en-US" sz="2400" dirty="0">
                <a:solidFill>
                  <a:schemeClr val="tx2"/>
                </a:solidFill>
              </a:rPr>
              <a:t>) takes less than 1hour.</a:t>
            </a:r>
            <a:endParaRPr lang="en-GB" sz="2400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GB" sz="2400" dirty="0"/>
          </a:p>
        </p:txBody>
      </p:sp>
      <p:pic>
        <p:nvPicPr>
          <p:cNvPr id="64519" name="Picture 7" descr="Transmission electron micrograph of multiple bacteriophages attached to a bacterial cell wa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6136" y="1628800"/>
            <a:ext cx="3275856" cy="45292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11111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span_bluebeauty_new">
  <a:themeElements>
    <a:clrScheme name="medspan_bluebeauty_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span_bluebeauty_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edspan_bluebeauty_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span_bluebeauty_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span_bluebeauty_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span_bluebeauty_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span_bluebeauty_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span_bluebeauty_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span_bluebeauty_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span_bluebeauty_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span_bluebeauty_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span_bluebeauty_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span_bluebeauty_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span_bluebeauty_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353</Words>
  <Application>Microsoft Office PowerPoint</Application>
  <PresentationFormat>On-screen Show (4:3)</PresentationFormat>
  <Paragraphs>40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medspan_bluebeauty_new</vt:lpstr>
      <vt:lpstr>VIRAL REPLICATION</vt:lpstr>
      <vt:lpstr>Virus Replication</vt:lpstr>
      <vt:lpstr>Phases of Virus Replication</vt:lpstr>
      <vt:lpstr>PowerPoint Presentation</vt:lpstr>
      <vt:lpstr>PowerPoint Presentation</vt:lpstr>
      <vt:lpstr>PowerPoint Presentation</vt:lpstr>
      <vt:lpstr>  Products of viral replication </vt:lpstr>
      <vt:lpstr>Bacteriophage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REPLICATION</dc:title>
  <dc:creator>Dr. Kimaiga H.O. MBChB (UoN)</dc:creator>
  <cp:lastModifiedBy>Dr. Kimaiga H.O. MBChB (UoN)</cp:lastModifiedBy>
  <cp:revision>1</cp:revision>
  <dcterms:created xsi:type="dcterms:W3CDTF">2013-12-29T08:29:32Z</dcterms:created>
  <dcterms:modified xsi:type="dcterms:W3CDTF">2013-12-29T08:33:34Z</dcterms:modified>
</cp:coreProperties>
</file>