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A76D4-23C6-4BDB-900C-D5B27E658974}" type="datetimeFigureOut">
              <a:rPr lang="en-GB" smtClean="0"/>
              <a:t>15/01/2014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44935-84CE-4E9C-A7DD-504D6E815F48}" type="slidenum">
              <a:rPr lang="en-GB" smtClean="0"/>
              <a:t>‹#›</a:t>
            </a:fld>
            <a:endParaRPr lang="en-GB"/>
          </a:p>
        </p:txBody>
      </p:sp>
    </p:spTree>
    <p:extLst>
      <p:ext uri="{BB962C8B-B14F-4D97-AF65-F5344CB8AC3E}">
        <p14:creationId xmlns:p14="http://schemas.microsoft.com/office/powerpoint/2010/main" val="302040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672AC65-E765-433D-B3B1-6C93BBFA6552}" type="slidenum">
              <a:rPr lang="en-GB" altLang="en-US" smtClean="0">
                <a:solidFill>
                  <a:prstClr val="black"/>
                </a:solidFill>
              </a:rPr>
              <a:pPr eaLnBrk="1" hangingPunct="1">
                <a:spcBef>
                  <a:spcPct val="0"/>
                </a:spcBef>
              </a:pPr>
              <a:t>3</a:t>
            </a:fld>
            <a:endParaRPr lang="en-GB" alt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F6C890-4F46-41C7-B023-E71CEFACE651}" type="slidenum">
              <a:rPr lang="en-GB" altLang="en-US" smtClean="0">
                <a:solidFill>
                  <a:prstClr val="black"/>
                </a:solidFill>
              </a:rPr>
              <a:pPr eaLnBrk="1" hangingPunct="1">
                <a:spcBef>
                  <a:spcPct val="0"/>
                </a:spcBef>
              </a:pPr>
              <a:t>30</a:t>
            </a:fld>
            <a:endParaRPr lang="en-GB" altLang="en-US" smtClean="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A55688-B9D6-40F0-BAA3-30E8F8B6D1F5}" type="slidenum">
              <a:rPr lang="en-GB" altLang="en-US" smtClean="0">
                <a:solidFill>
                  <a:prstClr val="black"/>
                </a:solidFill>
              </a:rPr>
              <a:pPr eaLnBrk="1" hangingPunct="1">
                <a:spcBef>
                  <a:spcPct val="0"/>
                </a:spcBef>
              </a:pPr>
              <a:t>22</a:t>
            </a:fld>
            <a:endParaRPr lang="en-GB" alt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8F60C5-93F6-4744-977D-C7651811D749}" type="slidenum">
              <a:rPr lang="en-GB" altLang="en-US" smtClean="0">
                <a:solidFill>
                  <a:prstClr val="black"/>
                </a:solidFill>
              </a:rPr>
              <a:pPr eaLnBrk="1" hangingPunct="1">
                <a:spcBef>
                  <a:spcPct val="0"/>
                </a:spcBef>
              </a:pPr>
              <a:t>23</a:t>
            </a:fld>
            <a:endParaRPr lang="en-GB" altLang="en-US" smtClean="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E8C79B-16F8-48C5-9C4F-2A8B3D8E1952}" type="slidenum">
              <a:rPr lang="en-GB" altLang="en-US" smtClean="0">
                <a:solidFill>
                  <a:prstClr val="black"/>
                </a:solidFill>
              </a:rPr>
              <a:pPr eaLnBrk="1" hangingPunct="1">
                <a:spcBef>
                  <a:spcPct val="0"/>
                </a:spcBef>
              </a:pPr>
              <a:t>24</a:t>
            </a:fld>
            <a:endParaRPr lang="en-GB" altLang="en-US" smtClean="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66D193-E856-456E-A171-F4B415C84D49}" type="slidenum">
              <a:rPr lang="en-GB" altLang="en-US" smtClean="0">
                <a:solidFill>
                  <a:prstClr val="black"/>
                </a:solidFill>
              </a:rPr>
              <a:pPr eaLnBrk="1" hangingPunct="1">
                <a:spcBef>
                  <a:spcPct val="0"/>
                </a:spcBef>
              </a:pPr>
              <a:t>25</a:t>
            </a:fld>
            <a:endParaRPr lang="en-GB" altLang="en-US" smtClean="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733E19-F7A0-4688-83B2-BBBF515998DB}" type="slidenum">
              <a:rPr lang="en-GB" altLang="en-US" smtClean="0">
                <a:solidFill>
                  <a:prstClr val="black"/>
                </a:solidFill>
              </a:rPr>
              <a:pPr eaLnBrk="1" hangingPunct="1">
                <a:spcBef>
                  <a:spcPct val="0"/>
                </a:spcBef>
              </a:pPr>
              <a:t>26</a:t>
            </a:fld>
            <a:endParaRPr lang="en-GB" alt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D51A94-EDBC-4BC3-97FB-F1C50FCB6770}" type="slidenum">
              <a:rPr lang="en-GB" altLang="en-US" smtClean="0">
                <a:solidFill>
                  <a:prstClr val="black"/>
                </a:solidFill>
              </a:rPr>
              <a:pPr eaLnBrk="1" hangingPunct="1">
                <a:spcBef>
                  <a:spcPct val="0"/>
                </a:spcBef>
              </a:pPr>
              <a:t>27</a:t>
            </a:fld>
            <a:endParaRPr lang="en-GB" altLang="en-US" smtClean="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5A8BE6-1D1E-4FC9-A932-B64350753566}" type="slidenum">
              <a:rPr lang="en-GB" altLang="en-US" smtClean="0">
                <a:solidFill>
                  <a:prstClr val="black"/>
                </a:solidFill>
              </a:rPr>
              <a:pPr eaLnBrk="1" hangingPunct="1">
                <a:spcBef>
                  <a:spcPct val="0"/>
                </a:spcBef>
              </a:pPr>
              <a:t>28</a:t>
            </a:fld>
            <a:endParaRPr lang="en-GB" altLang="en-US"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ECD529-A664-4457-AC40-B66873F293D3}" type="slidenum">
              <a:rPr lang="en-GB" altLang="en-US" smtClean="0">
                <a:solidFill>
                  <a:prstClr val="black"/>
                </a:solidFill>
              </a:rPr>
              <a:pPr eaLnBrk="1" hangingPunct="1">
                <a:spcBef>
                  <a:spcPct val="0"/>
                </a:spcBef>
              </a:pPr>
              <a:t>29</a:t>
            </a:fld>
            <a:endParaRPr lang="en-GB" altLang="en-US" smtClean="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1B17B5-6737-4117-9257-B80AFE8CFAAA}"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277802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1B17B5-6737-4117-9257-B80AFE8CFAAA}"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36130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1B17B5-6737-4117-9257-B80AFE8CFAAA}"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151461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6444" y="1708405"/>
            <a:ext cx="7771113" cy="1470288"/>
          </a:xfrm>
        </p:spPr>
        <p:txBody>
          <a:bodyPr/>
          <a:lstStyle>
            <a:lvl1pPr>
              <a:defRPr>
                <a:solidFill>
                  <a:srgbClr val="0033CC"/>
                </a:solidFill>
                <a:effectLst>
                  <a:outerShdw blurRad="38100" dist="38100" dir="2700000" algn="tl">
                    <a:srgbClr val="C0C0C0"/>
                  </a:outerShdw>
                </a:effectLst>
              </a:defRPr>
            </a:lvl1pPr>
          </a:lstStyle>
          <a:p>
            <a:pPr lvl="0"/>
            <a:r>
              <a:rPr lang="en-US" altLang="en-US" noProof="0" smtClean="0"/>
              <a:t>Click to edit Master title style</a:t>
            </a:r>
          </a:p>
        </p:txBody>
      </p:sp>
      <p:sp>
        <p:nvSpPr>
          <p:cNvPr id="63491" name="Rectangle 3"/>
          <p:cNvSpPr>
            <a:spLocks noGrp="1" noChangeArrowheads="1"/>
          </p:cNvSpPr>
          <p:nvPr>
            <p:ph type="subTitle" idx="1"/>
          </p:nvPr>
        </p:nvSpPr>
        <p:spPr>
          <a:xfrm>
            <a:off x="1371457" y="3636275"/>
            <a:ext cx="6401086" cy="1752871"/>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188349921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5EE4A91-D05E-49BD-834B-DC1AA0584EF5}" type="slidenum">
              <a:rPr lang="en-US" altLang="en-US"/>
              <a:pPr/>
              <a:t>‹#›</a:t>
            </a:fld>
            <a:endParaRPr lang="en-US" altLang="en-US"/>
          </a:p>
        </p:txBody>
      </p:sp>
    </p:spTree>
    <p:extLst>
      <p:ext uri="{BB962C8B-B14F-4D97-AF65-F5344CB8AC3E}">
        <p14:creationId xmlns:p14="http://schemas.microsoft.com/office/powerpoint/2010/main" val="7375978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5108BDA-5D94-4996-92FD-87C9489854AC}" type="slidenum">
              <a:rPr lang="en-US" altLang="en-US"/>
              <a:pPr/>
              <a:t>‹#›</a:t>
            </a:fld>
            <a:endParaRPr lang="en-US" altLang="en-US"/>
          </a:p>
        </p:txBody>
      </p:sp>
    </p:spTree>
    <p:extLst>
      <p:ext uri="{BB962C8B-B14F-4D97-AF65-F5344CB8AC3E}">
        <p14:creationId xmlns:p14="http://schemas.microsoft.com/office/powerpoint/2010/main" val="9469678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47406" y="1226436"/>
            <a:ext cx="4221628" cy="490000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6323" y="1226436"/>
            <a:ext cx="4221628" cy="490000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00AFD1C7-1A52-4EAB-A499-515C142CFEB6}" type="slidenum">
              <a:rPr lang="en-US" altLang="en-US"/>
              <a:pPr/>
              <a:t>‹#›</a:t>
            </a:fld>
            <a:endParaRPr lang="en-US" altLang="en-US"/>
          </a:p>
        </p:txBody>
      </p:sp>
    </p:spTree>
    <p:extLst>
      <p:ext uri="{BB962C8B-B14F-4D97-AF65-F5344CB8AC3E}">
        <p14:creationId xmlns:p14="http://schemas.microsoft.com/office/powerpoint/2010/main" val="374891240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EA42017-CFB3-4836-841E-5F426F4723DB}" type="slidenum">
              <a:rPr lang="en-US" altLang="en-US"/>
              <a:pPr/>
              <a:t>‹#›</a:t>
            </a:fld>
            <a:endParaRPr lang="en-US" altLang="en-US"/>
          </a:p>
        </p:txBody>
      </p:sp>
    </p:spTree>
    <p:extLst>
      <p:ext uri="{BB962C8B-B14F-4D97-AF65-F5344CB8AC3E}">
        <p14:creationId xmlns:p14="http://schemas.microsoft.com/office/powerpoint/2010/main" val="39543878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9C720ED-E4E8-475D-8ADD-EDFEC9A9ECEB}" type="slidenum">
              <a:rPr lang="en-US" altLang="en-US"/>
              <a:pPr/>
              <a:t>‹#›</a:t>
            </a:fld>
            <a:endParaRPr lang="en-US" altLang="en-US"/>
          </a:p>
        </p:txBody>
      </p:sp>
    </p:spTree>
    <p:extLst>
      <p:ext uri="{BB962C8B-B14F-4D97-AF65-F5344CB8AC3E}">
        <p14:creationId xmlns:p14="http://schemas.microsoft.com/office/powerpoint/2010/main" val="98685019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FB7C81D-7414-403A-8CC4-CC3E93902640}" type="slidenum">
              <a:rPr lang="en-US" altLang="en-US"/>
              <a:pPr/>
              <a:t>‹#›</a:t>
            </a:fld>
            <a:endParaRPr lang="en-US" altLang="en-US"/>
          </a:p>
        </p:txBody>
      </p:sp>
    </p:spTree>
    <p:extLst>
      <p:ext uri="{BB962C8B-B14F-4D97-AF65-F5344CB8AC3E}">
        <p14:creationId xmlns:p14="http://schemas.microsoft.com/office/powerpoint/2010/main" val="317611232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E14989C-56B7-49D4-99D8-5932B9D7E55D}" type="slidenum">
              <a:rPr lang="en-US" altLang="en-US"/>
              <a:pPr/>
              <a:t>‹#›</a:t>
            </a:fld>
            <a:endParaRPr lang="en-US" altLang="en-US"/>
          </a:p>
        </p:txBody>
      </p:sp>
    </p:spTree>
    <p:extLst>
      <p:ext uri="{BB962C8B-B14F-4D97-AF65-F5344CB8AC3E}">
        <p14:creationId xmlns:p14="http://schemas.microsoft.com/office/powerpoint/2010/main" val="48058025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1B17B5-6737-4117-9257-B80AFE8CFAAA}"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389146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endParaRPr lang="en-GB"/>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53F52B7-7042-4F64-8800-68A5063D9DDF}" type="slidenum">
              <a:rPr lang="en-US" altLang="en-US"/>
              <a:pPr/>
              <a:t>‹#›</a:t>
            </a:fld>
            <a:endParaRPr lang="en-US" altLang="en-US"/>
          </a:p>
        </p:txBody>
      </p:sp>
    </p:spTree>
    <p:extLst>
      <p:ext uri="{BB962C8B-B14F-4D97-AF65-F5344CB8AC3E}">
        <p14:creationId xmlns:p14="http://schemas.microsoft.com/office/powerpoint/2010/main" val="28685754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7E9A660-F116-4C4F-9646-7CC5BE6A71AA}" type="slidenum">
              <a:rPr lang="en-US" altLang="en-US"/>
              <a:pPr/>
              <a:t>‹#›</a:t>
            </a:fld>
            <a:endParaRPr lang="en-US" altLang="en-US"/>
          </a:p>
        </p:txBody>
      </p:sp>
    </p:spTree>
    <p:extLst>
      <p:ext uri="{BB962C8B-B14F-4D97-AF65-F5344CB8AC3E}">
        <p14:creationId xmlns:p14="http://schemas.microsoft.com/office/powerpoint/2010/main" val="273176605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2814" y="124796"/>
            <a:ext cx="2145136" cy="600164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47406" y="124796"/>
            <a:ext cx="6298119" cy="60016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F7F18EB-2E4E-4F8D-ACF1-8003CA55A587}" type="slidenum">
              <a:rPr lang="en-US" altLang="en-US"/>
              <a:pPr/>
              <a:t>‹#›</a:t>
            </a:fld>
            <a:endParaRPr lang="en-US" altLang="en-US"/>
          </a:p>
        </p:txBody>
      </p:sp>
    </p:spTree>
    <p:extLst>
      <p:ext uri="{BB962C8B-B14F-4D97-AF65-F5344CB8AC3E}">
        <p14:creationId xmlns:p14="http://schemas.microsoft.com/office/powerpoint/2010/main" val="8027036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406" y="124796"/>
            <a:ext cx="8580544" cy="81045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47406" y="1226436"/>
            <a:ext cx="4221628" cy="4900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6323" y="1226436"/>
            <a:ext cx="4221628" cy="4900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082176" y="6548164"/>
            <a:ext cx="2133695" cy="324181"/>
          </a:xfrm>
        </p:spPr>
        <p:txBody>
          <a:bodyPr/>
          <a:lstStyle>
            <a:lvl1pPr>
              <a:defRPr/>
            </a:lvl1pPr>
          </a:lstStyle>
          <a:p>
            <a:fld id="{BD196A3A-B667-457E-A3B9-0921DD7C0F9E}" type="slidenum">
              <a:rPr lang="en-US" altLang="en-US"/>
              <a:pPr/>
              <a:t>‹#›</a:t>
            </a:fld>
            <a:endParaRPr lang="en-US" altLang="en-US"/>
          </a:p>
        </p:txBody>
      </p:sp>
    </p:spTree>
    <p:extLst>
      <p:ext uri="{BB962C8B-B14F-4D97-AF65-F5344CB8AC3E}">
        <p14:creationId xmlns:p14="http://schemas.microsoft.com/office/powerpoint/2010/main" val="218281288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7406" y="124796"/>
            <a:ext cx="8580544" cy="810451"/>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47406" y="1226436"/>
            <a:ext cx="4221628" cy="4900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06323" y="1226436"/>
            <a:ext cx="4221628" cy="4900006"/>
          </a:xfrm>
        </p:spPr>
        <p:txBody>
          <a:bodyPr/>
          <a:lstStyle/>
          <a:p>
            <a:endParaRPr lang="en-GB"/>
          </a:p>
        </p:txBody>
      </p:sp>
      <p:sp>
        <p:nvSpPr>
          <p:cNvPr id="5" name="Slide Number Placeholder 4"/>
          <p:cNvSpPr>
            <a:spLocks noGrp="1"/>
          </p:cNvSpPr>
          <p:nvPr>
            <p:ph type="sldNum" sz="quarter" idx="10"/>
          </p:nvPr>
        </p:nvSpPr>
        <p:spPr>
          <a:xfrm>
            <a:off x="6082176" y="6548164"/>
            <a:ext cx="2133695" cy="324181"/>
          </a:xfrm>
        </p:spPr>
        <p:txBody>
          <a:bodyPr/>
          <a:lstStyle>
            <a:lvl1pPr>
              <a:defRPr/>
            </a:lvl1pPr>
          </a:lstStyle>
          <a:p>
            <a:fld id="{AB0C43B7-7964-4CEE-AB10-1145EE2E5B89}" type="slidenum">
              <a:rPr lang="en-US" altLang="en-US"/>
              <a:pPr/>
              <a:t>‹#›</a:t>
            </a:fld>
            <a:endParaRPr lang="en-US" altLang="en-US"/>
          </a:p>
        </p:txBody>
      </p:sp>
    </p:spTree>
    <p:extLst>
      <p:ext uri="{BB962C8B-B14F-4D97-AF65-F5344CB8AC3E}">
        <p14:creationId xmlns:p14="http://schemas.microsoft.com/office/powerpoint/2010/main" val="360547256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7406" y="124796"/>
            <a:ext cx="8580544" cy="81045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47406" y="1226436"/>
            <a:ext cx="8580544" cy="4900006"/>
          </a:xfrm>
        </p:spPr>
        <p:txBody>
          <a:bodyPr/>
          <a:lstStyle/>
          <a:p>
            <a:endParaRPr lang="en-GB"/>
          </a:p>
        </p:txBody>
      </p:sp>
      <p:sp>
        <p:nvSpPr>
          <p:cNvPr id="4" name="Slide Number Placeholder 3"/>
          <p:cNvSpPr>
            <a:spLocks noGrp="1"/>
          </p:cNvSpPr>
          <p:nvPr>
            <p:ph type="sldNum" sz="quarter" idx="10"/>
          </p:nvPr>
        </p:nvSpPr>
        <p:spPr>
          <a:xfrm>
            <a:off x="6082176" y="6548164"/>
            <a:ext cx="2133695" cy="324181"/>
          </a:xfrm>
        </p:spPr>
        <p:txBody>
          <a:bodyPr/>
          <a:lstStyle>
            <a:lvl1pPr>
              <a:defRPr/>
            </a:lvl1pPr>
          </a:lstStyle>
          <a:p>
            <a:fld id="{EFDA1F57-8964-45D8-A724-3A45E883348B}" type="slidenum">
              <a:rPr lang="en-US" altLang="en-US"/>
              <a:pPr/>
              <a:t>‹#›</a:t>
            </a:fld>
            <a:endParaRPr lang="en-US" altLang="en-US"/>
          </a:p>
        </p:txBody>
      </p:sp>
    </p:spTree>
    <p:extLst>
      <p:ext uri="{BB962C8B-B14F-4D97-AF65-F5344CB8AC3E}">
        <p14:creationId xmlns:p14="http://schemas.microsoft.com/office/powerpoint/2010/main" val="27220274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400050"/>
            <a:ext cx="7773987"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vl1pPr>
          </a:lstStyle>
          <a:p>
            <a:pPr>
              <a:defRPr/>
            </a:pPr>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fontAlgn="auto">
              <a:spcBef>
                <a:spcPts val="0"/>
              </a:spcBef>
              <a:spcAft>
                <a:spcPts val="0"/>
              </a:spcAft>
              <a:defRPr/>
            </a:lvl1pPr>
          </a:lstStyle>
          <a:p>
            <a:pPr>
              <a:defRPr/>
            </a:pPr>
            <a:fld id="{8B7D72CB-49A1-4354-A638-07F9E7DEA3D4}" type="slidenum">
              <a:rPr lang="en-US" altLang="zh-TW"/>
              <a:pPr>
                <a:defRPr/>
              </a:pPr>
              <a:t>‹#›</a:t>
            </a:fld>
            <a:endParaRPr lang="en-US" altLang="zh-TW"/>
          </a:p>
        </p:txBody>
      </p:sp>
      <p:sp>
        <p:nvSpPr>
          <p:cNvPr id="5" name="Footer Placeholder 4"/>
          <p:cNvSpPr>
            <a:spLocks noGrp="1"/>
          </p:cNvSpPr>
          <p:nvPr>
            <p:ph type="ftr" sz="quarter" idx="12"/>
          </p:nvPr>
        </p:nvSpPr>
        <p:spPr>
          <a:xfrm>
            <a:off x="3124200" y="6248400"/>
            <a:ext cx="2895600" cy="457200"/>
          </a:xfrm>
          <a:prstGeom prst="rect">
            <a:avLst/>
          </a:prstGeom>
        </p:spPr>
        <p:txBody>
          <a:bodyPr/>
          <a:lstStyle>
            <a:lvl1pPr fontAlgn="auto">
              <a:spcBef>
                <a:spcPts val="0"/>
              </a:spcBef>
              <a:spcAft>
                <a:spcPts val="0"/>
              </a:spcAft>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2124893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1753208E-8FA6-4DC0-A9E5-B7F1538858AB}" type="slidenum">
              <a:rPr lang="en-US"/>
              <a:pPr>
                <a:defRPr/>
              </a:pPr>
              <a:t>‹#›</a:t>
            </a:fld>
            <a:endParaRPr lang="en-US"/>
          </a:p>
        </p:txBody>
      </p:sp>
    </p:spTree>
    <p:extLst>
      <p:ext uri="{BB962C8B-B14F-4D97-AF65-F5344CB8AC3E}">
        <p14:creationId xmlns:p14="http://schemas.microsoft.com/office/powerpoint/2010/main" val="62325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000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4213" y="17002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7002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4213" y="38338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8338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vl1pPr>
          </a:lstStyle>
          <a:p>
            <a:pPr>
              <a:defRPr/>
            </a:pPr>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fontAlgn="auto">
              <a:spcBef>
                <a:spcPts val="0"/>
              </a:spcBef>
              <a:spcAft>
                <a:spcPts val="0"/>
              </a:spcAft>
              <a:defRPr/>
            </a:lvl1pPr>
          </a:lstStyle>
          <a:p>
            <a:pPr>
              <a:defRPr/>
            </a:pPr>
            <a:fld id="{5FB22F6E-54ED-4BAE-99EC-9B588C47F8DC}" type="slidenum">
              <a:rPr lang="en-US" altLang="zh-TW"/>
              <a:pPr>
                <a:defRPr/>
              </a:pPr>
              <a:t>‹#›</a:t>
            </a:fld>
            <a:endParaRPr lang="en-US" altLang="zh-TW"/>
          </a:p>
        </p:txBody>
      </p:sp>
      <p:sp>
        <p:nvSpPr>
          <p:cNvPr id="9" name="Footer Placeholder 8"/>
          <p:cNvSpPr>
            <a:spLocks noGrp="1"/>
          </p:cNvSpPr>
          <p:nvPr>
            <p:ph type="ftr" sz="quarter" idx="12"/>
          </p:nvPr>
        </p:nvSpPr>
        <p:spPr>
          <a:xfrm>
            <a:off x="3124200" y="6248400"/>
            <a:ext cx="2895600" cy="457200"/>
          </a:xfrm>
          <a:prstGeom prst="rect">
            <a:avLst/>
          </a:prstGeom>
        </p:spPr>
        <p:txBody>
          <a:bodyPr/>
          <a:lstStyle>
            <a:lvl1pPr fontAlgn="auto">
              <a:spcBef>
                <a:spcPts val="0"/>
              </a:spcBef>
              <a:spcAft>
                <a:spcPts val="0"/>
              </a:spcAft>
              <a:defRPr/>
            </a:lvl1pPr>
          </a:lstStyle>
          <a:p>
            <a:pPr>
              <a:defRPr/>
            </a:pPr>
            <a:endParaRPr lang="en-US" altLang="zh-TW">
              <a:solidFill>
                <a:srgbClr val="000000"/>
              </a:solidFill>
            </a:endParaRPr>
          </a:p>
        </p:txBody>
      </p:sp>
    </p:spTree>
    <p:extLst>
      <p:ext uri="{BB962C8B-B14F-4D97-AF65-F5344CB8AC3E}">
        <p14:creationId xmlns:p14="http://schemas.microsoft.com/office/powerpoint/2010/main" val="9958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B17B5-6737-4117-9257-B80AFE8CFAAA}" type="datetimeFigureOut">
              <a:rPr lang="en-GB" smtClean="0"/>
              <a:t>15/01/2014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55036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1B17B5-6737-4117-9257-B80AFE8CFAAA}"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394038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1B17B5-6737-4117-9257-B80AFE8CFAAA}" type="datetimeFigureOut">
              <a:rPr lang="en-GB" smtClean="0"/>
              <a:t>15/01/2014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261963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1B17B5-6737-4117-9257-B80AFE8CFAAA}" type="datetimeFigureOut">
              <a:rPr lang="en-GB" smtClean="0"/>
              <a:t>15/01/2014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282417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B17B5-6737-4117-9257-B80AFE8CFAAA}" type="datetimeFigureOut">
              <a:rPr lang="en-GB" smtClean="0"/>
              <a:t>15/01/2014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94308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B17B5-6737-4117-9257-B80AFE8CFAAA}"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114673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B17B5-6737-4117-9257-B80AFE8CFAAA}" type="datetimeFigureOut">
              <a:rPr lang="en-GB" smtClean="0"/>
              <a:t>15/01/2014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A4E0-02BC-4A25-8AE1-8FC925CC78FC}" type="slidenum">
              <a:rPr lang="en-GB" smtClean="0"/>
              <a:t>‹#›</a:t>
            </a:fld>
            <a:endParaRPr lang="en-GB"/>
          </a:p>
        </p:txBody>
      </p:sp>
    </p:spTree>
    <p:extLst>
      <p:ext uri="{BB962C8B-B14F-4D97-AF65-F5344CB8AC3E}">
        <p14:creationId xmlns:p14="http://schemas.microsoft.com/office/powerpoint/2010/main" val="325009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B17B5-6737-4117-9257-B80AFE8CFAAA}" type="datetimeFigureOut">
              <a:rPr lang="en-GB" smtClean="0"/>
              <a:t>15/01/2014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EA4E0-02BC-4A25-8AE1-8FC925CC78FC}" type="slidenum">
              <a:rPr lang="en-GB" smtClean="0"/>
              <a:t>‹#›</a:t>
            </a:fld>
            <a:endParaRPr lang="en-GB"/>
          </a:p>
        </p:txBody>
      </p:sp>
    </p:spTree>
    <p:extLst>
      <p:ext uri="{BB962C8B-B14F-4D97-AF65-F5344CB8AC3E}">
        <p14:creationId xmlns:p14="http://schemas.microsoft.com/office/powerpoint/2010/main" val="284396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247406" y="124796"/>
            <a:ext cx="8580544" cy="81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ctr" anchorCtr="0" compatLnSpc="1">
            <a:prstTxWarp prst="textNoShape">
              <a:avLst/>
            </a:prstTxWarp>
          </a:bodyPr>
          <a:lstStyle/>
          <a:p>
            <a:pPr lvl="0"/>
            <a:r>
              <a:rPr lang="en-US" altLang="en-US" smtClean="0"/>
              <a:t>Click to edit Master title style</a:t>
            </a:r>
          </a:p>
        </p:txBody>
      </p:sp>
      <p:sp>
        <p:nvSpPr>
          <p:cNvPr id="62467" name="Rectangle 3"/>
          <p:cNvSpPr>
            <a:spLocks noGrp="1" noChangeArrowheads="1"/>
          </p:cNvSpPr>
          <p:nvPr>
            <p:ph type="body" idx="1"/>
          </p:nvPr>
        </p:nvSpPr>
        <p:spPr bwMode="auto">
          <a:xfrm>
            <a:off x="247406" y="1226436"/>
            <a:ext cx="8580544" cy="490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68" name="Rectangle 4"/>
          <p:cNvSpPr>
            <a:spLocks noGrp="1" noChangeArrowheads="1"/>
          </p:cNvSpPr>
          <p:nvPr>
            <p:ph type="sldNum" sz="quarter" idx="4"/>
          </p:nvPr>
        </p:nvSpPr>
        <p:spPr bwMode="auto">
          <a:xfrm>
            <a:off x="6082176" y="6548164"/>
            <a:ext cx="2133695" cy="32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defTabSz="915001" eaLnBrk="1" hangingPunct="1">
              <a:defRPr sz="1400">
                <a:solidFill>
                  <a:srgbClr val="DDDDDD"/>
                </a:solidFill>
              </a:defRPr>
            </a:lvl1pPr>
          </a:lstStyle>
          <a:p>
            <a:pPr fontAlgn="base">
              <a:spcBef>
                <a:spcPct val="0"/>
              </a:spcBef>
              <a:spcAft>
                <a:spcPct val="0"/>
              </a:spcAft>
            </a:pPr>
            <a:fld id="{E063740A-2682-48A3-AEE7-289C6921D5FE}"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428238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fade/>
  </p:transition>
  <p:timing>
    <p:tnLst>
      <p:par>
        <p:cTn id="1" dur="indefinite" restart="never" nodeType="tmRoot"/>
      </p:par>
    </p:tnLst>
  </p:timing>
  <p:hf sldNum="0" hdr="0" ftr="0" dt="0"/>
  <p:txStyles>
    <p:titleStyle>
      <a:lvl1pPr algn="ctr" defTabSz="915001" rtl="0" fontAlgn="base">
        <a:spcBef>
          <a:spcPct val="0"/>
        </a:spcBef>
        <a:spcAft>
          <a:spcPct val="0"/>
        </a:spcAft>
        <a:defRPr sz="4000">
          <a:solidFill>
            <a:srgbClr val="FFFF00"/>
          </a:solidFill>
          <a:latin typeface="+mj-lt"/>
          <a:ea typeface="+mj-ea"/>
          <a:cs typeface="+mj-cs"/>
        </a:defRPr>
      </a:lvl1pPr>
      <a:lvl2pPr algn="ctr" defTabSz="915001" rtl="0" fontAlgn="base">
        <a:spcBef>
          <a:spcPct val="0"/>
        </a:spcBef>
        <a:spcAft>
          <a:spcPct val="0"/>
        </a:spcAft>
        <a:defRPr sz="4000">
          <a:solidFill>
            <a:srgbClr val="FFFF00"/>
          </a:solidFill>
          <a:latin typeface="Arial" pitchFamily="34" charset="0"/>
        </a:defRPr>
      </a:lvl2pPr>
      <a:lvl3pPr algn="ctr" defTabSz="915001" rtl="0" fontAlgn="base">
        <a:spcBef>
          <a:spcPct val="0"/>
        </a:spcBef>
        <a:spcAft>
          <a:spcPct val="0"/>
        </a:spcAft>
        <a:defRPr sz="4000">
          <a:solidFill>
            <a:srgbClr val="FFFF00"/>
          </a:solidFill>
          <a:latin typeface="Arial" pitchFamily="34" charset="0"/>
        </a:defRPr>
      </a:lvl3pPr>
      <a:lvl4pPr algn="ctr" defTabSz="915001" rtl="0" fontAlgn="base">
        <a:spcBef>
          <a:spcPct val="0"/>
        </a:spcBef>
        <a:spcAft>
          <a:spcPct val="0"/>
        </a:spcAft>
        <a:defRPr sz="4000">
          <a:solidFill>
            <a:srgbClr val="FFFF00"/>
          </a:solidFill>
          <a:latin typeface="Arial" pitchFamily="34" charset="0"/>
        </a:defRPr>
      </a:lvl4pPr>
      <a:lvl5pPr algn="ctr" defTabSz="915001" rtl="0" fontAlgn="base">
        <a:spcBef>
          <a:spcPct val="0"/>
        </a:spcBef>
        <a:spcAft>
          <a:spcPct val="0"/>
        </a:spcAft>
        <a:defRPr sz="4000">
          <a:solidFill>
            <a:srgbClr val="FFFF00"/>
          </a:solidFill>
          <a:latin typeface="Arial" pitchFamily="34" charset="0"/>
        </a:defRPr>
      </a:lvl5pPr>
      <a:lvl6pPr marL="412394" algn="ctr" defTabSz="915001" rtl="0" fontAlgn="base">
        <a:spcBef>
          <a:spcPct val="0"/>
        </a:spcBef>
        <a:spcAft>
          <a:spcPct val="0"/>
        </a:spcAft>
        <a:defRPr sz="4000">
          <a:solidFill>
            <a:srgbClr val="FFFF00"/>
          </a:solidFill>
          <a:latin typeface="Arial" pitchFamily="34" charset="0"/>
        </a:defRPr>
      </a:lvl6pPr>
      <a:lvl7pPr marL="824789" algn="ctr" defTabSz="915001" rtl="0" fontAlgn="base">
        <a:spcBef>
          <a:spcPct val="0"/>
        </a:spcBef>
        <a:spcAft>
          <a:spcPct val="0"/>
        </a:spcAft>
        <a:defRPr sz="4000">
          <a:solidFill>
            <a:srgbClr val="FFFF00"/>
          </a:solidFill>
          <a:latin typeface="Arial" pitchFamily="34" charset="0"/>
        </a:defRPr>
      </a:lvl7pPr>
      <a:lvl8pPr marL="1237183" algn="ctr" defTabSz="915001" rtl="0" fontAlgn="base">
        <a:spcBef>
          <a:spcPct val="0"/>
        </a:spcBef>
        <a:spcAft>
          <a:spcPct val="0"/>
        </a:spcAft>
        <a:defRPr sz="4000">
          <a:solidFill>
            <a:srgbClr val="FFFF00"/>
          </a:solidFill>
          <a:latin typeface="Arial" pitchFamily="34" charset="0"/>
        </a:defRPr>
      </a:lvl8pPr>
      <a:lvl9pPr marL="1649578" algn="ctr" defTabSz="915001" rtl="0" fontAlgn="base">
        <a:spcBef>
          <a:spcPct val="0"/>
        </a:spcBef>
        <a:spcAft>
          <a:spcPct val="0"/>
        </a:spcAft>
        <a:defRPr sz="4000">
          <a:solidFill>
            <a:srgbClr val="FFFF00"/>
          </a:solidFill>
          <a:latin typeface="Arial" pitchFamily="34" charset="0"/>
        </a:defRPr>
      </a:lvl9pPr>
    </p:titleStyle>
    <p:bodyStyle>
      <a:lvl1pPr marL="342231" indent="-342231" algn="l" defTabSz="915001" rtl="0" fontAlgn="base">
        <a:spcBef>
          <a:spcPct val="20000"/>
        </a:spcBef>
        <a:spcAft>
          <a:spcPct val="0"/>
        </a:spcAft>
        <a:buBlip>
          <a:blip r:embed="rId20"/>
        </a:buBlip>
        <a:defRPr sz="3100">
          <a:solidFill>
            <a:schemeClr val="tx1"/>
          </a:solidFill>
          <a:latin typeface="+mn-lt"/>
          <a:ea typeface="+mn-ea"/>
          <a:cs typeface="+mn-cs"/>
        </a:defRPr>
      </a:lvl1pPr>
      <a:lvl2pPr marL="743170" indent="-286385" algn="l" defTabSz="915001" rtl="0" fontAlgn="base">
        <a:spcBef>
          <a:spcPct val="20000"/>
        </a:spcBef>
        <a:spcAft>
          <a:spcPct val="0"/>
        </a:spcAft>
        <a:buBlip>
          <a:blip r:embed="rId21"/>
        </a:buBlip>
        <a:defRPr sz="2500">
          <a:solidFill>
            <a:schemeClr val="tx1"/>
          </a:solidFill>
          <a:latin typeface="+mn-lt"/>
        </a:defRPr>
      </a:lvl2pPr>
      <a:lvl3pPr marL="1142676" indent="-227677" algn="l" defTabSz="915001" rtl="0" fontAlgn="base">
        <a:spcBef>
          <a:spcPct val="20000"/>
        </a:spcBef>
        <a:spcAft>
          <a:spcPct val="0"/>
        </a:spcAft>
        <a:buBlip>
          <a:blip r:embed="rId22"/>
        </a:buBlip>
        <a:defRPr sz="2200">
          <a:solidFill>
            <a:schemeClr val="tx1"/>
          </a:solidFill>
          <a:latin typeface="+mn-lt"/>
        </a:defRPr>
      </a:lvl3pPr>
      <a:lvl4pPr marL="1599461" indent="-227677" algn="l" defTabSz="915001" rtl="0" fontAlgn="base">
        <a:spcBef>
          <a:spcPct val="20000"/>
        </a:spcBef>
        <a:spcAft>
          <a:spcPct val="0"/>
        </a:spcAft>
        <a:buBlip>
          <a:blip r:embed="rId20"/>
        </a:buBlip>
        <a:defRPr sz="2000">
          <a:solidFill>
            <a:schemeClr val="tx1"/>
          </a:solidFill>
          <a:latin typeface="+mn-lt"/>
        </a:defRPr>
      </a:lvl4pPr>
      <a:lvl5pPr marL="2057677" indent="-229108" algn="l" defTabSz="915001" rtl="0" fontAlgn="base">
        <a:spcBef>
          <a:spcPct val="20000"/>
        </a:spcBef>
        <a:spcAft>
          <a:spcPct val="0"/>
        </a:spcAft>
        <a:buBlip>
          <a:blip r:embed="rId21"/>
        </a:buBlip>
        <a:defRPr sz="2000">
          <a:solidFill>
            <a:schemeClr val="tx1"/>
          </a:solidFill>
          <a:latin typeface="+mn-lt"/>
        </a:defRPr>
      </a:lvl5pPr>
      <a:lvl6pPr marL="2470071" indent="-229108" algn="l" defTabSz="915001" rtl="0" fontAlgn="base">
        <a:spcBef>
          <a:spcPct val="20000"/>
        </a:spcBef>
        <a:spcAft>
          <a:spcPct val="0"/>
        </a:spcAft>
        <a:buBlip>
          <a:blip r:embed="rId21"/>
        </a:buBlip>
        <a:defRPr sz="2000">
          <a:solidFill>
            <a:schemeClr val="tx1"/>
          </a:solidFill>
          <a:latin typeface="+mn-lt"/>
        </a:defRPr>
      </a:lvl6pPr>
      <a:lvl7pPr marL="2882465" indent="-229108" algn="l" defTabSz="915001" rtl="0" fontAlgn="base">
        <a:spcBef>
          <a:spcPct val="20000"/>
        </a:spcBef>
        <a:spcAft>
          <a:spcPct val="0"/>
        </a:spcAft>
        <a:buBlip>
          <a:blip r:embed="rId21"/>
        </a:buBlip>
        <a:defRPr sz="2000">
          <a:solidFill>
            <a:schemeClr val="tx1"/>
          </a:solidFill>
          <a:latin typeface="+mn-lt"/>
        </a:defRPr>
      </a:lvl7pPr>
      <a:lvl8pPr marL="3294860" indent="-229108" algn="l" defTabSz="915001" rtl="0" fontAlgn="base">
        <a:spcBef>
          <a:spcPct val="20000"/>
        </a:spcBef>
        <a:spcAft>
          <a:spcPct val="0"/>
        </a:spcAft>
        <a:buBlip>
          <a:blip r:embed="rId21"/>
        </a:buBlip>
        <a:defRPr sz="2000">
          <a:solidFill>
            <a:schemeClr val="tx1"/>
          </a:solidFill>
          <a:latin typeface="+mn-lt"/>
        </a:defRPr>
      </a:lvl8pPr>
      <a:lvl9pPr marL="3707254" indent="-229108" algn="l" defTabSz="915001" rtl="0" fontAlgn="base">
        <a:spcBef>
          <a:spcPct val="20000"/>
        </a:spcBef>
        <a:spcAft>
          <a:spcPct val="0"/>
        </a:spcAft>
        <a:buBlip>
          <a:blip r:embed="rId21"/>
        </a:buBlip>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24744"/>
            <a:ext cx="8352928" cy="2376264"/>
          </a:xfrm>
        </p:spPr>
        <p:txBody>
          <a:bodyPr/>
          <a:lstStyle/>
          <a:p>
            <a:pPr algn="ctr"/>
            <a:r>
              <a:rPr lang="en-GB" sz="4800" b="1" dirty="0" smtClean="0"/>
              <a:t>VIRAL HEMORRHAGIC FEVERS</a:t>
            </a:r>
            <a:endParaRPr lang="en-GB" sz="4800" b="1" dirty="0"/>
          </a:p>
        </p:txBody>
      </p:sp>
      <p:sp>
        <p:nvSpPr>
          <p:cNvPr id="3" name="Subtitle 2"/>
          <p:cNvSpPr>
            <a:spLocks noGrp="1"/>
          </p:cNvSpPr>
          <p:nvPr>
            <p:ph type="subTitle" idx="1"/>
          </p:nvPr>
        </p:nvSpPr>
        <p:spPr>
          <a:xfrm>
            <a:off x="971600" y="4221088"/>
            <a:ext cx="7117180" cy="861420"/>
          </a:xfrm>
        </p:spPr>
        <p:txBody>
          <a:bodyPr>
            <a:noAutofit/>
          </a:bodyPr>
          <a:lstStyle/>
          <a:p>
            <a:pPr algn="ctr"/>
            <a:r>
              <a:rPr lang="en-US" sz="2800" b="1" dirty="0"/>
              <a:t>KIMAIGA H.O</a:t>
            </a:r>
          </a:p>
          <a:p>
            <a:pPr algn="ctr"/>
            <a:r>
              <a:rPr lang="en-US" sz="2800" b="1" dirty="0"/>
              <a:t>MBChB (University of Nairobi</a:t>
            </a:r>
            <a:r>
              <a:rPr lang="en-US" sz="2800" b="1" dirty="0" smtClean="0"/>
              <a:t>)</a:t>
            </a:r>
            <a:endParaRPr lang="en-US" sz="2800" b="1" dirty="0"/>
          </a:p>
        </p:txBody>
      </p:sp>
    </p:spTree>
    <p:extLst>
      <p:ext uri="{BB962C8B-B14F-4D97-AF65-F5344CB8AC3E}">
        <p14:creationId xmlns:p14="http://schemas.microsoft.com/office/powerpoint/2010/main" val="281717664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Clinical </a:t>
            </a:r>
            <a:r>
              <a:rPr lang="en-CA" b="1" dirty="0" smtClean="0"/>
              <a:t>presentation of FHV</a:t>
            </a:r>
            <a:endParaRPr lang="en-GB" dirty="0"/>
          </a:p>
        </p:txBody>
      </p:sp>
      <p:sp>
        <p:nvSpPr>
          <p:cNvPr id="3" name="Content Placeholder 2"/>
          <p:cNvSpPr>
            <a:spLocks noGrp="1"/>
          </p:cNvSpPr>
          <p:nvPr>
            <p:ph idx="1"/>
          </p:nvPr>
        </p:nvSpPr>
        <p:spPr/>
        <p:txBody>
          <a:bodyPr>
            <a:normAutofit fontScale="85000" lnSpcReduction="10000"/>
          </a:bodyPr>
          <a:lstStyle/>
          <a:p>
            <a:r>
              <a:rPr lang="en-GB" dirty="0"/>
              <a:t>Incubation period 2-21 days, depending on agent</a:t>
            </a:r>
          </a:p>
          <a:p>
            <a:r>
              <a:rPr lang="en-GB" dirty="0"/>
              <a:t>Clinical signs and symptoms are easier to interpret once the disease has progressed already</a:t>
            </a:r>
          </a:p>
          <a:p>
            <a:r>
              <a:rPr lang="en-CA" dirty="0" smtClean="0"/>
              <a:t>The initial symptoms lasting 1 week and correspond to development of </a:t>
            </a:r>
            <a:r>
              <a:rPr lang="en-CA" dirty="0" err="1" smtClean="0"/>
              <a:t>viremia</a:t>
            </a:r>
            <a:r>
              <a:rPr lang="en-CA" dirty="0" smtClean="0"/>
              <a:t> and include the following</a:t>
            </a:r>
            <a:endParaRPr lang="en-GB" dirty="0" smtClean="0"/>
          </a:p>
          <a:p>
            <a:pPr lvl="1"/>
            <a:r>
              <a:rPr lang="en-CA" dirty="0" smtClean="0"/>
              <a:t>High fever</a:t>
            </a:r>
            <a:r>
              <a:rPr lang="en-GB" dirty="0" smtClean="0"/>
              <a:t>, </a:t>
            </a:r>
            <a:r>
              <a:rPr lang="en-CA" dirty="0" smtClean="0"/>
              <a:t>headache</a:t>
            </a:r>
            <a:r>
              <a:rPr lang="en-GB" dirty="0" smtClean="0"/>
              <a:t>, </a:t>
            </a:r>
            <a:r>
              <a:rPr lang="en-CA" dirty="0" smtClean="0"/>
              <a:t>fatigue</a:t>
            </a:r>
            <a:r>
              <a:rPr lang="en-GB" dirty="0" smtClean="0"/>
              <a:t>, </a:t>
            </a:r>
            <a:r>
              <a:rPr lang="en-CA" dirty="0" smtClean="0"/>
              <a:t>abdominal pain</a:t>
            </a:r>
            <a:r>
              <a:rPr lang="en-GB" dirty="0" smtClean="0"/>
              <a:t>, </a:t>
            </a:r>
            <a:r>
              <a:rPr lang="en-CA" dirty="0" smtClean="0"/>
              <a:t>myalgia (muscle pain)</a:t>
            </a:r>
            <a:r>
              <a:rPr lang="en-GB" dirty="0" smtClean="0"/>
              <a:t>, </a:t>
            </a:r>
            <a:r>
              <a:rPr lang="en-CA" dirty="0" smtClean="0"/>
              <a:t>prostration (collapse), </a:t>
            </a:r>
            <a:r>
              <a:rPr lang="en-GB" sz="2600" dirty="0"/>
              <a:t>malaise, weakness, dizziness, joint pain, nausea, non-bloody </a:t>
            </a:r>
            <a:r>
              <a:rPr lang="en-GB" sz="2600" dirty="0" err="1"/>
              <a:t>diarrhea</a:t>
            </a:r>
            <a:r>
              <a:rPr lang="en-GB" sz="2600" dirty="0"/>
              <a:t>, Rash, </a:t>
            </a:r>
            <a:r>
              <a:rPr lang="en-GB" sz="2600" dirty="0" smtClean="0"/>
              <a:t>exanthema</a:t>
            </a:r>
            <a:endParaRPr lang="en-CA" dirty="0" smtClean="0"/>
          </a:p>
          <a:p>
            <a:r>
              <a:rPr lang="en-CA" dirty="0" smtClean="0"/>
              <a:t>In </a:t>
            </a:r>
            <a:r>
              <a:rPr lang="en-CA" dirty="0"/>
              <a:t>more advanced dx, s/s include</a:t>
            </a:r>
            <a:endParaRPr lang="en-GB" dirty="0"/>
          </a:p>
          <a:p>
            <a:pPr lvl="1"/>
            <a:r>
              <a:rPr lang="en-CA" dirty="0"/>
              <a:t>B</a:t>
            </a:r>
            <a:r>
              <a:rPr lang="en-CA" dirty="0" smtClean="0"/>
              <a:t>loody diarrhoea</a:t>
            </a:r>
            <a:r>
              <a:rPr lang="en-GB" dirty="0" smtClean="0"/>
              <a:t>, </a:t>
            </a:r>
            <a:r>
              <a:rPr lang="en-CA" dirty="0" smtClean="0"/>
              <a:t>generalised </a:t>
            </a:r>
            <a:r>
              <a:rPr lang="en-CA" dirty="0"/>
              <a:t>mucous membrane </a:t>
            </a:r>
            <a:r>
              <a:rPr lang="en-CA" dirty="0" smtClean="0"/>
              <a:t>hemorrhage</a:t>
            </a:r>
            <a:r>
              <a:rPr lang="en-GB" dirty="0" smtClean="0"/>
              <a:t>, </a:t>
            </a:r>
            <a:r>
              <a:rPr lang="en-CA" dirty="0" smtClean="0"/>
              <a:t>rash</a:t>
            </a:r>
            <a:r>
              <a:rPr lang="en-GB" dirty="0" smtClean="0"/>
              <a:t>, </a:t>
            </a:r>
            <a:r>
              <a:rPr lang="en-GB" dirty="0" err="1" smtClean="0"/>
              <a:t>edema</a:t>
            </a:r>
            <a:r>
              <a:rPr lang="en-GB" dirty="0" smtClean="0"/>
              <a:t>, </a:t>
            </a:r>
            <a:r>
              <a:rPr lang="en-CA" dirty="0" smtClean="0"/>
              <a:t>altered </a:t>
            </a:r>
            <a:r>
              <a:rPr lang="en-CA" dirty="0"/>
              <a:t>mental </a:t>
            </a:r>
            <a:r>
              <a:rPr lang="en-CA" dirty="0" smtClean="0"/>
              <a:t>status</a:t>
            </a:r>
            <a:r>
              <a:rPr lang="en-GB" dirty="0" smtClean="0"/>
              <a:t>, </a:t>
            </a:r>
            <a:r>
              <a:rPr lang="en-CA" dirty="0" smtClean="0"/>
              <a:t>CV collapse, pharyngitis, Shock, </a:t>
            </a:r>
            <a:r>
              <a:rPr lang="en-GB" dirty="0"/>
              <a:t>Flushing, </a:t>
            </a:r>
            <a:r>
              <a:rPr lang="en-GB" dirty="0" err="1"/>
              <a:t>conjunctival</a:t>
            </a:r>
            <a:r>
              <a:rPr lang="en-GB" dirty="0"/>
              <a:t> injection (“red eye</a:t>
            </a:r>
            <a:r>
              <a:rPr lang="en-GB" dirty="0" smtClean="0"/>
              <a:t>”)</a:t>
            </a:r>
            <a:endParaRPr lang="en-GB" dirty="0"/>
          </a:p>
          <a:p>
            <a:endParaRPr lang="en-GB" dirty="0"/>
          </a:p>
        </p:txBody>
      </p:sp>
    </p:spTree>
    <p:extLst>
      <p:ext uri="{BB962C8B-B14F-4D97-AF65-F5344CB8AC3E}">
        <p14:creationId xmlns:p14="http://schemas.microsoft.com/office/powerpoint/2010/main" val="211415265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DCIM\Camera\IMG_20130515_09204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997" t="15948" r="4081" b="13202"/>
          <a:stretch/>
        </p:blipFill>
        <p:spPr bwMode="auto">
          <a:xfrm>
            <a:off x="3854824" y="1093694"/>
            <a:ext cx="4930588" cy="4858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mar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7504" y="980728"/>
            <a:ext cx="2274888" cy="2519363"/>
          </a:xfrm>
          <a:prstGeom prst="rect">
            <a:avLst/>
          </a:prstGeom>
          <a:noFill/>
        </p:spPr>
      </p:pic>
      <p:pic>
        <p:nvPicPr>
          <p:cNvPr id="4" name="Picture 8" descr="cchf patient"/>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0" y="3717032"/>
            <a:ext cx="3313112"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72834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VHF Surveillance: Clinical Identification of Suspected Cases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Clinical </a:t>
            </a:r>
            <a:r>
              <a:rPr lang="en-GB" dirty="0"/>
              <a:t>criteria: </a:t>
            </a:r>
          </a:p>
          <a:p>
            <a:r>
              <a:rPr lang="en-GB" dirty="0" smtClean="0"/>
              <a:t>Temperature </a:t>
            </a:r>
            <a:r>
              <a:rPr lang="en-GB" dirty="0"/>
              <a:t>101F(38.3C) for &lt;3 weeks</a:t>
            </a:r>
          </a:p>
          <a:p>
            <a:r>
              <a:rPr lang="en-GB" dirty="0" smtClean="0"/>
              <a:t>Severe </a:t>
            </a:r>
            <a:r>
              <a:rPr lang="en-GB" dirty="0"/>
              <a:t>illness and no predisposing factors for </a:t>
            </a:r>
            <a:r>
              <a:rPr lang="en-GB" dirty="0" err="1"/>
              <a:t>hemorrhagic</a:t>
            </a:r>
            <a:r>
              <a:rPr lang="en-GB" dirty="0"/>
              <a:t> manifestations </a:t>
            </a:r>
          </a:p>
          <a:p>
            <a:r>
              <a:rPr lang="en-GB" dirty="0" smtClean="0"/>
              <a:t>2 </a:t>
            </a:r>
            <a:r>
              <a:rPr lang="en-GB" dirty="0"/>
              <a:t>or more of the following:</a:t>
            </a:r>
          </a:p>
          <a:p>
            <a:pPr lvl="1"/>
            <a:r>
              <a:rPr lang="en-GB" dirty="0" err="1" smtClean="0"/>
              <a:t>Hemorrhagic</a:t>
            </a:r>
            <a:r>
              <a:rPr lang="en-GB" dirty="0" smtClean="0"/>
              <a:t> </a:t>
            </a:r>
            <a:r>
              <a:rPr lang="en-GB" dirty="0"/>
              <a:t>or purple rash</a:t>
            </a:r>
          </a:p>
          <a:p>
            <a:pPr lvl="1"/>
            <a:r>
              <a:rPr lang="en-GB" dirty="0" smtClean="0"/>
              <a:t>Epistaxis </a:t>
            </a:r>
            <a:endParaRPr lang="en-GB" dirty="0"/>
          </a:p>
          <a:p>
            <a:pPr lvl="1"/>
            <a:r>
              <a:rPr lang="en-GB" dirty="0" smtClean="0"/>
              <a:t>Hematemesis </a:t>
            </a:r>
            <a:endParaRPr lang="en-GB" dirty="0"/>
          </a:p>
          <a:p>
            <a:pPr lvl="1"/>
            <a:r>
              <a:rPr lang="en-GB" dirty="0" err="1" smtClean="0"/>
              <a:t>Hemoptysis</a:t>
            </a:r>
            <a:endParaRPr lang="en-GB" dirty="0"/>
          </a:p>
          <a:p>
            <a:pPr lvl="1"/>
            <a:r>
              <a:rPr lang="en-GB" dirty="0" smtClean="0"/>
              <a:t>Blood </a:t>
            </a:r>
            <a:r>
              <a:rPr lang="en-GB" dirty="0"/>
              <a:t>in stools </a:t>
            </a:r>
          </a:p>
          <a:p>
            <a:pPr lvl="1"/>
            <a:r>
              <a:rPr lang="en-GB" dirty="0" smtClean="0"/>
              <a:t>Other </a:t>
            </a:r>
            <a:r>
              <a:rPr lang="en-GB" dirty="0" err="1"/>
              <a:t>hemorrhagic</a:t>
            </a:r>
            <a:r>
              <a:rPr lang="en-GB" dirty="0"/>
              <a:t> symptoms </a:t>
            </a:r>
          </a:p>
          <a:p>
            <a:pPr lvl="1"/>
            <a:r>
              <a:rPr lang="en-GB" dirty="0" smtClean="0"/>
              <a:t>No </a:t>
            </a:r>
            <a:r>
              <a:rPr lang="en-GB" dirty="0"/>
              <a:t>established alternative diagnosis </a:t>
            </a:r>
          </a:p>
        </p:txBody>
      </p:sp>
    </p:spTree>
    <p:extLst>
      <p:ext uri="{BB962C8B-B14F-4D97-AF65-F5344CB8AC3E}">
        <p14:creationId xmlns:p14="http://schemas.microsoft.com/office/powerpoint/2010/main" val="97621061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VHF – differential </a:t>
            </a:r>
            <a:r>
              <a:rPr lang="en-CA" b="1" dirty="0" smtClean="0"/>
              <a:t>diagnosis</a:t>
            </a:r>
            <a:endParaRPr lang="en-GB" dirty="0"/>
          </a:p>
        </p:txBody>
      </p:sp>
      <p:sp>
        <p:nvSpPr>
          <p:cNvPr id="3" name="Content Placeholder 2"/>
          <p:cNvSpPr>
            <a:spLocks noGrp="1"/>
          </p:cNvSpPr>
          <p:nvPr>
            <p:ph idx="1"/>
          </p:nvPr>
        </p:nvSpPr>
        <p:spPr/>
        <p:txBody>
          <a:bodyPr/>
          <a:lstStyle/>
          <a:p>
            <a:pPr lvl="0"/>
            <a:r>
              <a:rPr lang="en-CA" sz="3200" dirty="0"/>
              <a:t>VHF vs. Viral Hemorrhagic Fever (from one viral </a:t>
            </a:r>
            <a:r>
              <a:rPr lang="en-CA" sz="3200" dirty="0" err="1"/>
              <a:t>infxn</a:t>
            </a:r>
            <a:r>
              <a:rPr lang="en-CA" sz="3200" dirty="0"/>
              <a:t> to the other)</a:t>
            </a:r>
            <a:endParaRPr lang="en-GB" sz="3200" dirty="0"/>
          </a:p>
          <a:p>
            <a:pPr lvl="1"/>
            <a:r>
              <a:rPr lang="en-CA" sz="2800" dirty="0"/>
              <a:t>Clinical picture-unreliable, epidemiology-approximate, lab-proof</a:t>
            </a:r>
            <a:endParaRPr lang="en-GB" sz="2800" dirty="0"/>
          </a:p>
          <a:p>
            <a:pPr lvl="0"/>
            <a:r>
              <a:rPr lang="en-CA" sz="3200" dirty="0"/>
              <a:t>VHF </a:t>
            </a:r>
            <a:r>
              <a:rPr lang="en-CA" sz="3200" dirty="0" err="1"/>
              <a:t>vs</a:t>
            </a:r>
            <a:r>
              <a:rPr lang="en-CA" sz="3200" dirty="0"/>
              <a:t> bacterial infectious</a:t>
            </a:r>
            <a:endParaRPr lang="en-GB" sz="3200" dirty="0"/>
          </a:p>
          <a:p>
            <a:pPr lvl="1"/>
            <a:r>
              <a:rPr lang="en-CA" sz="2800" dirty="0"/>
              <a:t>Typhoid, shigellosis, purulent pharyngitis, sepsis (strep, staph)</a:t>
            </a:r>
            <a:endParaRPr lang="en-GB" sz="2800" dirty="0"/>
          </a:p>
          <a:p>
            <a:pPr lvl="0"/>
            <a:r>
              <a:rPr lang="en-CA" sz="3200" dirty="0"/>
              <a:t>VHF vs. parasitic dx</a:t>
            </a:r>
            <a:endParaRPr lang="en-GB" sz="3200" dirty="0"/>
          </a:p>
          <a:p>
            <a:pPr lvl="1"/>
            <a:r>
              <a:rPr lang="en-CA" sz="2800" dirty="0"/>
              <a:t>Malaria, African </a:t>
            </a:r>
            <a:r>
              <a:rPr lang="en-CA" sz="2800" dirty="0" err="1"/>
              <a:t>trypanosomiasis</a:t>
            </a:r>
            <a:r>
              <a:rPr lang="en-CA" sz="2800" dirty="0"/>
              <a:t>, </a:t>
            </a:r>
            <a:r>
              <a:rPr lang="en-CA" sz="2800" dirty="0" err="1" smtClean="0"/>
              <a:t>amoebiasis</a:t>
            </a:r>
            <a:endParaRPr lang="en-GB" sz="2800" dirty="0"/>
          </a:p>
        </p:txBody>
      </p:sp>
    </p:spTree>
    <p:extLst>
      <p:ext uri="{BB962C8B-B14F-4D97-AF65-F5344CB8AC3E}">
        <p14:creationId xmlns:p14="http://schemas.microsoft.com/office/powerpoint/2010/main" val="12285453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VHF Treatment</a:t>
            </a:r>
            <a:endParaRPr lang="en-GB" dirty="0"/>
          </a:p>
        </p:txBody>
      </p:sp>
      <p:sp>
        <p:nvSpPr>
          <p:cNvPr id="3" name="Content Placeholder 2"/>
          <p:cNvSpPr>
            <a:spLocks noGrp="1"/>
          </p:cNvSpPr>
          <p:nvPr>
            <p:ph idx="1"/>
          </p:nvPr>
        </p:nvSpPr>
        <p:spPr/>
        <p:txBody>
          <a:bodyPr/>
          <a:lstStyle/>
          <a:p>
            <a:r>
              <a:rPr lang="en-GB" dirty="0" smtClean="0"/>
              <a:t>Supportive </a:t>
            </a:r>
            <a:r>
              <a:rPr lang="en-GB" dirty="0"/>
              <a:t>care </a:t>
            </a:r>
          </a:p>
          <a:p>
            <a:r>
              <a:rPr lang="en-GB" dirty="0" smtClean="0"/>
              <a:t>Correct </a:t>
            </a:r>
            <a:r>
              <a:rPr lang="en-GB" dirty="0"/>
              <a:t>coagulopathies as needed</a:t>
            </a:r>
          </a:p>
          <a:p>
            <a:r>
              <a:rPr lang="en-GB" dirty="0" smtClean="0"/>
              <a:t>No </a:t>
            </a:r>
            <a:r>
              <a:rPr lang="en-GB" dirty="0"/>
              <a:t>antiplatelet drugs or IM injections</a:t>
            </a:r>
          </a:p>
          <a:p>
            <a:r>
              <a:rPr lang="en-GB" dirty="0" smtClean="0"/>
              <a:t>Investigational </a:t>
            </a:r>
            <a:r>
              <a:rPr lang="en-GB" dirty="0"/>
              <a:t>treatments, available under protocol:</a:t>
            </a:r>
          </a:p>
          <a:p>
            <a:pPr lvl="1"/>
            <a:r>
              <a:rPr lang="en-GB" dirty="0" smtClean="0"/>
              <a:t>Ribavirin </a:t>
            </a:r>
            <a:r>
              <a:rPr lang="en-GB" dirty="0"/>
              <a:t>x 10 days for </a:t>
            </a:r>
            <a:r>
              <a:rPr lang="en-GB" dirty="0" err="1"/>
              <a:t>arenaviridae</a:t>
            </a:r>
            <a:r>
              <a:rPr lang="en-GB" dirty="0"/>
              <a:t> and </a:t>
            </a:r>
            <a:r>
              <a:rPr lang="en-GB" dirty="0" err="1"/>
              <a:t>bunyaviridae</a:t>
            </a:r>
            <a:endParaRPr lang="en-GB" dirty="0"/>
          </a:p>
          <a:p>
            <a:pPr lvl="1"/>
            <a:r>
              <a:rPr lang="en-GB" dirty="0" smtClean="0"/>
              <a:t>Convalescent </a:t>
            </a:r>
            <a:r>
              <a:rPr lang="en-GB" dirty="0"/>
              <a:t>plasma w/in 8d of onset for AHF</a:t>
            </a:r>
          </a:p>
          <a:p>
            <a:endParaRPr lang="en-GB" dirty="0"/>
          </a:p>
        </p:txBody>
      </p:sp>
    </p:spTree>
    <p:extLst>
      <p:ext uri="{BB962C8B-B14F-4D97-AF65-F5344CB8AC3E}">
        <p14:creationId xmlns:p14="http://schemas.microsoft.com/office/powerpoint/2010/main" val="294081012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of Exposed Persons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GB" sz="3200" dirty="0" smtClean="0"/>
                  <a:t>Medical </a:t>
                </a:r>
                <a:r>
                  <a:rPr lang="en-GB" sz="3200" dirty="0"/>
                  <a:t>surveillance for all potentially exposed persons, close contacts, and high-risk contacts (i.e., mucous membrane or percutaneous exposure) x 21 days </a:t>
                </a:r>
              </a:p>
              <a:p>
                <a:pPr lvl="1"/>
                <a:r>
                  <a:rPr lang="en-GB" sz="2400" dirty="0" smtClean="0"/>
                  <a:t>Report </a:t>
                </a:r>
                <a:r>
                  <a:rPr lang="en-GB" sz="2400" dirty="0" err="1"/>
                  <a:t>hemorrhagic</a:t>
                </a:r>
                <a:r>
                  <a:rPr lang="en-GB" sz="2400" dirty="0"/>
                  <a:t> </a:t>
                </a:r>
                <a:r>
                  <a:rPr lang="en-GB" sz="2400" dirty="0" smtClean="0"/>
                  <a:t>symptoms</a:t>
                </a:r>
                <a:endParaRPr lang="en-GB" sz="2400" dirty="0"/>
              </a:p>
              <a:p>
                <a:pPr lvl="1"/>
                <a:r>
                  <a:rPr lang="en-GB" sz="2400" dirty="0" smtClean="0"/>
                  <a:t>Record </a:t>
                </a:r>
                <a:r>
                  <a:rPr lang="en-GB" sz="2400" dirty="0"/>
                  <a:t>fever 2x/day</a:t>
                </a:r>
              </a:p>
              <a:p>
                <a:pPr lvl="2"/>
                <a:r>
                  <a:rPr lang="en-GB" sz="2400" dirty="0" smtClean="0"/>
                  <a:t>Report </a:t>
                </a:r>
                <a:r>
                  <a:rPr lang="en-GB" sz="2400" dirty="0"/>
                  <a:t>temperatures </a:t>
                </a:r>
                <a14:m>
                  <m:oMath xmlns:m="http://schemas.openxmlformats.org/officeDocument/2006/math">
                    <m:r>
                      <a:rPr lang="en-GB" sz="2400" i="1" smtClean="0">
                        <a:latin typeface="Cambria Math"/>
                        <a:ea typeface="Cambria Math"/>
                      </a:rPr>
                      <m:t>≥</m:t>
                    </m:r>
                  </m:oMath>
                </a14:m>
                <a:r>
                  <a:rPr lang="en-GB" sz="2400" dirty="0" smtClean="0"/>
                  <a:t>101</a:t>
                </a:r>
                <a:r>
                  <a:rPr lang="en-GB" sz="2400" baseline="30000" dirty="0" smtClean="0"/>
                  <a:t>0</a:t>
                </a:r>
                <a:r>
                  <a:rPr lang="en-GB" sz="2400" dirty="0" smtClean="0"/>
                  <a:t>F(38.3</a:t>
                </a:r>
                <a:r>
                  <a:rPr lang="en-GB" sz="2400" baseline="30000" dirty="0"/>
                  <a:t>0</a:t>
                </a:r>
                <a:r>
                  <a:rPr lang="en-GB" sz="2400" dirty="0" smtClean="0"/>
                  <a:t>C</a:t>
                </a:r>
                <a:r>
                  <a:rPr lang="en-GB" sz="2400" dirty="0"/>
                  <a:t>) </a:t>
                </a:r>
                <a:endParaRPr lang="en-GB" sz="2400" dirty="0" smtClean="0"/>
              </a:p>
              <a:p>
                <a:pPr lvl="3"/>
                <a:r>
                  <a:rPr lang="en-GB" dirty="0" smtClean="0"/>
                  <a:t>Initiate </a:t>
                </a:r>
                <a:r>
                  <a:rPr lang="en-GB" dirty="0"/>
                  <a:t>presumptive ribavirin therapy</a:t>
                </a:r>
              </a:p>
              <a:p>
                <a:r>
                  <a:rPr lang="en-GB" sz="3200" dirty="0" smtClean="0"/>
                  <a:t>Percutaneous/</a:t>
                </a:r>
                <a:r>
                  <a:rPr lang="en-GB" sz="3200" dirty="0" err="1" smtClean="0"/>
                  <a:t>mucocutaneous</a:t>
                </a:r>
                <a:r>
                  <a:rPr lang="en-GB" sz="3200" dirty="0" smtClean="0"/>
                  <a:t> </a:t>
                </a:r>
                <a:r>
                  <a:rPr lang="en-GB" sz="3200" dirty="0"/>
                  <a:t>exposure to blood or body fluids of infected: </a:t>
                </a:r>
              </a:p>
              <a:p>
                <a:pPr lvl="1"/>
                <a:r>
                  <a:rPr lang="en-GB" sz="2400" dirty="0" smtClean="0"/>
                  <a:t>Wash </a:t>
                </a:r>
                <a:r>
                  <a:rPr lang="en-GB" sz="2400" dirty="0"/>
                  <a:t>thoroughly with soap and water, irrigate mucous membranes with water or </a:t>
                </a:r>
                <a:r>
                  <a:rPr lang="en-GB" sz="2400" dirty="0" smtClean="0"/>
                  <a:t>saline</a:t>
                </a:r>
              </a:p>
              <a:p>
                <a:r>
                  <a:rPr lang="en-GB" dirty="0"/>
                  <a:t>Patients convalescing should refrain from sexual activity for 3 months post-recovery (</a:t>
                </a:r>
                <a:r>
                  <a:rPr lang="en-GB" dirty="0" err="1"/>
                  <a:t>arenavirus</a:t>
                </a:r>
                <a:r>
                  <a:rPr lang="en-GB" dirty="0"/>
                  <a:t> or </a:t>
                </a:r>
                <a:r>
                  <a:rPr lang="en-GB" dirty="0" err="1"/>
                  <a:t>filovirus</a:t>
                </a:r>
                <a:r>
                  <a:rPr lang="en-GB" dirty="0"/>
                  <a:t> infection) </a:t>
                </a:r>
              </a:p>
              <a:p>
                <a:r>
                  <a:rPr lang="en-GB" dirty="0"/>
                  <a:t>Only licensed vaccine: Yellow Fever</a:t>
                </a:r>
              </a:p>
              <a:p>
                <a:r>
                  <a:rPr lang="en-GB" dirty="0"/>
                  <a:t>Investigational vaccines: AHF, RV, HV</a:t>
                </a:r>
              </a:p>
              <a:p>
                <a:r>
                  <a:rPr lang="en-GB" dirty="0"/>
                  <a:t>Possible use of ribavirin to high-risk contacts of CCHF and LF patients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990" b="-1244"/>
                </a:stretch>
              </a:blipFill>
            </p:spPr>
            <p:txBody>
              <a:bodyPr/>
              <a:lstStyle/>
              <a:p>
                <a:r>
                  <a:rPr lang="en-GB">
                    <a:noFill/>
                  </a:rPr>
                  <a:t> </a:t>
                </a:r>
              </a:p>
            </p:txBody>
          </p:sp>
        </mc:Fallback>
      </mc:AlternateContent>
    </p:spTree>
    <p:extLst>
      <p:ext uri="{BB962C8B-B14F-4D97-AF65-F5344CB8AC3E}">
        <p14:creationId xmlns:p14="http://schemas.microsoft.com/office/powerpoint/2010/main" val="87921857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Infection Control</a:t>
            </a:r>
          </a:p>
        </p:txBody>
      </p:sp>
      <p:sp>
        <p:nvSpPr>
          <p:cNvPr id="3" name="Content Placeholder 2"/>
          <p:cNvSpPr>
            <a:spLocks noGrp="1"/>
          </p:cNvSpPr>
          <p:nvPr>
            <p:ph idx="1"/>
          </p:nvPr>
        </p:nvSpPr>
        <p:spPr/>
        <p:txBody>
          <a:bodyPr/>
          <a:lstStyle/>
          <a:p>
            <a:r>
              <a:rPr lang="en-GB" dirty="0"/>
              <a:t>Airborne &amp; contact precautions for health care, environmental, and laboratory workers </a:t>
            </a:r>
          </a:p>
          <a:p>
            <a:r>
              <a:rPr lang="en-GB" dirty="0" smtClean="0"/>
              <a:t>Negative </a:t>
            </a:r>
            <a:r>
              <a:rPr lang="en-GB" dirty="0"/>
              <a:t>pressure room, if available</a:t>
            </a:r>
          </a:p>
          <a:p>
            <a:pPr lvl="1"/>
            <a:r>
              <a:rPr lang="en-GB" dirty="0" smtClean="0"/>
              <a:t>6-12 </a:t>
            </a:r>
            <a:r>
              <a:rPr lang="en-GB" dirty="0"/>
              <a:t>air changes/hour</a:t>
            </a:r>
          </a:p>
          <a:p>
            <a:pPr lvl="1"/>
            <a:r>
              <a:rPr lang="en-GB" dirty="0" smtClean="0"/>
              <a:t>Exhausted </a:t>
            </a:r>
            <a:r>
              <a:rPr lang="en-GB" dirty="0"/>
              <a:t>outdoors or through HEPA filter </a:t>
            </a:r>
          </a:p>
          <a:p>
            <a:r>
              <a:rPr lang="en-GB" dirty="0" smtClean="0"/>
              <a:t>Personal </a:t>
            </a:r>
            <a:r>
              <a:rPr lang="en-GB" dirty="0"/>
              <a:t>protective equipment</a:t>
            </a:r>
          </a:p>
          <a:p>
            <a:pPr lvl="1"/>
            <a:r>
              <a:rPr lang="en-GB" dirty="0" smtClean="0"/>
              <a:t>Double </a:t>
            </a:r>
            <a:r>
              <a:rPr lang="en-GB" dirty="0"/>
              <a:t>gloves</a:t>
            </a:r>
          </a:p>
          <a:p>
            <a:pPr lvl="1"/>
            <a:r>
              <a:rPr lang="en-GB" dirty="0" smtClean="0"/>
              <a:t>Impermeable </a:t>
            </a:r>
            <a:r>
              <a:rPr lang="en-GB" dirty="0"/>
              <a:t>gowns, leg and shoe coverings</a:t>
            </a:r>
          </a:p>
          <a:p>
            <a:pPr lvl="1"/>
            <a:r>
              <a:rPr lang="en-GB" dirty="0" smtClean="0"/>
              <a:t>Face </a:t>
            </a:r>
            <a:r>
              <a:rPr lang="en-GB" dirty="0"/>
              <a:t>shields and eye protection</a:t>
            </a:r>
          </a:p>
          <a:p>
            <a:pPr lvl="1"/>
            <a:r>
              <a:rPr lang="en-GB" dirty="0" smtClean="0"/>
              <a:t>N-95 </a:t>
            </a:r>
            <a:r>
              <a:rPr lang="en-GB" dirty="0"/>
              <a:t>mask or PAPR</a:t>
            </a:r>
          </a:p>
          <a:p>
            <a:endParaRPr lang="en-GB" dirty="0"/>
          </a:p>
        </p:txBody>
      </p:sp>
    </p:spTree>
    <p:extLst>
      <p:ext uri="{BB962C8B-B14F-4D97-AF65-F5344CB8AC3E}">
        <p14:creationId xmlns:p14="http://schemas.microsoft.com/office/powerpoint/2010/main" val="311008091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Dedicated </a:t>
            </a:r>
            <a:r>
              <a:rPr lang="en-GB" dirty="0"/>
              <a:t>medical equipment for patients</a:t>
            </a:r>
          </a:p>
          <a:p>
            <a:r>
              <a:rPr lang="en-GB" dirty="0" smtClean="0"/>
              <a:t>If </a:t>
            </a:r>
            <a:r>
              <a:rPr lang="en-GB" dirty="0"/>
              <a:t>available, point-of-care </a:t>
            </a:r>
            <a:r>
              <a:rPr lang="en-GB" dirty="0" err="1"/>
              <a:t>analyzers</a:t>
            </a:r>
            <a:r>
              <a:rPr lang="en-GB" dirty="0"/>
              <a:t> for routine laboratory analyses </a:t>
            </a:r>
          </a:p>
          <a:p>
            <a:pPr lvl="1"/>
            <a:r>
              <a:rPr lang="en-GB" dirty="0" smtClean="0"/>
              <a:t>If </a:t>
            </a:r>
            <a:r>
              <a:rPr lang="en-GB" dirty="0"/>
              <a:t>unavailable, </a:t>
            </a:r>
            <a:r>
              <a:rPr lang="en-GB" dirty="0" err="1"/>
              <a:t>pretreat</a:t>
            </a:r>
            <a:r>
              <a:rPr lang="en-GB" dirty="0"/>
              <a:t> serum w/Triton X-100</a:t>
            </a:r>
          </a:p>
          <a:p>
            <a:pPr lvl="1"/>
            <a:r>
              <a:rPr lang="en-GB" dirty="0" smtClean="0"/>
              <a:t>Lab </a:t>
            </a:r>
            <a:r>
              <a:rPr lang="en-GB" dirty="0"/>
              <a:t>samples double-bagged &amp; hand-carried to lab </a:t>
            </a:r>
          </a:p>
          <a:p>
            <a:r>
              <a:rPr lang="en-GB" dirty="0" smtClean="0"/>
              <a:t>Prompt </a:t>
            </a:r>
            <a:r>
              <a:rPr lang="en-GB" dirty="0"/>
              <a:t>burial or cremation of deceased with minimal handling </a:t>
            </a:r>
          </a:p>
          <a:p>
            <a:pPr lvl="1"/>
            <a:r>
              <a:rPr lang="en-GB" dirty="0" smtClean="0"/>
              <a:t>Autopsies </a:t>
            </a:r>
            <a:r>
              <a:rPr lang="en-GB" dirty="0"/>
              <a:t>performed only by trained personnel with PPE</a:t>
            </a:r>
          </a:p>
          <a:p>
            <a:endParaRPr lang="en-GB" dirty="0"/>
          </a:p>
        </p:txBody>
      </p:sp>
    </p:spTree>
    <p:extLst>
      <p:ext uri="{BB962C8B-B14F-4D97-AF65-F5344CB8AC3E}">
        <p14:creationId xmlns:p14="http://schemas.microsoft.com/office/powerpoint/2010/main" val="40029515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r>
              <a:rPr lang="en-GB" dirty="0"/>
              <a:t>of Key Points</a:t>
            </a:r>
          </a:p>
        </p:txBody>
      </p:sp>
      <p:sp>
        <p:nvSpPr>
          <p:cNvPr id="3" name="Content Placeholder 2"/>
          <p:cNvSpPr>
            <a:spLocks noGrp="1"/>
          </p:cNvSpPr>
          <p:nvPr>
            <p:ph idx="1"/>
          </p:nvPr>
        </p:nvSpPr>
        <p:spPr/>
        <p:txBody>
          <a:bodyPr>
            <a:normAutofit fontScale="92500" lnSpcReduction="20000"/>
          </a:bodyPr>
          <a:lstStyle/>
          <a:p>
            <a:r>
              <a:rPr lang="en-GB" dirty="0" smtClean="0"/>
              <a:t>A </a:t>
            </a:r>
            <a:r>
              <a:rPr lang="en-GB" dirty="0"/>
              <a:t>thorough travel and exposure history is key to distinguishing naturally occurring from intentional viral </a:t>
            </a:r>
            <a:r>
              <a:rPr lang="en-GB" dirty="0" err="1"/>
              <a:t>hemorrhagic</a:t>
            </a:r>
            <a:r>
              <a:rPr lang="en-GB" dirty="0"/>
              <a:t> fever cases.</a:t>
            </a:r>
          </a:p>
          <a:p>
            <a:r>
              <a:rPr lang="en-GB" dirty="0" smtClean="0"/>
              <a:t>Viral </a:t>
            </a:r>
            <a:r>
              <a:rPr lang="en-GB" dirty="0" err="1"/>
              <a:t>hemorrhagic</a:t>
            </a:r>
            <a:r>
              <a:rPr lang="en-GB" dirty="0"/>
              <a:t> fevers can be transmitted via exposure to blood and bodily fluids</a:t>
            </a:r>
            <a:r>
              <a:rPr lang="en-GB" dirty="0" smtClean="0"/>
              <a:t>.</a:t>
            </a:r>
          </a:p>
          <a:p>
            <a:r>
              <a:rPr lang="en-GB" dirty="0"/>
              <a:t>Contact and airborne precautions are recommended for health care workers caring for infected patients. </a:t>
            </a:r>
          </a:p>
          <a:p>
            <a:r>
              <a:rPr lang="en-GB" dirty="0" smtClean="0"/>
              <a:t>Post-exposure </a:t>
            </a:r>
            <a:r>
              <a:rPr lang="en-GB" dirty="0"/>
              <a:t>management consists of surveillance for fever and </a:t>
            </a:r>
            <a:r>
              <a:rPr lang="en-GB" dirty="0" err="1"/>
              <a:t>hemorrhagic</a:t>
            </a:r>
            <a:r>
              <a:rPr lang="en-GB" dirty="0"/>
              <a:t> symptoms, and possibly ribavirin therapy for symptomatic individuals. </a:t>
            </a:r>
          </a:p>
          <a:p>
            <a:endParaRPr lang="en-GB" dirty="0"/>
          </a:p>
        </p:txBody>
      </p:sp>
    </p:spTree>
    <p:extLst>
      <p:ext uri="{BB962C8B-B14F-4D97-AF65-F5344CB8AC3E}">
        <p14:creationId xmlns:p14="http://schemas.microsoft.com/office/powerpoint/2010/main" val="404188446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a:t>
            </a:r>
            <a:r>
              <a:rPr lang="en-CA" dirty="0" smtClean="0"/>
              <a:t>Diagnosis</a:t>
            </a:r>
            <a:endParaRPr lang="en-GB" dirty="0"/>
          </a:p>
        </p:txBody>
      </p:sp>
      <p:sp>
        <p:nvSpPr>
          <p:cNvPr id="3" name="Content Placeholder 2"/>
          <p:cNvSpPr>
            <a:spLocks noGrp="1"/>
          </p:cNvSpPr>
          <p:nvPr>
            <p:ph idx="1"/>
          </p:nvPr>
        </p:nvSpPr>
        <p:spPr/>
        <p:txBody>
          <a:bodyPr>
            <a:normAutofit lnSpcReduction="10000"/>
          </a:bodyPr>
          <a:lstStyle/>
          <a:p>
            <a:r>
              <a:rPr lang="en-CA" dirty="0"/>
              <a:t>VHF are classified as biosafety level 3 and 4 pathogens and must be handled only in maximum containment or security laboratories</a:t>
            </a:r>
            <a:endParaRPr lang="en-GB" dirty="0"/>
          </a:p>
          <a:p>
            <a:pPr lvl="1"/>
            <a:r>
              <a:rPr lang="en-CA" dirty="0"/>
              <a:t>ELISA: detection of Ebola antigens by an ELISA test is rapid and sufficiently sensitive for diagnosis in early </a:t>
            </a:r>
            <a:r>
              <a:rPr lang="en-CA" dirty="0" err="1"/>
              <a:t>infxn</a:t>
            </a:r>
            <a:endParaRPr lang="en-GB" dirty="0"/>
          </a:p>
          <a:p>
            <a:pPr lvl="1"/>
            <a:r>
              <a:rPr lang="en-CA" dirty="0"/>
              <a:t>PCR method: lower concentrations of viral RNA may be detectable in some circumstances by RT-PCR. For the small fraction of </a:t>
            </a:r>
            <a:r>
              <a:rPr lang="en-CA" dirty="0" err="1"/>
              <a:t>px</a:t>
            </a:r>
            <a:r>
              <a:rPr lang="en-CA" dirty="0"/>
              <a:t> that survive, </a:t>
            </a:r>
            <a:r>
              <a:rPr lang="en-CA" dirty="0" err="1"/>
              <a:t>IgM</a:t>
            </a:r>
            <a:r>
              <a:rPr lang="en-CA" dirty="0"/>
              <a:t> capture ELISA tests are usually +</a:t>
            </a:r>
            <a:r>
              <a:rPr lang="en-CA" dirty="0" err="1"/>
              <a:t>ve</a:t>
            </a:r>
            <a:r>
              <a:rPr lang="en-CA" dirty="0"/>
              <a:t> early in dx for a more reliable diagnosis.</a:t>
            </a:r>
            <a:endParaRPr lang="en-GB" dirty="0"/>
          </a:p>
          <a:p>
            <a:endParaRPr lang="en-GB" dirty="0"/>
          </a:p>
        </p:txBody>
      </p:sp>
    </p:spTree>
    <p:extLst>
      <p:ext uri="{BB962C8B-B14F-4D97-AF65-F5344CB8AC3E}">
        <p14:creationId xmlns:p14="http://schemas.microsoft.com/office/powerpoint/2010/main" val="41515201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Viral Hemorrhagic </a:t>
            </a:r>
            <a:r>
              <a:rPr lang="en-CA" b="1" dirty="0" smtClean="0"/>
              <a:t>Fevers</a:t>
            </a:r>
            <a:endParaRPr lang="en-GB" b="1" dirty="0"/>
          </a:p>
        </p:txBody>
      </p:sp>
      <p:sp>
        <p:nvSpPr>
          <p:cNvPr id="3" name="Content Placeholder 2"/>
          <p:cNvSpPr>
            <a:spLocks noGrp="1"/>
          </p:cNvSpPr>
          <p:nvPr>
            <p:ph idx="1"/>
          </p:nvPr>
        </p:nvSpPr>
        <p:spPr>
          <a:xfrm>
            <a:off x="244042" y="1091598"/>
            <a:ext cx="8648438" cy="5073706"/>
          </a:xfrm>
        </p:spPr>
        <p:txBody>
          <a:bodyPr>
            <a:normAutofit fontScale="92500" lnSpcReduction="10000"/>
          </a:bodyPr>
          <a:lstStyle/>
          <a:p>
            <a:r>
              <a:rPr lang="en-CA" dirty="0"/>
              <a:t>A group of illnesses </a:t>
            </a:r>
            <a:r>
              <a:rPr lang="en-GB" dirty="0"/>
              <a:t>caused by RNA viruses from 4 families</a:t>
            </a:r>
            <a:r>
              <a:rPr lang="en-GB" dirty="0" smtClean="0"/>
              <a:t>:</a:t>
            </a:r>
          </a:p>
          <a:p>
            <a:pPr lvl="1"/>
            <a:r>
              <a:rPr lang="en-CA" dirty="0" err="1" smtClean="0"/>
              <a:t>Flaviviridae</a:t>
            </a:r>
            <a:r>
              <a:rPr lang="en-CA" dirty="0" smtClean="0"/>
              <a:t> (Dengue, Yellow fever), </a:t>
            </a:r>
          </a:p>
          <a:p>
            <a:pPr lvl="1"/>
            <a:r>
              <a:rPr lang="en-CA" dirty="0" err="1" smtClean="0"/>
              <a:t>Filoviridae</a:t>
            </a:r>
            <a:r>
              <a:rPr lang="en-CA" dirty="0" smtClean="0"/>
              <a:t> </a:t>
            </a:r>
            <a:r>
              <a:rPr lang="en-CA" dirty="0"/>
              <a:t>(Ebola, </a:t>
            </a:r>
            <a:r>
              <a:rPr lang="en-CA" dirty="0" err="1"/>
              <a:t>Maburg</a:t>
            </a:r>
            <a:r>
              <a:rPr lang="en-CA" dirty="0"/>
              <a:t> virus)</a:t>
            </a:r>
          </a:p>
          <a:p>
            <a:pPr lvl="1"/>
            <a:r>
              <a:rPr lang="en-CA" dirty="0" err="1" smtClean="0"/>
              <a:t>Arenaviridae</a:t>
            </a:r>
            <a:r>
              <a:rPr lang="en-CA" dirty="0" smtClean="0"/>
              <a:t> (Lassa, </a:t>
            </a:r>
            <a:r>
              <a:rPr lang="en-CA" dirty="0" err="1" smtClean="0"/>
              <a:t>Junin</a:t>
            </a:r>
            <a:r>
              <a:rPr lang="en-CA" dirty="0" smtClean="0"/>
              <a:t>, </a:t>
            </a:r>
            <a:r>
              <a:rPr lang="en-CA" dirty="0" err="1" smtClean="0"/>
              <a:t>Sabia</a:t>
            </a:r>
            <a:r>
              <a:rPr lang="en-CA" dirty="0" smtClean="0"/>
              <a:t>, </a:t>
            </a:r>
            <a:r>
              <a:rPr lang="en-CA" dirty="0" err="1" smtClean="0"/>
              <a:t>Machupo</a:t>
            </a:r>
            <a:r>
              <a:rPr lang="en-CA" dirty="0" smtClean="0"/>
              <a:t> fever virus)</a:t>
            </a:r>
          </a:p>
          <a:p>
            <a:pPr lvl="1"/>
            <a:r>
              <a:rPr lang="en-CA" dirty="0" err="1" smtClean="0"/>
              <a:t>Bunyaviridae</a:t>
            </a:r>
            <a:r>
              <a:rPr lang="en-CA" dirty="0" smtClean="0"/>
              <a:t> (CCHF – </a:t>
            </a:r>
            <a:r>
              <a:rPr lang="en-CA" dirty="0" err="1" smtClean="0"/>
              <a:t>Crea</a:t>
            </a:r>
            <a:r>
              <a:rPr lang="en-CA" dirty="0" smtClean="0"/>
              <a:t> Congo hemorrhagic fever virus, RVF – Rift Valley Fever virus, Hantaviruses)</a:t>
            </a:r>
            <a:endParaRPr lang="en-GB" dirty="0" smtClean="0"/>
          </a:p>
          <a:p>
            <a:r>
              <a:rPr lang="en-GB" dirty="0" smtClean="0"/>
              <a:t>Differ </a:t>
            </a:r>
            <a:r>
              <a:rPr lang="en-GB" dirty="0"/>
              <a:t>by geographic occurrence and vector/reservoir</a:t>
            </a:r>
          </a:p>
          <a:p>
            <a:r>
              <a:rPr lang="en-GB" dirty="0"/>
              <a:t>Potential for aerosol dissemination, with human infection via respiratory route (except dengue)</a:t>
            </a:r>
          </a:p>
          <a:p>
            <a:r>
              <a:rPr lang="en-GB" dirty="0" smtClean="0"/>
              <a:t>Share </a:t>
            </a:r>
            <a:r>
              <a:rPr lang="en-GB" dirty="0"/>
              <a:t>certain clinical and pathogenic features </a:t>
            </a:r>
          </a:p>
        </p:txBody>
      </p:sp>
    </p:spTree>
    <p:extLst>
      <p:ext uri="{BB962C8B-B14F-4D97-AF65-F5344CB8AC3E}">
        <p14:creationId xmlns:p14="http://schemas.microsoft.com/office/powerpoint/2010/main" val="194348834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Prevention &amp; control of </a:t>
            </a:r>
            <a:r>
              <a:rPr lang="en-CA" b="1" dirty="0" smtClean="0"/>
              <a:t>VHF</a:t>
            </a:r>
            <a:endParaRPr lang="en-GB" dirty="0"/>
          </a:p>
        </p:txBody>
      </p:sp>
      <p:sp>
        <p:nvSpPr>
          <p:cNvPr id="3" name="Content Placeholder 2"/>
          <p:cNvSpPr>
            <a:spLocks noGrp="1"/>
          </p:cNvSpPr>
          <p:nvPr>
            <p:ph idx="1"/>
          </p:nvPr>
        </p:nvSpPr>
        <p:spPr/>
        <p:txBody>
          <a:bodyPr/>
          <a:lstStyle/>
          <a:p>
            <a:pPr lvl="0"/>
            <a:r>
              <a:rPr lang="en-CA" dirty="0"/>
              <a:t>Avoid contact with host </a:t>
            </a:r>
            <a:r>
              <a:rPr lang="en-CA" dirty="0" smtClean="0"/>
              <a:t>species</a:t>
            </a:r>
            <a:endParaRPr lang="en-GB" dirty="0" smtClean="0"/>
          </a:p>
          <a:p>
            <a:r>
              <a:rPr lang="en-CA" dirty="0"/>
              <a:t>Rodents</a:t>
            </a:r>
            <a:endParaRPr lang="en-GB" dirty="0"/>
          </a:p>
          <a:p>
            <a:pPr lvl="1"/>
            <a:r>
              <a:rPr lang="en-CA" dirty="0" smtClean="0"/>
              <a:t>Control rodent populations</a:t>
            </a:r>
            <a:endParaRPr lang="en-GB" dirty="0" smtClean="0"/>
          </a:p>
          <a:p>
            <a:pPr lvl="1"/>
            <a:r>
              <a:rPr lang="en-CA" dirty="0" smtClean="0"/>
              <a:t>Discourage </a:t>
            </a:r>
            <a:r>
              <a:rPr lang="en-CA" dirty="0"/>
              <a:t>rodents from living in human </a:t>
            </a:r>
            <a:r>
              <a:rPr lang="en-CA" dirty="0" err="1"/>
              <a:t>popns</a:t>
            </a:r>
            <a:endParaRPr lang="en-GB" dirty="0"/>
          </a:p>
          <a:p>
            <a:pPr lvl="1"/>
            <a:r>
              <a:rPr lang="en-CA" dirty="0" smtClean="0"/>
              <a:t>Safe cleanup of rodent nests &amp; droppings</a:t>
            </a:r>
            <a:endParaRPr lang="en-GB" dirty="0" smtClean="0"/>
          </a:p>
          <a:p>
            <a:r>
              <a:rPr lang="en-CA" dirty="0"/>
              <a:t>Insects</a:t>
            </a:r>
            <a:endParaRPr lang="en-GB" dirty="0"/>
          </a:p>
          <a:p>
            <a:pPr lvl="1"/>
            <a:r>
              <a:rPr lang="en-CA" dirty="0"/>
              <a:t>Use insect repellents</a:t>
            </a:r>
            <a:endParaRPr lang="en-GB" dirty="0"/>
          </a:p>
          <a:p>
            <a:pPr lvl="1"/>
            <a:r>
              <a:rPr lang="en-CA" dirty="0"/>
              <a:t>Proper clothing and bed nets</a:t>
            </a:r>
            <a:endParaRPr lang="en-GB" dirty="0"/>
          </a:p>
          <a:p>
            <a:pPr lvl="1"/>
            <a:r>
              <a:rPr lang="en-CA" dirty="0"/>
              <a:t>Window screens &amp; other barriers to insects</a:t>
            </a:r>
            <a:endParaRPr lang="en-GB" dirty="0"/>
          </a:p>
          <a:p>
            <a:pPr lvl="0"/>
            <a:endParaRPr lang="en-GB" dirty="0"/>
          </a:p>
        </p:txBody>
      </p:sp>
    </p:spTree>
    <p:extLst>
      <p:ext uri="{BB962C8B-B14F-4D97-AF65-F5344CB8AC3E}">
        <p14:creationId xmlns:p14="http://schemas.microsoft.com/office/powerpoint/2010/main" val="183462350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580544" cy="4372381"/>
          </a:xfrm>
        </p:spPr>
        <p:txBody>
          <a:bodyPr>
            <a:normAutofit lnSpcReduction="10000"/>
          </a:bodyPr>
          <a:lstStyle/>
          <a:p>
            <a:r>
              <a:rPr lang="en-CA" dirty="0"/>
              <a:t>Vaccine available for YF</a:t>
            </a:r>
            <a:endParaRPr lang="en-GB" dirty="0"/>
          </a:p>
          <a:p>
            <a:pPr lvl="1"/>
            <a:r>
              <a:rPr lang="en-CA" dirty="0"/>
              <a:t>Experimental vaccines under study: Argentine HF, Rift Valley Fever, Hantavirus &amp; Dengue HF</a:t>
            </a:r>
            <a:endParaRPr lang="en-GB" dirty="0"/>
          </a:p>
          <a:p>
            <a:r>
              <a:rPr lang="en-CA" dirty="0"/>
              <a:t>If human case occurs</a:t>
            </a:r>
            <a:endParaRPr lang="en-GB" dirty="0"/>
          </a:p>
          <a:p>
            <a:pPr lvl="1"/>
            <a:r>
              <a:rPr lang="en-CA" dirty="0"/>
              <a:t>Decrease person-person transmission </a:t>
            </a:r>
            <a:endParaRPr lang="en-GB" dirty="0"/>
          </a:p>
          <a:p>
            <a:pPr lvl="1"/>
            <a:r>
              <a:rPr lang="en-CA" dirty="0"/>
              <a:t>Isolation of infected individuals</a:t>
            </a:r>
            <a:endParaRPr lang="en-GB" dirty="0"/>
          </a:p>
          <a:p>
            <a:r>
              <a:rPr lang="en-CA" dirty="0"/>
              <a:t>Protective clothing</a:t>
            </a:r>
            <a:endParaRPr lang="en-GB" dirty="0"/>
          </a:p>
          <a:p>
            <a:pPr lvl="1"/>
            <a:r>
              <a:rPr lang="en-CA" dirty="0"/>
              <a:t>Disposable gowns, gloves, masks &amp; shoe covers, protective eyewear when splashing might occur, or if </a:t>
            </a:r>
            <a:r>
              <a:rPr lang="en-CA" dirty="0" err="1"/>
              <a:t>px</a:t>
            </a:r>
            <a:r>
              <a:rPr lang="en-CA" dirty="0"/>
              <a:t> is disoriented or uncooperative</a:t>
            </a:r>
            <a:endParaRPr lang="en-GB" dirty="0"/>
          </a:p>
          <a:p>
            <a:endParaRPr lang="en-GB" dirty="0"/>
          </a:p>
        </p:txBody>
      </p:sp>
      <p:pic>
        <p:nvPicPr>
          <p:cNvPr id="5" name="Picture 4" descr="A Zairian nurse prepares to enter the isolation ward during the Ebola VHF outbreak in Kikwit, Zaire, 1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675" y="4807793"/>
            <a:ext cx="2920325" cy="1972746"/>
          </a:xfrm>
          <a:prstGeom prst="rect">
            <a:avLst/>
          </a:prstGeom>
          <a:noFill/>
          <a:ln w="38100">
            <a:solidFill>
              <a:srgbClr val="E9C04B"/>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4663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Infection Control</a:t>
            </a:r>
          </a:p>
        </p:txBody>
      </p:sp>
      <p:pic>
        <p:nvPicPr>
          <p:cNvPr id="32771" name="Picture 3" descr="Co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80727"/>
            <a:ext cx="4400550" cy="589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skinsnip"/>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0" y="3429000"/>
            <a:ext cx="440213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QACTU_IMG_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68363"/>
            <a:ext cx="1843548" cy="25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3503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819150"/>
            <a:ext cx="66865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6691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7406" y="170277"/>
            <a:ext cx="8580544" cy="810451"/>
          </a:xfrm>
        </p:spPr>
        <p:txBody>
          <a:bodyPr/>
          <a:lstStyle/>
          <a:p>
            <a:r>
              <a:rPr lang="en-ZA" altLang="en-US" sz="2400" b="1" dirty="0" smtClean="0"/>
              <a:t>Handling laboratory specimens from patients with suspected or confirmed VHF-non viral diagnostic specimens</a:t>
            </a:r>
            <a:endParaRPr lang="en-GB" altLang="en-US" sz="2400" b="1" dirty="0" smtClean="0"/>
          </a:p>
        </p:txBody>
      </p:sp>
      <p:sp>
        <p:nvSpPr>
          <p:cNvPr id="34819" name="Rectangle 3"/>
          <p:cNvSpPr>
            <a:spLocks noGrp="1" noChangeArrowheads="1"/>
          </p:cNvSpPr>
          <p:nvPr>
            <p:ph type="body" idx="1"/>
          </p:nvPr>
        </p:nvSpPr>
        <p:spPr/>
        <p:txBody>
          <a:bodyPr>
            <a:normAutofit fontScale="92500"/>
          </a:bodyPr>
          <a:lstStyle/>
          <a:p>
            <a:r>
              <a:rPr lang="en-ZA" altLang="en-US" dirty="0" smtClean="0"/>
              <a:t>Common sense- know the risks</a:t>
            </a:r>
          </a:p>
          <a:p>
            <a:r>
              <a:rPr lang="en-ZA" altLang="en-US" dirty="0" smtClean="0"/>
              <a:t>Blood and other specimens are highly infectious</a:t>
            </a:r>
          </a:p>
          <a:p>
            <a:r>
              <a:rPr lang="en-ZA" altLang="en-US" dirty="0" smtClean="0"/>
              <a:t>Risk of transmission through skin/mucous membrane contact and needle stick injuries</a:t>
            </a:r>
          </a:p>
          <a:p>
            <a:r>
              <a:rPr lang="en-ZA" altLang="en-US" dirty="0" smtClean="0"/>
              <a:t>Respiratory transmission but avoid </a:t>
            </a:r>
            <a:r>
              <a:rPr lang="en-ZA" altLang="en-US" dirty="0" err="1" smtClean="0"/>
              <a:t>aerosolisation</a:t>
            </a:r>
            <a:r>
              <a:rPr lang="en-ZA" altLang="en-US" dirty="0" smtClean="0"/>
              <a:t> of specimens</a:t>
            </a:r>
          </a:p>
          <a:p>
            <a:r>
              <a:rPr lang="en-ZA" altLang="en-US" dirty="0" smtClean="0"/>
              <a:t>Limit laboratory testing to what is strictly necessary and where possible run specimens at a time when there is minimal disruption to routine work</a:t>
            </a:r>
          </a:p>
          <a:p>
            <a:endParaRPr lang="en-ZA" altLang="en-US" dirty="0" smtClean="0"/>
          </a:p>
          <a:p>
            <a:endParaRPr lang="en-ZA" altLang="en-US" dirty="0" smtClean="0"/>
          </a:p>
          <a:p>
            <a:endParaRPr lang="en-GB" altLang="en-US" dirty="0" smtClean="0"/>
          </a:p>
        </p:txBody>
      </p:sp>
    </p:spTree>
    <p:extLst>
      <p:ext uri="{BB962C8B-B14F-4D97-AF65-F5344CB8AC3E}">
        <p14:creationId xmlns:p14="http://schemas.microsoft.com/office/powerpoint/2010/main" val="423029834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normAutofit fontScale="70000" lnSpcReduction="20000"/>
          </a:bodyPr>
          <a:lstStyle/>
          <a:p>
            <a:r>
              <a:rPr lang="en-ZA" altLang="en-US" dirty="0" smtClean="0"/>
              <a:t>Useful to for two techs to work together- one to process the specimen, other to operate the instrument</a:t>
            </a:r>
          </a:p>
          <a:p>
            <a:r>
              <a:rPr lang="en-ZA" altLang="en-US" dirty="0" smtClean="0"/>
              <a:t>Protective clothing: disposable gown, 2 pairs of gloves, mask and eye protection</a:t>
            </a:r>
          </a:p>
          <a:p>
            <a:r>
              <a:rPr lang="en-ZA" altLang="en-US" dirty="0" smtClean="0"/>
              <a:t>Centrifuge with closed buckets and decontaminate after use</a:t>
            </a:r>
          </a:p>
          <a:p>
            <a:r>
              <a:rPr lang="en-ZA" altLang="en-US" dirty="0" smtClean="0"/>
              <a:t>Open buckets, specimens and load instrument racks in a BSL-2 cabinet</a:t>
            </a:r>
          </a:p>
          <a:p>
            <a:r>
              <a:rPr lang="en-ZA" altLang="en-US" dirty="0" smtClean="0"/>
              <a:t>Discard residual sample and sampling containers into 2% </a:t>
            </a:r>
            <a:r>
              <a:rPr lang="en-ZA" altLang="en-US" dirty="0" err="1" smtClean="0"/>
              <a:t>glutaraldehyde</a:t>
            </a:r>
            <a:r>
              <a:rPr lang="en-ZA" altLang="en-US" dirty="0" smtClean="0"/>
              <a:t> or sodium hypochlorite</a:t>
            </a:r>
          </a:p>
          <a:p>
            <a:r>
              <a:rPr lang="en-ZA" altLang="en-US" dirty="0" smtClean="0"/>
              <a:t>Decontaminate instruments according to manufacturers instructions</a:t>
            </a:r>
          </a:p>
          <a:p>
            <a:r>
              <a:rPr lang="en-ZA" altLang="en-US" dirty="0" smtClean="0"/>
              <a:t>Clean BSL-2 cabinet with </a:t>
            </a:r>
            <a:r>
              <a:rPr lang="en-ZA" altLang="en-US" dirty="0" err="1" smtClean="0"/>
              <a:t>glutaraldehyde</a:t>
            </a:r>
            <a:r>
              <a:rPr lang="en-ZA" altLang="en-US" dirty="0" smtClean="0"/>
              <a:t> or sodium hypochlorite</a:t>
            </a:r>
          </a:p>
          <a:p>
            <a:r>
              <a:rPr lang="en-ZA" altLang="en-US" dirty="0" smtClean="0"/>
              <a:t>Discard protective clothing, gloves, specimens, </a:t>
            </a:r>
            <a:r>
              <a:rPr lang="en-ZA" altLang="en-US" dirty="0" err="1" smtClean="0"/>
              <a:t>ect</a:t>
            </a:r>
            <a:r>
              <a:rPr lang="en-ZA" altLang="en-US" dirty="0" smtClean="0"/>
              <a:t>. Into a biohazard labelled autoclave bag. Double bag and send for autoclaving</a:t>
            </a:r>
          </a:p>
          <a:p>
            <a:endParaRPr lang="en-ZA" altLang="en-US" dirty="0" smtClean="0"/>
          </a:p>
          <a:p>
            <a:endParaRPr lang="en-GB" altLang="en-US" dirty="0" smtClean="0"/>
          </a:p>
        </p:txBody>
      </p:sp>
    </p:spTree>
    <p:extLst>
      <p:ext uri="{BB962C8B-B14F-4D97-AF65-F5344CB8AC3E}">
        <p14:creationId xmlns:p14="http://schemas.microsoft.com/office/powerpoint/2010/main" val="33740247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normAutofit fontScale="85000" lnSpcReduction="20000"/>
          </a:bodyPr>
          <a:lstStyle/>
          <a:p>
            <a:r>
              <a:rPr lang="en-ZA" altLang="en-US" dirty="0" smtClean="0"/>
              <a:t>Haematology: </a:t>
            </a:r>
          </a:p>
          <a:p>
            <a:pPr lvl="1"/>
            <a:r>
              <a:rPr lang="en-ZA" altLang="en-US" dirty="0" smtClean="0"/>
              <a:t>prepare slides in a BSL-2 cabinet, once fixed regard as non-infectious</a:t>
            </a:r>
          </a:p>
          <a:p>
            <a:pPr lvl="1"/>
            <a:r>
              <a:rPr lang="en-ZA" altLang="en-US" dirty="0" smtClean="0"/>
              <a:t>Regard air dried slides as infectious, decontaminate microscope after use</a:t>
            </a:r>
          </a:p>
          <a:p>
            <a:r>
              <a:rPr lang="en-ZA" altLang="en-US" dirty="0" smtClean="0"/>
              <a:t>Microbiology: </a:t>
            </a:r>
          </a:p>
          <a:p>
            <a:pPr lvl="1"/>
            <a:r>
              <a:rPr lang="en-ZA" altLang="en-US" dirty="0" smtClean="0"/>
              <a:t>protective clothing, process specimens in BSL-2 cabinet, discard residual specimen into 2% </a:t>
            </a:r>
            <a:r>
              <a:rPr lang="en-ZA" altLang="en-US" dirty="0" err="1" smtClean="0"/>
              <a:t>glutaraldehyde</a:t>
            </a:r>
            <a:r>
              <a:rPr lang="en-ZA" altLang="en-US" dirty="0" smtClean="0"/>
              <a:t> or sodium hypochlorite</a:t>
            </a:r>
          </a:p>
          <a:p>
            <a:pPr lvl="1"/>
            <a:r>
              <a:rPr lang="en-ZA" altLang="en-US" dirty="0" smtClean="0"/>
              <a:t>Process positive blood cultures in a BSL-2 cabinet</a:t>
            </a:r>
          </a:p>
          <a:p>
            <a:pPr lvl="1"/>
            <a:r>
              <a:rPr lang="en-ZA" altLang="en-US" dirty="0" smtClean="0"/>
              <a:t>Referral of specimens- appropriate packaging, inform receiving laboratory</a:t>
            </a:r>
          </a:p>
          <a:p>
            <a:r>
              <a:rPr lang="en-ZA" altLang="en-US" dirty="0" smtClean="0"/>
              <a:t>Virology:</a:t>
            </a:r>
          </a:p>
          <a:p>
            <a:pPr lvl="1"/>
            <a:r>
              <a:rPr lang="en-ZA" altLang="en-US" dirty="0" smtClean="0"/>
              <a:t>Routine specimens- as above</a:t>
            </a:r>
          </a:p>
          <a:p>
            <a:pPr lvl="1"/>
            <a:r>
              <a:rPr lang="en-ZA" altLang="en-US" dirty="0" smtClean="0"/>
              <a:t>VHF diagnosis- requires BSL 3-4 laboratory</a:t>
            </a:r>
            <a:endParaRPr lang="en-GB" altLang="en-US" dirty="0" smtClean="0"/>
          </a:p>
        </p:txBody>
      </p:sp>
    </p:spTree>
    <p:extLst>
      <p:ext uri="{BB962C8B-B14F-4D97-AF65-F5344CB8AC3E}">
        <p14:creationId xmlns:p14="http://schemas.microsoft.com/office/powerpoint/2010/main" val="428595652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52643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ZA" altLang="en-US" dirty="0" smtClean="0"/>
              <a:t>BSL-2 cabinet</a:t>
            </a:r>
            <a:endParaRPr lang="en-GB" altLang="en-US" dirty="0" smtClean="0"/>
          </a:p>
        </p:txBody>
      </p:sp>
      <p:sp>
        <p:nvSpPr>
          <p:cNvPr id="38915" name="Rectangle 8"/>
          <p:cNvSpPr>
            <a:spLocks noGrp="1" noChangeArrowheads="1"/>
          </p:cNvSpPr>
          <p:nvPr>
            <p:ph type="body" sz="half" idx="1"/>
          </p:nvPr>
        </p:nvSpPr>
        <p:spPr>
          <a:xfrm>
            <a:off x="247406" y="1226436"/>
            <a:ext cx="5332706" cy="4900006"/>
          </a:xfrm>
        </p:spPr>
        <p:txBody>
          <a:bodyPr/>
          <a:lstStyle/>
          <a:p>
            <a:r>
              <a:rPr lang="en-GB" altLang="en-US" dirty="0"/>
              <a:t>P</a:t>
            </a:r>
            <a:r>
              <a:rPr lang="en-GB" altLang="en-US" dirty="0" smtClean="0"/>
              <a:t>rovide personnel, environmental and product protection </a:t>
            </a:r>
          </a:p>
          <a:p>
            <a:r>
              <a:rPr lang="en-ZA" altLang="en-US" dirty="0" err="1" smtClean="0"/>
              <a:t>Approx</a:t>
            </a:r>
            <a:r>
              <a:rPr lang="en-ZA" altLang="en-US" dirty="0" smtClean="0"/>
              <a:t> 30% air exhausted, 70% re-circulated</a:t>
            </a:r>
            <a:endParaRPr lang="en-GB" altLang="en-US" dirty="0" smtClean="0"/>
          </a:p>
        </p:txBody>
      </p:sp>
      <p:pic>
        <p:nvPicPr>
          <p:cNvPr id="38917" name="Picture 7" descr="safetycabi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466" y="4149080"/>
            <a:ext cx="3305546" cy="212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3" y="1809056"/>
            <a:ext cx="2871787"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686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ZA" altLang="en-US" dirty="0" smtClean="0"/>
              <a:t>BSL-4 laboratory</a:t>
            </a:r>
            <a:endParaRPr lang="en-GB" altLang="en-US" dirty="0" smtClean="0"/>
          </a:p>
        </p:txBody>
      </p:sp>
      <p:sp>
        <p:nvSpPr>
          <p:cNvPr id="39939" name="Rectangle 4"/>
          <p:cNvSpPr>
            <a:spLocks noGrp="1" noChangeArrowheads="1"/>
          </p:cNvSpPr>
          <p:nvPr>
            <p:ph type="body" sz="half" idx="1"/>
          </p:nvPr>
        </p:nvSpPr>
        <p:spPr>
          <a:xfrm>
            <a:off x="247406" y="1226436"/>
            <a:ext cx="5764754" cy="4900006"/>
          </a:xfrm>
        </p:spPr>
        <p:txBody>
          <a:bodyPr>
            <a:normAutofit fontScale="77500" lnSpcReduction="20000"/>
          </a:bodyPr>
          <a:lstStyle/>
          <a:p>
            <a:r>
              <a:rPr lang="en-GB" altLang="en-US" dirty="0" smtClean="0"/>
              <a:t>Dangerous and exotic agents that pose a high individual risk of aerosol-transmitted laboratory infections and life-threatening disease </a:t>
            </a:r>
          </a:p>
          <a:p>
            <a:r>
              <a:rPr lang="en-GB" altLang="en-US" dirty="0"/>
              <a:t>S</a:t>
            </a:r>
            <a:r>
              <a:rPr lang="en-GB" altLang="en-US" dirty="0" smtClean="0"/>
              <a:t>pecial engineering and design features to prevent microorganisms from being disseminated into the environment.</a:t>
            </a:r>
          </a:p>
          <a:p>
            <a:r>
              <a:rPr lang="en-GB" altLang="en-US" dirty="0" smtClean="0"/>
              <a:t>Activities are confined to Class III biological safety cabinets, or Class II biological safety cabinets used with one-piece positive pressure personnel suits ventilated by a life support system. </a:t>
            </a:r>
          </a:p>
          <a:p>
            <a:endParaRPr lang="en-GB" altLang="en-US" dirty="0" smtClean="0"/>
          </a:p>
        </p:txBody>
      </p:sp>
      <p:pic>
        <p:nvPicPr>
          <p:cNvPr id="39941" name="Picture 7" desc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928" y="188640"/>
            <a:ext cx="25241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scien@b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724400"/>
            <a:ext cx="270033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35502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9"/>
          <p:cNvSpPr txBox="1">
            <a:spLocks noChangeArrowheads="1"/>
          </p:cNvSpPr>
          <p:nvPr/>
        </p:nvSpPr>
        <p:spPr bwMode="auto">
          <a:xfrm>
            <a:off x="84138" y="84931"/>
            <a:ext cx="4527550" cy="503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spcBef>
                <a:spcPct val="20000"/>
              </a:spcBef>
              <a:buChar char="•"/>
              <a:defRPr sz="3200">
                <a:solidFill>
                  <a:schemeClr val="tx1"/>
                </a:solidFill>
                <a:latin typeface="Arial" charset="0"/>
              </a:defRPr>
            </a:lvl1pPr>
            <a:lvl2pPr marL="742950" indent="-285750" defTabSz="762000" eaLnBrk="0" hangingPunct="0">
              <a:spcBef>
                <a:spcPct val="20000"/>
              </a:spcBef>
              <a:buChar char="–"/>
              <a:defRPr sz="2800">
                <a:solidFill>
                  <a:schemeClr val="tx1"/>
                </a:solidFill>
                <a:latin typeface="Arial" charset="0"/>
              </a:defRPr>
            </a:lvl2pPr>
            <a:lvl3pPr marL="1143000" indent="-228600" defTabSz="762000" eaLnBrk="0" hangingPunct="0">
              <a:spcBef>
                <a:spcPct val="20000"/>
              </a:spcBef>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700" b="1" dirty="0">
                <a:solidFill>
                  <a:srgbClr val="000000"/>
                </a:solidFill>
              </a:rPr>
              <a:t>Viral </a:t>
            </a:r>
            <a:r>
              <a:rPr lang="en-US" altLang="en-US" sz="2700" b="1" dirty="0" err="1">
                <a:solidFill>
                  <a:srgbClr val="000000"/>
                </a:solidFill>
              </a:rPr>
              <a:t>Haemorrhagic</a:t>
            </a:r>
            <a:r>
              <a:rPr lang="en-US" altLang="en-US" sz="2700" b="1" dirty="0">
                <a:solidFill>
                  <a:srgbClr val="000000"/>
                </a:solidFill>
              </a:rPr>
              <a:t> Fevers</a:t>
            </a: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 y="2163762"/>
            <a:ext cx="3086089"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57" y="2163762"/>
            <a:ext cx="2347913" cy="46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95" y="113060"/>
            <a:ext cx="3527365" cy="309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570" y="4023890"/>
            <a:ext cx="366395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8636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 Laboratory safety: BSL-4</a:t>
            </a:r>
          </a:p>
        </p:txBody>
      </p:sp>
      <p:sp>
        <p:nvSpPr>
          <p:cNvPr id="40963" name="Rectangle 3"/>
          <p:cNvSpPr>
            <a:spLocks noGrp="1" noChangeArrowheads="1"/>
          </p:cNvSpPr>
          <p:nvPr>
            <p:ph type="body" idx="1"/>
          </p:nvPr>
        </p:nvSpPr>
        <p:spPr>
          <a:xfrm>
            <a:off x="247406" y="1226436"/>
            <a:ext cx="5044674" cy="4900006"/>
          </a:xfrm>
        </p:spPr>
        <p:txBody>
          <a:bodyPr>
            <a:normAutofit lnSpcReduction="10000"/>
          </a:bodyPr>
          <a:lstStyle/>
          <a:p>
            <a:r>
              <a:rPr lang="en-US" altLang="en-US" dirty="0" smtClean="0"/>
              <a:t>In contrast to patient-care,</a:t>
            </a:r>
          </a:p>
          <a:p>
            <a:r>
              <a:rPr lang="en-US" altLang="en-US" dirty="0" smtClean="0"/>
              <a:t>high-level protection required for:</a:t>
            </a:r>
          </a:p>
          <a:p>
            <a:r>
              <a:rPr lang="en-US" altLang="en-US" dirty="0" smtClean="0"/>
              <a:t>Laboratory manipulation</a:t>
            </a:r>
          </a:p>
          <a:p>
            <a:r>
              <a:rPr lang="en-US" altLang="en-US" dirty="0" smtClean="0"/>
              <a:t>Mechanical generation of aerosols</a:t>
            </a:r>
          </a:p>
          <a:p>
            <a:r>
              <a:rPr lang="en-US" altLang="en-US" dirty="0" smtClean="0"/>
              <a:t>Concentrated infectious material</a:t>
            </a:r>
          </a:p>
          <a:p>
            <a:r>
              <a:rPr lang="en-US" altLang="en-US" dirty="0" smtClean="0"/>
              <a:t>Viral culture</a:t>
            </a:r>
          </a:p>
        </p:txBody>
      </p:sp>
      <p:pic>
        <p:nvPicPr>
          <p:cNvPr id="4096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657600" cy="434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337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important to study VHF</a:t>
            </a:r>
            <a:endParaRPr lang="en-GB" dirty="0"/>
          </a:p>
        </p:txBody>
      </p:sp>
      <p:sp>
        <p:nvSpPr>
          <p:cNvPr id="3" name="Content Placeholder 2"/>
          <p:cNvSpPr>
            <a:spLocks noGrp="1"/>
          </p:cNvSpPr>
          <p:nvPr>
            <p:ph idx="1"/>
          </p:nvPr>
        </p:nvSpPr>
        <p:spPr/>
        <p:txBody>
          <a:bodyPr>
            <a:normAutofit fontScale="77500" lnSpcReduction="20000"/>
          </a:bodyPr>
          <a:lstStyle/>
          <a:p>
            <a:pPr lvl="0"/>
            <a:r>
              <a:rPr lang="en-CA" dirty="0"/>
              <a:t>VIFs attract the attention of medical professionals and the general public for a variety of reasons – coz they kill very fast and they have no cure</a:t>
            </a:r>
            <a:endParaRPr lang="en-GB" dirty="0"/>
          </a:p>
          <a:p>
            <a:pPr lvl="0"/>
            <a:r>
              <a:rPr lang="en-CA" dirty="0"/>
              <a:t>They are high on the public mind as they are thought of as highly infectious, killing their victims in a dramatic way</a:t>
            </a:r>
            <a:endParaRPr lang="en-GB" dirty="0"/>
          </a:p>
          <a:p>
            <a:pPr lvl="0"/>
            <a:r>
              <a:rPr lang="en-CA" dirty="0"/>
              <a:t>Mysteries remain as the source of some of them.</a:t>
            </a:r>
            <a:endParaRPr lang="en-GB" dirty="0"/>
          </a:p>
          <a:p>
            <a:pPr lvl="0"/>
            <a:r>
              <a:rPr lang="en-CA" dirty="0"/>
              <a:t>VHF and other infectious dx travel quickly nowadays coz of infected people traveling to foreign countries and getting bitten by vectors.</a:t>
            </a:r>
            <a:endParaRPr lang="en-GB" dirty="0"/>
          </a:p>
          <a:p>
            <a:pPr lvl="0"/>
            <a:r>
              <a:rPr lang="en-CA" dirty="0"/>
              <a:t>Early clinical signs &amp; symptoms may be very discrete and cannot easily be distinguished from those of other illnesses</a:t>
            </a:r>
            <a:endParaRPr lang="en-GB" dirty="0"/>
          </a:p>
          <a:p>
            <a:pPr lvl="0"/>
            <a:r>
              <a:rPr lang="en-CA" dirty="0"/>
              <a:t>Easier to interpret once the dx has progressed.</a:t>
            </a:r>
            <a:endParaRPr lang="en-GB" dirty="0"/>
          </a:p>
          <a:p>
            <a:r>
              <a:rPr lang="en-CA" dirty="0"/>
              <a:t>NB: application of tourniquet causes bleeding around the tourniquet, indicative of VHF</a:t>
            </a:r>
            <a:endParaRPr lang="en-GB" dirty="0"/>
          </a:p>
        </p:txBody>
      </p:sp>
    </p:spTree>
    <p:extLst>
      <p:ext uri="{BB962C8B-B14F-4D97-AF65-F5344CB8AC3E}">
        <p14:creationId xmlns:p14="http://schemas.microsoft.com/office/powerpoint/2010/main" val="118328773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mtClean="0"/>
              <a:t>Viral Haemorrhagic Fever</a:t>
            </a:r>
            <a:endParaRPr lang="en-GB" dirty="0"/>
          </a:p>
        </p:txBody>
      </p:sp>
      <p:sp>
        <p:nvSpPr>
          <p:cNvPr id="3" name="Content Placeholder 2"/>
          <p:cNvSpPr>
            <a:spLocks noGrp="1"/>
          </p:cNvSpPr>
          <p:nvPr>
            <p:ph idx="1"/>
          </p:nvPr>
        </p:nvSpPr>
        <p:spPr>
          <a:xfrm>
            <a:off x="251520" y="1052736"/>
            <a:ext cx="8576430" cy="5073706"/>
          </a:xfrm>
        </p:spPr>
        <p:txBody>
          <a:bodyPr>
            <a:normAutofit fontScale="92500" lnSpcReduction="20000"/>
          </a:bodyPr>
          <a:lstStyle/>
          <a:p>
            <a:pPr lvl="0"/>
            <a:r>
              <a:rPr lang="en-CA" dirty="0" smtClean="0"/>
              <a:t>The </a:t>
            </a:r>
            <a:r>
              <a:rPr lang="en-CA" dirty="0"/>
              <a:t>term ‘VHF’ is used to describe a severe multisystem syndrome.</a:t>
            </a:r>
            <a:endParaRPr lang="en-GB" dirty="0"/>
          </a:p>
          <a:p>
            <a:pPr lvl="1"/>
            <a:r>
              <a:rPr lang="en-GB" dirty="0"/>
              <a:t>Target organ: vascular </a:t>
            </a:r>
            <a:r>
              <a:rPr lang="en-GB" dirty="0" smtClean="0"/>
              <a:t>bed</a:t>
            </a:r>
          </a:p>
          <a:p>
            <a:pPr lvl="1"/>
            <a:r>
              <a:rPr lang="en-CA" dirty="0" smtClean="0"/>
              <a:t>The </a:t>
            </a:r>
            <a:r>
              <a:rPr lang="en-CA" dirty="0"/>
              <a:t>overall vascular system is damaged, and the body’s ability to regulate itself is </a:t>
            </a:r>
            <a:r>
              <a:rPr lang="en-CA" dirty="0" smtClean="0"/>
              <a:t>impaired</a:t>
            </a:r>
          </a:p>
          <a:p>
            <a:pPr lvl="1"/>
            <a:r>
              <a:rPr lang="en-CA" dirty="0" smtClean="0"/>
              <a:t>The </a:t>
            </a:r>
            <a:r>
              <a:rPr lang="en-CA" dirty="0"/>
              <a:t>viruses make the b/vessels to be permeable to plasma and it leaks but it does it is not fatal, the organ damage they cause is fatal</a:t>
            </a:r>
            <a:r>
              <a:rPr lang="en-CA" dirty="0" smtClean="0"/>
              <a:t>.</a:t>
            </a:r>
          </a:p>
          <a:p>
            <a:pPr lvl="1"/>
            <a:r>
              <a:rPr lang="en-GB" altLang="en-US" dirty="0"/>
              <a:t>There’s  acute febrile illness characterized by malaise, myalgia, and prostration</a:t>
            </a:r>
            <a:endParaRPr lang="en-GB" dirty="0"/>
          </a:p>
          <a:p>
            <a:pPr lvl="1"/>
            <a:r>
              <a:rPr lang="en-CA" dirty="0"/>
              <a:t>The symptoms are often accompanied by </a:t>
            </a:r>
            <a:r>
              <a:rPr lang="en-CA" dirty="0" smtClean="0"/>
              <a:t>hemorrhage; </a:t>
            </a:r>
            <a:r>
              <a:rPr lang="en-GB" altLang="en-US" dirty="0" smtClean="0"/>
              <a:t>they </a:t>
            </a:r>
            <a:r>
              <a:rPr lang="en-GB" altLang="en-US" dirty="0"/>
              <a:t>are usually diffuse and reflect widespread vascular damage rather than life-threatening volume loss</a:t>
            </a:r>
            <a:r>
              <a:rPr lang="en-GB" altLang="en-US" dirty="0" smtClean="0"/>
              <a:t>.</a:t>
            </a:r>
            <a:endParaRPr lang="en-CA" dirty="0"/>
          </a:p>
          <a:p>
            <a:pPr lvl="1"/>
            <a:r>
              <a:rPr lang="en-GB" dirty="0"/>
              <a:t>Mortality 0.5 -90%, depending on </a:t>
            </a:r>
            <a:r>
              <a:rPr lang="en-GB" dirty="0" smtClean="0"/>
              <a:t>agent</a:t>
            </a:r>
            <a:endParaRPr lang="en-GB" altLang="en-US" dirty="0" smtClean="0"/>
          </a:p>
          <a:p>
            <a:endParaRPr lang="en-GB" dirty="0"/>
          </a:p>
        </p:txBody>
      </p:sp>
    </p:spTree>
    <p:extLst>
      <p:ext uri="{BB962C8B-B14F-4D97-AF65-F5344CB8AC3E}">
        <p14:creationId xmlns:p14="http://schemas.microsoft.com/office/powerpoint/2010/main" val="15339845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VHF Transmission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Zoonotic </a:t>
            </a:r>
            <a:r>
              <a:rPr lang="en-GB" dirty="0"/>
              <a:t>diseases</a:t>
            </a:r>
          </a:p>
          <a:p>
            <a:pPr lvl="1"/>
            <a:r>
              <a:rPr lang="en-GB" dirty="0" smtClean="0"/>
              <a:t>Rodents </a:t>
            </a:r>
            <a:r>
              <a:rPr lang="en-GB" dirty="0"/>
              <a:t>and arthropods main reservoir</a:t>
            </a:r>
          </a:p>
          <a:p>
            <a:pPr lvl="1"/>
            <a:r>
              <a:rPr lang="en-GB" dirty="0" smtClean="0"/>
              <a:t>Humans </a:t>
            </a:r>
            <a:r>
              <a:rPr lang="en-GB" dirty="0"/>
              <a:t>infected via bite of infected arthropod, inhalation of rodent excreta, or contact with infected animal carcasses</a:t>
            </a:r>
          </a:p>
          <a:p>
            <a:r>
              <a:rPr lang="en-GB" dirty="0" smtClean="0"/>
              <a:t>Person-to-person </a:t>
            </a:r>
            <a:r>
              <a:rPr lang="en-GB" dirty="0"/>
              <a:t>transmission possible with several </a:t>
            </a:r>
            <a:r>
              <a:rPr lang="en-GB" dirty="0" smtClean="0"/>
              <a:t>agents</a:t>
            </a:r>
          </a:p>
          <a:p>
            <a:pPr lvl="1"/>
            <a:r>
              <a:rPr lang="en-GB" dirty="0" smtClean="0"/>
              <a:t>Primarily </a:t>
            </a:r>
            <a:r>
              <a:rPr lang="en-GB" dirty="0"/>
              <a:t>via blood or bodily fluid exposure</a:t>
            </a:r>
          </a:p>
          <a:p>
            <a:pPr lvl="1"/>
            <a:r>
              <a:rPr lang="en-GB" dirty="0" smtClean="0"/>
              <a:t>Rare </a:t>
            </a:r>
            <a:r>
              <a:rPr lang="en-GB" dirty="0"/>
              <a:t>instances of airborne transmission with </a:t>
            </a:r>
            <a:r>
              <a:rPr lang="en-GB" dirty="0" err="1"/>
              <a:t>arenaviruses</a:t>
            </a:r>
            <a:r>
              <a:rPr lang="en-GB" dirty="0"/>
              <a:t> and </a:t>
            </a:r>
            <a:r>
              <a:rPr lang="en-GB" dirty="0" err="1"/>
              <a:t>filoviruses</a:t>
            </a:r>
            <a:endParaRPr lang="en-GB" dirty="0"/>
          </a:p>
          <a:p>
            <a:r>
              <a:rPr lang="en-GB" dirty="0" smtClean="0"/>
              <a:t>Rift </a:t>
            </a:r>
            <a:r>
              <a:rPr lang="en-GB" dirty="0"/>
              <a:t>Valley fever has potential to infect domestic animals following a biological attack</a:t>
            </a:r>
          </a:p>
        </p:txBody>
      </p:sp>
    </p:spTree>
    <p:extLst>
      <p:ext uri="{BB962C8B-B14F-4D97-AF65-F5344CB8AC3E}">
        <p14:creationId xmlns:p14="http://schemas.microsoft.com/office/powerpoint/2010/main" val="42276583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57"/>
            <a:ext cx="9144000" cy="634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18262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6" y="0"/>
            <a:ext cx="9129314" cy="628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67495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Common features of VH</a:t>
            </a:r>
            <a:endParaRPr lang="en-GB" dirty="0"/>
          </a:p>
        </p:txBody>
      </p:sp>
      <p:sp>
        <p:nvSpPr>
          <p:cNvPr id="3" name="Content Placeholder 2"/>
          <p:cNvSpPr>
            <a:spLocks noGrp="1"/>
          </p:cNvSpPr>
          <p:nvPr>
            <p:ph idx="1"/>
          </p:nvPr>
        </p:nvSpPr>
        <p:spPr/>
        <p:txBody>
          <a:bodyPr>
            <a:normAutofit fontScale="77500" lnSpcReduction="20000"/>
          </a:bodyPr>
          <a:lstStyle/>
          <a:p>
            <a:r>
              <a:rPr lang="en-ZA" altLang="en-US" dirty="0" smtClean="0"/>
              <a:t>They are all RNA viruses and are enveloped (</a:t>
            </a:r>
            <a:r>
              <a:rPr lang="en-ZA" altLang="en-US" dirty="0" err="1" smtClean="0"/>
              <a:t>i.e</a:t>
            </a:r>
            <a:r>
              <a:rPr lang="en-ZA" altLang="en-US" dirty="0" smtClean="0"/>
              <a:t> covered in a fatty (lipid) coating</a:t>
            </a:r>
          </a:p>
          <a:p>
            <a:r>
              <a:rPr lang="en-ZA" altLang="en-US" dirty="0" smtClean="0"/>
              <a:t>Their survival is dependent on an animal or insect host called the natural reservoir</a:t>
            </a:r>
          </a:p>
          <a:p>
            <a:r>
              <a:rPr lang="en-ZA" altLang="en-US" dirty="0" smtClean="0"/>
              <a:t>They are geographically restricted to areas where their host species live</a:t>
            </a:r>
          </a:p>
          <a:p>
            <a:r>
              <a:rPr lang="en-ZA" altLang="en-US" dirty="0" smtClean="0"/>
              <a:t>Humans are not the natural reservoir for any of these viruses. Humans are infected when they come into contact with infected hosts, and with some viruses, can transmit the virus to one another</a:t>
            </a:r>
          </a:p>
          <a:p>
            <a:r>
              <a:rPr lang="en-ZA" altLang="en-US" dirty="0" smtClean="0"/>
              <a:t>Human outbreaks occur sporadically and irregularly. These outbreaks cannot be easily predicted</a:t>
            </a:r>
          </a:p>
          <a:p>
            <a:r>
              <a:rPr lang="en-ZA" altLang="en-US" dirty="0" smtClean="0"/>
              <a:t>With few exceptions, there is no cure or established drug treatment for VHFs</a:t>
            </a:r>
            <a:endParaRPr lang="en-GB" altLang="en-US" dirty="0"/>
          </a:p>
        </p:txBody>
      </p:sp>
    </p:spTree>
    <p:extLst>
      <p:ext uri="{BB962C8B-B14F-4D97-AF65-F5344CB8AC3E}">
        <p14:creationId xmlns:p14="http://schemas.microsoft.com/office/powerpoint/2010/main" val="3304272840"/>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span_bluebeauty_new">
  <a:themeElements>
    <a:clrScheme name="medspan_bluebeauty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span_bluebeauty_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edspan_bluebeauty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span_bluebeauty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span_bluebeauty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span_bluebeauty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span_bluebeauty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span_bluebeauty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span_bluebeauty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span_bluebeauty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span_bluebeauty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span_bluebeauty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span_bluebeauty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span_bluebeauty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On-screen Show (4:3)</PresentationFormat>
  <Paragraphs>181</Paragraphs>
  <Slides>30</Slides>
  <Notes>10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medspan_bluebeauty_new</vt:lpstr>
      <vt:lpstr>VIRAL HEMORRHAGIC FEVERS</vt:lpstr>
      <vt:lpstr>Viral Hemorrhagic Fevers</vt:lpstr>
      <vt:lpstr>PowerPoint Presentation</vt:lpstr>
      <vt:lpstr>Why is it important to study VHF</vt:lpstr>
      <vt:lpstr>Viral Haemorrhagic Fever</vt:lpstr>
      <vt:lpstr>VHF Transmission</vt:lpstr>
      <vt:lpstr>PowerPoint Presentation</vt:lpstr>
      <vt:lpstr>PowerPoint Presentation</vt:lpstr>
      <vt:lpstr>Common features of VH</vt:lpstr>
      <vt:lpstr>Clinical presentation of FHV</vt:lpstr>
      <vt:lpstr>PowerPoint Presentation</vt:lpstr>
      <vt:lpstr>VHF Surveillance: Clinical Identification of Suspected Cases</vt:lpstr>
      <vt:lpstr>VHF – differential diagnosis</vt:lpstr>
      <vt:lpstr>VHF Treatment</vt:lpstr>
      <vt:lpstr>Management of Exposed Persons</vt:lpstr>
      <vt:lpstr>Infection Control</vt:lpstr>
      <vt:lpstr>PowerPoint Presentation</vt:lpstr>
      <vt:lpstr>Summary of Key Points</vt:lpstr>
      <vt:lpstr>Lab Diagnosis</vt:lpstr>
      <vt:lpstr>Prevention &amp; control of VHF</vt:lpstr>
      <vt:lpstr>PowerPoint Presentation</vt:lpstr>
      <vt:lpstr>Infection Control</vt:lpstr>
      <vt:lpstr>PowerPoint Presentation</vt:lpstr>
      <vt:lpstr>Handling laboratory specimens from patients with suspected or confirmed VHF-non viral diagnostic specimens</vt:lpstr>
      <vt:lpstr>PowerPoint Presentation</vt:lpstr>
      <vt:lpstr>PowerPoint Presentation</vt:lpstr>
      <vt:lpstr>PowerPoint Presentation</vt:lpstr>
      <vt:lpstr>BSL-2 cabinet</vt:lpstr>
      <vt:lpstr>BSL-4 laboratory</vt:lpstr>
      <vt:lpstr> Laboratory safety: BSL-4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VIRAL HEMORRHAGIC FEVERS</dc:title>
  <dc:creator>Dr. Kimaiga H.O. MBChB (UoN)</dc:creator>
  <cp:lastModifiedBy>Dr. Kimaiga H.O. MBChB (UoN)</cp:lastModifiedBy>
  <cp:revision>1</cp:revision>
  <dcterms:created xsi:type="dcterms:W3CDTF">2014-01-15T17:20:54Z</dcterms:created>
  <dcterms:modified xsi:type="dcterms:W3CDTF">2014-01-15T17:21:13Z</dcterms:modified>
</cp:coreProperties>
</file>