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1458-7955-49AC-8E95-BAF52465DA48}" type="datetimeFigureOut">
              <a:rPr lang="en-GB" smtClean="0"/>
              <a:t>29/12/2013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96F-2B00-4FDC-BD86-EE6EBB392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1458-7955-49AC-8E95-BAF52465DA48}" type="datetimeFigureOut">
              <a:rPr lang="en-GB" smtClean="0"/>
              <a:t>29/12/2013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96F-2B00-4FDC-BD86-EE6EBB392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69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1458-7955-49AC-8E95-BAF52465DA48}" type="datetimeFigureOut">
              <a:rPr lang="en-GB" smtClean="0"/>
              <a:t>29/12/2013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96F-2B00-4FDC-BD86-EE6EBB392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6444" y="1708405"/>
            <a:ext cx="7771113" cy="1470288"/>
          </a:xfrm>
        </p:spPr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457" y="3636275"/>
            <a:ext cx="6401086" cy="1752871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054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EE4A91-D05E-49BD-834B-DC1AA0584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37783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108BDA-5D94-4996-92FD-87C948985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77532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06" y="1226436"/>
            <a:ext cx="4221628" cy="490000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323" y="1226436"/>
            <a:ext cx="4221628" cy="490000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FD1C7-1A52-4EAB-A499-515C142CF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4756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A42017-CFB3-4836-841E-5F426F4723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721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C720ED-E4E8-475D-8ADD-EDFEC9A9E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81750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B7C81D-7414-403A-8CC4-CC3E93902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21357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14989C-56B7-49D4-99D8-5932B9D7E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54988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1458-7955-49AC-8E95-BAF52465DA48}" type="datetimeFigureOut">
              <a:rPr lang="en-GB" smtClean="0"/>
              <a:t>29/12/2013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96F-2B00-4FDC-BD86-EE6EBB392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173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F52B7-7042-4F64-8800-68A5063D9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43432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E9A660-F116-4C4F-9646-7CC5BE6A7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92661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2814" y="124796"/>
            <a:ext cx="2145136" cy="60016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06" y="124796"/>
            <a:ext cx="6298119" cy="60016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7F18EB-2E4E-4F8D-ACF1-8003CA55A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54716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06" y="124796"/>
            <a:ext cx="8580544" cy="810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406" y="1226436"/>
            <a:ext cx="4221628" cy="49000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323" y="1226436"/>
            <a:ext cx="4221628" cy="49000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082176" y="6548164"/>
            <a:ext cx="2133695" cy="324181"/>
          </a:xfrm>
        </p:spPr>
        <p:txBody>
          <a:bodyPr/>
          <a:lstStyle>
            <a:lvl1pPr>
              <a:defRPr/>
            </a:lvl1pPr>
          </a:lstStyle>
          <a:p>
            <a:fld id="{BD196A3A-B667-457E-A3B9-0921DD7C0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93573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06" y="124796"/>
            <a:ext cx="8580544" cy="810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406" y="1226436"/>
            <a:ext cx="4221628" cy="49000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06323" y="1226436"/>
            <a:ext cx="4221628" cy="4900006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082176" y="6548164"/>
            <a:ext cx="2133695" cy="324181"/>
          </a:xfrm>
        </p:spPr>
        <p:txBody>
          <a:bodyPr/>
          <a:lstStyle>
            <a:lvl1pPr>
              <a:defRPr/>
            </a:lvl1pPr>
          </a:lstStyle>
          <a:p>
            <a:fld id="{AB0C43B7-7964-4CEE-AB10-1145EE2E5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09761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06" y="124796"/>
            <a:ext cx="8580544" cy="810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7406" y="1226436"/>
            <a:ext cx="8580544" cy="4900006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82176" y="6548164"/>
            <a:ext cx="2133695" cy="324181"/>
          </a:xfrm>
        </p:spPr>
        <p:txBody>
          <a:bodyPr/>
          <a:lstStyle>
            <a:lvl1pPr>
              <a:defRPr/>
            </a:lvl1pPr>
          </a:lstStyle>
          <a:p>
            <a:fld id="{EFDA1F57-8964-45D8-A724-3A45E8833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2624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4213" y="400050"/>
            <a:ext cx="7773987" cy="541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7D72CB-49A1-4354-A638-07F9E7DEA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3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53208E-8FA6-4DC0-A9E5-B7F153885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8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000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4213" y="17002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7002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4213" y="38338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8338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B22F6E-54ED-4BAE-99EC-9B588C47F8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7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1458-7955-49AC-8E95-BAF52465DA48}" type="datetimeFigureOut">
              <a:rPr lang="en-GB" smtClean="0"/>
              <a:t>29/12/2013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96F-2B00-4FDC-BD86-EE6EBB392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1458-7955-49AC-8E95-BAF52465DA48}" type="datetimeFigureOut">
              <a:rPr lang="en-GB" smtClean="0"/>
              <a:t>29/12/2013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96F-2B00-4FDC-BD86-EE6EBB392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33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1458-7955-49AC-8E95-BAF52465DA48}" type="datetimeFigureOut">
              <a:rPr lang="en-GB" smtClean="0"/>
              <a:t>29/12/2013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96F-2B00-4FDC-BD86-EE6EBB392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58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1458-7955-49AC-8E95-BAF52465DA48}" type="datetimeFigureOut">
              <a:rPr lang="en-GB" smtClean="0"/>
              <a:t>29/12/2013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96F-2B00-4FDC-BD86-EE6EBB392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1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1458-7955-49AC-8E95-BAF52465DA48}" type="datetimeFigureOut">
              <a:rPr lang="en-GB" smtClean="0"/>
              <a:t>29/12/2013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96F-2B00-4FDC-BD86-EE6EBB392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3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1458-7955-49AC-8E95-BAF52465DA48}" type="datetimeFigureOut">
              <a:rPr lang="en-GB" smtClean="0"/>
              <a:t>29/12/2013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96F-2B00-4FDC-BD86-EE6EBB392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23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1458-7955-49AC-8E95-BAF52465DA48}" type="datetimeFigureOut">
              <a:rPr lang="en-GB" smtClean="0"/>
              <a:t>29/12/2013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96F-2B00-4FDC-BD86-EE6EBB392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9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F1458-7955-49AC-8E95-BAF52465DA48}" type="datetimeFigureOut">
              <a:rPr lang="en-GB" smtClean="0"/>
              <a:t>29/12/2013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C096F-2B00-4FDC-BD86-EE6EBB392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6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406" y="124796"/>
            <a:ext cx="8580544" cy="81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2" rIns="91425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406" y="1226436"/>
            <a:ext cx="8580544" cy="490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82176" y="6548164"/>
            <a:ext cx="2133695" cy="32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 defTabSz="915001" eaLnBrk="1" hangingPunct="1">
              <a:defRPr sz="1400">
                <a:solidFill>
                  <a:srgbClr val="DDDDD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63740A-2682-48A3-AEE7-289C6921D5F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367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2pPr>
      <a:lvl3pPr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3pPr>
      <a:lvl4pPr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4pPr>
      <a:lvl5pPr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5pPr>
      <a:lvl6pPr marL="412394"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6pPr>
      <a:lvl7pPr marL="824789"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7pPr>
      <a:lvl8pPr marL="1237183"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8pPr>
      <a:lvl9pPr marL="1649578"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9pPr>
    </p:titleStyle>
    <p:bodyStyle>
      <a:lvl1pPr marL="342231" indent="-342231" algn="l" defTabSz="915001" rtl="0" fontAlgn="base">
        <a:spcBef>
          <a:spcPct val="20000"/>
        </a:spcBef>
        <a:spcAft>
          <a:spcPct val="0"/>
        </a:spcAft>
        <a:buBlip>
          <a:blip r:embed="rId20"/>
        </a:buBlip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3170" indent="-286385" algn="l" defTabSz="915001" rtl="0" fontAlgn="base">
        <a:spcBef>
          <a:spcPct val="20000"/>
        </a:spcBef>
        <a:spcAft>
          <a:spcPct val="0"/>
        </a:spcAft>
        <a:buBlip>
          <a:blip r:embed="rId21"/>
        </a:buBlip>
        <a:defRPr sz="2500">
          <a:solidFill>
            <a:schemeClr val="tx1"/>
          </a:solidFill>
          <a:latin typeface="+mn-lt"/>
        </a:defRPr>
      </a:lvl2pPr>
      <a:lvl3pPr marL="1142676" indent="-227677" algn="l" defTabSz="915001" rtl="0" fontAlgn="base">
        <a:spcBef>
          <a:spcPct val="20000"/>
        </a:spcBef>
        <a:spcAft>
          <a:spcPct val="0"/>
        </a:spcAft>
        <a:buBlip>
          <a:blip r:embed="rId22"/>
        </a:buBlip>
        <a:defRPr sz="2200">
          <a:solidFill>
            <a:schemeClr val="tx1"/>
          </a:solidFill>
          <a:latin typeface="+mn-lt"/>
        </a:defRPr>
      </a:lvl3pPr>
      <a:lvl4pPr marL="1599461" indent="-227677" algn="l" defTabSz="915001" rtl="0" fontAlgn="base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chemeClr val="tx1"/>
          </a:solidFill>
          <a:latin typeface="+mn-lt"/>
        </a:defRPr>
      </a:lvl4pPr>
      <a:lvl5pPr marL="2057677" indent="-229108" algn="l" defTabSz="915001" rtl="0" fontAlgn="base">
        <a:spcBef>
          <a:spcPct val="20000"/>
        </a:spcBef>
        <a:spcAft>
          <a:spcPct val="0"/>
        </a:spcAft>
        <a:buBlip>
          <a:blip r:embed="rId21"/>
        </a:buBlip>
        <a:defRPr sz="2000">
          <a:solidFill>
            <a:schemeClr val="tx1"/>
          </a:solidFill>
          <a:latin typeface="+mn-lt"/>
        </a:defRPr>
      </a:lvl5pPr>
      <a:lvl6pPr marL="2470071" indent="-229108" algn="l" defTabSz="915001" rtl="0" fontAlgn="base">
        <a:spcBef>
          <a:spcPct val="20000"/>
        </a:spcBef>
        <a:spcAft>
          <a:spcPct val="0"/>
        </a:spcAft>
        <a:buBlip>
          <a:blip r:embed="rId21"/>
        </a:buBlip>
        <a:defRPr sz="2000">
          <a:solidFill>
            <a:schemeClr val="tx1"/>
          </a:solidFill>
          <a:latin typeface="+mn-lt"/>
        </a:defRPr>
      </a:lvl6pPr>
      <a:lvl7pPr marL="2882465" indent="-229108" algn="l" defTabSz="915001" rtl="0" fontAlgn="base">
        <a:spcBef>
          <a:spcPct val="20000"/>
        </a:spcBef>
        <a:spcAft>
          <a:spcPct val="0"/>
        </a:spcAft>
        <a:buBlip>
          <a:blip r:embed="rId21"/>
        </a:buBlip>
        <a:defRPr sz="2000">
          <a:solidFill>
            <a:schemeClr val="tx1"/>
          </a:solidFill>
          <a:latin typeface="+mn-lt"/>
        </a:defRPr>
      </a:lvl7pPr>
      <a:lvl8pPr marL="3294860" indent="-229108" algn="l" defTabSz="915001" rtl="0" fontAlgn="base">
        <a:spcBef>
          <a:spcPct val="20000"/>
        </a:spcBef>
        <a:spcAft>
          <a:spcPct val="0"/>
        </a:spcAft>
        <a:buBlip>
          <a:blip r:embed="rId21"/>
        </a:buBlip>
        <a:defRPr sz="2000">
          <a:solidFill>
            <a:schemeClr val="tx1"/>
          </a:solidFill>
          <a:latin typeface="+mn-lt"/>
        </a:defRPr>
      </a:lvl8pPr>
      <a:lvl9pPr marL="3707254" indent="-229108" algn="l" defTabSz="915001" rtl="0" fontAlgn="base">
        <a:spcBef>
          <a:spcPct val="20000"/>
        </a:spcBef>
        <a:spcAft>
          <a:spcPct val="0"/>
        </a:spcAft>
        <a:buBlip>
          <a:blip r:embed="rId21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352928" cy="2376264"/>
          </a:xfrm>
        </p:spPr>
        <p:txBody>
          <a:bodyPr/>
          <a:lstStyle/>
          <a:p>
            <a:pPr algn="ctr"/>
            <a:r>
              <a:rPr lang="en-GB" b="1" dirty="0" smtClean="0"/>
              <a:t>VIRAL INFECTIONS OF THE CENTRAL NERVOUS SYSTEM(POLIO</a:t>
            </a:r>
            <a:r>
              <a:rPr lang="en-GB" b="1" smtClean="0"/>
              <a:t>, RABIES)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KIMAIGA H.O</a:t>
            </a:r>
          </a:p>
          <a:p>
            <a:pPr algn="ctr"/>
            <a:r>
              <a:rPr lang="en-US" sz="2800" b="1" dirty="0"/>
              <a:t>MBChB (University of Nairobi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9474788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" y="304802"/>
            <a:ext cx="4305323" cy="58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6031468"/>
            <a:ext cx="2260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Poliovirus</a:t>
            </a:r>
            <a:endParaRPr lang="en-US" sz="4000" b="1" dirty="0">
              <a:solidFill>
                <a:srgbClr val="000000"/>
              </a:solidFill>
            </a:endParaRPr>
          </a:p>
        </p:txBody>
      </p:sp>
      <p:pic>
        <p:nvPicPr>
          <p:cNvPr id="22530" name="Picture 2" descr="Poliovirus, transmission electron microscopy. Copyright Dennis Kunkel Microscopy, Inc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04800"/>
            <a:ext cx="4419600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48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Bachelor of Medicine And Bachelor of Surgery (MBChB)  Year  2\MEDICAL MICROBIOLOGY\5. MICROBIOLOGY PRACTICALS AND DEMONSTRATIONS\Laboratry Pictures\19th practicals 2011\IMG_20111019_09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4489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Poliomyelitis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CA" dirty="0"/>
              <a:t>Polio = gray matter</a:t>
            </a:r>
            <a:endParaRPr lang="en-GB" dirty="0"/>
          </a:p>
          <a:p>
            <a:pPr lvl="0"/>
            <a:r>
              <a:rPr lang="en-CA" dirty="0"/>
              <a:t>Myelitis = inflammation of SC</a:t>
            </a:r>
            <a:endParaRPr lang="en-GB" dirty="0"/>
          </a:p>
          <a:p>
            <a:pPr lvl="0"/>
            <a:r>
              <a:rPr lang="en-CA" dirty="0"/>
              <a:t>The most commonly associated with paralysis</a:t>
            </a:r>
            <a:endParaRPr lang="en-GB" dirty="0"/>
          </a:p>
          <a:p>
            <a:pPr lvl="0"/>
            <a:r>
              <a:rPr lang="en-CA" dirty="0"/>
              <a:t>PV infects and causes dx in humans alone!</a:t>
            </a:r>
            <a:endParaRPr lang="en-GB" dirty="0"/>
          </a:p>
          <a:p>
            <a:pPr lvl="0"/>
            <a:r>
              <a:rPr lang="en-CA" dirty="0"/>
              <a:t>Individual exposed to PV (</a:t>
            </a:r>
            <a:r>
              <a:rPr lang="en-CA" dirty="0" err="1"/>
              <a:t>infxn</a:t>
            </a:r>
            <a:r>
              <a:rPr lang="en-CA" dirty="0"/>
              <a:t> or vaccination) develop immunity to PV</a:t>
            </a:r>
            <a:endParaRPr lang="en-GB" dirty="0"/>
          </a:p>
          <a:p>
            <a:pPr lvl="0"/>
            <a:r>
              <a:rPr lang="en-CA" dirty="0"/>
              <a:t>3 serotypes of PV have been identified – PV type1, PV2, PV3 – each with a slightly different capsid protein</a:t>
            </a:r>
            <a:endParaRPr lang="en-GB" dirty="0"/>
          </a:p>
          <a:p>
            <a:pPr lvl="0"/>
            <a:r>
              <a:rPr lang="en-CA" dirty="0"/>
              <a:t>All 3 are extremely virulent and produce the same dx symptoms</a:t>
            </a:r>
            <a:endParaRPr lang="en-GB" dirty="0"/>
          </a:p>
          <a:p>
            <a:pPr lvl="0"/>
            <a:r>
              <a:rPr lang="en-CA" dirty="0"/>
              <a:t>PV1 is the most commonly encountered form, and the one most closely associated with paralysis</a:t>
            </a:r>
            <a:r>
              <a:rPr lang="en-CA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93279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Poliovirus epidemiology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CA" dirty="0"/>
              <a:t>PVs are distributed globally. B4 the availability of immunization, almost 100% of the </a:t>
            </a:r>
            <a:r>
              <a:rPr lang="en-CA" dirty="0" err="1"/>
              <a:t>popn</a:t>
            </a:r>
            <a:r>
              <a:rPr lang="en-CA" dirty="0"/>
              <a:t> in developing countries b4 the age 5 were susceptible to PV </a:t>
            </a:r>
            <a:r>
              <a:rPr lang="en-CA" dirty="0" err="1"/>
              <a:t>infxn</a:t>
            </a:r>
            <a:endParaRPr lang="en-GB" dirty="0"/>
          </a:p>
          <a:p>
            <a:pPr lvl="0"/>
            <a:r>
              <a:rPr lang="en-CA" dirty="0"/>
              <a:t>The availability of immunization and the PV eradication campaign has eradicated PV in most endemic regions except in India Subcontinent &amp; Africa. </a:t>
            </a:r>
            <a:endParaRPr lang="en-GB" dirty="0"/>
          </a:p>
          <a:p>
            <a:pPr lvl="0"/>
            <a:r>
              <a:rPr lang="en-CA" dirty="0"/>
              <a:t>As of 2013, polio remains endemic in only 3 countries: Nigeria, Pakistan &amp; Afghanistan – PV vaccine thought to be a bioweapon in some Arab </a:t>
            </a:r>
            <a:r>
              <a:rPr lang="en-CA" dirty="0" smtClean="0"/>
              <a:t>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85631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Bachelor of Medicine And Bachelor of Surgery\MBChB  Year  2\MEDICAL MICROBIOLOGY\VIROLOGY\CNS viral diseases\PICT01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7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Poliomyelitis in </a:t>
            </a:r>
            <a:r>
              <a:rPr lang="en-CA" b="1" dirty="0" smtClean="0"/>
              <a:t>Kenya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The </a:t>
            </a:r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recorded poliomyelitis epidemic in Kenya occurred in 1921-1922</a:t>
            </a:r>
            <a:endParaRPr lang="en-GB" dirty="0"/>
          </a:p>
          <a:p>
            <a:pPr lvl="0"/>
            <a:r>
              <a:rPr lang="en-CA" dirty="0"/>
              <a:t>The last case of confirmed poliomyelitis in Kenya was in 1984 and was isolated on stool culture to have been due to PV2</a:t>
            </a:r>
            <a:endParaRPr lang="en-GB" dirty="0"/>
          </a:p>
          <a:p>
            <a:pPr lvl="0"/>
            <a:r>
              <a:rPr lang="en-CA" dirty="0"/>
              <a:t>Kenya confirmed a case of circulating </a:t>
            </a:r>
            <a:r>
              <a:rPr lang="en-CA" u="sng" dirty="0"/>
              <a:t>vaccine derived polio V </a:t>
            </a:r>
            <a:r>
              <a:rPr lang="en-CA" dirty="0"/>
              <a:t>in </a:t>
            </a:r>
            <a:r>
              <a:rPr lang="en-CA" dirty="0" err="1"/>
              <a:t>Dadaab</a:t>
            </a:r>
            <a:r>
              <a:rPr lang="en-CA" dirty="0"/>
              <a:t> refugee camps</a:t>
            </a:r>
            <a:r>
              <a:rPr lang="en-CA" dirty="0" smtClean="0"/>
              <a:t>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12790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Modes of </a:t>
            </a:r>
            <a:r>
              <a:rPr lang="en-CA" b="1" dirty="0" smtClean="0"/>
              <a:t>transmission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06" y="1226436"/>
            <a:ext cx="6196802" cy="5226900"/>
          </a:xfrm>
        </p:spPr>
        <p:txBody>
          <a:bodyPr/>
          <a:lstStyle/>
          <a:p>
            <a:r>
              <a:rPr lang="en-GB" sz="3200" dirty="0"/>
              <a:t>Source of infection: Apparent and subclinical patients</a:t>
            </a:r>
          </a:p>
          <a:p>
            <a:pPr lvl="0"/>
            <a:r>
              <a:rPr lang="en-CA" sz="3200" dirty="0" smtClean="0"/>
              <a:t>Oral-oral </a:t>
            </a:r>
            <a:r>
              <a:rPr lang="en-CA" sz="3200" dirty="0" err="1"/>
              <a:t>infxn</a:t>
            </a:r>
            <a:r>
              <a:rPr lang="en-CA" sz="3200" dirty="0"/>
              <a:t>: direct droplet </a:t>
            </a:r>
            <a:r>
              <a:rPr lang="en-CA" sz="3200" dirty="0" err="1"/>
              <a:t>infxn</a:t>
            </a:r>
            <a:endParaRPr lang="en-GB" sz="3200" dirty="0"/>
          </a:p>
          <a:p>
            <a:pPr lvl="0"/>
            <a:r>
              <a:rPr lang="en-CA" sz="3200" dirty="0" err="1"/>
              <a:t>Faeco</a:t>
            </a:r>
            <a:r>
              <a:rPr lang="en-CA" sz="3200" dirty="0"/>
              <a:t>-oral </a:t>
            </a:r>
            <a:r>
              <a:rPr lang="en-CA" sz="3200" dirty="0" err="1"/>
              <a:t>infxn</a:t>
            </a:r>
            <a:endParaRPr lang="en-GB" sz="3200" dirty="0"/>
          </a:p>
          <a:p>
            <a:pPr lvl="1"/>
            <a:r>
              <a:rPr lang="en-CA" sz="2800" dirty="0"/>
              <a:t>Food-borne (ingestion) </a:t>
            </a:r>
            <a:r>
              <a:rPr lang="en-CA" sz="2800" dirty="0" err="1"/>
              <a:t>infxn</a:t>
            </a:r>
            <a:r>
              <a:rPr lang="en-CA" sz="2800" dirty="0"/>
              <a:t> through the ingestion of contaminated foods. Vehicles include milk, water</a:t>
            </a:r>
            <a:endParaRPr lang="en-GB" sz="2800" dirty="0"/>
          </a:p>
          <a:p>
            <a:pPr lvl="1"/>
            <a:r>
              <a:rPr lang="en-CA" sz="2800" dirty="0"/>
              <a:t>Hand to mouth </a:t>
            </a:r>
            <a:r>
              <a:rPr lang="en-CA" sz="2800" dirty="0" err="1"/>
              <a:t>infxn</a:t>
            </a:r>
            <a:r>
              <a:rPr lang="en-CA" sz="28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13047"/>
            <a:ext cx="2727609" cy="584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4855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altLang="zh-CN" b="1">
                <a:solidFill>
                  <a:srgbClr val="000000"/>
                </a:solidFill>
              </a:rPr>
              <a:t>Clinical Syndromes</a:t>
            </a:r>
          </a:p>
        </p:txBody>
      </p:sp>
      <p:sp>
        <p:nvSpPr>
          <p:cNvPr id="61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96944" cy="4896544"/>
          </a:xfrm>
        </p:spPr>
        <p:txBody>
          <a:bodyPr/>
          <a:lstStyle/>
          <a:p>
            <a:r>
              <a:rPr lang="en-GB" altLang="zh-CN" sz="2800" dirty="0" smtClean="0">
                <a:solidFill>
                  <a:srgbClr val="000000"/>
                </a:solidFill>
              </a:rPr>
              <a:t>Incubation: 7-14 days</a:t>
            </a: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Asymptomatic illness: 90%</a:t>
            </a: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Abortive </a:t>
            </a:r>
            <a:r>
              <a:rPr lang="en-US" altLang="zh-CN" sz="2800" dirty="0">
                <a:solidFill>
                  <a:srgbClr val="000000"/>
                </a:solidFill>
              </a:rPr>
              <a:t>poliomyelitis, the minor illness: 5% infected people</a:t>
            </a:r>
          </a:p>
          <a:p>
            <a:r>
              <a:rPr lang="en-US" altLang="zh-CN" sz="2800" dirty="0" err="1">
                <a:solidFill>
                  <a:srgbClr val="000000"/>
                </a:solidFill>
              </a:rPr>
              <a:t>Nonparalytic</a:t>
            </a:r>
            <a:r>
              <a:rPr lang="en-US" altLang="zh-CN" sz="2800" dirty="0">
                <a:solidFill>
                  <a:srgbClr val="000000"/>
                </a:solidFill>
              </a:rPr>
              <a:t> poliomyelitis or aseptic meningitis: 1%-2% of patients with poliovirus infections.</a:t>
            </a:r>
          </a:p>
          <a:p>
            <a:r>
              <a:rPr lang="en-US" altLang="zh-CN" sz="2800" dirty="0">
                <a:solidFill>
                  <a:srgbClr val="000000"/>
                </a:solidFill>
              </a:rPr>
              <a:t>Paralytic polio, the major illness: 0.1% to 2%of persons with poliovirus</a:t>
            </a:r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661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Arial" pitchFamily="34" charset="0"/>
              </a:rPr>
              <a:t>Poliomyelitis – Sequence of Events</a:t>
            </a:r>
          </a:p>
        </p:txBody>
      </p:sp>
      <p:graphicFrame>
        <p:nvGraphicFramePr>
          <p:cNvPr id="5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934459"/>
              </p:ext>
            </p:extLst>
          </p:nvPr>
        </p:nvGraphicFramePr>
        <p:xfrm>
          <a:off x="228600" y="1066798"/>
          <a:ext cx="5181600" cy="5495926"/>
        </p:xfrm>
        <a:graphic>
          <a:graphicData uri="http://schemas.openxmlformats.org/drawingml/2006/table">
            <a:tbl>
              <a:tblPr/>
              <a:tblGrid>
                <a:gridCol w="1082723"/>
                <a:gridCol w="4098877"/>
              </a:tblGrid>
              <a:tr h="701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Time (days)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Event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Small intestine: 1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infect, replication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Mesentric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lymph nodes – replication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Blood stream – 1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viremia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Initial appearance of antibodies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6-7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CNS– infect, replic, intraneural spread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High level of antibody in serum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Paralysis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Excretion of virus in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faeces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 descr="Bodian's classic diagram of polio pathogen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1500"/>
            <a:ext cx="37338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93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Bachelor of Medicine And Bachelor of Surgery\MBChB  Year  2\MEDICAL MICROBIOLOGY\VIROLOGY\CNS viral diseases\PICT01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14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Viral infections of the CNS</a:t>
            </a:r>
            <a:r>
              <a:rPr lang="en-CA" dirty="0"/>
              <a:t>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No normal flora in CNS and PNS</a:t>
            </a:r>
            <a:endParaRPr lang="en-GB" dirty="0"/>
          </a:p>
          <a:p>
            <a:r>
              <a:rPr lang="en-CA" dirty="0"/>
              <a:t>Nervous </a:t>
            </a:r>
            <a:r>
              <a:rPr lang="en-CA" dirty="0" smtClean="0"/>
              <a:t>system disease</a:t>
            </a:r>
            <a:endParaRPr lang="en-GB" dirty="0"/>
          </a:p>
          <a:p>
            <a:pPr lvl="1"/>
            <a:r>
              <a:rPr lang="en-CA" dirty="0"/>
              <a:t>Meningitis: inflammation of the meninges = membranes surrounding the brain &amp; SC</a:t>
            </a:r>
            <a:endParaRPr lang="en-GB" dirty="0"/>
          </a:p>
          <a:p>
            <a:pPr lvl="1"/>
            <a:r>
              <a:rPr lang="en-CA" dirty="0"/>
              <a:t>Encephalitis: inflammation of the brain</a:t>
            </a:r>
            <a:r>
              <a:rPr lang="en-CA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50932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Bachelor of Medicine And Bachelor of Surgery\MBChB  Year  2\MEDICAL MICROBIOLOGY\VIROLOGY\CNS viral diseases\PICT01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50" descr="polio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8186"/>
            <a:ext cx="3779912" cy="26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51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Bachelor of Medicine And Bachelor of Surgery (MBChB)  Year  2\MEDICAL MICROBIOLOGY\5. MICROBIOLOGY PRACTICALS AND DEMONSTRATIONS\Laboratry Pictures\19th practicals 2011\IMG_20111019_091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lung35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33233"/>
            <a:ext cx="4076699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61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Lab Diagnosis</a:t>
            </a:r>
            <a:endParaRPr lang="en-US" altLang="zh-CN"/>
          </a:p>
        </p:txBody>
      </p:sp>
      <p:sp>
        <p:nvSpPr>
          <p:cNvPr id="120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Definitive diagnosis is made by </a:t>
            </a:r>
            <a:r>
              <a:rPr lang="en-US" altLang="zh-CN" dirty="0" err="1" smtClean="0"/>
              <a:t>osolation</a:t>
            </a:r>
            <a:r>
              <a:rPr lang="en-US" altLang="zh-CN" dirty="0" smtClean="0"/>
              <a:t> of the virus from stool, CFS, </a:t>
            </a:r>
            <a:r>
              <a:rPr lang="en-US" altLang="zh-CN" dirty="0" err="1" smtClean="0"/>
              <a:t>oropharyngeal</a:t>
            </a:r>
            <a:r>
              <a:rPr lang="en-US" altLang="zh-CN" dirty="0" smtClean="0"/>
              <a:t> secretions</a:t>
            </a:r>
          </a:p>
          <a:p>
            <a:r>
              <a:rPr lang="en-US" altLang="en-US" dirty="0" smtClean="0"/>
              <a:t>Cell culture involves fibroblastic MRC-5 cells</a:t>
            </a:r>
          </a:p>
          <a:p>
            <a:r>
              <a:rPr lang="en-US" altLang="en-US" dirty="0" smtClean="0"/>
              <a:t>CPE is usually evident within 36 hours</a:t>
            </a:r>
          </a:p>
          <a:p>
            <a:r>
              <a:rPr lang="en-US" altLang="en-US" dirty="0" smtClean="0"/>
              <a:t>Serotyping is based on neutralization of CPE by standardized antisera using intersecting pool followed by specific sera.</a:t>
            </a:r>
          </a:p>
          <a:p>
            <a:r>
              <a:rPr lang="en-US" altLang="zh-CN" dirty="0" smtClean="0"/>
              <a:t>ELISA</a:t>
            </a:r>
          </a:p>
          <a:p>
            <a:r>
              <a:rPr lang="en-US" altLang="zh-CN" dirty="0" smtClean="0"/>
              <a:t>IFA</a:t>
            </a:r>
          </a:p>
          <a:p>
            <a:r>
              <a:rPr lang="en-US" altLang="zh-CN" dirty="0" smtClean="0"/>
              <a:t>neutralizing Test</a:t>
            </a:r>
          </a:p>
          <a:p>
            <a:r>
              <a:rPr lang="en-US" altLang="zh-CN" dirty="0" smtClean="0"/>
              <a:t>CFT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2007069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Virus isolation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CA" dirty="0" smtClean="0"/>
              <a:t>PV </a:t>
            </a:r>
            <a:r>
              <a:rPr lang="en-CA" dirty="0"/>
              <a:t>can be readily isolated from throat swabs, feces, &amp; rectal swabs</a:t>
            </a:r>
            <a:endParaRPr lang="en-GB" dirty="0"/>
          </a:p>
          <a:p>
            <a:pPr lvl="0"/>
            <a:r>
              <a:rPr lang="en-CA" dirty="0"/>
              <a:t>Requires molecular techs to differentiate </a:t>
            </a:r>
            <a:r>
              <a:rPr lang="en-CA" dirty="0" err="1"/>
              <a:t>btn</a:t>
            </a:r>
            <a:r>
              <a:rPr lang="en-CA" dirty="0"/>
              <a:t> the wild type &amp; the vaccine type.</a:t>
            </a:r>
            <a:endParaRPr lang="en-GB" dirty="0"/>
          </a:p>
          <a:p>
            <a:pPr marL="0" indent="0">
              <a:buNone/>
            </a:pPr>
            <a:r>
              <a:rPr lang="en-CA" b="1" dirty="0"/>
              <a:t>Serological testing</a:t>
            </a:r>
            <a:endParaRPr lang="en-GB" dirty="0"/>
          </a:p>
          <a:p>
            <a:pPr lvl="0"/>
            <a:r>
              <a:rPr lang="en-CA" dirty="0"/>
              <a:t>A 4-fold titer rise </a:t>
            </a:r>
            <a:r>
              <a:rPr lang="en-CA" dirty="0" err="1"/>
              <a:t>btn</a:t>
            </a:r>
            <a:r>
              <a:rPr lang="en-CA" dirty="0"/>
              <a:t> the acute &amp; convalescent specimens suggests PV </a:t>
            </a:r>
            <a:r>
              <a:rPr lang="en-CA" dirty="0" err="1"/>
              <a:t>infxns</a:t>
            </a:r>
            <a:endParaRPr lang="en-GB" dirty="0"/>
          </a:p>
          <a:p>
            <a:pPr marL="0" indent="0">
              <a:buNone/>
            </a:pPr>
            <a:r>
              <a:rPr lang="en-CA" b="1" dirty="0"/>
              <a:t>CSF analysis</a:t>
            </a:r>
            <a:endParaRPr lang="en-GB" dirty="0"/>
          </a:p>
          <a:p>
            <a:pPr lvl="0"/>
            <a:r>
              <a:rPr lang="en-CA" dirty="0"/>
              <a:t>The CSF contains an increased no. of leukocytes – from 10-200 cells/mm</a:t>
            </a:r>
            <a:r>
              <a:rPr lang="en-CA" baseline="30000" dirty="0"/>
              <a:t>3</a:t>
            </a:r>
            <a:r>
              <a:rPr lang="en-CA" dirty="0"/>
              <a:t> (primary lymphocytes) and a mildly elevated protein, from 40-50 mg/100 ml.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5857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General prevention</a:t>
            </a:r>
            <a:endParaRPr lang="en-GB" dirty="0" smtClean="0"/>
          </a:p>
          <a:p>
            <a:pPr lvl="1"/>
            <a:r>
              <a:rPr lang="en-CA" dirty="0" smtClean="0"/>
              <a:t>Health promotion through environmental sanitation</a:t>
            </a:r>
            <a:endParaRPr lang="en-GB" dirty="0" smtClean="0"/>
          </a:p>
          <a:p>
            <a:pPr lvl="1"/>
            <a:r>
              <a:rPr lang="en-CA" dirty="0" smtClean="0"/>
              <a:t>Health education (modes of spread, protective value of vaccination)</a:t>
            </a:r>
            <a:endParaRPr lang="en-GB" dirty="0" smtClean="0"/>
          </a:p>
          <a:p>
            <a:r>
              <a:rPr lang="en-CA" dirty="0" smtClean="0"/>
              <a:t>Vaccines</a:t>
            </a:r>
            <a:endParaRPr lang="en-GB" dirty="0" smtClean="0"/>
          </a:p>
          <a:p>
            <a:pPr lvl="1"/>
            <a:r>
              <a:rPr lang="en-CA" dirty="0" smtClean="0"/>
              <a:t>1st vaccine was made in Canada by </a:t>
            </a:r>
            <a:r>
              <a:rPr lang="en-CA" dirty="0" err="1" smtClean="0"/>
              <a:t>Connaugt</a:t>
            </a:r>
            <a:r>
              <a:rPr lang="en-CA" dirty="0" smtClean="0"/>
              <a:t> </a:t>
            </a:r>
          </a:p>
          <a:p>
            <a:r>
              <a:rPr lang="en-US" altLang="zh-CN" dirty="0" smtClean="0"/>
              <a:t>Immunity</a:t>
            </a:r>
          </a:p>
          <a:p>
            <a:pPr lvl="1"/>
            <a:r>
              <a:rPr lang="en-US" altLang="zh-CN" dirty="0" err="1" smtClean="0"/>
              <a:t>sIgA</a:t>
            </a:r>
            <a:r>
              <a:rPr lang="en-US" altLang="zh-CN" dirty="0" smtClean="0"/>
              <a:t> and neutralizing antibody (</a:t>
            </a:r>
            <a:r>
              <a:rPr lang="en-US" altLang="zh-CN" dirty="0" err="1" smtClean="0"/>
              <a:t>IgG</a:t>
            </a:r>
            <a:r>
              <a:rPr lang="en-US" altLang="zh-CN" dirty="0" smtClean="0"/>
              <a:t>, IgA, </a:t>
            </a:r>
            <a:r>
              <a:rPr lang="en-US" altLang="zh-CN" dirty="0" err="1" smtClean="0"/>
              <a:t>IgM</a:t>
            </a:r>
            <a:r>
              <a:rPr lang="en-US" altLang="zh-CN" dirty="0" smtClean="0"/>
              <a:t>) persist for life span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3183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Bachelor of Medicine And Bachelor of Surgery\MBChB  Year  2\PHOTOS\29th april\CNS VIRUS\IMG_20130426_150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63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Prevention – </a:t>
            </a:r>
            <a:r>
              <a:rPr lang="en-CA" dirty="0" smtClean="0"/>
              <a:t>vaccination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Active immunization</a:t>
            </a:r>
            <a:endParaRPr lang="en-GB" dirty="0" smtClean="0"/>
          </a:p>
          <a:p>
            <a:pPr lvl="1"/>
            <a:r>
              <a:rPr lang="en-CA" dirty="0"/>
              <a:t>Sabine </a:t>
            </a:r>
            <a:r>
              <a:rPr lang="en-CA" dirty="0" smtClean="0"/>
              <a:t>vaccine-1957</a:t>
            </a:r>
          </a:p>
          <a:p>
            <a:pPr lvl="2"/>
            <a:r>
              <a:rPr lang="en-CA" dirty="0"/>
              <a:t>O</a:t>
            </a:r>
            <a:r>
              <a:rPr lang="en-CA" dirty="0" smtClean="0"/>
              <a:t>ral Polio Trivalent </a:t>
            </a:r>
            <a:r>
              <a:rPr lang="en-CA" dirty="0"/>
              <a:t>live attenuated </a:t>
            </a:r>
            <a:r>
              <a:rPr lang="en-CA" dirty="0" smtClean="0"/>
              <a:t>vaccine</a:t>
            </a:r>
          </a:p>
          <a:p>
            <a:pPr lvl="2"/>
            <a:r>
              <a:rPr lang="en-GB" dirty="0"/>
              <a:t>Contains 3 serotypes of vaccine V</a:t>
            </a:r>
          </a:p>
          <a:p>
            <a:pPr lvl="2"/>
            <a:r>
              <a:rPr lang="en-GB" dirty="0"/>
              <a:t>Grown on monkey kidney (</a:t>
            </a:r>
            <a:r>
              <a:rPr lang="en-GB" dirty="0" err="1"/>
              <a:t>vero</a:t>
            </a:r>
            <a:r>
              <a:rPr lang="en-GB" dirty="0"/>
              <a:t>) cells</a:t>
            </a:r>
          </a:p>
          <a:p>
            <a:pPr lvl="2"/>
            <a:r>
              <a:rPr lang="en-GB" dirty="0"/>
              <a:t>Shed in stool for up to 6 weeks following </a:t>
            </a:r>
            <a:r>
              <a:rPr lang="en-GB" dirty="0" smtClean="0"/>
              <a:t>vaccination</a:t>
            </a:r>
          </a:p>
          <a:p>
            <a:pPr lvl="1"/>
            <a:r>
              <a:rPr lang="en-CA" dirty="0" smtClean="0"/>
              <a:t>Salk vaccine – 1954</a:t>
            </a:r>
          </a:p>
          <a:p>
            <a:pPr lvl="2"/>
            <a:r>
              <a:rPr lang="en-CA" dirty="0" smtClean="0"/>
              <a:t>Intramuscular </a:t>
            </a:r>
            <a:r>
              <a:rPr lang="en-CA" dirty="0"/>
              <a:t>P</a:t>
            </a:r>
            <a:r>
              <a:rPr lang="en-CA" dirty="0" smtClean="0"/>
              <a:t>olio </a:t>
            </a:r>
            <a:r>
              <a:rPr lang="en-CA" dirty="0"/>
              <a:t>T</a:t>
            </a:r>
            <a:r>
              <a:rPr lang="en-CA" dirty="0" smtClean="0"/>
              <a:t>rivalent killed/ </a:t>
            </a:r>
            <a:r>
              <a:rPr lang="en-US" altLang="zh-CN" dirty="0">
                <a:solidFill>
                  <a:srgbClr val="000000"/>
                </a:solidFill>
              </a:rPr>
              <a:t>inactivated </a:t>
            </a:r>
            <a:r>
              <a:rPr lang="en-CA" dirty="0" smtClean="0"/>
              <a:t>vaccine</a:t>
            </a:r>
          </a:p>
          <a:p>
            <a:pPr lvl="2"/>
            <a:r>
              <a:rPr lang="en-US" altLang="zh-CN" dirty="0" smtClean="0">
                <a:solidFill>
                  <a:srgbClr val="000000"/>
                </a:solidFill>
              </a:rPr>
              <a:t>IPV </a:t>
            </a:r>
            <a:r>
              <a:rPr lang="en-US" altLang="zh-CN" dirty="0">
                <a:solidFill>
                  <a:srgbClr val="000000"/>
                </a:solidFill>
              </a:rPr>
              <a:t>is used for adult immunization </a:t>
            </a:r>
            <a:r>
              <a:rPr lang="en-US" altLang="zh-CN" dirty="0" smtClean="0">
                <a:solidFill>
                  <a:srgbClr val="000000"/>
                </a:solidFill>
              </a:rPr>
              <a:t>and </a:t>
            </a:r>
            <a:r>
              <a:rPr lang="en-US" altLang="zh-CN" dirty="0" err="1" smtClean="0">
                <a:solidFill>
                  <a:srgbClr val="000000"/>
                </a:solidFill>
              </a:rPr>
              <a:t>Immunocopromised</a:t>
            </a:r>
            <a:r>
              <a:rPr lang="en-US" altLang="zh-CN" dirty="0" smtClean="0">
                <a:solidFill>
                  <a:srgbClr val="000000"/>
                </a:solidFill>
              </a:rPr>
              <a:t> patients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994216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poli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2" t="7561" r="1028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17204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4796"/>
            <a:ext cx="8648438" cy="810451"/>
          </a:xfrm>
        </p:spPr>
        <p:txBody>
          <a:bodyPr/>
          <a:lstStyle/>
          <a:p>
            <a:r>
              <a:rPr lang="en-CA" sz="3600" b="1" dirty="0" smtClean="0"/>
              <a:t>Sabin </a:t>
            </a:r>
            <a:r>
              <a:rPr lang="en-CA" sz="3600" b="1" dirty="0" smtClean="0"/>
              <a:t>vaccine - Oral </a:t>
            </a:r>
            <a:r>
              <a:rPr lang="en-CA" sz="3600" b="1" dirty="0"/>
              <a:t>P</a:t>
            </a:r>
            <a:r>
              <a:rPr lang="en-CA" sz="3600" b="1" dirty="0" smtClean="0"/>
              <a:t>olio </a:t>
            </a:r>
            <a:r>
              <a:rPr lang="en-CA" sz="3600" b="1" dirty="0"/>
              <a:t>V</a:t>
            </a:r>
            <a:r>
              <a:rPr lang="en-CA" sz="3600" b="1" dirty="0" smtClean="0"/>
              <a:t>accine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b="1" dirty="0"/>
              <a:t>Advantages</a:t>
            </a:r>
          </a:p>
          <a:p>
            <a:r>
              <a:rPr lang="en-US" dirty="0"/>
              <a:t>Highly </a:t>
            </a:r>
            <a:r>
              <a:rPr lang="en-CA" dirty="0"/>
              <a:t>effective in producing immunity to PV</a:t>
            </a:r>
          </a:p>
          <a:p>
            <a:pPr lvl="1"/>
            <a:r>
              <a:rPr lang="en-CA" dirty="0"/>
              <a:t>50% immune after 1 dose</a:t>
            </a:r>
            <a:endParaRPr lang="en-GB" dirty="0"/>
          </a:p>
          <a:p>
            <a:pPr lvl="1"/>
            <a:r>
              <a:rPr lang="en-CA" dirty="0"/>
              <a:t>&gt; 95% immune after 3 doses</a:t>
            </a:r>
            <a:endParaRPr lang="en-US" altLang="zh-CN" dirty="0"/>
          </a:p>
          <a:p>
            <a:r>
              <a:rPr lang="en-US" altLang="zh-CN" dirty="0"/>
              <a:t>Lifelong immunity- </a:t>
            </a:r>
            <a:r>
              <a:rPr lang="en-CA" dirty="0"/>
              <a:t>– no polio booster necessary.</a:t>
            </a:r>
            <a:endParaRPr lang="en-US" altLang="zh-CN" dirty="0"/>
          </a:p>
          <a:p>
            <a:r>
              <a:rPr lang="en-US" altLang="zh-CN" dirty="0" smtClean="0"/>
              <a:t>Local immunity-Induction </a:t>
            </a:r>
            <a:r>
              <a:rPr lang="en-US" altLang="zh-CN" dirty="0"/>
              <a:t>of secretory antibody response similar to that of natural infection</a:t>
            </a:r>
          </a:p>
          <a:p>
            <a:r>
              <a:rPr lang="en-US" altLang="zh-CN" dirty="0"/>
              <a:t>Possibility of attenuated virus circulating in community by spread to contacts (indirect immunization)(herd immunity)</a:t>
            </a:r>
          </a:p>
          <a:p>
            <a:r>
              <a:rPr lang="en-US" altLang="zh-CN" dirty="0"/>
              <a:t>Ease of administration </a:t>
            </a:r>
          </a:p>
          <a:p>
            <a:r>
              <a:rPr lang="en-US" altLang="zh-CN" dirty="0"/>
              <a:t>Lack of need for repeated </a:t>
            </a:r>
            <a:r>
              <a:rPr lang="en-US" altLang="zh-CN" dirty="0" smtClean="0"/>
              <a:t>boosters</a:t>
            </a:r>
          </a:p>
        </p:txBody>
      </p:sp>
    </p:spTree>
    <p:extLst>
      <p:ext uri="{BB962C8B-B14F-4D97-AF65-F5344CB8AC3E}">
        <p14:creationId xmlns:p14="http://schemas.microsoft.com/office/powerpoint/2010/main" val="19014479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568952" cy="547260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Stops viral replication in G.I.T. Dead Salk vaccine virus has no effect on gut replication</a:t>
            </a:r>
          </a:p>
          <a:p>
            <a:r>
              <a:rPr lang="en-US" altLang="en-US" dirty="0"/>
              <a:t>No problem with selective inactivation</a:t>
            </a:r>
          </a:p>
          <a:p>
            <a:r>
              <a:rPr lang="en-US" altLang="en-US" dirty="0"/>
              <a:t>Greater cross reaction as vaccine virus also has antigenic drift</a:t>
            </a:r>
            <a:endParaRPr lang="en-US" altLang="zh-CN" dirty="0"/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 smtClean="0"/>
              <a:t>Disadvantages</a:t>
            </a:r>
            <a:endParaRPr lang="en-US" altLang="zh-CN" b="1" dirty="0"/>
          </a:p>
          <a:p>
            <a:r>
              <a:rPr lang="en-US" altLang="zh-CN" dirty="0"/>
              <a:t>Risk of vaccine-associated </a:t>
            </a:r>
            <a:r>
              <a:rPr lang="en-US" altLang="zh-CN" dirty="0" err="1"/>
              <a:t>poliomyelites</a:t>
            </a:r>
            <a:r>
              <a:rPr lang="en-US" altLang="zh-CN" dirty="0"/>
              <a:t> in vaccine recipients or contacts</a:t>
            </a:r>
          </a:p>
          <a:p>
            <a:r>
              <a:rPr lang="en-US" altLang="zh-CN" dirty="0"/>
              <a:t>Spread of vaccine to contacts without their consent</a:t>
            </a:r>
          </a:p>
          <a:p>
            <a:r>
              <a:rPr lang="en-US" altLang="zh-CN" dirty="0"/>
              <a:t>Unsafe administration for </a:t>
            </a:r>
            <a:r>
              <a:rPr lang="en-US" altLang="zh-CN" dirty="0" err="1"/>
              <a:t>immunodeficient</a:t>
            </a:r>
            <a:r>
              <a:rPr lang="en-US" altLang="zh-CN" dirty="0"/>
              <a:t> patients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24669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INTRODUCTION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CA" sz="3200" dirty="0" smtClean="0"/>
              <a:t>1. Blood-borne </a:t>
            </a:r>
            <a:r>
              <a:rPr lang="en-CA" sz="3200" dirty="0"/>
              <a:t>invasion takes place across</a:t>
            </a:r>
            <a:endParaRPr lang="en-GB" sz="3200" dirty="0"/>
          </a:p>
          <a:p>
            <a:pPr lvl="1"/>
            <a:r>
              <a:rPr lang="en-CA" sz="2800" dirty="0"/>
              <a:t>BBB – encephalitis</a:t>
            </a:r>
            <a:endParaRPr lang="en-GB" sz="2800" dirty="0"/>
          </a:p>
          <a:p>
            <a:pPr lvl="1"/>
            <a:r>
              <a:rPr lang="en-CA" sz="2800" dirty="0"/>
              <a:t>Blood-CSF barrier – meningitis</a:t>
            </a:r>
            <a:endParaRPr lang="en-GB" sz="2800" dirty="0"/>
          </a:p>
          <a:p>
            <a:pPr lvl="0"/>
            <a:r>
              <a:rPr lang="en-CA" sz="3200" dirty="0"/>
              <a:t>Microbes can traverse these barriers by infecting the cells that comprise the barrier.</a:t>
            </a:r>
            <a:endParaRPr lang="en-GB" sz="3200" dirty="0"/>
          </a:p>
          <a:p>
            <a:pPr lvl="0"/>
            <a:r>
              <a:rPr lang="en-CA" sz="3200" dirty="0"/>
              <a:t>CNS infection are usually</a:t>
            </a:r>
            <a:endParaRPr lang="en-GB" sz="3200" dirty="0"/>
          </a:p>
          <a:p>
            <a:pPr lvl="1"/>
            <a:r>
              <a:rPr lang="en-CA" sz="2800" dirty="0"/>
              <a:t>Blood-borne invasion most common e.g. poliovirus or </a:t>
            </a:r>
            <a:r>
              <a:rPr lang="en-CA" sz="2800" i="1" dirty="0"/>
              <a:t>Neisseria meningitides</a:t>
            </a:r>
            <a:endParaRPr lang="en-GB" sz="2800" dirty="0"/>
          </a:p>
          <a:p>
            <a:pPr lvl="1"/>
            <a:r>
              <a:rPr lang="en-CA" sz="2800" dirty="0"/>
              <a:t>Invasion via peripheral nerves; less common e.g. herpes simplex, varicella zoster virus (chickenpox), 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173976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dirty="0" smtClean="0"/>
              <a:t>Salk vaccine – Intramuscular Polio Vaccine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b="1" dirty="0" smtClean="0"/>
              <a:t>Advantages</a:t>
            </a:r>
          </a:p>
          <a:p>
            <a:r>
              <a:rPr lang="en-US" altLang="zh-CN" dirty="0" smtClean="0"/>
              <a:t>Effectiveness</a:t>
            </a:r>
          </a:p>
          <a:p>
            <a:r>
              <a:rPr lang="en-US" altLang="zh-CN" dirty="0" smtClean="0"/>
              <a:t>Good stability during transport and in storage </a:t>
            </a:r>
          </a:p>
          <a:p>
            <a:r>
              <a:rPr lang="en-US" altLang="zh-CN" dirty="0" smtClean="0"/>
              <a:t>Safe administration in </a:t>
            </a:r>
            <a:r>
              <a:rPr lang="en-US" altLang="zh-CN" dirty="0" err="1" smtClean="0"/>
              <a:t>immunodeficient</a:t>
            </a:r>
            <a:r>
              <a:rPr lang="en-US" altLang="zh-CN" dirty="0" smtClean="0"/>
              <a:t> patients</a:t>
            </a:r>
          </a:p>
          <a:p>
            <a:r>
              <a:rPr lang="en-US" altLang="zh-CN" dirty="0" smtClean="0"/>
              <a:t>No risk of vaccine-related disease</a:t>
            </a:r>
          </a:p>
          <a:p>
            <a:pPr marL="0" indent="0">
              <a:buNone/>
            </a:pPr>
            <a:r>
              <a:rPr lang="en-US" altLang="zh-CN" b="1" dirty="0" smtClean="0"/>
              <a:t>Disadvantages</a:t>
            </a:r>
          </a:p>
          <a:p>
            <a:r>
              <a:rPr lang="en-US" altLang="zh-CN" dirty="0" smtClean="0"/>
              <a:t>Lack of induction of local (gut) immunity</a:t>
            </a:r>
          </a:p>
          <a:p>
            <a:r>
              <a:rPr lang="en-US" altLang="zh-CN" dirty="0" smtClean="0"/>
              <a:t>Need for booster </a:t>
            </a:r>
            <a:r>
              <a:rPr lang="en-US" altLang="zh-CN" dirty="0" err="1" smtClean="0"/>
              <a:t>vacine</a:t>
            </a:r>
            <a:r>
              <a:rPr lang="en-US" altLang="zh-CN" dirty="0" smtClean="0"/>
              <a:t> for lifelong immunity</a:t>
            </a:r>
          </a:p>
          <a:p>
            <a:r>
              <a:rPr lang="en-US" altLang="zh-CN" dirty="0" smtClean="0"/>
              <a:t>Fact that injection is more painful than oral administration</a:t>
            </a:r>
          </a:p>
          <a:p>
            <a:r>
              <a:rPr lang="en-US" altLang="zh-CN" dirty="0" smtClean="0"/>
              <a:t>Fact that higher </a:t>
            </a:r>
            <a:r>
              <a:rPr lang="en-US" altLang="zh-CN" dirty="0" err="1" smtClean="0"/>
              <a:t>cominity</a:t>
            </a:r>
            <a:r>
              <a:rPr lang="en-US" altLang="zh-CN" dirty="0" smtClean="0"/>
              <a:t> immunization levels are needed than with live vaccine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55946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RABIES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err="1"/>
              <a:t>Defn</a:t>
            </a:r>
            <a:r>
              <a:rPr lang="en-CA" dirty="0"/>
              <a:t>: is an acute progressive encephalomyelitis</a:t>
            </a:r>
            <a:endParaRPr lang="en-GB" dirty="0"/>
          </a:p>
          <a:p>
            <a:pPr lvl="0"/>
            <a:r>
              <a:rPr lang="en-CA" dirty="0" smtClean="0"/>
              <a:t>Another </a:t>
            </a:r>
            <a:r>
              <a:rPr lang="en-CA" dirty="0"/>
              <a:t>CNS virus</a:t>
            </a:r>
            <a:endParaRPr lang="en-GB" dirty="0"/>
          </a:p>
          <a:p>
            <a:pPr lvl="0"/>
            <a:r>
              <a:rPr lang="en-CA" dirty="0"/>
              <a:t>It is a preventable viral dx of mammals most often transmitted through the bite of a rabid animal</a:t>
            </a:r>
            <a:endParaRPr lang="en-GB" dirty="0"/>
          </a:p>
          <a:p>
            <a:pPr lvl="0"/>
            <a:r>
              <a:rPr lang="en-CA" dirty="0"/>
              <a:t>The dog </a:t>
            </a:r>
            <a:r>
              <a:rPr lang="en-CA" dirty="0" smtClean="0"/>
              <a:t>and bats are the main </a:t>
            </a:r>
            <a:r>
              <a:rPr lang="en-CA" dirty="0"/>
              <a:t>a reservoir of </a:t>
            </a:r>
            <a:r>
              <a:rPr lang="en-CA" dirty="0" smtClean="0"/>
              <a:t>rabies</a:t>
            </a:r>
          </a:p>
          <a:p>
            <a:pPr lvl="0"/>
            <a:r>
              <a:rPr lang="en-CA" dirty="0" smtClean="0"/>
              <a:t>Rabies </a:t>
            </a:r>
            <a:r>
              <a:rPr lang="en-CA" dirty="0"/>
              <a:t>is primarily a dx of terrestrial and airborne </a:t>
            </a:r>
            <a:r>
              <a:rPr lang="en-CA" dirty="0" smtClean="0"/>
              <a:t>mammals</a:t>
            </a:r>
          </a:p>
          <a:p>
            <a:r>
              <a:rPr lang="en-CA" dirty="0" smtClean="0"/>
              <a:t>The </a:t>
            </a:r>
            <a:r>
              <a:rPr lang="en-CA" dirty="0"/>
              <a:t>leading viral zoonosis as regards global public health </a:t>
            </a:r>
            <a:r>
              <a:rPr lang="en-CA" dirty="0" err="1" smtClean="0"/>
              <a:t>significance.The</a:t>
            </a:r>
            <a:r>
              <a:rPr lang="en-CA" dirty="0" smtClean="0"/>
              <a:t> </a:t>
            </a:r>
            <a:r>
              <a:rPr lang="en-CA" dirty="0"/>
              <a:t>case to fatality rate is the highest of any infectious dx</a:t>
            </a: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635011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Rabies </a:t>
            </a:r>
            <a:r>
              <a:rPr lang="en-CA" b="1" dirty="0" smtClean="0"/>
              <a:t>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CA" dirty="0" smtClean="0"/>
              <a:t>It’s </a:t>
            </a:r>
            <a:r>
              <a:rPr lang="en-CA" dirty="0"/>
              <a:t>a member of the </a:t>
            </a:r>
            <a:r>
              <a:rPr lang="en-CA" dirty="0" smtClean="0"/>
              <a:t>genus </a:t>
            </a:r>
            <a:r>
              <a:rPr lang="en-CA" dirty="0" err="1" smtClean="0"/>
              <a:t>Lyassavirus</a:t>
            </a:r>
            <a:r>
              <a:rPr lang="en-CA" dirty="0" smtClean="0"/>
              <a:t> </a:t>
            </a:r>
            <a:r>
              <a:rPr lang="en-CA" dirty="0"/>
              <a:t>of the </a:t>
            </a:r>
            <a:r>
              <a:rPr lang="en-CA" dirty="0" smtClean="0"/>
              <a:t>family </a:t>
            </a:r>
            <a:r>
              <a:rPr lang="en-CA" dirty="0" err="1" smtClean="0"/>
              <a:t>Rhabdoviridae</a:t>
            </a:r>
            <a:r>
              <a:rPr lang="en-CA" dirty="0"/>
              <a:t>.</a:t>
            </a:r>
            <a:endParaRPr lang="en-GB" dirty="0"/>
          </a:p>
          <a:p>
            <a:pPr lvl="0"/>
            <a:r>
              <a:rPr lang="en-CA" dirty="0" err="1" smtClean="0"/>
              <a:t>Ss</a:t>
            </a:r>
            <a:r>
              <a:rPr lang="en-CA" dirty="0" smtClean="0"/>
              <a:t> </a:t>
            </a:r>
            <a:r>
              <a:rPr lang="en-CA" dirty="0"/>
              <a:t>(single-stranded) RNA enveloped V, </a:t>
            </a:r>
            <a:r>
              <a:rPr lang="en-CA" u="sng" dirty="0"/>
              <a:t>characteristic bullet-shaped</a:t>
            </a:r>
            <a:r>
              <a:rPr lang="en-CA" dirty="0"/>
              <a:t> appearance with 6-7 nm spike projections</a:t>
            </a:r>
            <a:endParaRPr lang="en-GB" dirty="0"/>
          </a:p>
          <a:p>
            <a:pPr lvl="0"/>
            <a:r>
              <a:rPr lang="en-CA" dirty="0" err="1"/>
              <a:t>Virion</a:t>
            </a:r>
            <a:r>
              <a:rPr lang="en-CA" dirty="0"/>
              <a:t> 130-240 nm * 80 nm</a:t>
            </a:r>
            <a:endParaRPr lang="en-GB" dirty="0"/>
          </a:p>
          <a:p>
            <a:pPr lvl="0"/>
            <a:r>
              <a:rPr lang="en-CA" dirty="0"/>
              <a:t>Exceedingly wide range of hosts</a:t>
            </a:r>
            <a:endParaRPr lang="en-GB" dirty="0"/>
          </a:p>
          <a:p>
            <a:pPr lvl="0"/>
            <a:r>
              <a:rPr lang="en-CA" dirty="0"/>
              <a:t>There are 5 other members of </a:t>
            </a:r>
            <a:r>
              <a:rPr lang="en-CA" dirty="0" err="1" smtClean="0"/>
              <a:t>Lyassavirus</a:t>
            </a:r>
            <a:r>
              <a:rPr lang="en-CA" dirty="0" smtClean="0"/>
              <a:t> that cause rabies: </a:t>
            </a:r>
            <a:r>
              <a:rPr lang="en-CA" dirty="0" err="1"/>
              <a:t>Mokola</a:t>
            </a:r>
            <a:r>
              <a:rPr lang="en-CA" dirty="0"/>
              <a:t>, </a:t>
            </a:r>
            <a:r>
              <a:rPr lang="en-CA" dirty="0" err="1"/>
              <a:t>lagosbat</a:t>
            </a:r>
            <a:r>
              <a:rPr lang="en-CA" dirty="0"/>
              <a:t>, </a:t>
            </a:r>
            <a:r>
              <a:rPr lang="en-CA" dirty="0" err="1"/>
              <a:t>Duvenhage</a:t>
            </a:r>
            <a:r>
              <a:rPr lang="en-CA" dirty="0"/>
              <a:t>, EBL-1 &amp;2</a:t>
            </a:r>
            <a:endParaRPr lang="en-GB" dirty="0"/>
          </a:p>
          <a:p>
            <a:pPr lvl="0"/>
            <a:r>
              <a:rPr lang="en-CA" dirty="0" err="1"/>
              <a:t>Duvenhage</a:t>
            </a:r>
            <a:r>
              <a:rPr lang="en-CA" dirty="0"/>
              <a:t> and EBL2 have been associated with human rabies.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391660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gsbs.utmb.edu/microbook/images/fig6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14288"/>
            <a:ext cx="5724128" cy="57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Bachelor of Medicine And Bachelor of Surgery (MBChB)  Year  2\MEDICAL MICROBIOLOGY\6. MICROBIOLOGY GALLERY\Virology Pictures\rabi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04774" y="1719064"/>
            <a:ext cx="5629420" cy="34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Bachelor of Medicine And Bachelor of Surgery (MBChB)  Year  2\MEDICAL MICROBIOLOGY\5. MICROBIOLOGY PRACTICALS AND DEMONSTRATIONS\Laboratry Pictures\19th practicals 2011\IMG_20111019_0919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2" t="29028" r="4375" b="41944"/>
          <a:stretch/>
        </p:blipFill>
        <p:spPr bwMode="auto">
          <a:xfrm>
            <a:off x="-180528" y="4870351"/>
            <a:ext cx="43053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95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Bachelor of Medicine And Bachelor of Surgery\MBChB  Year  2\MEDICAL MICROBIOLOGY\VIROLOGY\Rabies\PICT013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36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Rabies </a:t>
            </a:r>
            <a:r>
              <a:rPr lang="en-CA" b="1" dirty="0" smtClean="0"/>
              <a:t>hosts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06" y="1226436"/>
            <a:ext cx="4828650" cy="490000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 smtClean="0"/>
              <a:t>All </a:t>
            </a:r>
            <a:r>
              <a:rPr lang="en-CA" dirty="0"/>
              <a:t>warm-blooded vertebrates are susceptible to experimental </a:t>
            </a:r>
            <a:r>
              <a:rPr lang="en-CA" dirty="0" err="1"/>
              <a:t>infxn</a:t>
            </a:r>
            <a:endParaRPr lang="en-GB" dirty="0"/>
          </a:p>
          <a:p>
            <a:pPr lvl="0"/>
            <a:r>
              <a:rPr lang="en-CA" dirty="0"/>
              <a:t>Mammals are the natural hosts of rabies</a:t>
            </a:r>
            <a:endParaRPr lang="en-GB" dirty="0"/>
          </a:p>
          <a:p>
            <a:pPr lvl="0"/>
            <a:r>
              <a:rPr lang="en-CA" dirty="0"/>
              <a:t>Reservoirs consist of the </a:t>
            </a:r>
            <a:r>
              <a:rPr lang="en-CA" i="1" dirty="0" err="1"/>
              <a:t>Carnivora</a:t>
            </a:r>
            <a:r>
              <a:rPr lang="en-CA" dirty="0"/>
              <a:t> (</a:t>
            </a:r>
            <a:r>
              <a:rPr lang="en-CA" dirty="0" err="1"/>
              <a:t>canids</a:t>
            </a:r>
            <a:r>
              <a:rPr lang="en-CA" dirty="0"/>
              <a:t>, skunks, racoons, mongoose, etc.) and </a:t>
            </a:r>
            <a:r>
              <a:rPr lang="en-CA" i="1" dirty="0" err="1"/>
              <a:t>Chiroptera</a:t>
            </a:r>
            <a:r>
              <a:rPr lang="en-CA" i="1" dirty="0"/>
              <a:t> </a:t>
            </a:r>
            <a:r>
              <a:rPr lang="en-CA" dirty="0"/>
              <a:t>(bats)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 descr="F:\Bachelor of Medicine And Bachelor of Surgery\MBChB  Year  2\MEDICAL MICROBIOLOGY\VIROLOGY\Rabies\PICT01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8" t="21111" r="8333" b="21111"/>
          <a:stretch/>
        </p:blipFill>
        <p:spPr bwMode="auto">
          <a:xfrm>
            <a:off x="5436096" y="1465062"/>
            <a:ext cx="3494906" cy="463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429572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Bachelor of Medicine And Bachelor of Surgery\MBChB  Year  2\MEDICAL MICROBIOLOGY\VIROLOGY\Rabies\PICT013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65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Bachelor of Medicine And Bachelor of Surgery (MBChB)  Year  2\MEDICAL MICROBIOLOGY\5. MICROBIOLOGY PRACTICALS AND DEMONSTRATIONS\Laboratry Pictures\19th practicals 2011\IMG_20111019_091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35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Distribution of </a:t>
            </a:r>
            <a:r>
              <a:rPr lang="en-CA" b="1" dirty="0" smtClean="0"/>
              <a:t>Rabies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CA" dirty="0"/>
              <a:t>Rabies is distributed on all continents ( with the exception of Antarctica)</a:t>
            </a:r>
            <a:endParaRPr lang="en-GB" dirty="0"/>
          </a:p>
          <a:p>
            <a:pPr lvl="0"/>
            <a:r>
              <a:rPr lang="en-CA" dirty="0"/>
              <a:t>Several areas are considered ‘free’ of the dx, including many islands in Pacific Oceania</a:t>
            </a:r>
            <a:endParaRPr lang="en-GB" dirty="0"/>
          </a:p>
          <a:p>
            <a:pPr lvl="0"/>
            <a:r>
              <a:rPr lang="en-CA" dirty="0"/>
              <a:t>Globalization may threaten the dx-free status of many localities, due to the introduction of rabid animals</a:t>
            </a:r>
            <a:r>
              <a:rPr lang="en-CA" dirty="0" smtClean="0"/>
              <a:t>.</a:t>
            </a:r>
          </a:p>
          <a:p>
            <a:pPr lvl="0"/>
            <a:r>
              <a:rPr lang="en-CA" dirty="0"/>
              <a:t>More than ~55,000 human rabies deaths per </a:t>
            </a:r>
            <a:r>
              <a:rPr lang="en-CA" dirty="0" err="1"/>
              <a:t>yr</a:t>
            </a:r>
            <a:endParaRPr lang="en-GB" dirty="0"/>
          </a:p>
          <a:p>
            <a:pPr lvl="0"/>
            <a:r>
              <a:rPr lang="en-CA" dirty="0"/>
              <a:t>Most occur in developing countries</a:t>
            </a:r>
            <a:endParaRPr lang="en-GB" dirty="0"/>
          </a:p>
          <a:p>
            <a:pPr lvl="0"/>
            <a:r>
              <a:rPr lang="en-CA" dirty="0"/>
              <a:t>Millions of human exposure per </a:t>
            </a:r>
            <a:r>
              <a:rPr lang="en-CA" dirty="0" err="1"/>
              <a:t>yr</a:t>
            </a:r>
            <a:endParaRPr lang="en-GB" dirty="0"/>
          </a:p>
          <a:p>
            <a:pPr lvl="0"/>
            <a:r>
              <a:rPr lang="en-CA" dirty="0"/>
              <a:t>The domestic dog is the single most important animal reservoir</a:t>
            </a:r>
            <a:endParaRPr lang="en-GB" dirty="0"/>
          </a:p>
          <a:p>
            <a:pPr lvl="0"/>
            <a:r>
              <a:rPr lang="en-CA" dirty="0"/>
              <a:t>Wildlife important, </a:t>
            </a:r>
            <a:r>
              <a:rPr lang="en-CA" dirty="0" err="1"/>
              <a:t>esp</a:t>
            </a:r>
            <a:r>
              <a:rPr lang="en-CA" dirty="0"/>
              <a:t> in developed </a:t>
            </a:r>
            <a:r>
              <a:rPr lang="en-CA" dirty="0" smtClean="0"/>
              <a:t>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061663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Bachelor of Medicine And Bachelor of Surgery\MBChB  Year  2\MEDICAL MICROBIOLOGY\VIROLOGY\Rabies\PICT013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140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Bachelor of Medicine And Bachelor of Surgery\MBChB  Year  2\MEDICAL MICROBIOLOGY\VIROLOGY\CNS viral diseases\PICT009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20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RABIES PATHOGENESIS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6228184" cy="563748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Virus is transmitted via </a:t>
            </a:r>
            <a:r>
              <a:rPr lang="en-US" sz="2800" dirty="0" smtClean="0"/>
              <a:t>bite</a:t>
            </a:r>
          </a:p>
          <a:p>
            <a:r>
              <a:rPr lang="en-US" sz="2800" dirty="0" smtClean="0"/>
              <a:t>Multiplies in the Salivary glands</a:t>
            </a:r>
            <a:endParaRPr lang="en-US" sz="2800" dirty="0"/>
          </a:p>
          <a:p>
            <a:r>
              <a:rPr lang="en-US" sz="2800" dirty="0"/>
              <a:t>Enter peripheral nerves</a:t>
            </a:r>
          </a:p>
          <a:p>
            <a:r>
              <a:rPr lang="en-US" sz="2800" dirty="0" smtClean="0"/>
              <a:t>travel </a:t>
            </a:r>
            <a:r>
              <a:rPr lang="en-US" sz="2800" dirty="0"/>
              <a:t>by </a:t>
            </a:r>
            <a:r>
              <a:rPr lang="en-US" sz="2800" dirty="0" smtClean="0"/>
              <a:t>retrograde axon </a:t>
            </a:r>
            <a:r>
              <a:rPr lang="en-US" sz="2800" dirty="0"/>
              <a:t>flow in </a:t>
            </a:r>
            <a:r>
              <a:rPr lang="en-US" sz="2800" dirty="0" err="1"/>
              <a:t>axoplasm</a:t>
            </a:r>
            <a:r>
              <a:rPr lang="en-US" sz="2800" dirty="0"/>
              <a:t> of nerves to </a:t>
            </a:r>
            <a:r>
              <a:rPr lang="en-US" sz="2800" dirty="0" smtClean="0"/>
              <a:t>CNS</a:t>
            </a:r>
          </a:p>
          <a:p>
            <a:r>
              <a:rPr lang="en-US" sz="2800" dirty="0" smtClean="0"/>
              <a:t>Once it reaches this stage, </a:t>
            </a:r>
            <a:r>
              <a:rPr lang="en-US" sz="2800" dirty="0" err="1" smtClean="0"/>
              <a:t>immunisation</a:t>
            </a:r>
            <a:r>
              <a:rPr lang="en-US" sz="2800" dirty="0" smtClean="0"/>
              <a:t> not effective</a:t>
            </a:r>
            <a:endParaRPr lang="en-US" sz="2800" dirty="0"/>
          </a:p>
          <a:p>
            <a:r>
              <a:rPr lang="en-US" sz="2800" dirty="0"/>
              <a:t>Replicate in brain</a:t>
            </a:r>
          </a:p>
          <a:p>
            <a:r>
              <a:rPr lang="en-US" sz="2800" dirty="0"/>
              <a:t>Centrifugal flow to innervated organs, including the portal of exit, the salivary glands </a:t>
            </a:r>
          </a:p>
          <a:p>
            <a:r>
              <a:rPr lang="en-US" sz="2800" dirty="0"/>
              <a:t>Viral excretion in </a:t>
            </a:r>
            <a:r>
              <a:rPr lang="en-US" sz="2800" dirty="0" smtClean="0"/>
              <a:t>saliva</a:t>
            </a:r>
          </a:p>
          <a:p>
            <a:pPr lvl="0"/>
            <a:r>
              <a:rPr lang="en-CA" sz="2800" dirty="0"/>
              <a:t>Intervention has to be very fast b4 it disseminates</a:t>
            </a:r>
            <a:r>
              <a:rPr lang="en-CA" sz="2800" dirty="0" smtClean="0"/>
              <a:t>!</a:t>
            </a:r>
            <a:endParaRPr lang="en-GB" sz="2800" dirty="0"/>
          </a:p>
        </p:txBody>
      </p:sp>
      <p:pic>
        <p:nvPicPr>
          <p:cNvPr id="29700" name="Picture 4" descr="rabies-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72958"/>
            <a:ext cx="2555776" cy="557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83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Rabies </a:t>
            </a:r>
            <a:r>
              <a:rPr lang="en-CA" b="1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Based </a:t>
            </a:r>
            <a:r>
              <a:rPr lang="en-CA" dirty="0"/>
              <a:t>upon history of animal exposure &amp; typical neurological clinical signs</a:t>
            </a:r>
            <a:endParaRPr lang="en-GB" dirty="0"/>
          </a:p>
          <a:p>
            <a:pPr lvl="0"/>
            <a:r>
              <a:rPr lang="en-CA" dirty="0"/>
              <a:t>Post-mortem demo of viral antigen in CNS is gold standard</a:t>
            </a:r>
            <a:endParaRPr lang="en-GB" dirty="0"/>
          </a:p>
          <a:p>
            <a:r>
              <a:rPr lang="en-CA" dirty="0"/>
              <a:t>In humans, </a:t>
            </a:r>
            <a:r>
              <a:rPr lang="en-CA" dirty="0" err="1"/>
              <a:t>antemortem</a:t>
            </a:r>
            <a:r>
              <a:rPr lang="en-CA" dirty="0"/>
              <a:t> detection of V or viral </a:t>
            </a:r>
            <a:r>
              <a:rPr lang="en-CA" dirty="0" err="1"/>
              <a:t>amplicons</a:t>
            </a:r>
            <a:r>
              <a:rPr lang="en-CA" dirty="0"/>
              <a:t>, antibodies, or antigens (e.g. sera, CSF, saliva, nuchal biopsy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423374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Bachelor of Medicine And Bachelor of Surgery\MBChB  Year  2\MEDICAL MICROBIOLOGY\VIROLOGY\Rabies\PICT014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67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Clinical </a:t>
            </a:r>
            <a:r>
              <a:rPr lang="en-CA" b="1" dirty="0" smtClean="0"/>
              <a:t>stages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Incubation period (range = ~&lt;7 days to &gt;6 </a:t>
            </a:r>
            <a:r>
              <a:rPr lang="en-CA" dirty="0" err="1"/>
              <a:t>yrs</a:t>
            </a:r>
            <a:r>
              <a:rPr lang="en-CA" dirty="0"/>
              <a:t>: average is ~4-6 weeks)</a:t>
            </a:r>
            <a:endParaRPr lang="en-GB" dirty="0"/>
          </a:p>
          <a:p>
            <a:pPr lvl="0"/>
            <a:r>
              <a:rPr lang="en-CA" dirty="0"/>
              <a:t>Prodromal phase (non-specific signs)</a:t>
            </a:r>
            <a:endParaRPr lang="en-GB" dirty="0"/>
          </a:p>
          <a:p>
            <a:pPr lvl="0"/>
            <a:r>
              <a:rPr lang="en-CA" dirty="0"/>
              <a:t>Acute neurological phase</a:t>
            </a:r>
            <a:endParaRPr lang="en-GB" dirty="0"/>
          </a:p>
          <a:p>
            <a:pPr lvl="0"/>
            <a:r>
              <a:rPr lang="en-CA" dirty="0"/>
              <a:t>Coma</a:t>
            </a:r>
            <a:endParaRPr lang="en-GB" dirty="0"/>
          </a:p>
          <a:p>
            <a:pPr lvl="0"/>
            <a:r>
              <a:rPr lang="en-CA" dirty="0"/>
              <a:t>Death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75482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Prophylaxis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CA" dirty="0" smtClean="0"/>
              <a:t>Pre-exposure vaccination</a:t>
            </a:r>
          </a:p>
          <a:p>
            <a:pPr lvl="1"/>
            <a:r>
              <a:rPr lang="en-CA" dirty="0"/>
              <a:t>Provided to subjects at risk b4 occupational or vocational exposure to rabies</a:t>
            </a:r>
            <a:endParaRPr lang="en-GB" dirty="0"/>
          </a:p>
          <a:p>
            <a:pPr lvl="1"/>
            <a:r>
              <a:rPr lang="en-CA" dirty="0"/>
              <a:t>Subjects include diagnosticians, lab &amp; vaccine workers, vets, cavers, etc.</a:t>
            </a:r>
            <a:endParaRPr lang="en-GB" dirty="0"/>
          </a:p>
          <a:p>
            <a:pPr lvl="1"/>
            <a:r>
              <a:rPr lang="en-CA" dirty="0"/>
              <a:t>Simplifies </a:t>
            </a:r>
            <a:r>
              <a:rPr lang="en-CA" dirty="0" err="1"/>
              <a:t>Postexposure</a:t>
            </a:r>
            <a:r>
              <a:rPr lang="en-CA" dirty="0"/>
              <a:t> </a:t>
            </a:r>
            <a:r>
              <a:rPr lang="en-CA" dirty="0" smtClean="0"/>
              <a:t>management</a:t>
            </a:r>
            <a:endParaRPr lang="en-GB" dirty="0"/>
          </a:p>
          <a:p>
            <a:pPr lvl="0"/>
            <a:r>
              <a:rPr lang="en-CA" dirty="0" err="1"/>
              <a:t>Postexposure</a:t>
            </a:r>
            <a:r>
              <a:rPr lang="en-CA" dirty="0"/>
              <a:t> prophylaxis (PEP</a:t>
            </a:r>
            <a:r>
              <a:rPr lang="en-CA" dirty="0" smtClean="0"/>
              <a:t>)</a:t>
            </a:r>
          </a:p>
          <a:p>
            <a:pPr lvl="1"/>
            <a:r>
              <a:rPr lang="en-CA" dirty="0"/>
              <a:t>Provided to subjects after rabies exposure</a:t>
            </a:r>
            <a:endParaRPr lang="en-GB" dirty="0"/>
          </a:p>
          <a:p>
            <a:pPr lvl="1"/>
            <a:r>
              <a:rPr lang="en-CA" dirty="0"/>
              <a:t>Consists of wound care, rabies immunoglobulin, and vaccine</a:t>
            </a:r>
            <a:endParaRPr lang="en-GB" dirty="0"/>
          </a:p>
          <a:p>
            <a:pPr lvl="1"/>
            <a:r>
              <a:rPr lang="en-CA" dirty="0"/>
              <a:t>If PEP is prompt and proper, survival virtually is assured</a:t>
            </a:r>
            <a:r>
              <a:rPr lang="en-CA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526031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Rabies </a:t>
            </a:r>
            <a:r>
              <a:rPr lang="en-CA" b="1" dirty="0" err="1" smtClean="0"/>
              <a:t>Biologicals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Rabies </a:t>
            </a:r>
            <a:r>
              <a:rPr lang="en-CA" dirty="0"/>
              <a:t>Vaccines (for pre- &amp; PEP)</a:t>
            </a:r>
            <a:endParaRPr lang="en-GB" dirty="0"/>
          </a:p>
          <a:p>
            <a:pPr lvl="0"/>
            <a:r>
              <a:rPr lang="en-CA" dirty="0"/>
              <a:t>Rabies immunoglobulin (only in PEP)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209489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Rabies </a:t>
            </a:r>
            <a:r>
              <a:rPr lang="en-CA" b="1" dirty="0" smtClean="0"/>
              <a:t>Vaccines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2 human rabies vaccines in USA: Human Diploid Cell Vaccine </a:t>
            </a:r>
            <a:r>
              <a:rPr lang="en-CA" dirty="0" err="1"/>
              <a:t>Imovax</a:t>
            </a:r>
            <a:r>
              <a:rPr lang="en-CA" dirty="0"/>
              <a:t> (HDCV) Purified Chick Embryo Cell </a:t>
            </a:r>
            <a:r>
              <a:rPr lang="en-CA" dirty="0" err="1"/>
              <a:t>Rabavert</a:t>
            </a:r>
            <a:r>
              <a:rPr lang="en-CA" dirty="0"/>
              <a:t> (PCEC)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839915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Rabies </a:t>
            </a:r>
            <a:r>
              <a:rPr lang="en-CA" b="1" dirty="0" smtClean="0"/>
              <a:t>Immunoglobulin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CA" sz="3200" dirty="0"/>
              <a:t>2 human Rabies immune globulins</a:t>
            </a:r>
            <a:endParaRPr lang="en-GB" sz="3200" dirty="0"/>
          </a:p>
          <a:p>
            <a:pPr lvl="1"/>
            <a:r>
              <a:rPr lang="en-CA" sz="2800" dirty="0" err="1"/>
              <a:t>hyperRab</a:t>
            </a:r>
            <a:r>
              <a:rPr lang="en-CA" sz="2800" dirty="0"/>
              <a:t> TM S/D</a:t>
            </a:r>
            <a:endParaRPr lang="en-GB" sz="2800" dirty="0"/>
          </a:p>
          <a:p>
            <a:pPr lvl="1"/>
            <a:r>
              <a:rPr lang="en-CA" sz="2800" dirty="0" err="1"/>
              <a:t>imogam</a:t>
            </a:r>
            <a:r>
              <a:rPr lang="en-CA" sz="2800" dirty="0"/>
              <a:t> Rabies-HT</a:t>
            </a:r>
            <a:endParaRPr lang="en-GB" sz="2800" dirty="0"/>
          </a:p>
          <a:p>
            <a:pPr lvl="0"/>
            <a:r>
              <a:rPr lang="en-CA" sz="3200" dirty="0"/>
              <a:t>Both supplied in vials at ~ 150 IU/ml</a:t>
            </a:r>
            <a:endParaRPr lang="en-GB" sz="3200" dirty="0"/>
          </a:p>
          <a:p>
            <a:pPr lvl="0"/>
            <a:r>
              <a:rPr lang="en-CA" sz="3200" dirty="0"/>
              <a:t>Human rabies immune globulin (HRIG) is administered only once, at the beginning of anti-rabies prophylaxis, to previously unvaccinated persons</a:t>
            </a:r>
            <a:endParaRPr lang="en-GB" sz="3200" dirty="0"/>
          </a:p>
          <a:p>
            <a:pPr lvl="0"/>
            <a:r>
              <a:rPr lang="en-CA" sz="3200" dirty="0"/>
              <a:t>This will provide immediate antibodies until the body can respond to the vaccine by actively producing antibodies of its own.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58111238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Pre-exposure Vaccination</a:t>
            </a:r>
            <a:endParaRPr lang="en-GB" dirty="0"/>
          </a:p>
          <a:p>
            <a:pPr lvl="0"/>
            <a:r>
              <a:rPr lang="en-CA" dirty="0"/>
              <a:t>Vaccine given on days 0, 7, and 21 or 28</a:t>
            </a:r>
            <a:endParaRPr lang="en-GB" dirty="0"/>
          </a:p>
          <a:p>
            <a:pPr lvl="0"/>
            <a:r>
              <a:rPr lang="en-CA" dirty="0"/>
              <a:t>Serology occurs every 6 months to 2 </a:t>
            </a:r>
            <a:r>
              <a:rPr lang="en-CA" dirty="0" err="1"/>
              <a:t>yrs</a:t>
            </a:r>
            <a:r>
              <a:rPr lang="en-CA" dirty="0"/>
              <a:t> (if remaining at risk)</a:t>
            </a:r>
            <a:endParaRPr lang="en-GB" dirty="0"/>
          </a:p>
          <a:p>
            <a:pPr lvl="0"/>
            <a:r>
              <a:rPr lang="en-CA" dirty="0"/>
              <a:t>If antibody titer not adequate, administer a single booster dose</a:t>
            </a:r>
            <a:endParaRPr lang="en-GB" dirty="0"/>
          </a:p>
          <a:p>
            <a:pPr lvl="0"/>
            <a:r>
              <a:rPr lang="en-CA" dirty="0"/>
              <a:t>If ever exposed, give a vaccine dose on days 0 and 3, regardless of titer.</a:t>
            </a:r>
            <a:endParaRPr lang="en-GB" dirty="0"/>
          </a:p>
          <a:p>
            <a:pPr marL="0" indent="0">
              <a:buNone/>
            </a:pPr>
            <a:r>
              <a:rPr lang="en-CA" b="1" dirty="0"/>
              <a:t>Post-exposure Prophylaxis</a:t>
            </a:r>
            <a:endParaRPr lang="en-GB" dirty="0"/>
          </a:p>
          <a:p>
            <a:pPr lvl="0"/>
            <a:r>
              <a:rPr lang="en-CA" dirty="0"/>
              <a:t>Wash lesions well with soap and water (tetanus booster ad hoc)</a:t>
            </a:r>
            <a:endParaRPr lang="en-GB" dirty="0"/>
          </a:p>
          <a:p>
            <a:pPr lvl="0"/>
            <a:r>
              <a:rPr lang="en-CA" dirty="0"/>
              <a:t>Infiltrate rabies immune globulin (20 IU/kg) into and around the margin of the bites</a:t>
            </a:r>
            <a:endParaRPr lang="en-GB" dirty="0"/>
          </a:p>
          <a:p>
            <a:pPr lvl="0"/>
            <a:r>
              <a:rPr lang="en-CA" dirty="0"/>
              <a:t>Administer vaccine on days 0,3,7,14 &amp; 28.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0868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CA" sz="3200" dirty="0" smtClean="0"/>
              <a:t>2. Invasion </a:t>
            </a:r>
            <a:r>
              <a:rPr lang="en-CA" sz="3200" dirty="0"/>
              <a:t>via peripheral nerves</a:t>
            </a:r>
            <a:endParaRPr lang="en-GB" sz="3200" dirty="0"/>
          </a:p>
          <a:p>
            <a:pPr lvl="1"/>
            <a:r>
              <a:rPr lang="en-CA" sz="2800" dirty="0"/>
              <a:t>HSV and varicella-zoster virus present in skin or mucosal lesions travel up axons to reach the DRG</a:t>
            </a:r>
            <a:endParaRPr lang="en-GB" sz="2800" dirty="0"/>
          </a:p>
          <a:p>
            <a:pPr lvl="1"/>
            <a:r>
              <a:rPr lang="en-CA" sz="2800" dirty="0"/>
              <a:t>Rabies V, introduced into muscle tissue by bite of a rabid animal. It enters peripheral nerves &amp; travel to CNS to reach the neurons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927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Common characteristics of CNS V </a:t>
            </a:r>
            <a:r>
              <a:rPr lang="en-CA" b="1" dirty="0" err="1" smtClean="0"/>
              <a:t>infxns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3200" dirty="0"/>
              <a:t>Clinical presentation</a:t>
            </a:r>
            <a:endParaRPr lang="en-GB" sz="3200" dirty="0"/>
          </a:p>
          <a:p>
            <a:pPr lvl="1"/>
            <a:r>
              <a:rPr lang="en-CA" sz="2800" dirty="0"/>
              <a:t>Typically acute onset</a:t>
            </a:r>
            <a:endParaRPr lang="en-GB" sz="2800" dirty="0"/>
          </a:p>
          <a:p>
            <a:pPr lvl="1"/>
            <a:r>
              <a:rPr lang="en-CA" sz="2800" dirty="0"/>
              <a:t>Healthy hosts are often afflicted</a:t>
            </a:r>
            <a:endParaRPr lang="en-GB" sz="2800" dirty="0"/>
          </a:p>
          <a:p>
            <a:pPr lvl="1"/>
            <a:r>
              <a:rPr lang="en-CA" sz="2800" dirty="0" err="1"/>
              <a:t>Freq</a:t>
            </a:r>
            <a:r>
              <a:rPr lang="en-CA" sz="2800" dirty="0"/>
              <a:t> occurs as </a:t>
            </a:r>
            <a:r>
              <a:rPr lang="en-CA" sz="2800" dirty="0" err="1"/>
              <a:t>meningoencephalitis</a:t>
            </a:r>
            <a:endParaRPr lang="en-GB" sz="2800" dirty="0"/>
          </a:p>
          <a:p>
            <a:pPr lvl="2"/>
            <a:r>
              <a:rPr lang="en-CA" sz="2400" dirty="0"/>
              <a:t>Meningitis – fever, headache, stiff neck</a:t>
            </a:r>
            <a:endParaRPr lang="en-GB" sz="2400" dirty="0"/>
          </a:p>
          <a:p>
            <a:pPr lvl="2"/>
            <a:r>
              <a:rPr lang="en-CA" sz="2400" dirty="0"/>
              <a:t>Encephalitis – meningitis with mental status changes (seizures, decreased consciousness, confusion)</a:t>
            </a:r>
            <a:endParaRPr lang="en-GB" sz="2400" dirty="0"/>
          </a:p>
          <a:p>
            <a:pPr lvl="2"/>
            <a:r>
              <a:rPr lang="en-CA" sz="2400" dirty="0"/>
              <a:t>Most CHS </a:t>
            </a:r>
            <a:r>
              <a:rPr lang="en-CA" sz="2400" dirty="0" err="1"/>
              <a:t>infxns</a:t>
            </a:r>
            <a:r>
              <a:rPr lang="en-CA" sz="2400" dirty="0"/>
              <a:t> – </a:t>
            </a:r>
            <a:r>
              <a:rPr lang="en-CA" sz="2400" dirty="0" err="1"/>
              <a:t>meningoencephalitis</a:t>
            </a:r>
            <a:endParaRPr lang="en-GB" sz="2400" dirty="0"/>
          </a:p>
          <a:p>
            <a:pPr lvl="2"/>
            <a:r>
              <a:rPr lang="en-CA" sz="2400" dirty="0"/>
              <a:t>Pure encephalitis – rabies V</a:t>
            </a:r>
            <a:endParaRPr lang="en-GB" sz="2400" dirty="0"/>
          </a:p>
          <a:p>
            <a:pPr lvl="2"/>
            <a:r>
              <a:rPr lang="en-CA" sz="2400" dirty="0"/>
              <a:t>Pure meningitis – Coxsackie </a:t>
            </a:r>
            <a:r>
              <a:rPr lang="en-CA" sz="2400" dirty="0" smtClean="0"/>
              <a:t>V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537272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CNS virus pathogenesis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Exposure (epithelial layer disruption. Local replication) </a:t>
            </a:r>
            <a:r>
              <a:rPr lang="en-CA" dirty="0">
                <a:sym typeface="Wingdings"/>
              </a:rPr>
              <a:t></a:t>
            </a:r>
            <a:r>
              <a:rPr lang="en-CA" dirty="0"/>
              <a:t> dissemination (</a:t>
            </a:r>
            <a:r>
              <a:rPr lang="en-CA" dirty="0" err="1"/>
              <a:t>viremia</a:t>
            </a:r>
            <a:r>
              <a:rPr lang="en-CA" dirty="0"/>
              <a:t>, secondary amplification) </a:t>
            </a:r>
            <a:r>
              <a:rPr lang="en-CA" dirty="0">
                <a:sym typeface="Wingdings"/>
              </a:rPr>
              <a:t></a:t>
            </a:r>
            <a:r>
              <a:rPr lang="en-CA" dirty="0"/>
              <a:t> CNS entry (BBB disruption, axonal transport) </a:t>
            </a:r>
            <a:r>
              <a:rPr lang="en-CA" dirty="0">
                <a:sym typeface="Wingdings"/>
              </a:rPr>
              <a:t></a:t>
            </a:r>
            <a:r>
              <a:rPr lang="en-CA" dirty="0"/>
              <a:t> inflammation (direct &amp; indirect cell damage target cells- neurons, glial cells, endothelial cells) </a:t>
            </a:r>
            <a:r>
              <a:rPr lang="en-CA" dirty="0">
                <a:sym typeface="Wingdings"/>
              </a:rPr>
              <a:t></a:t>
            </a:r>
            <a:r>
              <a:rPr lang="en-CA" dirty="0"/>
              <a:t> clinical </a:t>
            </a:r>
            <a:r>
              <a:rPr lang="en-CA" dirty="0" smtClean="0"/>
              <a:t>disease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56651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Causes of Viral </a:t>
            </a:r>
            <a:r>
              <a:rPr lang="en-CA" b="1" dirty="0" smtClean="0"/>
              <a:t>encephalitis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CA" dirty="0"/>
              <a:t>Herpes V: HSV1 &amp; 2, VZV, CMV, EBV, HHV-6</a:t>
            </a:r>
            <a:endParaRPr lang="en-GB" dirty="0"/>
          </a:p>
          <a:p>
            <a:pPr lvl="0"/>
            <a:r>
              <a:rPr lang="en-CA" dirty="0"/>
              <a:t>Adenovirus</a:t>
            </a:r>
            <a:endParaRPr lang="en-GB" dirty="0"/>
          </a:p>
          <a:p>
            <a:pPr lvl="0"/>
            <a:r>
              <a:rPr lang="en-CA" dirty="0" err="1"/>
              <a:t>Enteroviruses</a:t>
            </a:r>
            <a:r>
              <a:rPr lang="en-CA" dirty="0"/>
              <a:t>, poliovirus</a:t>
            </a:r>
            <a:endParaRPr lang="en-GB" dirty="0"/>
          </a:p>
          <a:p>
            <a:pPr lvl="0"/>
            <a:r>
              <a:rPr lang="en-CA" dirty="0"/>
              <a:t>Measles, mumps, &amp; rubella V</a:t>
            </a:r>
            <a:endParaRPr lang="en-GB" dirty="0"/>
          </a:p>
          <a:p>
            <a:pPr lvl="0"/>
            <a:r>
              <a:rPr lang="en-CA" dirty="0"/>
              <a:t>Rabies</a:t>
            </a:r>
            <a:endParaRPr lang="en-GB" dirty="0"/>
          </a:p>
          <a:p>
            <a:pPr lvl="0"/>
            <a:r>
              <a:rPr lang="en-CA" dirty="0" err="1"/>
              <a:t>Arboviruses</a:t>
            </a:r>
            <a:r>
              <a:rPr lang="en-CA" dirty="0"/>
              <a:t>: Japanese encephalitis, St. Louis encephalitis V; West Nile encephalitis V</a:t>
            </a:r>
            <a:endParaRPr lang="en-GB" dirty="0"/>
          </a:p>
          <a:p>
            <a:pPr lvl="0"/>
            <a:r>
              <a:rPr lang="en-CA" dirty="0" err="1"/>
              <a:t>Reoviruses</a:t>
            </a:r>
            <a:r>
              <a:rPr lang="en-CA" dirty="0"/>
              <a:t>: Colorado tick fever V</a:t>
            </a:r>
            <a:endParaRPr lang="en-GB" dirty="0"/>
          </a:p>
          <a:p>
            <a:pPr lvl="0"/>
            <a:r>
              <a:rPr lang="en-CA" dirty="0" err="1"/>
              <a:t>Arenaviruses</a:t>
            </a:r>
            <a:r>
              <a:rPr lang="en-CA" dirty="0"/>
              <a:t>: lymphocytic </a:t>
            </a:r>
            <a:r>
              <a:rPr lang="en-CA" dirty="0" err="1"/>
              <a:t>choriomeningitis</a:t>
            </a:r>
            <a:r>
              <a:rPr lang="en-CA" dirty="0"/>
              <a:t> </a:t>
            </a:r>
            <a:r>
              <a:rPr lang="en-CA" dirty="0" smtClean="0"/>
              <a:t>virus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57388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Poliovirus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CA" dirty="0"/>
              <a:t>++</a:t>
            </a:r>
            <a:r>
              <a:rPr lang="en-CA" dirty="0" err="1"/>
              <a:t>ssRNA</a:t>
            </a:r>
            <a:endParaRPr lang="en-GB" dirty="0"/>
          </a:p>
          <a:p>
            <a:pPr lvl="0"/>
            <a:r>
              <a:rPr lang="en-CA" dirty="0" err="1"/>
              <a:t>Picornaviridae</a:t>
            </a:r>
            <a:r>
              <a:rPr lang="en-CA" dirty="0"/>
              <a:t> family</a:t>
            </a:r>
            <a:endParaRPr lang="en-GB" dirty="0"/>
          </a:p>
          <a:p>
            <a:pPr lvl="0"/>
            <a:r>
              <a:rPr lang="en-CA" dirty="0" err="1"/>
              <a:t>Enterovirus</a:t>
            </a:r>
            <a:r>
              <a:rPr lang="en-CA" dirty="0"/>
              <a:t> genus</a:t>
            </a:r>
            <a:endParaRPr lang="en-GB" dirty="0"/>
          </a:p>
          <a:p>
            <a:pPr lvl="0"/>
            <a:r>
              <a:rPr lang="en-CA" dirty="0"/>
              <a:t>Poliovirus spp.</a:t>
            </a:r>
            <a:endParaRPr lang="en-GB" dirty="0"/>
          </a:p>
          <a:p>
            <a:pPr lvl="0"/>
            <a:r>
              <a:rPr lang="en-CA" dirty="0"/>
              <a:t>It’s an </a:t>
            </a:r>
            <a:r>
              <a:rPr lang="en-CA" dirty="0" err="1"/>
              <a:t>enterovirus</a:t>
            </a:r>
            <a:r>
              <a:rPr lang="en-CA" dirty="0"/>
              <a:t> (RNA)</a:t>
            </a:r>
            <a:endParaRPr lang="en-GB" dirty="0"/>
          </a:p>
          <a:p>
            <a:pPr lvl="0"/>
            <a:r>
              <a:rPr lang="en-CA" dirty="0"/>
              <a:t>Has 3 serotypes (1,2,3)</a:t>
            </a:r>
            <a:endParaRPr lang="en-GB" dirty="0"/>
          </a:p>
          <a:p>
            <a:pPr lvl="0"/>
            <a:r>
              <a:rPr lang="en-CA" dirty="0"/>
              <a:t>Minimal heterotypic immunity </a:t>
            </a:r>
            <a:r>
              <a:rPr lang="en-CA" dirty="0" err="1"/>
              <a:t>btn</a:t>
            </a:r>
            <a:r>
              <a:rPr lang="en-CA" dirty="0"/>
              <a:t> serotypes</a:t>
            </a:r>
            <a:endParaRPr lang="en-GB" dirty="0"/>
          </a:p>
          <a:p>
            <a:pPr lvl="0"/>
            <a:r>
              <a:rPr lang="en-CA" dirty="0"/>
              <a:t>Rapidly inactivated by heat, formaldehyde, chlorine, UV light - </a:t>
            </a:r>
            <a:r>
              <a:rPr lang="en-CA" dirty="0" smtClean="0"/>
              <a:t>enveloped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81162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span_bluebeauty_new">
  <a:themeElements>
    <a:clrScheme name="medspan_bluebeauty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dspan_bluebeauty_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edspan_bluebeauty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span_bluebeauty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span_bluebeauty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span_bluebeauty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span_bluebeauty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span_bluebeauty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span_bluebeauty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span_bluebeauty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span_bluebeauty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span_bluebeauty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span_bluebeauty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span_bluebeauty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1849</Words>
  <Application>Microsoft Office PowerPoint</Application>
  <PresentationFormat>On-screen Show (4:3)</PresentationFormat>
  <Paragraphs>238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medspan_bluebeauty_new</vt:lpstr>
      <vt:lpstr>VIRAL INFECTIONS OF THE CENTRAL NERVOUS SYSTEM(POLIO, RABIES)</vt:lpstr>
      <vt:lpstr>Viral infections of the CNS  </vt:lpstr>
      <vt:lpstr>INTRODUCTION</vt:lpstr>
      <vt:lpstr>PowerPoint Presentation</vt:lpstr>
      <vt:lpstr>PowerPoint Presentation</vt:lpstr>
      <vt:lpstr>Common characteristics of CNS V infxns</vt:lpstr>
      <vt:lpstr>CNS virus pathogenesis</vt:lpstr>
      <vt:lpstr>Causes of Viral encephalitis</vt:lpstr>
      <vt:lpstr>Poliovirus</vt:lpstr>
      <vt:lpstr>PowerPoint Presentation</vt:lpstr>
      <vt:lpstr>PowerPoint Presentation</vt:lpstr>
      <vt:lpstr>Poliomyelitis</vt:lpstr>
      <vt:lpstr>Poliovirus epidemiology</vt:lpstr>
      <vt:lpstr>PowerPoint Presentation</vt:lpstr>
      <vt:lpstr>Poliomyelitis in Kenya</vt:lpstr>
      <vt:lpstr>Modes of transmission</vt:lpstr>
      <vt:lpstr>Clinical Syndromes</vt:lpstr>
      <vt:lpstr>PowerPoint Presentation</vt:lpstr>
      <vt:lpstr>PowerPoint Presentation</vt:lpstr>
      <vt:lpstr>PowerPoint Presentation</vt:lpstr>
      <vt:lpstr>PowerPoint Presentation</vt:lpstr>
      <vt:lpstr>Lab Diagnosis</vt:lpstr>
      <vt:lpstr>Virus isolation </vt:lpstr>
      <vt:lpstr>Prevention</vt:lpstr>
      <vt:lpstr>PowerPoint Presentation</vt:lpstr>
      <vt:lpstr>Prevention – vaccination</vt:lpstr>
      <vt:lpstr>PowerPoint Presentation</vt:lpstr>
      <vt:lpstr>Sabin vaccine - Oral Polio Vaccine</vt:lpstr>
      <vt:lpstr>PowerPoint Presentation</vt:lpstr>
      <vt:lpstr>Salk vaccine – Intramuscular Polio Vaccine</vt:lpstr>
      <vt:lpstr>RABIES</vt:lpstr>
      <vt:lpstr>Rabies V</vt:lpstr>
      <vt:lpstr>PowerPoint Presentation</vt:lpstr>
      <vt:lpstr>PowerPoint Presentation</vt:lpstr>
      <vt:lpstr>Rabies hosts</vt:lpstr>
      <vt:lpstr>PowerPoint Presentation</vt:lpstr>
      <vt:lpstr>PowerPoint Presentation</vt:lpstr>
      <vt:lpstr>Distribution of Rabies</vt:lpstr>
      <vt:lpstr>PowerPoint Presentation</vt:lpstr>
      <vt:lpstr>RABIES PATHOGENESIS</vt:lpstr>
      <vt:lpstr>Rabies Diagnosis</vt:lpstr>
      <vt:lpstr>PowerPoint Presentation</vt:lpstr>
      <vt:lpstr>Clinical stages</vt:lpstr>
      <vt:lpstr>Prophylaxis </vt:lpstr>
      <vt:lpstr>Rabies Biologicals</vt:lpstr>
      <vt:lpstr>Rabies Vaccines</vt:lpstr>
      <vt:lpstr>Rabies Immunoglobulin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CNS INFECTIONS -POLIO, RABIES.</dc:title>
  <dc:creator>Dr. Kimaiga H.O. MBChB (UoN)</dc:creator>
  <cp:lastModifiedBy>Dr. Kimaiga H.O. MBChB (UoN)</cp:lastModifiedBy>
  <cp:revision>1</cp:revision>
  <dcterms:created xsi:type="dcterms:W3CDTF">2013-12-29T05:46:42Z</dcterms:created>
  <dcterms:modified xsi:type="dcterms:W3CDTF">2013-12-29T05:47:12Z</dcterms:modified>
</cp:coreProperties>
</file>