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85" r:id="rId14"/>
    <p:sldId id="278" r:id="rId15"/>
    <p:sldId id="286" r:id="rId16"/>
    <p:sldId id="271" r:id="rId17"/>
    <p:sldId id="276" r:id="rId18"/>
    <p:sldId id="287" r:id="rId19"/>
    <p:sldId id="277" r:id="rId20"/>
    <p:sldId id="272" r:id="rId21"/>
    <p:sldId id="273" r:id="rId22"/>
    <p:sldId id="274" r:id="rId23"/>
    <p:sldId id="283" r:id="rId24"/>
    <p:sldId id="275" r:id="rId25"/>
    <p:sldId id="281" r:id="rId26"/>
    <p:sldId id="288" r:id="rId27"/>
    <p:sldId id="289" r:id="rId28"/>
    <p:sldId id="284" r:id="rId29"/>
  </p:sldIdLst>
  <p:sldSz cx="10972800" cy="8229600" type="B4JIS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86358" autoAdjust="0"/>
  </p:normalViewPr>
  <p:slideViewPr>
    <p:cSldViewPr snapToGrid="0">
      <p:cViewPr varScale="1">
        <p:scale>
          <a:sx n="46" d="100"/>
          <a:sy n="46" d="100"/>
        </p:scale>
        <p:origin x="1572" y="48"/>
      </p:cViewPr>
      <p:guideLst/>
    </p:cSldViewPr>
  </p:slideViewPr>
  <p:outlineViewPr>
    <p:cViewPr>
      <p:scale>
        <a:sx n="33" d="100"/>
        <a:sy n="33" d="100"/>
      </p:scale>
      <p:origin x="0" y="-174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94E5-B65D-4EC6-8C0E-F6E68CC57651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6DB27-4A06-41B4-824A-1D67F00A4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5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6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</a:t>
            </a:r>
            <a:r>
              <a:rPr lang="en-US" baseline="0" dirty="0"/>
              <a:t> on moist surfaces, occasionally on dry ones</a:t>
            </a: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5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 test: start at 21 years</a:t>
            </a:r>
            <a:r>
              <a:rPr lang="en-US" baseline="0" dirty="0"/>
              <a:t> then 3 yearly till 65 </a:t>
            </a:r>
            <a:r>
              <a:rPr lang="en-US" baseline="0" dirty="0" err="1"/>
              <a:t>yrs</a:t>
            </a:r>
            <a:r>
              <a:rPr lang="en-US" baseline="0" dirty="0"/>
              <a:t> if no abnormal pap for 20 </a:t>
            </a:r>
            <a:r>
              <a:rPr lang="en-US" baseline="0" dirty="0" err="1"/>
              <a:t>yrs</a:t>
            </a:r>
            <a:r>
              <a:rPr lang="en-US" baseline="0" dirty="0"/>
              <a:t> before. </a:t>
            </a:r>
          </a:p>
          <a:p>
            <a:r>
              <a:rPr lang="en-US" baseline="0" dirty="0"/>
              <a:t>Can be done five yearly with HPV testing after 30 </a:t>
            </a:r>
            <a:r>
              <a:rPr lang="en-US" baseline="0" dirty="0" err="1"/>
              <a:t>yrs</a:t>
            </a:r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5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Keratolytics</a:t>
            </a:r>
            <a:r>
              <a:rPr lang="en-US" baseline="0" dirty="0"/>
              <a:t> are the only agents for non-genital cutaneous warts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5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</a:t>
            </a:r>
            <a:r>
              <a:rPr lang="en-US" baseline="0" dirty="0"/>
              <a:t> </a:t>
            </a:r>
            <a:r>
              <a:rPr lang="en-US" dirty="0" err="1"/>
              <a:t>Mohs</a:t>
            </a:r>
            <a:r>
              <a:rPr lang="en-US" dirty="0"/>
              <a:t> surgery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5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9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Chancroid</a:t>
            </a:r>
            <a:r>
              <a:rPr lang="en-US" dirty="0"/>
              <a:t> – </a:t>
            </a:r>
            <a:r>
              <a:rPr lang="en-US" i="1" dirty="0" err="1"/>
              <a:t>Hemophilus</a:t>
            </a:r>
            <a:r>
              <a:rPr lang="en-US" i="1" baseline="0" dirty="0"/>
              <a:t> </a:t>
            </a:r>
            <a:r>
              <a:rPr lang="en-US" i="1" baseline="0" dirty="0" err="1"/>
              <a:t>ducreyi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Order: unassigned (ICTV 2013)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Alphapapillomavirus</a:t>
            </a:r>
            <a:r>
              <a:rPr lang="en-GB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Betapapillomavirus</a:t>
            </a:r>
            <a:r>
              <a:rPr lang="en-GB" dirty="0"/>
              <a:t> </a:t>
            </a:r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Deltapapillomavirus</a:t>
            </a:r>
            <a:r>
              <a:rPr lang="en-GB" dirty="0"/>
              <a:t> </a:t>
            </a:r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Epsilonpapillomavirus</a:t>
            </a:r>
            <a:r>
              <a:rPr lang="en-GB" dirty="0"/>
              <a:t> </a:t>
            </a:r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Gammapapillomavirus</a:t>
            </a:r>
            <a:r>
              <a:rPr lang="en-GB" dirty="0"/>
              <a:t> </a:t>
            </a:r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Iotapapillomavirus</a:t>
            </a:r>
            <a:r>
              <a:rPr lang="en-GB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Kappapapillomavirus</a:t>
            </a:r>
            <a:r>
              <a:rPr lang="en-GB" dirty="0"/>
              <a:t> </a:t>
            </a:r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Lambdapapillomavirus</a:t>
            </a:r>
            <a:r>
              <a:rPr lang="en-GB" dirty="0"/>
              <a:t> </a:t>
            </a:r>
            <a:endParaRPr lang="en-GB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Mupapillomavirus</a:t>
            </a:r>
            <a:r>
              <a:rPr lang="en-GB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Nupapillomavirus</a:t>
            </a:r>
            <a:r>
              <a:rPr lang="en-GB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Omicronpapillomavirus</a:t>
            </a:r>
            <a:r>
              <a:rPr lang="en-GB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Pipapillomavirus</a:t>
            </a:r>
            <a:r>
              <a:rPr lang="en-GB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Thetapapillomavirus</a:t>
            </a:r>
            <a:r>
              <a:rPr lang="en-GB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Xipapillomavirus</a:t>
            </a:r>
            <a:r>
              <a:rPr lang="en-GB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Zetapapillomavirus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7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p53</a:t>
            </a:r>
            <a:r>
              <a:rPr lang="en-US" baseline="0" dirty="0"/>
              <a:t> – regulates cell cycle – tumor suppressor gene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pRB</a:t>
            </a:r>
            <a:r>
              <a:rPr lang="en-US" baseline="0" dirty="0"/>
              <a:t> – retinoblastoma gene – regulates cell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Inhibition of both prevents apoptosis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76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70% clear within 1 </a:t>
            </a:r>
            <a:r>
              <a:rPr lang="en-US" dirty="0" err="1"/>
              <a:t>yr</a:t>
            </a:r>
            <a:r>
              <a:rPr lang="en-US" dirty="0"/>
              <a:t>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4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Subclinical</a:t>
            </a:r>
            <a:r>
              <a:rPr lang="en-US" baseline="0" dirty="0"/>
              <a:t> infection  - tiny, slightly raised areas felt or visualized on the cervix or vagina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8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Flat warts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DB27-4A06-41B4-824A-1D67F00A42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4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180"/>
            <a:ext cx="10972800" cy="2979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4440" y="2164087"/>
            <a:ext cx="8503920" cy="2190115"/>
          </a:xfrm>
        </p:spPr>
        <p:txBody>
          <a:bodyPr anchor="b">
            <a:normAutofit/>
          </a:bodyPr>
          <a:lstStyle>
            <a:lvl1pPr algn="l">
              <a:defRPr sz="5400" cap="none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4358641"/>
            <a:ext cx="8503920" cy="82296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11464" indent="0" algn="ctr">
              <a:buNone/>
              <a:defRPr sz="1800"/>
            </a:lvl2pPr>
            <a:lvl3pPr marL="822927" indent="0" algn="ctr">
              <a:buNone/>
              <a:defRPr sz="1620"/>
            </a:lvl3pPr>
            <a:lvl4pPr marL="1234391" indent="0" algn="ctr">
              <a:buNone/>
              <a:defRPr sz="1440"/>
            </a:lvl4pPr>
            <a:lvl5pPr marL="1645854" indent="0" algn="ctr">
              <a:buNone/>
              <a:defRPr sz="1440"/>
            </a:lvl5pPr>
            <a:lvl6pPr marL="2057318" indent="0" algn="ctr">
              <a:buNone/>
              <a:defRPr sz="1440"/>
            </a:lvl6pPr>
            <a:lvl7pPr marL="2468781" indent="0" algn="ctr">
              <a:buNone/>
              <a:defRPr sz="1440"/>
            </a:lvl7pPr>
            <a:lvl8pPr marL="2880245" indent="0" algn="ctr">
              <a:buNone/>
              <a:defRPr sz="1440"/>
            </a:lvl8pPr>
            <a:lvl9pPr marL="3291709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18605" y="5177194"/>
            <a:ext cx="2619756" cy="44957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4440" y="5188616"/>
            <a:ext cx="5760720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9480" y="1717041"/>
            <a:ext cx="2468880" cy="43815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99" y="5636834"/>
            <a:ext cx="9739831" cy="983226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554" y="1129730"/>
            <a:ext cx="9739656" cy="417379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64" indent="0">
              <a:buNone/>
              <a:defRPr sz="2520"/>
            </a:lvl2pPr>
            <a:lvl3pPr marL="822927" indent="0">
              <a:buNone/>
              <a:defRPr sz="2160"/>
            </a:lvl3pPr>
            <a:lvl4pPr marL="1234391" indent="0">
              <a:buNone/>
              <a:defRPr sz="1800"/>
            </a:lvl4pPr>
            <a:lvl5pPr marL="1645854" indent="0">
              <a:buNone/>
              <a:defRPr sz="1800"/>
            </a:lvl5pPr>
            <a:lvl6pPr marL="2057318" indent="0">
              <a:buNone/>
              <a:defRPr sz="1800"/>
            </a:lvl6pPr>
            <a:lvl7pPr marL="2468781" indent="0">
              <a:buNone/>
              <a:defRPr sz="1800"/>
            </a:lvl7pPr>
            <a:lvl8pPr marL="2880245" indent="0">
              <a:buNone/>
              <a:defRPr sz="1800"/>
            </a:lvl8pPr>
            <a:lvl9pPr marL="3291709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6620061"/>
            <a:ext cx="9738360" cy="842363"/>
          </a:xfrm>
        </p:spPr>
        <p:txBody>
          <a:bodyPr/>
          <a:lstStyle>
            <a:lvl1pPr marL="0" indent="0" algn="l">
              <a:buNone/>
              <a:defRPr sz="1440"/>
            </a:lvl1pPr>
            <a:lvl2pPr marL="411464" indent="0">
              <a:buNone/>
              <a:defRPr sz="1260"/>
            </a:lvl2pPr>
            <a:lvl3pPr marL="822927" indent="0">
              <a:buNone/>
              <a:defRPr sz="1080"/>
            </a:lvl3pPr>
            <a:lvl4pPr marL="1234391" indent="0">
              <a:buNone/>
              <a:defRPr sz="900"/>
            </a:lvl4pPr>
            <a:lvl5pPr marL="1645854" indent="0">
              <a:buNone/>
              <a:defRPr sz="900"/>
            </a:lvl5pPr>
            <a:lvl6pPr marL="2057318" indent="0">
              <a:buNone/>
              <a:defRPr sz="900"/>
            </a:lvl6pPr>
            <a:lvl7pPr marL="2468781" indent="0">
              <a:buNone/>
              <a:defRPr sz="900"/>
            </a:lvl7pPr>
            <a:lvl8pPr marL="2880245" indent="0">
              <a:buNone/>
              <a:defRPr sz="900"/>
            </a:lvl8pPr>
            <a:lvl9pPr marL="32917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180"/>
            <a:ext cx="10972800" cy="2979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904239"/>
            <a:ext cx="9738360" cy="3362960"/>
          </a:xfrm>
        </p:spPr>
        <p:txBody>
          <a:bodyPr anchor="ctr"/>
          <a:lstStyle>
            <a:lvl1pPr algn="l"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1" y="4378960"/>
            <a:ext cx="9117464" cy="1198880"/>
          </a:xfrm>
        </p:spPr>
        <p:txBody>
          <a:bodyPr anchor="ctr"/>
          <a:lstStyle>
            <a:lvl1pPr marL="0" indent="0">
              <a:buNone/>
              <a:defRPr sz="1440"/>
            </a:lvl1pPr>
            <a:lvl2pPr marL="411464" indent="0">
              <a:buNone/>
              <a:defRPr sz="1260"/>
            </a:lvl2pPr>
            <a:lvl3pPr marL="822927" indent="0">
              <a:buNone/>
              <a:defRPr sz="1080"/>
            </a:lvl3pPr>
            <a:lvl4pPr marL="1234391" indent="0">
              <a:buNone/>
              <a:defRPr sz="900"/>
            </a:lvl4pPr>
            <a:lvl5pPr marL="1645854" indent="0">
              <a:buNone/>
              <a:defRPr sz="900"/>
            </a:lvl5pPr>
            <a:lvl6pPr marL="2057318" indent="0">
              <a:buNone/>
              <a:defRPr sz="900"/>
            </a:lvl6pPr>
            <a:lvl7pPr marL="2468781" indent="0">
              <a:buNone/>
              <a:defRPr sz="900"/>
            </a:lvl7pPr>
            <a:lvl8pPr marL="2880245" indent="0">
              <a:buNone/>
              <a:defRPr sz="900"/>
            </a:lvl8pPr>
            <a:lvl9pPr marL="32917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457202"/>
            <a:ext cx="2619756" cy="4381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455931"/>
            <a:ext cx="6292343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457202"/>
            <a:ext cx="579373" cy="43815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180"/>
            <a:ext cx="10972800" cy="2979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3" y="904240"/>
            <a:ext cx="9136380" cy="3125394"/>
          </a:xfrm>
        </p:spPr>
        <p:txBody>
          <a:bodyPr anchor="ctr"/>
          <a:lstStyle>
            <a:lvl1pPr algn="l"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73479" y="4038669"/>
            <a:ext cx="8633462" cy="53333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64" indent="0">
              <a:buNone/>
              <a:defRPr sz="1260"/>
            </a:lvl2pPr>
            <a:lvl3pPr marL="822927" indent="0">
              <a:buNone/>
              <a:defRPr sz="1080"/>
            </a:lvl3pPr>
            <a:lvl4pPr marL="1234391" indent="0">
              <a:buNone/>
              <a:defRPr sz="900"/>
            </a:lvl4pPr>
            <a:lvl5pPr marL="1645854" indent="0">
              <a:buNone/>
              <a:defRPr sz="900"/>
            </a:lvl5pPr>
            <a:lvl6pPr marL="2057318" indent="0">
              <a:buNone/>
              <a:defRPr sz="900"/>
            </a:lvl6pPr>
            <a:lvl7pPr marL="2468781" indent="0">
              <a:buNone/>
              <a:defRPr sz="900"/>
            </a:lvl7pPr>
            <a:lvl8pPr marL="2880245" indent="0">
              <a:buNone/>
              <a:defRPr sz="900"/>
            </a:lvl8pPr>
            <a:lvl9pPr marL="32917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3" y="4751837"/>
            <a:ext cx="9136380" cy="815845"/>
          </a:xfrm>
        </p:spPr>
        <p:txBody>
          <a:bodyPr anchor="ctr">
            <a:normAutofit/>
          </a:bodyPr>
          <a:lstStyle>
            <a:lvl1pPr marL="0" indent="0">
              <a:buNone/>
              <a:defRPr sz="1440"/>
            </a:lvl1pPr>
            <a:lvl2pPr marL="411464" indent="0">
              <a:buNone/>
              <a:defRPr sz="1260"/>
            </a:lvl2pPr>
            <a:lvl3pPr marL="822927" indent="0">
              <a:buNone/>
              <a:defRPr sz="1080"/>
            </a:lvl3pPr>
            <a:lvl4pPr marL="1234391" indent="0">
              <a:buNone/>
              <a:defRPr sz="900"/>
            </a:lvl4pPr>
            <a:lvl5pPr marL="1645854" indent="0">
              <a:buNone/>
              <a:defRPr sz="900"/>
            </a:lvl5pPr>
            <a:lvl6pPr marL="2057318" indent="0">
              <a:buNone/>
              <a:defRPr sz="900"/>
            </a:lvl6pPr>
            <a:lvl7pPr marL="2468781" indent="0">
              <a:buNone/>
              <a:defRPr sz="900"/>
            </a:lvl7pPr>
            <a:lvl8pPr marL="2880245" indent="0">
              <a:buNone/>
              <a:defRPr sz="900"/>
            </a:lvl8pPr>
            <a:lvl9pPr marL="32917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457202"/>
            <a:ext cx="2619756" cy="4381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455931"/>
            <a:ext cx="6292343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457202"/>
            <a:ext cx="579373" cy="43815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25" y="1120141"/>
            <a:ext cx="548640" cy="701731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5807" y="3241549"/>
            <a:ext cx="548640" cy="701731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180"/>
            <a:ext cx="10972800" cy="2979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46" y="1349643"/>
            <a:ext cx="9131567" cy="3014202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0" y="4377980"/>
            <a:ext cx="9130189" cy="1199862"/>
          </a:xfrm>
        </p:spPr>
        <p:txBody>
          <a:bodyPr anchor="t"/>
          <a:lstStyle>
            <a:lvl1pPr marL="0" indent="0">
              <a:buNone/>
              <a:defRPr sz="1440"/>
            </a:lvl1pPr>
            <a:lvl2pPr marL="411464" indent="0">
              <a:buNone/>
              <a:defRPr sz="1260"/>
            </a:lvl2pPr>
            <a:lvl3pPr marL="822927" indent="0">
              <a:buNone/>
              <a:defRPr sz="1080"/>
            </a:lvl3pPr>
            <a:lvl4pPr marL="1234391" indent="0">
              <a:buNone/>
              <a:defRPr sz="900"/>
            </a:lvl4pPr>
            <a:lvl5pPr marL="1645854" indent="0">
              <a:buNone/>
              <a:defRPr sz="900"/>
            </a:lvl5pPr>
            <a:lvl6pPr marL="2057318" indent="0">
              <a:buNone/>
              <a:defRPr sz="900"/>
            </a:lvl6pPr>
            <a:lvl7pPr marL="2468781" indent="0">
              <a:buNone/>
              <a:defRPr sz="900"/>
            </a:lvl7pPr>
            <a:lvl8pPr marL="2880245" indent="0">
              <a:buNone/>
              <a:defRPr sz="900"/>
            </a:lvl8pPr>
            <a:lvl9pPr marL="32917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33007" y="454660"/>
            <a:ext cx="2619756" cy="4381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454660"/>
            <a:ext cx="6292343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76207" y="457202"/>
            <a:ext cx="579373" cy="43815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06040" y="914401"/>
            <a:ext cx="7749539" cy="1564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7220" y="2642496"/>
            <a:ext cx="3110789" cy="740784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64" indent="0">
              <a:buNone/>
              <a:defRPr sz="1800" b="1"/>
            </a:lvl2pPr>
            <a:lvl3pPr marL="822927" indent="0">
              <a:buNone/>
              <a:defRPr sz="1620" b="1"/>
            </a:lvl3pPr>
            <a:lvl4pPr marL="1234391" indent="0">
              <a:buNone/>
              <a:defRPr sz="1440" b="1"/>
            </a:lvl4pPr>
            <a:lvl5pPr marL="1645854" indent="0">
              <a:buNone/>
              <a:defRPr sz="1440" b="1"/>
            </a:lvl5pPr>
            <a:lvl6pPr marL="2057318" indent="0">
              <a:buNone/>
              <a:defRPr sz="1440" b="1"/>
            </a:lvl6pPr>
            <a:lvl7pPr marL="2468781" indent="0">
              <a:buNone/>
              <a:defRPr sz="1440" b="1"/>
            </a:lvl7pPr>
            <a:lvl8pPr marL="2880245" indent="0">
              <a:buNone/>
              <a:defRPr sz="1440" b="1"/>
            </a:lvl8pPr>
            <a:lvl9pPr marL="3291709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7219" y="3485478"/>
            <a:ext cx="3110789" cy="397695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64" indent="0">
              <a:buNone/>
              <a:defRPr sz="1080"/>
            </a:lvl2pPr>
            <a:lvl3pPr marL="822927" indent="0">
              <a:buNone/>
              <a:defRPr sz="900"/>
            </a:lvl3pPr>
            <a:lvl4pPr marL="1234391" indent="0">
              <a:buNone/>
              <a:defRPr sz="810"/>
            </a:lvl4pPr>
            <a:lvl5pPr marL="1645854" indent="0">
              <a:buNone/>
              <a:defRPr sz="810"/>
            </a:lvl5pPr>
            <a:lvl6pPr marL="2057318" indent="0">
              <a:buNone/>
              <a:defRPr sz="810"/>
            </a:lvl6pPr>
            <a:lvl7pPr marL="2468781" indent="0">
              <a:buNone/>
              <a:defRPr sz="810"/>
            </a:lvl7pPr>
            <a:lvl8pPr marL="2880245" indent="0">
              <a:buNone/>
              <a:defRPr sz="810"/>
            </a:lvl8pPr>
            <a:lvl9pPr marL="3291709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1920" y="2641602"/>
            <a:ext cx="3110789" cy="751841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64" indent="0">
              <a:buNone/>
              <a:defRPr sz="1800" b="1"/>
            </a:lvl2pPr>
            <a:lvl3pPr marL="822927" indent="0">
              <a:buNone/>
              <a:defRPr sz="1620" b="1"/>
            </a:lvl3pPr>
            <a:lvl4pPr marL="1234391" indent="0">
              <a:buNone/>
              <a:defRPr sz="1440" b="1"/>
            </a:lvl4pPr>
            <a:lvl5pPr marL="1645854" indent="0">
              <a:buNone/>
              <a:defRPr sz="1440" b="1"/>
            </a:lvl5pPr>
            <a:lvl6pPr marL="2057318" indent="0">
              <a:buNone/>
              <a:defRPr sz="1440" b="1"/>
            </a:lvl6pPr>
            <a:lvl7pPr marL="2468781" indent="0">
              <a:buNone/>
              <a:defRPr sz="1440" b="1"/>
            </a:lvl7pPr>
            <a:lvl8pPr marL="2880245" indent="0">
              <a:buNone/>
              <a:defRPr sz="1440" b="1"/>
            </a:lvl8pPr>
            <a:lvl9pPr marL="3291709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30172" y="3484880"/>
            <a:ext cx="3110789" cy="3977542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64" indent="0">
              <a:buNone/>
              <a:defRPr sz="1080"/>
            </a:lvl2pPr>
            <a:lvl3pPr marL="822927" indent="0">
              <a:buNone/>
              <a:defRPr sz="900"/>
            </a:lvl3pPr>
            <a:lvl4pPr marL="1234391" indent="0">
              <a:buNone/>
              <a:defRPr sz="810"/>
            </a:lvl4pPr>
            <a:lvl5pPr marL="1645854" indent="0">
              <a:buNone/>
              <a:defRPr sz="810"/>
            </a:lvl5pPr>
            <a:lvl6pPr marL="2057318" indent="0">
              <a:buNone/>
              <a:defRPr sz="810"/>
            </a:lvl6pPr>
            <a:lvl7pPr marL="2468781" indent="0">
              <a:buNone/>
              <a:defRPr sz="810"/>
            </a:lvl7pPr>
            <a:lvl8pPr marL="2880245" indent="0">
              <a:buNone/>
              <a:defRPr sz="810"/>
            </a:lvl8pPr>
            <a:lvl9pPr marL="3291709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6620" y="2631440"/>
            <a:ext cx="3110789" cy="751841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64" indent="0">
              <a:buNone/>
              <a:defRPr sz="1800" b="1"/>
            </a:lvl2pPr>
            <a:lvl3pPr marL="822927" indent="0">
              <a:buNone/>
              <a:defRPr sz="1620" b="1"/>
            </a:lvl3pPr>
            <a:lvl4pPr marL="1234391" indent="0">
              <a:buNone/>
              <a:defRPr sz="1440" b="1"/>
            </a:lvl4pPr>
            <a:lvl5pPr marL="1645854" indent="0">
              <a:buNone/>
              <a:defRPr sz="1440" b="1"/>
            </a:lvl5pPr>
            <a:lvl6pPr marL="2057318" indent="0">
              <a:buNone/>
              <a:defRPr sz="1440" b="1"/>
            </a:lvl6pPr>
            <a:lvl7pPr marL="2468781" indent="0">
              <a:buNone/>
              <a:defRPr sz="1440" b="1"/>
            </a:lvl7pPr>
            <a:lvl8pPr marL="2880245" indent="0">
              <a:buNone/>
              <a:defRPr sz="1440" b="1"/>
            </a:lvl8pPr>
            <a:lvl9pPr marL="3291709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46621" y="3485478"/>
            <a:ext cx="3110789" cy="397695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64" indent="0">
              <a:buNone/>
              <a:defRPr sz="1080"/>
            </a:lvl2pPr>
            <a:lvl3pPr marL="822927" indent="0">
              <a:buNone/>
              <a:defRPr sz="900"/>
            </a:lvl3pPr>
            <a:lvl4pPr marL="1234391" indent="0">
              <a:buNone/>
              <a:defRPr sz="810"/>
            </a:lvl4pPr>
            <a:lvl5pPr marL="1645854" indent="0">
              <a:buNone/>
              <a:defRPr sz="810"/>
            </a:lvl5pPr>
            <a:lvl6pPr marL="2057318" indent="0">
              <a:buNone/>
              <a:defRPr sz="810"/>
            </a:lvl6pPr>
            <a:lvl7pPr marL="2468781" indent="0">
              <a:buNone/>
              <a:defRPr sz="810"/>
            </a:lvl7pPr>
            <a:lvl8pPr marL="2880245" indent="0">
              <a:buNone/>
              <a:defRPr sz="810"/>
            </a:lvl8pPr>
            <a:lvl9pPr marL="3291709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606040" y="914400"/>
            <a:ext cx="7749539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19756" y="5029202"/>
            <a:ext cx="3106424" cy="819318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64" indent="0">
              <a:buNone/>
              <a:defRPr sz="1800" b="1"/>
            </a:lvl2pPr>
            <a:lvl3pPr marL="822927" indent="0">
              <a:buNone/>
              <a:defRPr sz="1620" b="1"/>
            </a:lvl3pPr>
            <a:lvl4pPr marL="1234391" indent="0">
              <a:buNone/>
              <a:defRPr sz="1440" b="1"/>
            </a:lvl4pPr>
            <a:lvl5pPr marL="1645854" indent="0">
              <a:buNone/>
              <a:defRPr sz="1440" b="1"/>
            </a:lvl5pPr>
            <a:lvl6pPr marL="2057318" indent="0">
              <a:buNone/>
              <a:defRPr sz="1440" b="1"/>
            </a:lvl6pPr>
            <a:lvl7pPr marL="2468781" indent="0">
              <a:buNone/>
              <a:defRPr sz="1440" b="1"/>
            </a:lvl7pPr>
            <a:lvl8pPr marL="2880245" indent="0">
              <a:buNone/>
              <a:defRPr sz="1440" b="1"/>
            </a:lvl8pPr>
            <a:lvl9pPr marL="3291709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9756" y="2834640"/>
            <a:ext cx="3106424" cy="1828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64" indent="0">
              <a:buNone/>
              <a:defRPr sz="1440"/>
            </a:lvl2pPr>
            <a:lvl3pPr marL="822927" indent="0">
              <a:buNone/>
              <a:defRPr sz="1440"/>
            </a:lvl3pPr>
            <a:lvl4pPr marL="1234391" indent="0">
              <a:buNone/>
              <a:defRPr sz="1440"/>
            </a:lvl4pPr>
            <a:lvl5pPr marL="1645854" indent="0">
              <a:buNone/>
              <a:defRPr sz="1440"/>
            </a:lvl5pPr>
            <a:lvl6pPr marL="2057318" indent="0">
              <a:buNone/>
              <a:defRPr sz="1440"/>
            </a:lvl6pPr>
            <a:lvl7pPr marL="2468781" indent="0">
              <a:buNone/>
              <a:defRPr sz="1440"/>
            </a:lvl7pPr>
            <a:lvl8pPr marL="2880245" indent="0">
              <a:buNone/>
              <a:defRPr sz="1440"/>
            </a:lvl8pPr>
            <a:lvl9pPr marL="3291709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9756" y="5848520"/>
            <a:ext cx="3106424" cy="1613905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64" indent="0">
              <a:buNone/>
              <a:defRPr sz="1080"/>
            </a:lvl2pPr>
            <a:lvl3pPr marL="822927" indent="0">
              <a:buNone/>
              <a:defRPr sz="900"/>
            </a:lvl3pPr>
            <a:lvl4pPr marL="1234391" indent="0">
              <a:buNone/>
              <a:defRPr sz="810"/>
            </a:lvl4pPr>
            <a:lvl5pPr marL="1645854" indent="0">
              <a:buNone/>
              <a:defRPr sz="810"/>
            </a:lvl5pPr>
            <a:lvl6pPr marL="2057318" indent="0">
              <a:buNone/>
              <a:defRPr sz="810"/>
            </a:lvl6pPr>
            <a:lvl7pPr marL="2468781" indent="0">
              <a:buNone/>
              <a:defRPr sz="810"/>
            </a:lvl7pPr>
            <a:lvl8pPr marL="2880245" indent="0">
              <a:buNone/>
              <a:defRPr sz="810"/>
            </a:lvl8pPr>
            <a:lvl9pPr marL="3291709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840" y="5029202"/>
            <a:ext cx="3104042" cy="819318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64" indent="0">
              <a:buNone/>
              <a:defRPr sz="1800" b="1"/>
            </a:lvl2pPr>
            <a:lvl3pPr marL="822927" indent="0">
              <a:buNone/>
              <a:defRPr sz="1620" b="1"/>
            </a:lvl3pPr>
            <a:lvl4pPr marL="1234391" indent="0">
              <a:buNone/>
              <a:defRPr sz="1440" b="1"/>
            </a:lvl4pPr>
            <a:lvl5pPr marL="1645854" indent="0">
              <a:buNone/>
              <a:defRPr sz="1440" b="1"/>
            </a:lvl5pPr>
            <a:lvl6pPr marL="2057318" indent="0">
              <a:buNone/>
              <a:defRPr sz="1440" b="1"/>
            </a:lvl6pPr>
            <a:lvl7pPr marL="2468781" indent="0">
              <a:buNone/>
              <a:defRPr sz="1440" b="1"/>
            </a:lvl7pPr>
            <a:lvl8pPr marL="2880245" indent="0">
              <a:buNone/>
              <a:defRPr sz="1440" b="1"/>
            </a:lvl8pPr>
            <a:lvl9pPr marL="3291709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6837" y="2834640"/>
            <a:ext cx="3104042" cy="1828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64" indent="0">
              <a:buNone/>
              <a:defRPr sz="1440"/>
            </a:lvl2pPr>
            <a:lvl3pPr marL="822927" indent="0">
              <a:buNone/>
              <a:defRPr sz="1440"/>
            </a:lvl3pPr>
            <a:lvl4pPr marL="1234391" indent="0">
              <a:buNone/>
              <a:defRPr sz="1440"/>
            </a:lvl4pPr>
            <a:lvl5pPr marL="1645854" indent="0">
              <a:buNone/>
              <a:defRPr sz="1440"/>
            </a:lvl5pPr>
            <a:lvl6pPr marL="2057318" indent="0">
              <a:buNone/>
              <a:defRPr sz="1440"/>
            </a:lvl6pPr>
            <a:lvl7pPr marL="2468781" indent="0">
              <a:buNone/>
              <a:defRPr sz="1440"/>
            </a:lvl7pPr>
            <a:lvl8pPr marL="2880245" indent="0">
              <a:buNone/>
              <a:defRPr sz="1440"/>
            </a:lvl8pPr>
            <a:lvl9pPr marL="3291709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6841" y="5848519"/>
            <a:ext cx="3104042" cy="1613905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64" indent="0">
              <a:buNone/>
              <a:defRPr sz="1080"/>
            </a:lvl2pPr>
            <a:lvl3pPr marL="822927" indent="0">
              <a:buNone/>
              <a:defRPr sz="900"/>
            </a:lvl3pPr>
            <a:lvl4pPr marL="1234391" indent="0">
              <a:buNone/>
              <a:defRPr sz="810"/>
            </a:lvl4pPr>
            <a:lvl5pPr marL="1645854" indent="0">
              <a:buNone/>
              <a:defRPr sz="810"/>
            </a:lvl5pPr>
            <a:lvl6pPr marL="2057318" indent="0">
              <a:buNone/>
              <a:defRPr sz="810"/>
            </a:lvl6pPr>
            <a:lvl7pPr marL="2468781" indent="0">
              <a:buNone/>
              <a:defRPr sz="810"/>
            </a:lvl7pPr>
            <a:lvl8pPr marL="2880245" indent="0">
              <a:buNone/>
              <a:defRPr sz="810"/>
            </a:lvl8pPr>
            <a:lvl9pPr marL="3291709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44761" y="5029202"/>
            <a:ext cx="3110822" cy="819318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tx1"/>
                </a:solidFill>
              </a:defRPr>
            </a:lvl1pPr>
            <a:lvl2pPr marL="411464" indent="0">
              <a:buNone/>
              <a:defRPr sz="1800" b="1"/>
            </a:lvl2pPr>
            <a:lvl3pPr marL="822927" indent="0">
              <a:buNone/>
              <a:defRPr sz="1620" b="1"/>
            </a:lvl3pPr>
            <a:lvl4pPr marL="1234391" indent="0">
              <a:buNone/>
              <a:defRPr sz="1440" b="1"/>
            </a:lvl4pPr>
            <a:lvl5pPr marL="1645854" indent="0">
              <a:buNone/>
              <a:defRPr sz="1440" b="1"/>
            </a:lvl5pPr>
            <a:lvl6pPr marL="2057318" indent="0">
              <a:buNone/>
              <a:defRPr sz="1440" b="1"/>
            </a:lvl6pPr>
            <a:lvl7pPr marL="2468781" indent="0">
              <a:buNone/>
              <a:defRPr sz="1440" b="1"/>
            </a:lvl7pPr>
            <a:lvl8pPr marL="2880245" indent="0">
              <a:buNone/>
              <a:defRPr sz="1440" b="1"/>
            </a:lvl8pPr>
            <a:lvl9pPr marL="3291709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44870" y="2834640"/>
            <a:ext cx="3103090" cy="18288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64" indent="0">
              <a:buNone/>
              <a:defRPr sz="1440"/>
            </a:lvl2pPr>
            <a:lvl3pPr marL="822927" indent="0">
              <a:buNone/>
              <a:defRPr sz="1440"/>
            </a:lvl3pPr>
            <a:lvl4pPr marL="1234391" indent="0">
              <a:buNone/>
              <a:defRPr sz="1440"/>
            </a:lvl4pPr>
            <a:lvl5pPr marL="1645854" indent="0">
              <a:buNone/>
              <a:defRPr sz="1440"/>
            </a:lvl5pPr>
            <a:lvl6pPr marL="2057318" indent="0">
              <a:buNone/>
              <a:defRPr sz="1440"/>
            </a:lvl6pPr>
            <a:lvl7pPr marL="2468781" indent="0">
              <a:buNone/>
              <a:defRPr sz="1440"/>
            </a:lvl7pPr>
            <a:lvl8pPr marL="2880245" indent="0">
              <a:buNone/>
              <a:defRPr sz="1440"/>
            </a:lvl8pPr>
            <a:lvl9pPr marL="3291709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4761" y="5848516"/>
            <a:ext cx="3107201" cy="1613905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64" indent="0">
              <a:buNone/>
              <a:defRPr sz="1080"/>
            </a:lvl2pPr>
            <a:lvl3pPr marL="822927" indent="0">
              <a:buNone/>
              <a:defRPr sz="900"/>
            </a:lvl3pPr>
            <a:lvl4pPr marL="1234391" indent="0">
              <a:buNone/>
              <a:defRPr sz="810"/>
            </a:lvl4pPr>
            <a:lvl5pPr marL="1645854" indent="0">
              <a:buNone/>
              <a:defRPr sz="810"/>
            </a:lvl5pPr>
            <a:lvl6pPr marL="2057318" indent="0">
              <a:buNone/>
              <a:defRPr sz="810"/>
            </a:lvl6pPr>
            <a:lvl7pPr marL="2468781" indent="0">
              <a:buNone/>
              <a:defRPr sz="810"/>
            </a:lvl7pPr>
            <a:lvl8pPr marL="2880245" indent="0">
              <a:buNone/>
              <a:defRPr sz="810"/>
            </a:lvl8pPr>
            <a:lvl9pPr marL="3291709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633471"/>
            <a:ext cx="9738360" cy="4828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180"/>
            <a:ext cx="10972800" cy="297942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3920" y="894081"/>
            <a:ext cx="1851660" cy="46837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3" y="894082"/>
            <a:ext cx="7383781" cy="4683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455931"/>
            <a:ext cx="2619756" cy="4381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457202"/>
            <a:ext cx="6292343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7" y="457202"/>
            <a:ext cx="579373" cy="43815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sz="3960" b="1" cap="none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080"/>
              </a:spcAft>
              <a:defRPr sz="252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Aft>
                <a:spcPts val="1080"/>
              </a:spcAft>
              <a:defRPr sz="252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Aft>
                <a:spcPts val="1080"/>
              </a:spcAft>
              <a:defRPr sz="216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Aft>
                <a:spcPts val="1080"/>
              </a:spcAft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spcAft>
                <a:spcPts val="1080"/>
              </a:spcAft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1" y="904240"/>
            <a:ext cx="9738359" cy="3362322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020" y="4370072"/>
            <a:ext cx="9441180" cy="1146810"/>
          </a:xfrm>
        </p:spPr>
        <p:txBody>
          <a:bodyPr>
            <a:normAutofit/>
          </a:bodyPr>
          <a:lstStyle>
            <a:lvl1pPr marL="0" indent="0" algn="r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4114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27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391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85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31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781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24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7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33007" y="457202"/>
            <a:ext cx="2619756" cy="438150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457203"/>
            <a:ext cx="6292343" cy="4368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76207" y="457202"/>
            <a:ext cx="579373" cy="43815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633471"/>
            <a:ext cx="4800600" cy="48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633471"/>
            <a:ext cx="4800600" cy="48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914400"/>
            <a:ext cx="7749540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8" y="2620563"/>
            <a:ext cx="4571992" cy="988694"/>
          </a:xfrm>
        </p:spPr>
        <p:txBody>
          <a:bodyPr anchor="b">
            <a:norm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11464" indent="0">
              <a:buNone/>
              <a:defRPr sz="1800" b="1"/>
            </a:lvl2pPr>
            <a:lvl3pPr marL="822927" indent="0">
              <a:buNone/>
              <a:defRPr sz="1620" b="1"/>
            </a:lvl3pPr>
            <a:lvl4pPr marL="1234391" indent="0">
              <a:buNone/>
              <a:defRPr sz="1440" b="1"/>
            </a:lvl4pPr>
            <a:lvl5pPr marL="1645854" indent="0">
              <a:buNone/>
              <a:defRPr sz="1440" b="1"/>
            </a:lvl5pPr>
            <a:lvl6pPr marL="2057318" indent="0">
              <a:buNone/>
              <a:defRPr sz="1440" b="1"/>
            </a:lvl6pPr>
            <a:lvl7pPr marL="2468781" indent="0">
              <a:buNone/>
              <a:defRPr sz="1440" b="1"/>
            </a:lvl7pPr>
            <a:lvl8pPr marL="2880245" indent="0">
              <a:buNone/>
              <a:defRPr sz="1440" b="1"/>
            </a:lvl8pPr>
            <a:lvl9pPr marL="3291709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3" y="3759202"/>
            <a:ext cx="4780598" cy="3703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60720" y="2620563"/>
            <a:ext cx="4594860" cy="988694"/>
          </a:xfrm>
        </p:spPr>
        <p:txBody>
          <a:bodyPr anchor="b">
            <a:normAutofit/>
          </a:bodyPr>
          <a:lstStyle>
            <a:lvl1pPr marL="0" indent="0">
              <a:buNone/>
              <a:defRPr sz="2520" b="0">
                <a:solidFill>
                  <a:schemeClr val="tx1"/>
                </a:solidFill>
              </a:defRPr>
            </a:lvl1pPr>
            <a:lvl2pPr marL="411464" indent="0">
              <a:buNone/>
              <a:defRPr sz="1800" b="1"/>
            </a:lvl2pPr>
            <a:lvl3pPr marL="822927" indent="0">
              <a:buNone/>
              <a:defRPr sz="1620" b="1"/>
            </a:lvl3pPr>
            <a:lvl4pPr marL="1234391" indent="0">
              <a:buNone/>
              <a:defRPr sz="1440" b="1"/>
            </a:lvl4pPr>
            <a:lvl5pPr marL="1645854" indent="0">
              <a:buNone/>
              <a:defRPr sz="1440" b="1"/>
            </a:lvl5pPr>
            <a:lvl6pPr marL="2057318" indent="0">
              <a:buNone/>
              <a:defRPr sz="1440" b="1"/>
            </a:lvl6pPr>
            <a:lvl7pPr marL="2468781" indent="0">
              <a:buNone/>
              <a:defRPr sz="1440" b="1"/>
            </a:lvl7pPr>
            <a:lvl8pPr marL="2880245" indent="0">
              <a:buNone/>
              <a:defRPr sz="1440" b="1"/>
            </a:lvl8pPr>
            <a:lvl9pPr marL="3291709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3759202"/>
            <a:ext cx="4800600" cy="3703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828800"/>
            <a:ext cx="3703320" cy="1920240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024" y="896111"/>
            <a:ext cx="5859556" cy="656631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749039"/>
            <a:ext cx="3703320" cy="3713382"/>
          </a:xfrm>
        </p:spPr>
        <p:txBody>
          <a:bodyPr/>
          <a:lstStyle>
            <a:lvl1pPr marL="0" indent="0">
              <a:buNone/>
              <a:defRPr sz="1440"/>
            </a:lvl1pPr>
            <a:lvl2pPr marL="411464" indent="0">
              <a:buNone/>
              <a:defRPr sz="1260"/>
            </a:lvl2pPr>
            <a:lvl3pPr marL="822927" indent="0">
              <a:buNone/>
              <a:defRPr sz="1080"/>
            </a:lvl3pPr>
            <a:lvl4pPr marL="1234391" indent="0">
              <a:buNone/>
              <a:defRPr sz="900"/>
            </a:lvl4pPr>
            <a:lvl5pPr marL="1645854" indent="0">
              <a:buNone/>
              <a:defRPr sz="900"/>
            </a:lvl5pPr>
            <a:lvl6pPr marL="2057318" indent="0">
              <a:buNone/>
              <a:defRPr sz="900"/>
            </a:lvl6pPr>
            <a:lvl7pPr marL="2468781" indent="0">
              <a:buNone/>
              <a:defRPr sz="900"/>
            </a:lvl7pPr>
            <a:lvl8pPr marL="2880245" indent="0">
              <a:buNone/>
              <a:defRPr sz="900"/>
            </a:lvl8pPr>
            <a:lvl9pPr marL="32917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828800"/>
            <a:ext cx="6185916" cy="1920240"/>
          </a:xfrm>
        </p:spPr>
        <p:txBody>
          <a:bodyPr anchor="b"/>
          <a:lstStyle>
            <a:lvl1pPr algn="l"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75114" y="901491"/>
            <a:ext cx="3280466" cy="6560932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64" indent="0">
              <a:buNone/>
              <a:defRPr sz="2520"/>
            </a:lvl2pPr>
            <a:lvl3pPr marL="822927" indent="0">
              <a:buNone/>
              <a:defRPr sz="2160"/>
            </a:lvl3pPr>
            <a:lvl4pPr marL="1234391" indent="0">
              <a:buNone/>
              <a:defRPr sz="1800"/>
            </a:lvl4pPr>
            <a:lvl5pPr marL="1645854" indent="0">
              <a:buNone/>
              <a:defRPr sz="1800"/>
            </a:lvl5pPr>
            <a:lvl6pPr marL="2057318" indent="0">
              <a:buNone/>
              <a:defRPr sz="1800"/>
            </a:lvl6pPr>
            <a:lvl7pPr marL="2468781" indent="0">
              <a:buNone/>
              <a:defRPr sz="1800"/>
            </a:lvl7pPr>
            <a:lvl8pPr marL="2880245" indent="0">
              <a:buNone/>
              <a:defRPr sz="1800"/>
            </a:lvl8pPr>
            <a:lvl9pPr marL="3291709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3749039"/>
            <a:ext cx="6185916" cy="3713382"/>
          </a:xfrm>
        </p:spPr>
        <p:txBody>
          <a:bodyPr/>
          <a:lstStyle>
            <a:lvl1pPr marL="0" indent="0">
              <a:buNone/>
              <a:defRPr sz="1440"/>
            </a:lvl1pPr>
            <a:lvl2pPr marL="411464" indent="0">
              <a:buNone/>
              <a:defRPr sz="1260"/>
            </a:lvl2pPr>
            <a:lvl3pPr marL="822927" indent="0">
              <a:buNone/>
              <a:defRPr sz="1080"/>
            </a:lvl3pPr>
            <a:lvl4pPr marL="1234391" indent="0">
              <a:buNone/>
              <a:defRPr sz="900"/>
            </a:lvl4pPr>
            <a:lvl5pPr marL="1645854" indent="0">
              <a:buNone/>
              <a:defRPr sz="900"/>
            </a:lvl5pPr>
            <a:lvl6pPr marL="2057318" indent="0">
              <a:buNone/>
              <a:defRPr sz="900"/>
            </a:lvl6pPr>
            <a:lvl7pPr marL="2468781" indent="0">
              <a:buNone/>
              <a:defRPr sz="900"/>
            </a:lvl7pPr>
            <a:lvl8pPr marL="2880245" indent="0">
              <a:buNone/>
              <a:defRPr sz="900"/>
            </a:lvl8pPr>
            <a:lvl9pPr marL="32917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17297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06040" y="917247"/>
            <a:ext cx="7749540" cy="155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633474"/>
            <a:ext cx="9738360" cy="48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35824" y="7627622"/>
            <a:ext cx="261975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7627016"/>
            <a:ext cx="69951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45720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82292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32" indent="-205732" algn="l" defTabSz="822927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617196" indent="-205732" algn="l" defTabSz="82292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59" indent="-205732" algn="l" defTabSz="82292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22" indent="-205732" algn="l" defTabSz="82292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851586" indent="-205732" algn="l" defTabSz="82292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263049" indent="-205732" algn="l" defTabSz="82292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13" indent="-205732" algn="l" defTabSz="82292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3085977" indent="-205732" algn="l" defTabSz="82292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497441" indent="-205732" algn="l" defTabSz="822927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4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7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91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54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18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1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45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09" algn="l" defTabSz="82292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biologybook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091" y="1510196"/>
            <a:ext cx="9088582" cy="2466056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Human papillomaviruses</a:t>
            </a:r>
            <a:endParaRPr lang="en-GB" sz="8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6000903"/>
            <a:ext cx="8503920" cy="14370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Masika MM</a:t>
            </a:r>
            <a:endParaRPr lang="en-GB" sz="4000" spc="-13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2" y="1102179"/>
            <a:ext cx="7274378" cy="5452110"/>
          </a:xfrm>
        </p:spPr>
      </p:pic>
      <p:sp>
        <p:nvSpPr>
          <p:cNvPr id="5" name="Rectangle 4"/>
          <p:cNvSpPr/>
          <p:nvPr/>
        </p:nvSpPr>
        <p:spPr>
          <a:xfrm>
            <a:off x="616721" y="6642464"/>
            <a:ext cx="100082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60" b="1" spc="-135" dirty="0">
                <a:solidFill>
                  <a:schemeClr val="bg1"/>
                </a:solidFill>
              </a:rPr>
              <a:t>HPV Classification: </a:t>
            </a:r>
            <a:r>
              <a:rPr lang="en-GB" sz="2160" spc="-135" dirty="0">
                <a:solidFill>
                  <a:schemeClr val="bg1"/>
                </a:solidFill>
              </a:rPr>
              <a:t>Most important genotypes are in </a:t>
            </a:r>
            <a:r>
              <a:rPr lang="en-GB" sz="2160" b="1" spc="-135" dirty="0" err="1">
                <a:solidFill>
                  <a:schemeClr val="bg1"/>
                </a:solidFill>
              </a:rPr>
              <a:t>Alphapapillomavirus</a:t>
            </a:r>
            <a:r>
              <a:rPr lang="en-GB" sz="2160" spc="-135" dirty="0">
                <a:solidFill>
                  <a:schemeClr val="bg1"/>
                </a:solidFill>
              </a:rPr>
              <a:t> genus </a:t>
            </a:r>
          </a:p>
        </p:txBody>
      </p:sp>
    </p:spTree>
    <p:extLst>
      <p:ext uri="{BB962C8B-B14F-4D97-AF65-F5344CB8AC3E}">
        <p14:creationId xmlns:p14="http://schemas.microsoft.com/office/powerpoint/2010/main" val="232304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"/>
            <a:ext cx="7749540" cy="11637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HPV Genome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genpathdiagnostics.com/wp-content/themes/genpath/images/wh-gencerv-hpv-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" y="1770015"/>
            <a:ext cx="7626648" cy="592727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441470" y="379365"/>
            <a:ext cx="3208020" cy="30861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E6</a:t>
            </a:r>
            <a:r>
              <a:rPr lang="en-US" sz="3200" dirty="0"/>
              <a:t> and </a:t>
            </a:r>
            <a:r>
              <a:rPr lang="en-US" sz="3200" b="1" dirty="0"/>
              <a:t>E7</a:t>
            </a:r>
            <a:r>
              <a:rPr lang="en-US" sz="3200" dirty="0"/>
              <a:t> cause Cancer</a:t>
            </a:r>
          </a:p>
        </p:txBody>
      </p:sp>
    </p:spTree>
    <p:extLst>
      <p:ext uri="{BB962C8B-B14F-4D97-AF65-F5344CB8AC3E}">
        <p14:creationId xmlns:p14="http://schemas.microsoft.com/office/powerpoint/2010/main" val="11127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ncohealthcorp.com/images/image_cervic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1481"/>
            <a:ext cx="10955654" cy="677472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11015" y="7605753"/>
            <a:ext cx="45507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dirty="0">
                <a:solidFill>
                  <a:schemeClr val="accent3">
                    <a:lumMod val="50000"/>
                  </a:schemeClr>
                </a:solidFill>
              </a:rPr>
              <a:t>By Harald </a:t>
            </a:r>
            <a:r>
              <a:rPr lang="en-US" sz="2160" dirty="0" err="1">
                <a:solidFill>
                  <a:schemeClr val="accent3">
                    <a:lumMod val="50000"/>
                  </a:schemeClr>
                </a:solidFill>
              </a:rPr>
              <a:t>zurHausen</a:t>
            </a:r>
            <a:r>
              <a:rPr lang="en-US" sz="2160" dirty="0">
                <a:solidFill>
                  <a:schemeClr val="accent3">
                    <a:lumMod val="50000"/>
                  </a:schemeClr>
                </a:solidFill>
              </a:rPr>
              <a:t>, et al.</a:t>
            </a:r>
          </a:p>
        </p:txBody>
      </p:sp>
    </p:spTree>
    <p:extLst>
      <p:ext uri="{BB962C8B-B14F-4D97-AF65-F5344CB8AC3E}">
        <p14:creationId xmlns:p14="http://schemas.microsoft.com/office/powerpoint/2010/main" val="114916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54008"/>
            <a:ext cx="8831580" cy="1551634"/>
          </a:xfrm>
        </p:spPr>
        <p:txBody>
          <a:bodyPr/>
          <a:lstStyle/>
          <a:p>
            <a:r>
              <a:rPr lang="en-US" sz="6000" b="1" dirty="0"/>
              <a:t>Epidemiology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2468881"/>
            <a:ext cx="10230938" cy="5379719"/>
          </a:xfrm>
        </p:spPr>
        <p:txBody>
          <a:bodyPr>
            <a:normAutofit lnSpcReduction="10000"/>
          </a:bodyPr>
          <a:lstStyle/>
          <a:p>
            <a:pPr>
              <a:spcBef>
                <a:spcPts val="162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Commonest STI, affects both men &amp; women</a:t>
            </a:r>
          </a:p>
          <a:p>
            <a:pPr>
              <a:spcBef>
                <a:spcPts val="162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Asymptomatic in a majority of cases</a:t>
            </a:r>
          </a:p>
          <a:p>
            <a:pPr>
              <a:spcBef>
                <a:spcPts val="1620"/>
              </a:spcBef>
              <a:spcAft>
                <a:spcPts val="2160"/>
              </a:spcAft>
            </a:pPr>
            <a:r>
              <a:rPr lang="en-US" sz="2800" b="1" dirty="0">
                <a:solidFill>
                  <a:schemeClr val="bg1"/>
                </a:solidFill>
              </a:rPr>
              <a:t>Risk Factors:</a:t>
            </a:r>
            <a:r>
              <a:rPr lang="en-US" sz="2800" dirty="0">
                <a:solidFill>
                  <a:schemeClr val="bg1"/>
                </a:solidFill>
              </a:rPr>
              <a:t> Early coitarche, Multiple sexual partners, Concomitant STDs, Handling meat, poultry &amp; fish – non-genital HPV</a:t>
            </a:r>
          </a:p>
          <a:p>
            <a:pPr>
              <a:spcBef>
                <a:spcPts val="162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After infection, 90% clear within 2yrs</a:t>
            </a:r>
          </a:p>
          <a:p>
            <a:pPr lvl="1">
              <a:spcBef>
                <a:spcPts val="162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10% develop epithelial </a:t>
            </a:r>
            <a:r>
              <a:rPr lang="en-US" sz="2800" dirty="0" err="1">
                <a:solidFill>
                  <a:schemeClr val="bg1"/>
                </a:solidFill>
              </a:rPr>
              <a:t>neoplasia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spcBef>
                <a:spcPts val="162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&lt;1% develop Ca Cervix</a:t>
            </a:r>
          </a:p>
        </p:txBody>
      </p:sp>
    </p:spTree>
    <p:extLst>
      <p:ext uri="{BB962C8B-B14F-4D97-AF65-F5344CB8AC3E}">
        <p14:creationId xmlns:p14="http://schemas.microsoft.com/office/powerpoint/2010/main" val="374037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659" y="430841"/>
            <a:ext cx="7749540" cy="1396471"/>
          </a:xfrm>
        </p:spPr>
        <p:txBody>
          <a:bodyPr/>
          <a:lstStyle/>
          <a:p>
            <a:r>
              <a:rPr lang="en-US" sz="5400" b="1" dirty="0"/>
              <a:t>Epidemiology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1" y="2455166"/>
            <a:ext cx="10140043" cy="50886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Transmission: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Sexual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Direct contact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Vertical transmission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Prevalent in 12% of all women worldwide; Kenya – 40%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Bimodal: peaks at 25yrs and 55 </a:t>
            </a:r>
            <a:r>
              <a:rPr lang="en-US" sz="2800" dirty="0" err="1">
                <a:solidFill>
                  <a:schemeClr val="bg1"/>
                </a:solidFill>
              </a:rPr>
              <a:t>yrs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5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98590"/>
            <a:ext cx="8679180" cy="1551634"/>
          </a:xfrm>
        </p:spPr>
        <p:txBody>
          <a:bodyPr/>
          <a:lstStyle/>
          <a:p>
            <a:r>
              <a:rPr lang="en-US" sz="6480" dirty="0"/>
              <a:t>Epidemiology</a:t>
            </a:r>
            <a:endParaRPr lang="en-GB" sz="648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2424545"/>
            <a:ext cx="10081260" cy="5252605"/>
          </a:xfrm>
        </p:spPr>
        <p:txBody>
          <a:bodyPr>
            <a:noAutofit/>
          </a:bodyPr>
          <a:lstStyle/>
          <a:p>
            <a:pPr marL="0" indent="0">
              <a:spcAft>
                <a:spcPts val="162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In cervical cancer:</a:t>
            </a:r>
          </a:p>
          <a:p>
            <a:pPr lvl="1">
              <a:spcBef>
                <a:spcPts val="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HPV 16 is present in 50-75% of cases</a:t>
            </a:r>
          </a:p>
          <a:p>
            <a:pPr lvl="1">
              <a:spcBef>
                <a:spcPts val="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HPV 18 in 12-25% of  cases</a:t>
            </a:r>
          </a:p>
          <a:p>
            <a:pPr lvl="1">
              <a:spcBef>
                <a:spcPts val="0"/>
              </a:spcBef>
              <a:spcAft>
                <a:spcPts val="1620"/>
              </a:spcAft>
            </a:pPr>
            <a:r>
              <a:rPr lang="en-US" sz="2800" spc="-135" dirty="0">
                <a:solidFill>
                  <a:schemeClr val="bg1"/>
                </a:solidFill>
              </a:rPr>
              <a:t>About 30% of Cervical cancers is due to non-HPV 16 &amp;18 genotypes</a:t>
            </a:r>
          </a:p>
          <a:p>
            <a:pPr marL="411464" lvl="1" indent="0">
              <a:spcBef>
                <a:spcPts val="0"/>
              </a:spcBef>
              <a:spcAft>
                <a:spcPts val="162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62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Warts </a:t>
            </a:r>
          </a:p>
          <a:p>
            <a:pPr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HPV 6 &amp; 11 present in 90% of all </a:t>
            </a:r>
            <a:r>
              <a:rPr lang="en-US" sz="2800" dirty="0" err="1">
                <a:solidFill>
                  <a:schemeClr val="bg1"/>
                </a:solidFill>
              </a:rPr>
              <a:t>anogenital</a:t>
            </a:r>
            <a:r>
              <a:rPr lang="en-US" sz="2800" dirty="0">
                <a:solidFill>
                  <a:schemeClr val="bg1"/>
                </a:solidFill>
              </a:rPr>
              <a:t> warts</a:t>
            </a:r>
          </a:p>
        </p:txBody>
      </p:sp>
    </p:spTree>
    <p:extLst>
      <p:ext uri="{BB962C8B-B14F-4D97-AF65-F5344CB8AC3E}">
        <p14:creationId xmlns:p14="http://schemas.microsoft.com/office/powerpoint/2010/main" val="26445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91" y="917247"/>
            <a:ext cx="9011689" cy="1551634"/>
          </a:xfrm>
        </p:spPr>
        <p:txBody>
          <a:bodyPr/>
          <a:lstStyle/>
          <a:p>
            <a:r>
              <a:rPr lang="en-US" sz="5400" dirty="0"/>
              <a:t>Clinical Manifestations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2468881"/>
            <a:ext cx="10241280" cy="551306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Warts:</a:t>
            </a:r>
          </a:p>
          <a:p>
            <a:pPr lvl="1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Anogenital</a:t>
            </a:r>
            <a:r>
              <a:rPr lang="en-US" sz="2800" dirty="0">
                <a:solidFill>
                  <a:schemeClr val="bg1"/>
                </a:solidFill>
              </a:rPr>
              <a:t> Warts (</a:t>
            </a:r>
            <a:r>
              <a:rPr lang="en-US" sz="2800" dirty="0" err="1">
                <a:solidFill>
                  <a:schemeClr val="bg1"/>
                </a:solidFill>
              </a:rPr>
              <a:t>condyloma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acuminata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sz="2800" i="1" spc="-135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Mucosal Warts (Non-anogenital): </a:t>
            </a:r>
            <a:r>
              <a:rPr lang="en-US" sz="2800" i="1" spc="-135" dirty="0">
                <a:solidFill>
                  <a:schemeClr val="bg1"/>
                </a:solidFill>
              </a:rPr>
              <a:t>Oral , laryngeal  </a:t>
            </a:r>
          </a:p>
          <a:p>
            <a:pPr lvl="1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Cutaneous (skin) Warts: </a:t>
            </a:r>
            <a:r>
              <a:rPr lang="en-US" sz="2800" i="1" spc="-135" dirty="0">
                <a:solidFill>
                  <a:schemeClr val="bg1"/>
                </a:solidFill>
              </a:rPr>
              <a:t>verruca vulgaris, verruca </a:t>
            </a:r>
            <a:r>
              <a:rPr lang="en-US" sz="2800" i="1" spc="-135" dirty="0" err="1">
                <a:solidFill>
                  <a:schemeClr val="bg1"/>
                </a:solidFill>
              </a:rPr>
              <a:t>plana</a:t>
            </a:r>
            <a:endParaRPr lang="en-US" sz="2800" i="1" spc="-135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Cancers: </a:t>
            </a:r>
            <a:r>
              <a:rPr lang="en-US" sz="2800" i="1" spc="-135" dirty="0">
                <a:solidFill>
                  <a:schemeClr val="bg1"/>
                </a:solidFill>
              </a:rPr>
              <a:t>anal, genital, oral, pharyngeal</a:t>
            </a:r>
          </a:p>
          <a:p>
            <a:pPr marL="514350" indent="-514350">
              <a:lnSpc>
                <a:spcPct val="100000"/>
              </a:lnSpc>
              <a:spcBef>
                <a:spcPts val="1080"/>
              </a:spcBef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Epidermodysplasia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verruciformis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algreens.com/library/graphics/images/en/19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"/>
            <a:ext cx="4866324" cy="3816726"/>
          </a:xfrm>
          <a:prstGeom prst="rect">
            <a:avLst/>
          </a:prstGeom>
          <a:noFill/>
        </p:spPr>
      </p:pic>
      <p:pic>
        <p:nvPicPr>
          <p:cNvPr id="5" name="Picture 4" descr="Figure 7: Case of extensive verruca plana showing pseudo koebnerisation with linear les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6" y="4286250"/>
            <a:ext cx="4866323" cy="3497580"/>
          </a:xfrm>
          <a:prstGeom prst="rect">
            <a:avLst/>
          </a:prstGeom>
          <a:noFill/>
        </p:spPr>
      </p:pic>
      <p:pic>
        <p:nvPicPr>
          <p:cNvPr id="6" name="Picture 2" descr="http://mentalbiscuits.files.wordpress.com/2010/12/tree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5456" y="428625"/>
            <a:ext cx="5707743" cy="73552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95369" y="6652614"/>
            <a:ext cx="21405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dirty="0"/>
              <a:t>Flat warts</a:t>
            </a:r>
            <a:endParaRPr lang="en-GB" sz="2880" b="1" dirty="0"/>
          </a:p>
        </p:txBody>
      </p:sp>
      <p:sp>
        <p:nvSpPr>
          <p:cNvPr id="8" name="Rectangle 7"/>
          <p:cNvSpPr/>
          <p:nvPr/>
        </p:nvSpPr>
        <p:spPr>
          <a:xfrm>
            <a:off x="6850649" y="2596595"/>
            <a:ext cx="2953843" cy="9787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80" spc="-1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Epidermodysplasia</a:t>
            </a:r>
            <a:r>
              <a:rPr lang="en-US" sz="2880" spc="-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spc="-1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verruciformis</a:t>
            </a:r>
            <a:endParaRPr lang="en-GB" sz="2880" spc="-13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643" y="1334126"/>
            <a:ext cx="4077324" cy="193373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Cutaneous warts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61"/>
            <a:ext cx="6265889" cy="41673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95"/>
            <a:ext cx="9617361" cy="38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jdvl.com/articles/2011/77/6/images/ijdvl_2011_77_6_730_86506_f1.jpg"/>
          <p:cNvPicPr>
            <a:picLocks noChangeAspect="1" noChangeArrowheads="1"/>
          </p:cNvPicPr>
          <p:nvPr/>
        </p:nvPicPr>
        <p:blipFill rotWithShape="1">
          <a:blip r:embed="rId2" cstate="print"/>
          <a:srcRect r="6241"/>
          <a:stretch/>
        </p:blipFill>
        <p:spPr bwMode="auto">
          <a:xfrm>
            <a:off x="29389" y="822961"/>
            <a:ext cx="7617281" cy="63779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55"/>
          <a:stretch/>
        </p:blipFill>
        <p:spPr>
          <a:xfrm>
            <a:off x="3588203" y="822961"/>
            <a:ext cx="4058467" cy="315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47" y="1078253"/>
            <a:ext cx="4476364" cy="58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40" dirty="0"/>
              <a:t>Session Outline</a:t>
            </a:r>
            <a:endParaRPr lang="en-GB" sz="594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Etiology</a:t>
            </a:r>
          </a:p>
          <a:p>
            <a:r>
              <a:rPr lang="en-US" dirty="0">
                <a:solidFill>
                  <a:schemeClr val="bg1"/>
                </a:solidFill>
              </a:rPr>
              <a:t>Epidemiology</a:t>
            </a:r>
          </a:p>
          <a:p>
            <a:r>
              <a:rPr lang="en-US" dirty="0">
                <a:solidFill>
                  <a:schemeClr val="bg1"/>
                </a:solidFill>
              </a:rPr>
              <a:t>HPV – virology, transmission, epidemiology, presentation, investigations, treatment, prevention</a:t>
            </a:r>
          </a:p>
        </p:txBody>
      </p:sp>
    </p:spTree>
    <p:extLst>
      <p:ext uri="{BB962C8B-B14F-4D97-AF65-F5344CB8AC3E}">
        <p14:creationId xmlns:p14="http://schemas.microsoft.com/office/powerpoint/2010/main" val="24553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8174"/>
            <a:ext cx="8748453" cy="1551634"/>
          </a:xfrm>
        </p:spPr>
        <p:txBody>
          <a:bodyPr/>
          <a:lstStyle/>
          <a:p>
            <a:r>
              <a:rPr lang="en-US" sz="6000" dirty="0"/>
              <a:t>Signs &amp; Symptoms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2133600"/>
            <a:ext cx="10355580" cy="579782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Most infections are asymptomatic</a:t>
            </a:r>
          </a:p>
          <a:p>
            <a:r>
              <a:rPr lang="en-US" sz="2800" dirty="0">
                <a:solidFill>
                  <a:schemeClr val="bg1"/>
                </a:solidFill>
              </a:rPr>
              <a:t>Varied presentation depending on site of infection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Anogenital warts: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Various surfaces: </a:t>
            </a:r>
            <a:r>
              <a:rPr lang="en-US" sz="2800" spc="-135" dirty="0">
                <a:solidFill>
                  <a:schemeClr val="bg1"/>
                </a:solidFill>
              </a:rPr>
              <a:t>vagina, </a:t>
            </a:r>
            <a:r>
              <a:rPr lang="en-US" sz="2800" spc="-135" dirty="0" err="1">
                <a:solidFill>
                  <a:schemeClr val="bg1"/>
                </a:solidFill>
              </a:rPr>
              <a:t>introitus</a:t>
            </a:r>
            <a:r>
              <a:rPr lang="en-US" sz="2800" spc="-135" dirty="0">
                <a:solidFill>
                  <a:schemeClr val="bg1"/>
                </a:solidFill>
              </a:rPr>
              <a:t>, labia, vulva, penis, perineum</a:t>
            </a:r>
          </a:p>
          <a:p>
            <a:pPr lvl="1"/>
            <a:r>
              <a:rPr lang="en-US" sz="2800" spc="-135" dirty="0">
                <a:solidFill>
                  <a:schemeClr val="bg1"/>
                </a:solidFill>
              </a:rPr>
              <a:t>Smooth or </a:t>
            </a:r>
            <a:r>
              <a:rPr lang="en-US" sz="2800" spc="-135" dirty="0" err="1">
                <a:solidFill>
                  <a:schemeClr val="bg1"/>
                </a:solidFill>
              </a:rPr>
              <a:t>keratotic</a:t>
            </a:r>
            <a:endParaRPr lang="en-US" sz="2800" spc="-135" dirty="0">
              <a:solidFill>
                <a:schemeClr val="bg1"/>
              </a:solidFill>
            </a:endParaRPr>
          </a:p>
          <a:p>
            <a:pPr lvl="1"/>
            <a:r>
              <a:rPr lang="en-US" sz="2800" spc="-135" dirty="0">
                <a:solidFill>
                  <a:schemeClr val="bg1"/>
                </a:solidFill>
              </a:rPr>
              <a:t>Usually painless</a:t>
            </a:r>
          </a:p>
          <a:p>
            <a:pPr lvl="1"/>
            <a:r>
              <a:rPr lang="en-US" sz="2800" u="sng" spc="-135" dirty="0">
                <a:solidFill>
                  <a:schemeClr val="bg1"/>
                </a:solidFill>
              </a:rPr>
              <a:t>+</a:t>
            </a:r>
            <a:r>
              <a:rPr lang="en-US" sz="2800" spc="-135" dirty="0">
                <a:solidFill>
                  <a:schemeClr val="bg1"/>
                </a:solidFill>
              </a:rPr>
              <a:t> pruritus / bleeding</a:t>
            </a:r>
            <a:endParaRPr lang="en-US" sz="2800" u="sng" spc="-135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9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7247"/>
            <a:ext cx="8679180" cy="1551634"/>
          </a:xfrm>
        </p:spPr>
        <p:txBody>
          <a:bodyPr/>
          <a:lstStyle/>
          <a:p>
            <a:r>
              <a:rPr lang="en-US" sz="5400" dirty="0"/>
              <a:t>Laboratory Diagnosis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2896" indent="-462896">
              <a:lnSpc>
                <a:spcPct val="150000"/>
              </a:lnSpc>
              <a:spcAft>
                <a:spcPts val="162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HPV DNA typing – PCR, Sequencing</a:t>
            </a:r>
          </a:p>
          <a:p>
            <a:pPr marL="462896" indent="-462896">
              <a:lnSpc>
                <a:spcPct val="150000"/>
              </a:lnSpc>
              <a:spcAft>
                <a:spcPts val="162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Tissue biopsy and histology e.g. colposcopy</a:t>
            </a:r>
          </a:p>
          <a:p>
            <a:pPr marL="462896" indent="-462896">
              <a:lnSpc>
                <a:spcPct val="150000"/>
              </a:lnSpc>
              <a:spcAft>
                <a:spcPts val="162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Cytology: e.g. Pap smears</a:t>
            </a:r>
          </a:p>
          <a:p>
            <a:pPr marL="462896" indent="-462896">
              <a:lnSpc>
                <a:spcPct val="150000"/>
              </a:lnSpc>
              <a:spcAft>
                <a:spcPts val="162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Visual inspection: VIA/VILI – user dependent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2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509" y="917247"/>
            <a:ext cx="8499071" cy="1551634"/>
          </a:xfrm>
        </p:spPr>
        <p:txBody>
          <a:bodyPr/>
          <a:lstStyle/>
          <a:p>
            <a:r>
              <a:rPr lang="en-US" sz="8000" dirty="0"/>
              <a:t>Treatment</a:t>
            </a:r>
            <a:endParaRPr lang="en-GB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45" y="3003804"/>
            <a:ext cx="10355581" cy="399135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Not curative, aims to reduce symptoms or eliminate lesions</a:t>
            </a:r>
          </a:p>
          <a:p>
            <a:pPr>
              <a:spcBef>
                <a:spcPts val="180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Treatment dependent on site and extent of lesions</a:t>
            </a:r>
          </a:p>
          <a:p>
            <a:pPr>
              <a:spcBef>
                <a:spcPts val="180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Recurrence is common &amp; </a:t>
            </a:r>
          </a:p>
          <a:p>
            <a:pPr>
              <a:spcBef>
                <a:spcPts val="180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Retreatment often necessary</a:t>
            </a:r>
          </a:p>
          <a:p>
            <a:pPr>
              <a:spcBef>
                <a:spcPts val="180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Follow up is important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4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9" y="917247"/>
            <a:ext cx="8803871" cy="1551634"/>
          </a:xfrm>
        </p:spPr>
        <p:txBody>
          <a:bodyPr/>
          <a:lstStyle/>
          <a:p>
            <a:r>
              <a:rPr lang="en-US" sz="5940" dirty="0"/>
              <a:t>Treatment (warts)</a:t>
            </a:r>
            <a:endParaRPr lang="en-GB" sz="594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2633474"/>
            <a:ext cx="10203180" cy="4828950"/>
          </a:xfrm>
        </p:spPr>
        <p:txBody>
          <a:bodyPr>
            <a:normAutofit/>
          </a:bodyPr>
          <a:lstStyle/>
          <a:p>
            <a:pPr marL="0" indent="0">
              <a:spcAft>
                <a:spcPts val="162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NOTE: There is no specific antiviral agents for HPV</a:t>
            </a:r>
          </a:p>
          <a:p>
            <a:pPr marL="0" indent="0">
              <a:spcAft>
                <a:spcPts val="1620"/>
              </a:spcAft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spcAft>
                <a:spcPts val="162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1. Pharmacologic agents: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Immune modifiers: </a:t>
            </a:r>
            <a:r>
              <a:rPr lang="en-US" sz="2800" dirty="0" err="1">
                <a:solidFill>
                  <a:schemeClr val="bg1"/>
                </a:solidFill>
              </a:rPr>
              <a:t>imiquimod</a:t>
            </a:r>
            <a:r>
              <a:rPr lang="en-US" sz="2800" dirty="0">
                <a:solidFill>
                  <a:schemeClr val="bg1"/>
                </a:solidFill>
              </a:rPr>
              <a:t>, INF-</a:t>
            </a:r>
            <a:r>
              <a:rPr lang="el-G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Cytotoxic agents: </a:t>
            </a:r>
            <a:r>
              <a:rPr lang="en-US" sz="2800" dirty="0" err="1">
                <a:solidFill>
                  <a:schemeClr val="bg1"/>
                </a:solidFill>
              </a:rPr>
              <a:t>podofilox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podophylin</a:t>
            </a:r>
            <a:r>
              <a:rPr lang="en-US" sz="2800" dirty="0">
                <a:solidFill>
                  <a:schemeClr val="bg1"/>
                </a:solidFill>
              </a:rPr>
              <a:t>, 5-fluorouracil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620"/>
              </a:spcAft>
            </a:pPr>
            <a:r>
              <a:rPr lang="en-US" sz="2800" dirty="0">
                <a:solidFill>
                  <a:schemeClr val="bg1"/>
                </a:solidFill>
              </a:rPr>
              <a:t>Keratolytic agents – Salicylic acid, trichloroacetic acid</a:t>
            </a:r>
          </a:p>
        </p:txBody>
      </p:sp>
    </p:spTree>
    <p:extLst>
      <p:ext uri="{BB962C8B-B14F-4D97-AF65-F5344CB8AC3E}">
        <p14:creationId xmlns:p14="http://schemas.microsoft.com/office/powerpoint/2010/main" val="2469065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2" y="917247"/>
            <a:ext cx="9039398" cy="1551634"/>
          </a:xfrm>
        </p:spPr>
        <p:txBody>
          <a:bodyPr/>
          <a:lstStyle/>
          <a:p>
            <a:r>
              <a:rPr lang="en-US" sz="5940" dirty="0"/>
              <a:t>Treatment (HPV lesions)</a:t>
            </a:r>
            <a:endParaRPr lang="en-GB" sz="594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2. Surgical ablation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Simple excision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Cryosurgery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Electrosurgery</a:t>
            </a:r>
            <a:r>
              <a:rPr lang="en-US" dirty="0">
                <a:solidFill>
                  <a:schemeClr val="bg1"/>
                </a:solidFill>
              </a:rPr>
              <a:t> e.g. LEEP </a:t>
            </a:r>
            <a:r>
              <a:rPr lang="en-US" spc="-135" dirty="0">
                <a:solidFill>
                  <a:schemeClr val="bg1"/>
                </a:solidFill>
              </a:rPr>
              <a:t>(loop electrosurgical excision procedure)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Laser ablation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Cavitron</a:t>
            </a:r>
            <a:r>
              <a:rPr lang="en-US" dirty="0">
                <a:solidFill>
                  <a:schemeClr val="bg1"/>
                </a:solidFill>
              </a:rPr>
              <a:t> Ultrasonic Surgical Aspiration (CUSA)</a:t>
            </a:r>
          </a:p>
        </p:txBody>
      </p:sp>
    </p:spTree>
    <p:extLst>
      <p:ext uri="{BB962C8B-B14F-4D97-AF65-F5344CB8AC3E}">
        <p14:creationId xmlns:p14="http://schemas.microsoft.com/office/powerpoint/2010/main" val="1290128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964" y="917247"/>
            <a:ext cx="8637616" cy="1551634"/>
          </a:xfrm>
        </p:spPr>
        <p:txBody>
          <a:bodyPr/>
          <a:lstStyle/>
          <a:p>
            <a:r>
              <a:rPr lang="en-US" sz="6480" dirty="0"/>
              <a:t>Prevention</a:t>
            </a:r>
            <a:endParaRPr lang="en-GB" sz="648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1" y="2762796"/>
            <a:ext cx="9934303" cy="49181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education</a:t>
            </a:r>
          </a:p>
          <a:p>
            <a:r>
              <a:rPr lang="en-US" dirty="0">
                <a:solidFill>
                  <a:schemeClr val="bg1"/>
                </a:solidFill>
              </a:rPr>
              <a:t>Safe sex practices: abstinence, delay coitarche, mutual monogamy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Condoms are partially protective</a:t>
            </a:r>
          </a:p>
          <a:p>
            <a:r>
              <a:rPr lang="en-US" dirty="0">
                <a:solidFill>
                  <a:schemeClr val="bg1"/>
                </a:solidFill>
              </a:rPr>
              <a:t>HPV vaccines: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Bivalent (</a:t>
            </a:r>
            <a:r>
              <a:rPr lang="en-US" dirty="0" err="1">
                <a:solidFill>
                  <a:schemeClr val="bg1"/>
                </a:solidFill>
              </a:rPr>
              <a:t>Cervarix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) – HPV 16 &amp; 18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Quadrivalent</a:t>
            </a:r>
            <a:r>
              <a:rPr lang="en-US" dirty="0">
                <a:solidFill>
                  <a:schemeClr val="bg1"/>
                </a:solidFill>
              </a:rPr>
              <a:t> (Gardasil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) – HPV 6, 11, 16 &amp; 18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Nonavalent</a:t>
            </a:r>
            <a:r>
              <a:rPr lang="en-US" dirty="0">
                <a:solidFill>
                  <a:schemeClr val="bg1"/>
                </a:solidFill>
              </a:rPr>
              <a:t> Vaccine – HPV 6, 11, 16, 18, 31, 33, 45, 52 &amp; 58, </a:t>
            </a:r>
          </a:p>
        </p:txBody>
      </p:sp>
    </p:spTree>
    <p:extLst>
      <p:ext uri="{BB962C8B-B14F-4D97-AF65-F5344CB8AC3E}">
        <p14:creationId xmlns:p14="http://schemas.microsoft.com/office/powerpoint/2010/main" val="418811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6F9E-CE63-4A24-8CBE-A531A5DF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917247"/>
            <a:ext cx="9191798" cy="1551634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AF20-C457-43AC-9557-B6C8AE7B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hlinkClick r:id="rId2"/>
              </a:rPr>
              <a:t>www.microbiologybook.org</a:t>
            </a:r>
            <a:endParaRPr lang="en-US" sz="5400" dirty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Medical Microbiology (Lange)</a:t>
            </a:r>
          </a:p>
        </p:txBody>
      </p:sp>
    </p:spTree>
    <p:extLst>
      <p:ext uri="{BB962C8B-B14F-4D97-AF65-F5344CB8AC3E}">
        <p14:creationId xmlns:p14="http://schemas.microsoft.com/office/powerpoint/2010/main" val="211486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3480-F978-4200-AA4C-322DAF3E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728" y="543172"/>
            <a:ext cx="7749540" cy="1551634"/>
          </a:xfrm>
        </p:spPr>
        <p:txBody>
          <a:bodyPr/>
          <a:lstStyle/>
          <a:p>
            <a:r>
              <a:rPr lang="en-US" sz="8800" dirty="0">
                <a:effectLst/>
              </a:rPr>
              <a:t>p2.gg/z46</a:t>
            </a:r>
            <a:endParaRPr lang="en-US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4497-B7C0-4A64-A6C9-886466BD5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2744312"/>
            <a:ext cx="10106198" cy="4828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Most cervical cancers are due to the following: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bg1"/>
                </a:solidFill>
              </a:rPr>
              <a:t>HPV 6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bg1"/>
                </a:solidFill>
              </a:rPr>
              <a:t>HPV 11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bg1"/>
                </a:solidFill>
              </a:rPr>
              <a:t>HPV 16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bg1"/>
                </a:solidFill>
              </a:rPr>
              <a:t>HPV 18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bg1"/>
                </a:solidFill>
              </a:rPr>
              <a:t>HPV 16 &amp; 18</a:t>
            </a:r>
          </a:p>
        </p:txBody>
      </p:sp>
    </p:spTree>
    <p:extLst>
      <p:ext uri="{BB962C8B-B14F-4D97-AF65-F5344CB8AC3E}">
        <p14:creationId xmlns:p14="http://schemas.microsoft.com/office/powerpoint/2010/main" val="1816965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46" y="2551111"/>
            <a:ext cx="9738360" cy="1786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640" spc="2700" dirty="0">
                <a:solidFill>
                  <a:schemeClr val="bg1"/>
                </a:solidFill>
                <a:latin typeface="Rockwell Condensed" panose="02060603050405020104" pitchFamily="18" charset="0"/>
              </a:rPr>
              <a:t>Questions?</a:t>
            </a:r>
            <a:endParaRPr lang="en-GB" sz="8640" spc="27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69578" y="5286723"/>
            <a:ext cx="2693366" cy="1146908"/>
            <a:chOff x="4521752" y="5378838"/>
            <a:chExt cx="2992629" cy="1274342"/>
          </a:xfrm>
        </p:grpSpPr>
        <p:pic>
          <p:nvPicPr>
            <p:cNvPr id="4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948" y="5378838"/>
              <a:ext cx="868128" cy="86812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21752" y="6242811"/>
              <a:ext cx="2992629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mosmasika@gmail.com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43928" y="5240735"/>
            <a:ext cx="2986715" cy="1533274"/>
            <a:chOff x="7550321" y="5365839"/>
            <a:chExt cx="3318572" cy="17036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454" y="5365839"/>
              <a:ext cx="786765" cy="78676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94529" y="6206638"/>
              <a:ext cx="1836685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Masika Moses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50321" y="6659108"/>
              <a:ext cx="3318572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Medical Microbiology UoN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0349" y="5248693"/>
            <a:ext cx="2241319" cy="1579087"/>
            <a:chOff x="1597298" y="5374682"/>
            <a:chExt cx="2490355" cy="17545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849" y="5374682"/>
              <a:ext cx="868128" cy="8681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62927" y="6280778"/>
              <a:ext cx="174941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@mosmasika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97298" y="6718854"/>
              <a:ext cx="2490355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@</a:t>
              </a:r>
              <a:r>
                <a:rPr lang="en-US" dirty="0" err="1">
                  <a:solidFill>
                    <a:schemeClr val="bg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MicrobiologyUoN</a:t>
              </a:r>
              <a:endParaRPr lang="en-US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6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45" y="917247"/>
            <a:ext cx="9455035" cy="1551634"/>
          </a:xfrm>
        </p:spPr>
        <p:txBody>
          <a:bodyPr/>
          <a:lstStyle/>
          <a:p>
            <a:pPr algn="l"/>
            <a:r>
              <a:rPr lang="en-US" sz="6480" dirty="0"/>
              <a:t>Introduction</a:t>
            </a:r>
            <a:endParaRPr lang="en-GB" sz="648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" y="3003806"/>
            <a:ext cx="10355580" cy="4666324"/>
          </a:xfrm>
        </p:spPr>
        <p:txBody>
          <a:bodyPr>
            <a:normAutofit/>
          </a:bodyPr>
          <a:lstStyle/>
          <a:p>
            <a:pPr>
              <a:spcBef>
                <a:spcPts val="216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A million people acquire an STI every day</a:t>
            </a:r>
          </a:p>
          <a:p>
            <a:pPr>
              <a:spcBef>
                <a:spcPts val="216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A majority of STIs are asymptomatic</a:t>
            </a:r>
          </a:p>
          <a:p>
            <a:r>
              <a:rPr lang="en-US" sz="2800" dirty="0">
                <a:solidFill>
                  <a:schemeClr val="bg1"/>
                </a:solidFill>
              </a:rPr>
              <a:t>Each year 500 million people get ill from 4 major STIs: </a:t>
            </a:r>
          </a:p>
          <a:p>
            <a:pPr lvl="1">
              <a:spcAft>
                <a:spcPts val="1620"/>
              </a:spcAft>
            </a:pPr>
            <a:r>
              <a:rPr lang="en-GB" sz="2800" i="1" dirty="0">
                <a:solidFill>
                  <a:schemeClr val="bg1"/>
                </a:solidFill>
              </a:rPr>
              <a:t>Chlamydia, gonorrhoea, syphilis &amp; </a:t>
            </a:r>
            <a:r>
              <a:rPr lang="en-GB" sz="2800" i="1" dirty="0" err="1">
                <a:solidFill>
                  <a:schemeClr val="bg1"/>
                </a:solidFill>
              </a:rPr>
              <a:t>trichomoniasis</a:t>
            </a:r>
            <a:endParaRPr lang="en-US" sz="2800" i="1" dirty="0">
              <a:solidFill>
                <a:schemeClr val="bg1"/>
              </a:solidFill>
            </a:endParaRPr>
          </a:p>
          <a:p>
            <a:pPr>
              <a:spcBef>
                <a:spcPts val="216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Globally, over 500 million people have HSV 2 (genital herpes)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WHO 2013</a:t>
            </a:r>
          </a:p>
        </p:txBody>
      </p:sp>
    </p:spTree>
    <p:extLst>
      <p:ext uri="{BB962C8B-B14F-4D97-AF65-F5344CB8AC3E}">
        <p14:creationId xmlns:p14="http://schemas.microsoft.com/office/powerpoint/2010/main" val="405150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927" y="917247"/>
            <a:ext cx="9205653" cy="1551634"/>
          </a:xfrm>
        </p:spPr>
        <p:txBody>
          <a:bodyPr/>
          <a:lstStyle/>
          <a:p>
            <a:r>
              <a:rPr lang="en-US" sz="6600" dirty="0"/>
              <a:t>Effects of STIs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33473"/>
            <a:ext cx="10437495" cy="5253227"/>
          </a:xfrm>
        </p:spPr>
        <p:txBody>
          <a:bodyPr>
            <a:noAutofit/>
          </a:bodyPr>
          <a:lstStyle/>
          <a:p>
            <a:pPr marL="411464" indent="-411464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Acute</a:t>
            </a:r>
            <a:r>
              <a:rPr lang="en-US" sz="2400" dirty="0">
                <a:solidFill>
                  <a:schemeClr val="bg1"/>
                </a:solidFill>
              </a:rPr>
              <a:t>: may be asymptomatic or cause acute illness - ulceration, discharge, pain</a:t>
            </a:r>
          </a:p>
          <a:p>
            <a:pPr marL="411464" indent="-411464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Long term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GUT complications – infertility, ectopic pregnancy, chronic pelvic pain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Malignancies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Chronic/lifelong infection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Vertical transmission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Increased risk for HIV transmission</a:t>
            </a:r>
            <a:endParaRPr lang="en-GB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Disease in other organs – CNS, CVS, GIT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Psychological effects/ Stigma</a:t>
            </a:r>
          </a:p>
        </p:txBody>
      </p:sp>
    </p:spTree>
    <p:extLst>
      <p:ext uri="{BB962C8B-B14F-4D97-AF65-F5344CB8AC3E}">
        <p14:creationId xmlns:p14="http://schemas.microsoft.com/office/powerpoint/2010/main" val="4800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Etiology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2641856"/>
            <a:ext cx="9948999" cy="423519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Bacterial – </a:t>
            </a:r>
            <a:r>
              <a:rPr lang="en-US" sz="2800" i="1" dirty="0">
                <a:solidFill>
                  <a:schemeClr val="bg1"/>
                </a:solidFill>
              </a:rPr>
              <a:t>N. </a:t>
            </a:r>
            <a:r>
              <a:rPr lang="en-US" sz="2800" i="1" dirty="0" err="1">
                <a:solidFill>
                  <a:schemeClr val="bg1"/>
                </a:solidFill>
              </a:rPr>
              <a:t>gonorrheae</a:t>
            </a:r>
            <a:r>
              <a:rPr lang="en-US" sz="2800" i="1" dirty="0">
                <a:solidFill>
                  <a:schemeClr val="bg1"/>
                </a:solidFill>
              </a:rPr>
              <a:t>, T. </a:t>
            </a:r>
            <a:r>
              <a:rPr lang="en-US" sz="2800" i="1" dirty="0" err="1">
                <a:solidFill>
                  <a:schemeClr val="bg1"/>
                </a:solidFill>
              </a:rPr>
              <a:t>pallidum</a:t>
            </a:r>
            <a:r>
              <a:rPr lang="en-US" sz="2800" i="1" dirty="0">
                <a:solidFill>
                  <a:schemeClr val="bg1"/>
                </a:solidFill>
              </a:rPr>
              <a:t>, etc.</a:t>
            </a:r>
          </a:p>
          <a:p>
            <a:r>
              <a:rPr lang="en-US" sz="2800" dirty="0">
                <a:solidFill>
                  <a:schemeClr val="bg1"/>
                </a:solidFill>
              </a:rPr>
              <a:t>Parasitic – </a:t>
            </a:r>
            <a:r>
              <a:rPr lang="en-US" sz="2800" i="1" dirty="0">
                <a:solidFill>
                  <a:schemeClr val="bg1"/>
                </a:solidFill>
              </a:rPr>
              <a:t>T. </a:t>
            </a:r>
            <a:r>
              <a:rPr lang="en-US" sz="2800" i="1" dirty="0" err="1">
                <a:solidFill>
                  <a:schemeClr val="bg1"/>
                </a:solidFill>
              </a:rPr>
              <a:t>vaginalis</a:t>
            </a:r>
            <a:r>
              <a:rPr lang="en-US" sz="2800" i="1" dirty="0">
                <a:solidFill>
                  <a:schemeClr val="bg1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pubic lice, scabies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Viral:	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Human Immunodeficiency virus  (HIV)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Human papillomavirus (HPV)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Human herpes viruses (HHVs)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Hepatitis B Virus (HBV)</a:t>
            </a: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681715"/>
            <a:ext cx="9912235" cy="1551634"/>
          </a:xfrm>
        </p:spPr>
        <p:txBody>
          <a:bodyPr>
            <a:noAutofit/>
          </a:bodyPr>
          <a:lstStyle/>
          <a:p>
            <a:r>
              <a:rPr lang="en-US" sz="6600" dirty="0"/>
              <a:t>Modes of Transmission</a:t>
            </a:r>
            <a:endParaRPr lang="en-GB" sz="6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2458978"/>
            <a:ext cx="9738360" cy="4665722"/>
          </a:xfrm>
        </p:spPr>
        <p:txBody>
          <a:bodyPr>
            <a:noAutofit/>
          </a:bodyPr>
          <a:lstStyle/>
          <a:p>
            <a:pPr>
              <a:spcBef>
                <a:spcPts val="1620"/>
              </a:spcBef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Sexual intercourse: Anal, vaginal, oral, </a:t>
            </a:r>
          </a:p>
          <a:p>
            <a:pPr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Blood &amp; blood products (unscreened)</a:t>
            </a:r>
          </a:p>
          <a:p>
            <a:pPr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Vertical transmission</a:t>
            </a:r>
          </a:p>
          <a:p>
            <a:pPr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Sharing needles (PWIDs – People who inject drugs)</a:t>
            </a:r>
          </a:p>
          <a:p>
            <a:pPr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Tattooing &amp; body piercing</a:t>
            </a:r>
          </a:p>
          <a:p>
            <a:pPr>
              <a:spcAft>
                <a:spcPts val="2160"/>
              </a:spcAft>
            </a:pPr>
            <a:r>
              <a:rPr lang="en-US" sz="2800" dirty="0">
                <a:solidFill>
                  <a:schemeClr val="bg1"/>
                </a:solidFill>
              </a:rPr>
              <a:t>Close (direct) contact</a:t>
            </a:r>
          </a:p>
          <a:p>
            <a:pPr marL="0" indent="0">
              <a:spcAft>
                <a:spcPts val="216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spcAft>
                <a:spcPts val="2160"/>
              </a:spcAft>
            </a:pP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2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247"/>
            <a:ext cx="9898380" cy="1551634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Viral vs Bacterial STIs</a:t>
            </a:r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076202"/>
              </p:ext>
            </p:extLst>
          </p:nvPr>
        </p:nvGraphicFramePr>
        <p:xfrm>
          <a:off x="264524" y="2777497"/>
          <a:ext cx="10536828" cy="413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386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Viral STIs</a:t>
                      </a:r>
                      <a:endParaRPr lang="en-GB" sz="2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Bacterial STIs</a:t>
                      </a:r>
                      <a:endParaRPr lang="en-GB" sz="2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843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 HIV,</a:t>
                      </a:r>
                      <a:r>
                        <a:rPr lang="en-US" sz="2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HPV, HSV, HBV</a:t>
                      </a:r>
                      <a:endParaRPr lang="en-GB" sz="2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Gonorrhea, Syphilis, Chlamydia, LGV,</a:t>
                      </a:r>
                      <a:r>
                        <a:rPr lang="en-US" sz="2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5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Chancroid</a:t>
                      </a:r>
                      <a:endParaRPr lang="en-GB" sz="2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345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cure, </a:t>
                      </a:r>
                    </a:p>
                    <a:p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Medication for symptoms only </a:t>
                      </a:r>
                      <a:endParaRPr lang="en-GB" sz="2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cured with antibiotics</a:t>
                      </a:r>
                      <a:endParaRPr lang="en-GB" sz="2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46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passed to</a:t>
                      </a:r>
                      <a:r>
                        <a:rPr lang="en-US" sz="2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others for the rest of your life</a:t>
                      </a:r>
                      <a:endParaRPr lang="en-GB" sz="2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untreated,</a:t>
                      </a:r>
                      <a:r>
                        <a:rPr lang="en-US" sz="2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can cause PID, scarring, infertility, etc.</a:t>
                      </a:r>
                      <a:endParaRPr lang="en-GB" sz="2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4" y="737136"/>
            <a:ext cx="9738360" cy="1551634"/>
          </a:xfrm>
        </p:spPr>
        <p:txBody>
          <a:bodyPr/>
          <a:lstStyle/>
          <a:p>
            <a:r>
              <a:rPr lang="en-US" sz="5000" dirty="0">
                <a:latin typeface="+mn-lt"/>
              </a:rPr>
              <a:t>Human Papillomaviruses (HPV)</a:t>
            </a:r>
            <a:endParaRPr lang="en-GB" sz="5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</a:rPr>
              <a:t>Family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dirty="0" err="1">
                <a:solidFill>
                  <a:schemeClr val="bg1"/>
                </a:solidFill>
              </a:rPr>
              <a:t>Papillomaviridae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Small (8 </a:t>
            </a:r>
            <a:r>
              <a:rPr lang="en-US" sz="2800" dirty="0" err="1">
                <a:solidFill>
                  <a:schemeClr val="bg1"/>
                </a:solidFill>
              </a:rPr>
              <a:t>kBp</a:t>
            </a:r>
            <a:r>
              <a:rPr lang="en-US" sz="2800" dirty="0">
                <a:solidFill>
                  <a:schemeClr val="bg1"/>
                </a:solidFill>
              </a:rPr>
              <a:t>), circular </a:t>
            </a:r>
            <a:r>
              <a:rPr lang="en-US" sz="2800" dirty="0" err="1">
                <a:solidFill>
                  <a:schemeClr val="bg1"/>
                </a:solidFill>
              </a:rPr>
              <a:t>dsDNA</a:t>
            </a:r>
            <a:r>
              <a:rPr lang="en-US" sz="2800" dirty="0">
                <a:solidFill>
                  <a:schemeClr val="bg1"/>
                </a:solidFill>
              </a:rPr>
              <a:t> virus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Non-enveloped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Over 300 genotypes so far,  </a:t>
            </a:r>
            <a:r>
              <a:rPr lang="en-US" sz="2800" b="1" dirty="0">
                <a:solidFill>
                  <a:schemeClr val="bg1"/>
                </a:solidFill>
              </a:rPr>
              <a:t>40</a:t>
            </a:r>
            <a:r>
              <a:rPr lang="en-US" sz="2800" dirty="0">
                <a:solidFill>
                  <a:schemeClr val="bg1"/>
                </a:solidFill>
              </a:rPr>
              <a:t> affect anogenital region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HPV linked to </a:t>
            </a:r>
            <a:r>
              <a:rPr lang="en-US" sz="2800" dirty="0" err="1">
                <a:solidFill>
                  <a:schemeClr val="bg1"/>
                </a:solidFill>
              </a:rPr>
              <a:t>anogenital</a:t>
            </a:r>
            <a:r>
              <a:rPr lang="en-US" sz="2800" dirty="0">
                <a:solidFill>
                  <a:schemeClr val="bg1"/>
                </a:solidFill>
              </a:rPr>
              <a:t>, oropharyngeal cancers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2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871" y="654008"/>
            <a:ext cx="8554489" cy="1551634"/>
          </a:xfrm>
        </p:spPr>
        <p:txBody>
          <a:bodyPr/>
          <a:lstStyle/>
          <a:p>
            <a:r>
              <a:rPr lang="en-US" sz="5400" dirty="0"/>
              <a:t>Classification of HPV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70" y="2633474"/>
            <a:ext cx="10012680" cy="4828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A. Classification as per Viral Tropism</a:t>
            </a:r>
          </a:p>
          <a:p>
            <a:pPr marL="462896" indent="-462896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Cutaneous e.g. HPV 1, 2, 3 &amp; 4</a:t>
            </a:r>
          </a:p>
          <a:p>
            <a:pPr marL="462896" indent="-462896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Mucosal: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Classified as </a:t>
            </a:r>
            <a:r>
              <a:rPr lang="en-US" sz="2800" b="1" dirty="0">
                <a:solidFill>
                  <a:schemeClr val="bg1"/>
                </a:solidFill>
              </a:rPr>
              <a:t>High-risk</a:t>
            </a:r>
            <a:r>
              <a:rPr lang="en-US" sz="2800" dirty="0">
                <a:solidFill>
                  <a:schemeClr val="bg1"/>
                </a:solidFill>
              </a:rPr>
              <a:t> or </a:t>
            </a:r>
            <a:r>
              <a:rPr lang="en-US" sz="2800" b="1" dirty="0">
                <a:solidFill>
                  <a:schemeClr val="bg1"/>
                </a:solidFill>
              </a:rPr>
              <a:t>Low risk </a:t>
            </a:r>
            <a:r>
              <a:rPr lang="en-US" sz="2800" dirty="0">
                <a:solidFill>
                  <a:schemeClr val="bg1"/>
                </a:solidFill>
              </a:rPr>
              <a:t>- depending on propensity to cause cancer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High risk = </a:t>
            </a:r>
            <a:r>
              <a:rPr lang="en-US" sz="2800" dirty="0">
                <a:solidFill>
                  <a:schemeClr val="bg1"/>
                </a:solidFill>
              </a:rPr>
              <a:t>HPV 16, 18, etc.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Low risk = </a:t>
            </a:r>
            <a:r>
              <a:rPr lang="en-US" sz="2800" dirty="0">
                <a:solidFill>
                  <a:schemeClr val="bg1"/>
                </a:solidFill>
              </a:rPr>
              <a:t>HPV 6, 11, etc.</a:t>
            </a:r>
          </a:p>
          <a:p>
            <a:pPr marL="0" indent="0">
              <a:spcBef>
                <a:spcPts val="1620"/>
              </a:spcBef>
              <a:buNone/>
            </a:pPr>
            <a:r>
              <a:rPr lang="en-US" sz="2800" b="1" dirty="0">
                <a:solidFill>
                  <a:schemeClr val="bg1"/>
                </a:solidFill>
              </a:rPr>
              <a:t>B. ICTV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classification</a:t>
            </a:r>
            <a:r>
              <a:rPr lang="en-US" sz="2800" dirty="0">
                <a:solidFill>
                  <a:schemeClr val="bg1"/>
                </a:solidFill>
              </a:rPr>
              <a:t>: Family, genera, species, genotypes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772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1974</TotalTime>
  <Words>1006</Words>
  <Application>Microsoft Office PowerPoint</Application>
  <PresentationFormat>Custom</PresentationFormat>
  <Paragraphs>199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Adobe Gothic Std B</vt:lpstr>
      <vt:lpstr>Aharoni</vt:lpstr>
      <vt:lpstr>Arial</vt:lpstr>
      <vt:lpstr>Calibri</vt:lpstr>
      <vt:lpstr>Century Gothic</vt:lpstr>
      <vt:lpstr>Rockwell Condensed</vt:lpstr>
      <vt:lpstr>Tahoma</vt:lpstr>
      <vt:lpstr>Times New Roman</vt:lpstr>
      <vt:lpstr>Wingdings</vt:lpstr>
      <vt:lpstr>Vapor Trail</vt:lpstr>
      <vt:lpstr>Human papillomaviruses</vt:lpstr>
      <vt:lpstr>Session Outline</vt:lpstr>
      <vt:lpstr>Introduction</vt:lpstr>
      <vt:lpstr>Effects of STIs</vt:lpstr>
      <vt:lpstr>Etiology</vt:lpstr>
      <vt:lpstr>Modes of Transmission</vt:lpstr>
      <vt:lpstr>Viral vs Bacterial STIs</vt:lpstr>
      <vt:lpstr>Human Papillomaviruses (HPV)</vt:lpstr>
      <vt:lpstr>Classification of HPV</vt:lpstr>
      <vt:lpstr>PowerPoint Presentation</vt:lpstr>
      <vt:lpstr>HPV Genome</vt:lpstr>
      <vt:lpstr>PowerPoint Presentation</vt:lpstr>
      <vt:lpstr>Epidemiology</vt:lpstr>
      <vt:lpstr>Epidemiology</vt:lpstr>
      <vt:lpstr>Epidemiology</vt:lpstr>
      <vt:lpstr>Clinical Manifestations</vt:lpstr>
      <vt:lpstr>PowerPoint Presentation</vt:lpstr>
      <vt:lpstr>Cutaneous warts</vt:lpstr>
      <vt:lpstr>PowerPoint Presentation</vt:lpstr>
      <vt:lpstr>Signs &amp; Symptoms</vt:lpstr>
      <vt:lpstr>Laboratory Diagnosis</vt:lpstr>
      <vt:lpstr>Treatment</vt:lpstr>
      <vt:lpstr>Treatment (warts)</vt:lpstr>
      <vt:lpstr>Treatment (HPV lesions)</vt:lpstr>
      <vt:lpstr>Prevention</vt:lpstr>
      <vt:lpstr>Further Reading</vt:lpstr>
      <vt:lpstr>p2.gg/z46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STIs</dc:title>
  <dc:creator>Masika</dc:creator>
  <cp:lastModifiedBy>Masika</cp:lastModifiedBy>
  <cp:revision>61</cp:revision>
  <cp:lastPrinted>2016-06-15T08:04:50Z</cp:lastPrinted>
  <dcterms:created xsi:type="dcterms:W3CDTF">2014-10-23T09:14:45Z</dcterms:created>
  <dcterms:modified xsi:type="dcterms:W3CDTF">2018-06-22T12:39:40Z</dcterms:modified>
</cp:coreProperties>
</file>