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04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98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03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43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9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1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60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1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6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5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90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8/22/2013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27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395536" y="1700808"/>
            <a:ext cx="7772400" cy="1143000"/>
          </a:xfrm>
        </p:spPr>
        <p:txBody>
          <a:bodyPr/>
          <a:lstStyle/>
          <a:p>
            <a:r>
              <a:rPr lang="en-US" sz="5400" b="1" dirty="0"/>
              <a:t>DRUG INTERACTIONS</a:t>
            </a:r>
            <a:endParaRPr lang="en-GB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>
          <a:xfrm>
            <a:off x="1043608" y="3429000"/>
            <a:ext cx="6400800" cy="1752600"/>
          </a:xfrm>
        </p:spPr>
        <p:txBody>
          <a:bodyPr/>
          <a:lstStyle/>
          <a:p>
            <a:r>
              <a:rPr lang="en-US" b="1" dirty="0"/>
              <a:t>KIMAIGA H.O</a:t>
            </a:r>
          </a:p>
          <a:p>
            <a:r>
              <a:rPr lang="en-US" b="1" dirty="0"/>
              <a:t>MBChB (University of Nairobi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6386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r>
              <a:rPr lang="en-GB" dirty="0" smtClean="0"/>
              <a:t>Displacement of  a drug from binding sites in plasma or tissues transiently increases the concentration of free(unbound) </a:t>
            </a:r>
            <a:r>
              <a:rPr lang="en-GB" dirty="0" smtClean="0">
                <a:solidFill>
                  <a:srgbClr val="FF0000"/>
                </a:solidFill>
              </a:rPr>
              <a:t>effective</a:t>
            </a:r>
            <a:r>
              <a:rPr lang="en-GB" dirty="0" smtClean="0"/>
              <a:t> drug</a:t>
            </a:r>
          </a:p>
          <a:p>
            <a:r>
              <a:rPr lang="en-GB" dirty="0" smtClean="0"/>
              <a:t>However, the displaced drug rapidly distributes into the tissues and more free drug ids available for metabolism and excretion</a:t>
            </a:r>
          </a:p>
          <a:p>
            <a:pPr lvl="1"/>
            <a:r>
              <a:rPr lang="en-GB" dirty="0" smtClean="0"/>
              <a:t>Therefore the body’s clearance processes eventually decreases the free drug </a:t>
            </a:r>
            <a:r>
              <a:rPr lang="en-GB" dirty="0" err="1" smtClean="0"/>
              <a:t>concetration</a:t>
            </a:r>
            <a:r>
              <a:rPr lang="en-GB" dirty="0" smtClean="0"/>
              <a:t> to that one existed before the drug displacement interaction</a:t>
            </a:r>
          </a:p>
          <a:p>
            <a:pPr lvl="1"/>
            <a:r>
              <a:rPr lang="en-GB" dirty="0" smtClean="0"/>
              <a:t>As a result, the effect of such an interaction is usually small, transient and unlikely to result in adverse effects</a:t>
            </a:r>
          </a:p>
        </p:txBody>
      </p:sp>
    </p:spTree>
    <p:extLst>
      <p:ext uri="{BB962C8B-B14F-4D97-AF65-F5344CB8AC3E}">
        <p14:creationId xmlns:p14="http://schemas.microsoft.com/office/powerpoint/2010/main" val="733602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6248400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sz="2400" dirty="0" smtClean="0">
                <a:ea typeface="Times New Roman"/>
              </a:rPr>
              <a:t>In </a:t>
            </a:r>
            <a:r>
              <a:rPr lang="en-US" sz="2400" dirty="0">
                <a:ea typeface="Times New Roman"/>
              </a:rPr>
              <a:t>general, DIs involving displacement from plasma protein binding sites are clinically important only for drugs which are;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400" dirty="0">
                <a:ea typeface="Times New Roman"/>
              </a:rPr>
              <a:t>Highly protein bound (&gt; 95%)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400" dirty="0">
                <a:ea typeface="Times New Roman"/>
              </a:rPr>
              <a:t>Have small volumes of distribution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400" dirty="0">
                <a:ea typeface="Times New Roman"/>
              </a:rPr>
              <a:t>Have unusual kinetics (e.g. non-linear kinetics)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400" dirty="0">
                <a:ea typeface="Times New Roman"/>
              </a:rPr>
              <a:t>Steep dose response curves +/- high hepatic extraction ratio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400" dirty="0">
                <a:ea typeface="Times New Roman"/>
              </a:rPr>
              <a:t>When the displacing drug additionally reduces elimination of the 1</a:t>
            </a:r>
            <a:r>
              <a:rPr lang="en-US" sz="2400" baseline="30000" dirty="0">
                <a:ea typeface="Times New Roman"/>
              </a:rPr>
              <a:t>st</a:t>
            </a:r>
            <a:r>
              <a:rPr lang="en-US" sz="2400" dirty="0">
                <a:ea typeface="Times New Roman"/>
              </a:rPr>
              <a:t> drug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Wingdings"/>
              <a:buChar char=""/>
            </a:pPr>
            <a:r>
              <a:rPr lang="en-US" dirty="0">
                <a:ea typeface="Times New Roman"/>
              </a:rPr>
              <a:t>Hence the free concentration is increased not acutely but also chronically at the new steady state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1967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77500" lnSpcReduction="20000"/>
          </a:bodyPr>
          <a:lstStyle/>
          <a:p>
            <a:pPr marL="171450" marR="0" indent="-514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Examples of DIs at Distribution Level</a:t>
            </a:r>
          </a:p>
          <a:p>
            <a:pPr marL="171450" marR="0" indent="-514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 err="1" smtClean="0">
                <a:latin typeface="Times New Roman"/>
                <a:ea typeface="Times New Roman"/>
              </a:rPr>
              <a:t>Cotrimoxazole</a:t>
            </a:r>
            <a:r>
              <a:rPr lang="en-US" b="1" dirty="0" smtClean="0">
                <a:latin typeface="Times New Roman"/>
                <a:ea typeface="Times New Roman"/>
              </a:rPr>
              <a:t> </a:t>
            </a:r>
            <a:endParaRPr lang="en-US" dirty="0" smtClean="0">
              <a:latin typeface="Times New Roman"/>
              <a:ea typeface="Times New Roman"/>
            </a:endParaRPr>
          </a:p>
          <a:p>
            <a:pPr marL="571500" lvl="1" indent="-514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(</a:t>
            </a:r>
            <a:r>
              <a:rPr lang="en-US" dirty="0" err="1" smtClean="0">
                <a:latin typeface="Times New Roman"/>
                <a:ea typeface="Times New Roman"/>
              </a:rPr>
              <a:t>Trimethoprim</a:t>
            </a:r>
            <a:r>
              <a:rPr lang="en-US" dirty="0" smtClean="0">
                <a:latin typeface="Times New Roman"/>
                <a:ea typeface="Times New Roman"/>
              </a:rPr>
              <a:t>/</a:t>
            </a:r>
            <a:r>
              <a:rPr lang="en-US" dirty="0" err="1" smtClean="0">
                <a:latin typeface="Times New Roman"/>
                <a:ea typeface="Times New Roman"/>
              </a:rPr>
              <a:t>sulfamethoxazole</a:t>
            </a:r>
            <a:r>
              <a:rPr lang="en-US" dirty="0" smtClean="0">
                <a:latin typeface="Times New Roman"/>
                <a:ea typeface="Times New Roman"/>
              </a:rPr>
              <a:t>) displaces 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warfarin</a:t>
            </a:r>
            <a:r>
              <a:rPr lang="en-US" dirty="0" smtClean="0">
                <a:latin typeface="Times New Roman"/>
                <a:ea typeface="Times New Roman"/>
              </a:rPr>
              <a:t> (oral anticoagulant) from protein binding sites</a:t>
            </a:r>
          </a:p>
          <a:p>
            <a:pPr marL="971550" lvl="1" indent="-5143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dirty="0" smtClean="0">
                <a:latin typeface="Times New Roman"/>
                <a:ea typeface="Times New Roman"/>
              </a:rPr>
              <a:t>This leads to prolongation of </a:t>
            </a:r>
            <a:r>
              <a:rPr lang="en-US" dirty="0" err="1" smtClean="0">
                <a:latin typeface="Times New Roman"/>
                <a:ea typeface="Times New Roman"/>
              </a:rPr>
              <a:t>prothrombin</a:t>
            </a:r>
            <a:r>
              <a:rPr lang="en-US" dirty="0" smtClean="0">
                <a:latin typeface="Times New Roman"/>
                <a:ea typeface="Times New Roman"/>
              </a:rPr>
              <a:t> time (PTT) and results in increased bleeding</a:t>
            </a:r>
          </a:p>
          <a:p>
            <a:pPr marL="57150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Times New Roman"/>
                <a:ea typeface="Times New Roman"/>
              </a:rPr>
              <a:t>Examples of drugs that alter protein binding and additionally reduce elimination of the displaced drugs causing clinically important DIs and include;</a:t>
            </a:r>
          </a:p>
          <a:p>
            <a:pPr marL="514350" lvl="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b="1" dirty="0" err="1" smtClean="0">
                <a:latin typeface="Times New Roman"/>
                <a:ea typeface="Times New Roman"/>
              </a:rPr>
              <a:t>Phenylbutazone</a:t>
            </a:r>
            <a:r>
              <a:rPr lang="en-US" dirty="0" smtClean="0">
                <a:latin typeface="Times New Roman"/>
                <a:ea typeface="Times New Roman"/>
              </a:rPr>
              <a:t> (NSAID) displaces 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warfarin</a:t>
            </a:r>
            <a:r>
              <a:rPr lang="en-US" dirty="0" smtClean="0">
                <a:latin typeface="Times New Roman"/>
                <a:ea typeface="Times New Roman"/>
              </a:rPr>
              <a:t> from binding sites in albumin and also selectively inhibits metabolism of the pharmacological active (S) – isomer of </a:t>
            </a:r>
            <a:r>
              <a:rPr lang="en-US" dirty="0" err="1" smtClean="0">
                <a:latin typeface="Times New Roman"/>
                <a:ea typeface="Times New Roman"/>
              </a:rPr>
              <a:t>warfarin</a:t>
            </a:r>
            <a:endParaRPr lang="en-US" dirty="0" smtClean="0">
              <a:latin typeface="Times New Roman"/>
              <a:ea typeface="Times New Roman"/>
            </a:endParaRPr>
          </a:p>
          <a:p>
            <a:pPr marL="971550" lvl="1" indent="-51435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Times New Roman"/>
                <a:ea typeface="Times New Roman"/>
              </a:rPr>
              <a:t>This leads to a prolongation of PPT and increased bleeding </a:t>
            </a:r>
          </a:p>
        </p:txBody>
      </p:sp>
    </p:spTree>
    <p:extLst>
      <p:ext uri="{BB962C8B-B14F-4D97-AF65-F5344CB8AC3E}">
        <p14:creationId xmlns:p14="http://schemas.microsoft.com/office/powerpoint/2010/main" val="2119885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Font typeface="+mj-lt"/>
              <a:buAutoNum type="alphaLcParenR" startAt="2"/>
            </a:pPr>
            <a:r>
              <a:rPr lang="en-US" sz="2800" b="1" dirty="0" err="1" smtClean="0">
                <a:solidFill>
                  <a:prstClr val="black"/>
                </a:solidFill>
                <a:ea typeface="Times New Roman"/>
              </a:rPr>
              <a:t>Salicylates</a:t>
            </a:r>
            <a:r>
              <a:rPr lang="en-US" sz="2800" b="1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displaces </a:t>
            </a:r>
            <a:r>
              <a:rPr lang="en-US" sz="2800" dirty="0" err="1" smtClean="0">
                <a:solidFill>
                  <a:srgbClr val="FF0000"/>
                </a:solidFill>
                <a:ea typeface="Times New Roman"/>
              </a:rPr>
              <a:t>methotrexat</a:t>
            </a:r>
            <a:r>
              <a:rPr lang="en-US" sz="2800" dirty="0" err="1" smtClean="0">
                <a:solidFill>
                  <a:prstClr val="black"/>
                </a:solidFill>
                <a:ea typeface="Times New Roman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 (anticancer drug) from binding sites on albumin and also reduce its secretion into the </a:t>
            </a:r>
            <a:r>
              <a:rPr lang="en-US" sz="2800" dirty="0" err="1" smtClean="0">
                <a:solidFill>
                  <a:prstClr val="black"/>
                </a:solidFill>
                <a:ea typeface="Times New Roman"/>
              </a:rPr>
              <a:t>nephron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 by competition with the anion </a:t>
            </a:r>
            <a:r>
              <a:rPr lang="en-US" sz="2800" dirty="0" err="1" smtClean="0">
                <a:solidFill>
                  <a:prstClr val="black"/>
                </a:solidFill>
                <a:ea typeface="Times New Roman"/>
              </a:rPr>
              <a:t>secretory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 carrier</a:t>
            </a:r>
          </a:p>
          <a:p>
            <a:pPr marL="514350" lvl="0" indent="-51435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Font typeface="+mj-lt"/>
              <a:buAutoNum type="alphaLcParenR" startAt="2"/>
            </a:pPr>
            <a:r>
              <a:rPr lang="en-US" sz="2800" b="1" dirty="0" err="1" smtClean="0">
                <a:solidFill>
                  <a:prstClr val="black"/>
                </a:solidFill>
                <a:ea typeface="Times New Roman"/>
              </a:rPr>
              <a:t>Quinidine</a:t>
            </a:r>
            <a:r>
              <a:rPr lang="en-US" sz="2800" b="1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and several other </a:t>
            </a:r>
            <a:r>
              <a:rPr lang="en-US" sz="2800" dirty="0" err="1" smtClean="0">
                <a:solidFill>
                  <a:prstClr val="black"/>
                </a:solidFill>
                <a:ea typeface="Times New Roman"/>
              </a:rPr>
              <a:t>antiariarhythmic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 drugs (including </a:t>
            </a:r>
            <a:r>
              <a:rPr lang="en-US" sz="2800" dirty="0" err="1" smtClean="0">
                <a:solidFill>
                  <a:prstClr val="black"/>
                </a:solidFill>
                <a:ea typeface="Times New Roman"/>
              </a:rPr>
              <a:t>Verapamil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 and </a:t>
            </a:r>
            <a:r>
              <a:rPr lang="en-US" sz="2800" dirty="0" err="1" smtClean="0">
                <a:solidFill>
                  <a:prstClr val="black"/>
                </a:solidFill>
                <a:ea typeface="Times New Roman"/>
              </a:rPr>
              <a:t>amiodarone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) displace </a:t>
            </a:r>
            <a:r>
              <a:rPr lang="en-US" sz="2800" dirty="0" err="1" smtClean="0">
                <a:solidFill>
                  <a:srgbClr val="FF0000"/>
                </a:solidFill>
                <a:ea typeface="Times New Roman"/>
              </a:rPr>
              <a:t>digoxin</a:t>
            </a:r>
            <a:r>
              <a:rPr lang="en-US" sz="2800" dirty="0" smtClean="0">
                <a:solidFill>
                  <a:prstClr val="black"/>
                </a:solidFill>
                <a:ea typeface="Times New Roman"/>
              </a:rPr>
              <a:t> from tissue binding sites and simultaneously reduce its renal excretion.</a:t>
            </a:r>
          </a:p>
          <a:p>
            <a:pPr marL="971550" lvl="1" indent="-514350">
              <a:buClr>
                <a:prstClr val="black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ea typeface="Times New Roman"/>
              </a:rPr>
              <a:t>They can consequently cause severe arrhythmias through </a:t>
            </a:r>
            <a:r>
              <a:rPr lang="en-US" dirty="0" err="1" smtClean="0">
                <a:solidFill>
                  <a:prstClr val="black"/>
                </a:solidFill>
                <a:ea typeface="Times New Roman"/>
              </a:rPr>
              <a:t>digoxin</a:t>
            </a:r>
            <a:r>
              <a:rPr lang="en-US" dirty="0" smtClean="0">
                <a:solidFill>
                  <a:prstClr val="black"/>
                </a:solidFill>
                <a:ea typeface="Times New Roman"/>
              </a:rPr>
              <a:t> toxicity</a:t>
            </a: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53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3. </a:t>
            </a:r>
            <a:r>
              <a:rPr lang="en-US" b="1" u="sng" dirty="0" smtClean="0"/>
              <a:t>METABOLISM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638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Metabolism of drugs can be stimulated (</a:t>
            </a:r>
            <a:r>
              <a:rPr lang="en-US" dirty="0" smtClean="0">
                <a:solidFill>
                  <a:srgbClr val="FF0000"/>
                </a:solidFill>
              </a:rPr>
              <a:t>induced</a:t>
            </a:r>
            <a:r>
              <a:rPr lang="en-US" dirty="0" smtClean="0"/>
              <a:t>) or inhibited by concurrent therapy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/>
              <a:t>Enzyme Induction: </a:t>
            </a:r>
            <a:r>
              <a:rPr lang="en-US" dirty="0" smtClean="0"/>
              <a:t>Stimulation of </a:t>
            </a:r>
            <a:r>
              <a:rPr lang="en-US" dirty="0" err="1" smtClean="0"/>
              <a:t>cytochrome</a:t>
            </a:r>
            <a:r>
              <a:rPr lang="en-US" dirty="0" smtClean="0"/>
              <a:t> P450 </a:t>
            </a:r>
            <a:r>
              <a:rPr lang="en-US" dirty="0" err="1" smtClean="0"/>
              <a:t>isoenzymes</a:t>
            </a:r>
            <a:r>
              <a:rPr lang="en-US" dirty="0" smtClean="0"/>
              <a:t> in the liver and small intestines can be caused by over 200 drugs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Enzyme induction leads to up-regulation of drug-metabolizing activity, usually by enhanced gene transcription, following prolonged exposure to an inducing agent.</a:t>
            </a:r>
          </a:p>
          <a:p>
            <a:pPr lvl="0"/>
            <a:r>
              <a:rPr lang="en-US" dirty="0" smtClean="0"/>
              <a:t>Enhancement of metabolism as a consequence of enzyme induction takes time to be fully exhibited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Maximal effects usually occur after 7 – 10 days and require an equal or longer time to disappear after the enzyme inducer is stopped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05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Examples of DIs due to enzyme induction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Rifampicin</a:t>
            </a:r>
            <a:r>
              <a:rPr lang="en-US" dirty="0" smtClean="0"/>
              <a:t> when given for three days in a week induces the metabolism of;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Warfarin</a:t>
            </a:r>
            <a:r>
              <a:rPr lang="en-US" dirty="0" smtClean="0"/>
              <a:t>, leading to increased bleeding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0000"/>
                </a:solidFill>
              </a:rPr>
              <a:t>Tolbutamide</a:t>
            </a:r>
            <a:r>
              <a:rPr lang="en-US" dirty="0" smtClean="0"/>
              <a:t> (sulfonylurea oral hypoglycemic effect) leading to hyperglycemia in diabetic patients on treatment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0000"/>
                </a:solidFill>
              </a:rPr>
              <a:t>Theophyline</a:t>
            </a:r>
            <a:r>
              <a:rPr lang="en-US" dirty="0" smtClean="0"/>
              <a:t> leading to increased bronchodilator effects in asthma patients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Phenytoin</a:t>
            </a:r>
            <a:r>
              <a:rPr lang="en-US" dirty="0" smtClean="0"/>
              <a:t> (anticonvulsant) induces hepatic </a:t>
            </a:r>
            <a:r>
              <a:rPr lang="en-US" dirty="0" err="1" smtClean="0"/>
              <a:t>microsomal</a:t>
            </a:r>
            <a:r>
              <a:rPr lang="en-US" dirty="0" smtClean="0"/>
              <a:t> drug metabolism of the following drugs, leading to their decreased serum concentration and the following effects;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Methadone</a:t>
            </a:r>
            <a:r>
              <a:rPr lang="en-US" dirty="0" smtClean="0"/>
              <a:t> (</a:t>
            </a:r>
            <a:r>
              <a:rPr lang="en-US" dirty="0" err="1" smtClean="0"/>
              <a:t>opioid</a:t>
            </a:r>
            <a:r>
              <a:rPr lang="en-US" dirty="0" smtClean="0"/>
              <a:t>) leading to withdrawal symptoms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0000"/>
                </a:solidFill>
              </a:rPr>
              <a:t>Theophylline</a:t>
            </a:r>
            <a:r>
              <a:rPr lang="en-US" dirty="0" smtClean="0"/>
              <a:t> leading to </a:t>
            </a:r>
            <a:r>
              <a:rPr lang="en-US" dirty="0" err="1" smtClean="0"/>
              <a:t>decresed</a:t>
            </a:r>
            <a:r>
              <a:rPr lang="en-US" dirty="0" smtClean="0"/>
              <a:t> </a:t>
            </a:r>
            <a:r>
              <a:rPr lang="en-US" dirty="0" err="1" smtClean="0"/>
              <a:t>bronchodilation</a:t>
            </a:r>
            <a:r>
              <a:rPr lang="en-US" dirty="0" smtClean="0"/>
              <a:t> in asthmatic treatment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0000"/>
                </a:solidFill>
              </a:rPr>
              <a:t>Verapamil</a:t>
            </a:r>
            <a:r>
              <a:rPr lang="en-US" dirty="0" smtClean="0"/>
              <a:t> (calcium channel blocker) leading to decreased </a:t>
            </a:r>
            <a:r>
              <a:rPr lang="en-US" dirty="0" err="1" smtClean="0"/>
              <a:t>hypotensive</a:t>
            </a:r>
            <a:r>
              <a:rPr lang="en-US" dirty="0" smtClean="0"/>
              <a:t> effect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08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smtClean="0"/>
              <a:t>Enzyme Inhibition </a:t>
            </a:r>
          </a:p>
          <a:p>
            <a:pPr lvl="0"/>
            <a:r>
              <a:rPr lang="en-US" dirty="0" smtClean="0"/>
              <a:t>Inhibition of metabolism generally takes place more quickly than enzyme induction</a:t>
            </a:r>
          </a:p>
          <a:p>
            <a:pPr lvl="0"/>
            <a:r>
              <a:rPr lang="en-US" dirty="0" smtClean="0"/>
              <a:t>It may begin as soon as sufficient tissue, concurrently of the inhibitor is achieved</a:t>
            </a:r>
          </a:p>
          <a:p>
            <a:pPr lvl="0"/>
            <a:r>
              <a:rPr lang="en-US" dirty="0" smtClean="0"/>
              <a:t>Inhibition of drug metabolizing enzymes leads to an increase in the plasma concentration of the parent drug and reduction in the metabolite. </a:t>
            </a:r>
          </a:p>
          <a:p>
            <a:pPr lvl="0"/>
            <a:r>
              <a:rPr lang="en-US" dirty="0" smtClean="0"/>
              <a:t>i.e. </a:t>
            </a:r>
            <a:r>
              <a:rPr lang="en-US" dirty="0" err="1" smtClean="0"/>
              <a:t>exerggerated</a:t>
            </a:r>
            <a:r>
              <a:rPr lang="en-US" dirty="0" smtClean="0"/>
              <a:t> and prolonged pharmacologic effects of the parent drug and an increased likelihood of its toxicity</a:t>
            </a:r>
          </a:p>
          <a:p>
            <a:pPr lvl="0"/>
            <a:r>
              <a:rPr lang="en-US" dirty="0" smtClean="0"/>
              <a:t>These changes are most critical for drugs that are extensively metabolized and have a narrow therapeutic index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64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Examples of DIs due to enzyme inhibition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Cimetidine</a:t>
            </a:r>
            <a:r>
              <a:rPr lang="en-US" dirty="0" smtClean="0"/>
              <a:t> (H</a:t>
            </a:r>
            <a:r>
              <a:rPr lang="en-US" baseline="-25000" dirty="0" smtClean="0"/>
              <a:t>2</a:t>
            </a:r>
            <a:r>
              <a:rPr lang="en-US" dirty="0" smtClean="0"/>
              <a:t> histamine receptor antagonist used for treatment of PUD-peptic ulcer disease) inhibits hepatic </a:t>
            </a:r>
            <a:r>
              <a:rPr lang="en-US" dirty="0" err="1" smtClean="0"/>
              <a:t>microsomal</a:t>
            </a:r>
            <a:r>
              <a:rPr lang="en-US" dirty="0" smtClean="0"/>
              <a:t> drug metabolizing enzymes and hence inhibits the metabolism of the following drugs;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Diazepam</a:t>
            </a:r>
            <a:r>
              <a:rPr lang="en-US" dirty="0" smtClean="0"/>
              <a:t> (benzodiazepine) leading to increased sedation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Quinidine</a:t>
            </a:r>
            <a:r>
              <a:rPr lang="en-US" dirty="0" smtClean="0"/>
              <a:t> leading to arrhythmias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Theophylline</a:t>
            </a:r>
            <a:r>
              <a:rPr lang="en-US" dirty="0" smtClean="0"/>
              <a:t> leading to </a:t>
            </a:r>
            <a:r>
              <a:rPr lang="en-US" dirty="0" err="1" smtClean="0"/>
              <a:t>theophylline</a:t>
            </a:r>
            <a:r>
              <a:rPr lang="en-US" dirty="0" smtClean="0"/>
              <a:t> toxicity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00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4. </a:t>
            </a:r>
            <a:r>
              <a:rPr lang="en-US" b="1" u="sng" dirty="0" smtClean="0"/>
              <a:t>EXCRETION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main mechanism by which one drug can affect the rate of renal excretion of another are as follows;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Alteration of protein binding and hence excretion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Inhibition of tubular secretion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Alteration of urine flow and/or urine 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54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Inhibition of Tubular Secretion </a:t>
            </a:r>
            <a:endParaRPr lang="en-US" dirty="0" smtClean="0"/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Probenecid</a:t>
            </a:r>
            <a:r>
              <a:rPr lang="en-US" dirty="0" smtClean="0"/>
              <a:t> inhibits active tubular secretion of penicillin leading to decreased renal excretion of penicillin and hence its prolonged action</a:t>
            </a:r>
          </a:p>
          <a:p>
            <a:pPr>
              <a:buNone/>
            </a:pPr>
            <a:r>
              <a:rPr lang="en-US" b="1" dirty="0" smtClean="0"/>
              <a:t>Alteration of urine flow and pH</a:t>
            </a:r>
            <a:endParaRPr lang="en-US" dirty="0" smtClean="0"/>
          </a:p>
          <a:p>
            <a:pPr lvl="0"/>
            <a:r>
              <a:rPr lang="en-US" dirty="0" smtClean="0"/>
              <a:t>Drugs which alter urinary pH may change the ionization state of drugs that are week acids or weak bases leading to changes in renal tubular </a:t>
            </a:r>
            <a:r>
              <a:rPr lang="en-US" dirty="0" err="1" smtClean="0"/>
              <a:t>reabsorption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This is clinically important when it is necessary to accelerate the excretion of drugs by the kidney e.g. in the case of an overdose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990600"/>
          </a:xfrm>
        </p:spPr>
        <p:txBody>
          <a:bodyPr/>
          <a:lstStyle/>
          <a:p>
            <a:r>
              <a:rPr lang="en-US" b="1" dirty="0" smtClean="0"/>
              <a:t>DRUG INTERACTIONS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486400"/>
          </a:xfrm>
        </p:spPr>
        <p:txBody>
          <a:bodyPr>
            <a:normAutofit fontScale="85000" lnSpcReduction="1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latin typeface="Times New Roman"/>
                <a:ea typeface="Times New Roman"/>
              </a:rPr>
              <a:t>Defination</a:t>
            </a:r>
            <a:r>
              <a:rPr lang="en-US" b="1" dirty="0" smtClean="0">
                <a:latin typeface="Times New Roman"/>
                <a:ea typeface="Times New Roman"/>
              </a:rPr>
              <a:t>: </a:t>
            </a:r>
            <a:r>
              <a:rPr lang="en-US" dirty="0" smtClean="0">
                <a:latin typeface="Times New Roman"/>
                <a:ea typeface="Times New Roman"/>
              </a:rPr>
              <a:t>When one drug A alters the intensity of pharmacological effects of another drug B given concurrently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 smtClean="0">
                <a:latin typeface="Times New Roman"/>
                <a:ea typeface="Times New Roman"/>
              </a:rPr>
              <a:t>IMPORTANCE </a:t>
            </a:r>
            <a:endParaRPr lang="en-US" u="sng" dirty="0" smtClean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The incidence of clinical drug-drug interactions (DIs) range from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3 – 5% in patients taking a few drugs to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20% in patients receiving 10 – 20 drugs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Approximately 3% of hospital admissions are related to DIs</a:t>
            </a:r>
          </a:p>
        </p:txBody>
      </p:sp>
    </p:spTree>
    <p:extLst>
      <p:ext uri="{BB962C8B-B14F-4D97-AF65-F5344CB8AC3E}">
        <p14:creationId xmlns:p14="http://schemas.microsoft.com/office/powerpoint/2010/main" val="265523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/>
              <a:t>Examples </a:t>
            </a:r>
          </a:p>
          <a:p>
            <a:pPr lvl="0"/>
            <a:r>
              <a:rPr lang="en-US" dirty="0" smtClean="0"/>
              <a:t>When a patient takes an overdose of a weak acid e.g. </a:t>
            </a:r>
            <a:r>
              <a:rPr lang="en-US" dirty="0" smtClean="0">
                <a:solidFill>
                  <a:srgbClr val="FF0000"/>
                </a:solidFill>
              </a:rPr>
              <a:t>ASA</a:t>
            </a:r>
            <a:r>
              <a:rPr lang="en-US" dirty="0" smtClean="0"/>
              <a:t> (Aspirin) or </a:t>
            </a:r>
            <a:r>
              <a:rPr lang="en-US" dirty="0" err="1" smtClean="0">
                <a:solidFill>
                  <a:srgbClr val="FF0000"/>
                </a:solidFill>
              </a:rPr>
              <a:t>phenobarbitone</a:t>
            </a:r>
            <a:r>
              <a:rPr lang="en-US" dirty="0" smtClean="0"/>
              <a:t>, its excretion may be accelerated by </a:t>
            </a:r>
            <a:r>
              <a:rPr lang="en-US" dirty="0" err="1" smtClean="0"/>
              <a:t>alkanizing</a:t>
            </a:r>
            <a:r>
              <a:rPr lang="en-US" dirty="0" smtClean="0"/>
              <a:t> the urine e.g. by giving </a:t>
            </a:r>
            <a:r>
              <a:rPr lang="en-US" dirty="0" smtClean="0">
                <a:solidFill>
                  <a:srgbClr val="FF0000"/>
                </a:solidFill>
              </a:rPr>
              <a:t>NaHCO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This is because a drug that is a weak acid dissociates to its charged polar form in alkaline solution and this form cannot readily diffuse from the renal tubule back into the blood (Henderson-</a:t>
            </a:r>
            <a:r>
              <a:rPr lang="en-US" dirty="0" err="1" smtClean="0"/>
              <a:t>Hasselbalch</a:t>
            </a:r>
            <a:r>
              <a:rPr lang="en-US" dirty="0" smtClean="0"/>
              <a:t> equation)</a:t>
            </a:r>
          </a:p>
          <a:p>
            <a:pPr lvl="0"/>
            <a:r>
              <a:rPr lang="en-US" dirty="0" smtClean="0"/>
              <a:t>Conversely, excretion of a weak base e.g. </a:t>
            </a:r>
            <a:r>
              <a:rPr lang="en-US" dirty="0" err="1" smtClean="0">
                <a:solidFill>
                  <a:srgbClr val="FF0000"/>
                </a:solidFill>
              </a:rPr>
              <a:t>Pyrimethamine</a:t>
            </a:r>
            <a:r>
              <a:rPr lang="en-US" dirty="0" smtClean="0"/>
              <a:t> or </a:t>
            </a:r>
            <a:r>
              <a:rPr lang="en-US" dirty="0" err="1" smtClean="0">
                <a:solidFill>
                  <a:srgbClr val="FF0000"/>
                </a:solidFill>
              </a:rPr>
              <a:t>Pethidine</a:t>
            </a:r>
            <a:r>
              <a:rPr lang="en-US" dirty="0" smtClean="0"/>
              <a:t> may be accelerated by acidifying the urine e.g. by administration of </a:t>
            </a:r>
            <a:r>
              <a:rPr lang="en-US" dirty="0" smtClean="0">
                <a:solidFill>
                  <a:srgbClr val="FF0000"/>
                </a:solidFill>
              </a:rPr>
              <a:t>NH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Cl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53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Pharmacodynamic</a:t>
            </a:r>
            <a:r>
              <a:rPr lang="en-US" b="1" dirty="0" smtClean="0"/>
              <a:t> 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876800"/>
          </a:xfrm>
        </p:spPr>
        <p:txBody>
          <a:bodyPr/>
          <a:lstStyle/>
          <a:p>
            <a:r>
              <a:rPr lang="en-US" dirty="0" smtClean="0"/>
              <a:t>These may occur through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Direct mechanism</a:t>
            </a:r>
          </a:p>
          <a:p>
            <a:pPr lvl="1"/>
            <a:r>
              <a:rPr lang="en-US" dirty="0" smtClean="0"/>
              <a:t>When drugs interact at a common receptor site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Indirect mechanism</a:t>
            </a:r>
          </a:p>
          <a:p>
            <a:pPr lvl="1"/>
            <a:r>
              <a:rPr lang="en-US" dirty="0" smtClean="0"/>
              <a:t>When drugs have additive or inhibitory effects due to actions at different sites in an organ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74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Methods of </a:t>
            </a:r>
            <a:r>
              <a:rPr lang="en-US" b="1" dirty="0" err="1" smtClean="0"/>
              <a:t>Pharmacodynamic</a:t>
            </a:r>
            <a:r>
              <a:rPr lang="en-US" b="1" dirty="0" smtClean="0"/>
              <a:t> 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876800"/>
          </a:xfrm>
        </p:spPr>
        <p:txBody>
          <a:bodyPr/>
          <a:lstStyle/>
          <a:p>
            <a:r>
              <a:rPr lang="en-US" dirty="0" smtClean="0"/>
              <a:t>These occur through various mechanisms;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drugs with similar pharmacologic effects are administered concurrently, an additive or synergistic response is usually seen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Conversely, drugs with opposing pharmacologic effects may reduce the response to one or both drugs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28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372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Interactions based on an additive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This describes the combined effect of two drugs that is equal to the sum of the effect of each drug given alone</a:t>
            </a:r>
          </a:p>
          <a:p>
            <a:pPr lvl="1"/>
            <a:r>
              <a:rPr lang="en-US" dirty="0" smtClean="0"/>
              <a:t>Hence there is an arithmetic summing of the effects of the two drugs (1+1=2)</a:t>
            </a:r>
          </a:p>
          <a:p>
            <a:pPr lvl="0"/>
            <a:r>
              <a:rPr lang="en-US" dirty="0" smtClean="0"/>
              <a:t>The two drugs may or may not act on the same receptor to produce such an effect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251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/>
              <a:t>Examples </a:t>
            </a:r>
          </a:p>
          <a:p>
            <a:pPr lvl="0"/>
            <a:r>
              <a:rPr lang="en-US" dirty="0" smtClean="0"/>
              <a:t>The additive depression of CNS function caused by concurrent administration of </a:t>
            </a:r>
            <a:r>
              <a:rPr lang="en-US" dirty="0" smtClean="0">
                <a:solidFill>
                  <a:srgbClr val="FF0000"/>
                </a:solidFill>
              </a:rPr>
              <a:t>Diazepam</a:t>
            </a:r>
            <a:r>
              <a:rPr lang="en-US" dirty="0" smtClean="0"/>
              <a:t> (a sedative hypnotic) with </a:t>
            </a:r>
            <a:r>
              <a:rPr lang="en-US" dirty="0" err="1" smtClean="0">
                <a:solidFill>
                  <a:srgbClr val="FF0000"/>
                </a:solidFill>
              </a:rPr>
              <a:t>Pethidine</a:t>
            </a:r>
            <a:r>
              <a:rPr lang="en-US" dirty="0" smtClean="0"/>
              <a:t> (an </a:t>
            </a:r>
            <a:r>
              <a:rPr lang="en-US" dirty="0" err="1" smtClean="0"/>
              <a:t>Opioid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The concomitant use of several antihypertensive drugs with different mechanisms and sites of action to lower blood pressure in hypertensive patients e.g. </a:t>
            </a:r>
            <a:r>
              <a:rPr lang="en-US" dirty="0" err="1" smtClean="0">
                <a:solidFill>
                  <a:srgbClr val="FF0000"/>
                </a:solidFill>
              </a:rPr>
              <a:t>Enalapril</a:t>
            </a:r>
            <a:r>
              <a:rPr lang="en-US" dirty="0" smtClean="0"/>
              <a:t> (ACE – inhibitor) and </a:t>
            </a:r>
            <a:r>
              <a:rPr lang="en-US" dirty="0" err="1" smtClean="0">
                <a:solidFill>
                  <a:srgbClr val="FF0000"/>
                </a:solidFill>
              </a:rPr>
              <a:t>Chlorthalidone</a:t>
            </a:r>
            <a:r>
              <a:rPr lang="en-US" dirty="0" smtClean="0"/>
              <a:t> (</a:t>
            </a:r>
            <a:r>
              <a:rPr lang="en-US" dirty="0" err="1" smtClean="0"/>
              <a:t>Thiazide</a:t>
            </a:r>
            <a:r>
              <a:rPr lang="en-US" dirty="0" smtClean="0"/>
              <a:t> diuretic) </a:t>
            </a:r>
          </a:p>
          <a:p>
            <a:pPr lvl="0"/>
            <a:r>
              <a:rPr lang="en-US" dirty="0" smtClean="0"/>
              <a:t>Enhanced potential for excessive bleeding when </a:t>
            </a:r>
            <a:r>
              <a:rPr lang="en-US" dirty="0" err="1" smtClean="0"/>
              <a:t>Warfin</a:t>
            </a:r>
            <a:r>
              <a:rPr lang="en-US" dirty="0" smtClean="0"/>
              <a:t> is co-administered with ASA (inhibits platelet aggregation. Large doses have </a:t>
            </a:r>
            <a:r>
              <a:rPr lang="en-US" dirty="0" err="1" smtClean="0"/>
              <a:t>hypothrombinemic</a:t>
            </a:r>
            <a:r>
              <a:rPr lang="en-US" dirty="0" smtClean="0"/>
              <a:t> effects)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6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b="1" dirty="0" smtClean="0">
                <a:latin typeface="Times New Roman"/>
                <a:ea typeface="Times New Roman"/>
              </a:rPr>
              <a:t>Interactions based on synergistic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55000" lnSpcReduction="20000"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Font typeface="Symbol"/>
              <a:buChar char=""/>
            </a:pP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Synergism is said to occur when the effects of two or more drugs used together are significantly greater than expected from their effects when used individually (1+1&gt;2)</a:t>
            </a:r>
          </a:p>
          <a:p>
            <a:pPr marL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None/>
            </a:pPr>
            <a:r>
              <a:rPr lang="en-US" sz="3300" b="1" dirty="0" smtClean="0">
                <a:solidFill>
                  <a:prstClr val="black"/>
                </a:solidFill>
                <a:ea typeface="Times New Roman"/>
              </a:rPr>
              <a:t>Examples </a:t>
            </a:r>
            <a:endParaRPr lang="en-US" sz="3300" dirty="0" smtClean="0">
              <a:solidFill>
                <a:prstClr val="black"/>
              </a:solidFill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Font typeface="Symbol"/>
              <a:buChar char=""/>
            </a:pPr>
            <a:r>
              <a:rPr lang="en-US" sz="3300" dirty="0" err="1" smtClean="0">
                <a:solidFill>
                  <a:srgbClr val="FF0000"/>
                </a:solidFill>
                <a:ea typeface="Times New Roman"/>
              </a:rPr>
              <a:t>Trimethoprim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and </a:t>
            </a:r>
            <a:r>
              <a:rPr lang="en-US" sz="3300" dirty="0" err="1" smtClean="0">
                <a:solidFill>
                  <a:srgbClr val="FF0000"/>
                </a:solidFill>
                <a:ea typeface="Times New Roman"/>
              </a:rPr>
              <a:t>sulfamethoxazole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in </a:t>
            </a:r>
            <a:r>
              <a:rPr lang="en-US" sz="3300" dirty="0" err="1" smtClean="0">
                <a:solidFill>
                  <a:srgbClr val="FF0000"/>
                </a:solidFill>
                <a:ea typeface="Times New Roman"/>
              </a:rPr>
              <a:t>cotrimoxazole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block two sequential steps in folic acid synthetic pathway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/>
              <a:buChar char=""/>
            </a:pPr>
            <a:r>
              <a:rPr lang="en-US" sz="2700" dirty="0" smtClean="0">
                <a:solidFill>
                  <a:prstClr val="black"/>
                </a:solidFill>
                <a:ea typeface="Times New Roman"/>
              </a:rPr>
              <a:t>This results in a much more complete inhibition of bacterial growth (</a:t>
            </a:r>
            <a:r>
              <a:rPr lang="en-US" sz="2700" dirty="0" smtClean="0">
                <a:solidFill>
                  <a:srgbClr val="FF0000"/>
                </a:solidFill>
                <a:ea typeface="Times New Roman"/>
              </a:rPr>
              <a:t>bactericidal</a:t>
            </a:r>
            <a:r>
              <a:rPr lang="en-US" sz="2700" dirty="0" smtClean="0">
                <a:solidFill>
                  <a:prstClr val="black"/>
                </a:solidFill>
                <a:ea typeface="Times New Roman"/>
              </a:rPr>
              <a:t> </a:t>
            </a:r>
            <a:r>
              <a:rPr lang="en-US" sz="2700" dirty="0" smtClean="0">
                <a:solidFill>
                  <a:srgbClr val="FF0000"/>
                </a:solidFill>
                <a:ea typeface="Times New Roman"/>
              </a:rPr>
              <a:t>effect-kills</a:t>
            </a:r>
            <a:r>
              <a:rPr lang="en-US" sz="2700" dirty="0" smtClean="0">
                <a:solidFill>
                  <a:prstClr val="black"/>
                </a:solidFill>
                <a:ea typeface="Times New Roman"/>
              </a:rPr>
              <a:t> bacteria) than achieved by either drug alone (</a:t>
            </a:r>
            <a:r>
              <a:rPr lang="en-US" sz="2700" dirty="0" err="1" smtClean="0">
                <a:solidFill>
                  <a:srgbClr val="FF0000"/>
                </a:solidFill>
                <a:ea typeface="Times New Roman"/>
              </a:rPr>
              <a:t>bacteriostatic</a:t>
            </a:r>
            <a:r>
              <a:rPr lang="en-US" sz="2700" dirty="0" smtClean="0">
                <a:solidFill>
                  <a:srgbClr val="FF0000"/>
                </a:solidFill>
                <a:ea typeface="Times New Roman"/>
              </a:rPr>
              <a:t>-stops</a:t>
            </a:r>
            <a:r>
              <a:rPr lang="en-US" sz="2700" dirty="0" smtClean="0">
                <a:solidFill>
                  <a:prstClr val="black"/>
                </a:solidFill>
                <a:ea typeface="Times New Roman"/>
              </a:rPr>
              <a:t> bacterial multiplication but does not kill)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Font typeface="Symbol"/>
              <a:buChar char=""/>
            </a:pPr>
            <a:r>
              <a:rPr lang="en-US" sz="3300" dirty="0" err="1" smtClean="0">
                <a:solidFill>
                  <a:prstClr val="black"/>
                </a:solidFill>
                <a:ea typeface="Times New Roman"/>
              </a:rPr>
              <a:t>Clavulanic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acid (a β-</a:t>
            </a:r>
            <a:r>
              <a:rPr lang="en-US" sz="3300" dirty="0" err="1" smtClean="0">
                <a:solidFill>
                  <a:prstClr val="black"/>
                </a:solidFill>
                <a:ea typeface="Times New Roman"/>
              </a:rPr>
              <a:t>lactamase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inhibitor) inhibits enzymatic inactivation of amoxicillin (β-</a:t>
            </a:r>
            <a:r>
              <a:rPr lang="en-US" sz="3300" dirty="0" err="1" smtClean="0">
                <a:solidFill>
                  <a:prstClr val="black"/>
                </a:solidFill>
                <a:ea typeface="Times New Roman"/>
              </a:rPr>
              <a:t>lactam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Antibiotic) when given concurrently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Clr>
                <a:prstClr val="black"/>
              </a:buClr>
              <a:buFont typeface="Wingdings"/>
              <a:buChar char=""/>
            </a:pPr>
            <a:r>
              <a:rPr lang="en-US" sz="2700" dirty="0" smtClean="0">
                <a:solidFill>
                  <a:prstClr val="black"/>
                </a:solidFill>
                <a:ea typeface="Times New Roman"/>
              </a:rPr>
              <a:t>This reduces antibiotic resistance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Font typeface="Symbol"/>
              <a:buChar char=""/>
            </a:pPr>
            <a:r>
              <a:rPr lang="en-US" sz="3300" dirty="0" err="1" smtClean="0">
                <a:solidFill>
                  <a:srgbClr val="FF0000"/>
                </a:solidFill>
                <a:ea typeface="Times New Roman"/>
              </a:rPr>
              <a:t>Penicillins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(and other inhibitors of cell wall synthesis) increase uptake of </a:t>
            </a:r>
            <a:r>
              <a:rPr lang="en-US" sz="3300" dirty="0" err="1" smtClean="0">
                <a:solidFill>
                  <a:srgbClr val="FF0000"/>
                </a:solidFill>
                <a:ea typeface="Times New Roman"/>
              </a:rPr>
              <a:t>aminoglycosides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by a number of bacteria e.g. staphylococci, </a:t>
            </a:r>
            <a:r>
              <a:rPr lang="en-US" sz="3300" dirty="0" err="1" smtClean="0">
                <a:solidFill>
                  <a:prstClr val="black"/>
                </a:solidFill>
                <a:ea typeface="Times New Roman"/>
              </a:rPr>
              <a:t>enterococci</a:t>
            </a:r>
            <a:r>
              <a:rPr lang="en-US" sz="3300" dirty="0" smtClean="0">
                <a:solidFill>
                  <a:prstClr val="black"/>
                </a:solidFill>
                <a:ea typeface="Times New Roman"/>
              </a:rPr>
              <a:t> and streptococci.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endParaRPr lang="en-US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6203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b="1" dirty="0" smtClean="0">
                <a:latin typeface="Times New Roman"/>
                <a:ea typeface="Times New Roman"/>
              </a:rPr>
              <a:t>Interactions based on antagonistic (opposing) action/effect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105400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In antagonism, the effect of two drugs given together is less than the sum of the responses to the same doses given separately;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One drug interferes with the action of another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Times New Roman"/>
                <a:ea typeface="Times New Roman"/>
              </a:rPr>
              <a:t>Examples </a:t>
            </a:r>
            <a:endParaRPr lang="en-US" dirty="0" smtClean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Propranolol</a:t>
            </a:r>
            <a:r>
              <a:rPr lang="en-US" dirty="0" smtClean="0">
                <a:latin typeface="Times New Roman"/>
                <a:ea typeface="Times New Roman"/>
              </a:rPr>
              <a:t> (β-receptor antagonist) diminishes the bronchodilator effect of 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salbutamol</a:t>
            </a:r>
            <a:r>
              <a:rPr lang="en-US" dirty="0" smtClean="0">
                <a:latin typeface="Times New Roman"/>
                <a:ea typeface="Times New Roman"/>
              </a:rPr>
              <a:t> (β</a:t>
            </a:r>
            <a:r>
              <a:rPr lang="en-US" baseline="-25000" dirty="0" smtClean="0">
                <a:latin typeface="Times New Roman"/>
                <a:ea typeface="Times New Roman"/>
              </a:rPr>
              <a:t>2</a:t>
            </a:r>
            <a:r>
              <a:rPr lang="en-US" dirty="0" smtClean="0">
                <a:latin typeface="Times New Roman"/>
                <a:ea typeface="Times New Roman"/>
              </a:rPr>
              <a:t>-adrenoreceptor agonist) if given concurrently is a harmful competitive antagonist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Naloxone</a:t>
            </a:r>
            <a:r>
              <a:rPr lang="en-US" dirty="0" smtClean="0">
                <a:latin typeface="Times New Roman"/>
                <a:ea typeface="Times New Roman"/>
              </a:rPr>
              <a:t> reverses the respiratory depression caused by </a:t>
            </a:r>
            <a:r>
              <a:rPr lang="en-US" dirty="0" err="1" smtClean="0">
                <a:latin typeface="Times New Roman"/>
                <a:ea typeface="Times New Roman"/>
              </a:rPr>
              <a:t>opioids</a:t>
            </a:r>
            <a:r>
              <a:rPr lang="en-US" dirty="0" smtClean="0">
                <a:latin typeface="Times New Roman"/>
                <a:ea typeface="Times New Roman"/>
              </a:rPr>
              <a:t> e.g. 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pethidine</a:t>
            </a:r>
            <a:r>
              <a:rPr lang="en-US" dirty="0" smtClean="0">
                <a:latin typeface="Times New Roman"/>
                <a:ea typeface="Times New Roman"/>
              </a:rPr>
              <a:t> by competing for the same receptor site. This is a beneficial competitive antagonism process especially in eliminating </a:t>
            </a:r>
            <a:r>
              <a:rPr lang="en-US" dirty="0" err="1" smtClean="0">
                <a:latin typeface="Times New Roman"/>
                <a:ea typeface="Times New Roman"/>
              </a:rPr>
              <a:t>opioid</a:t>
            </a:r>
            <a:r>
              <a:rPr lang="en-US" dirty="0" smtClean="0">
                <a:latin typeface="Times New Roman"/>
                <a:ea typeface="Times New Roman"/>
              </a:rPr>
              <a:t> toxicity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err="1" smtClean="0">
                <a:latin typeface="Times New Roman"/>
                <a:ea typeface="Times New Roman"/>
              </a:rPr>
              <a:t>Dimercaprol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chelates</a:t>
            </a:r>
            <a:r>
              <a:rPr lang="en-US" dirty="0" smtClean="0">
                <a:latin typeface="Times New Roman"/>
                <a:ea typeface="Times New Roman"/>
              </a:rPr>
              <a:t> with various metals e.g. copper to decrease their toxicity, this is a beneficial chemical antagonism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In chemical antagonism, the drug bind to another to prevent its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54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>
                <a:latin typeface="Times New Roman"/>
                <a:ea typeface="Times New Roman"/>
              </a:rPr>
              <a:t>Combined Toxicity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The combined use of two or more drugs, each of which has toxic effects on the same organ can greatly increase the likelihood of organ damage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Times New Roman"/>
                <a:ea typeface="Times New Roman"/>
              </a:rPr>
              <a:t>Example </a:t>
            </a:r>
            <a:endParaRPr lang="en-US" dirty="0" smtClean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Concurrent administration of 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gentamycin</a:t>
            </a:r>
            <a:r>
              <a:rPr lang="en-US" dirty="0" smtClean="0">
                <a:latin typeface="Times New Roman"/>
                <a:ea typeface="Times New Roman"/>
              </a:rPr>
              <a:t> (</a:t>
            </a:r>
            <a:r>
              <a:rPr lang="en-US" dirty="0" err="1" smtClean="0">
                <a:latin typeface="Times New Roman"/>
                <a:ea typeface="Times New Roman"/>
              </a:rPr>
              <a:t>aminoglycoside</a:t>
            </a:r>
            <a:r>
              <a:rPr lang="en-US" dirty="0" smtClean="0">
                <a:latin typeface="Times New Roman"/>
                <a:ea typeface="Times New Roman"/>
              </a:rPr>
              <a:t>) with </a:t>
            </a:r>
            <a:r>
              <a:rPr lang="en-US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vancomycin</a:t>
            </a:r>
            <a:r>
              <a:rPr lang="en-US" dirty="0" smtClean="0">
                <a:latin typeface="Times New Roman"/>
                <a:ea typeface="Times New Roman"/>
              </a:rPr>
              <a:t> (glycopeptides AB) both of which are </a:t>
            </a:r>
            <a:r>
              <a:rPr lang="en-US" dirty="0" err="1" smtClean="0">
                <a:latin typeface="Times New Roman"/>
                <a:ea typeface="Times New Roman"/>
              </a:rPr>
              <a:t>nephrotoxic</a:t>
            </a:r>
            <a:r>
              <a:rPr lang="en-US" dirty="0" smtClean="0">
                <a:latin typeface="Times New Roman"/>
                <a:ea typeface="Times New Roman"/>
              </a:rPr>
              <a:t>, increases the likelihood of kidney damage even though the dose of either drug alone may be insufficient to produce </a:t>
            </a:r>
            <a:r>
              <a:rPr lang="en-US" dirty="0" err="1" smtClean="0">
                <a:latin typeface="Times New Roman"/>
                <a:ea typeface="Times New Roman"/>
              </a:rPr>
              <a:t>nephrotoxicity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0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324600"/>
          </a:xfrm>
        </p:spPr>
        <p:txBody>
          <a:bodyPr/>
          <a:lstStyle/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sz="2000" dirty="0" smtClean="0">
                <a:ea typeface="Times New Roman"/>
              </a:rPr>
              <a:t>The use of several drugs concurrently (</a:t>
            </a:r>
            <a:r>
              <a:rPr lang="en-US" sz="2000" dirty="0" err="1" smtClean="0">
                <a:ea typeface="Times New Roman"/>
              </a:rPr>
              <a:t>polypharmacy</a:t>
            </a:r>
            <a:r>
              <a:rPr lang="en-US" sz="2000" dirty="0" smtClean="0">
                <a:ea typeface="Times New Roman"/>
              </a:rPr>
              <a:t>) is often essential to obtain a desired therapeutic effect or to treat coexisting diseases e.g. treatment of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000" dirty="0" smtClean="0">
                <a:ea typeface="Times New Roman"/>
              </a:rPr>
              <a:t>Hypertension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000" dirty="0" smtClean="0">
                <a:ea typeface="Times New Roman"/>
              </a:rPr>
              <a:t>Heart failure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000" dirty="0" smtClean="0">
                <a:ea typeface="Times New Roman"/>
              </a:rPr>
              <a:t>Cancer (delay emergency of drug resistant malignant cells)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000" dirty="0" smtClean="0">
                <a:ea typeface="Times New Roman"/>
              </a:rPr>
              <a:t>Certain infectious diseases e.g. TB, AIDS (delay resistance)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sz="2000" dirty="0" smtClean="0">
                <a:ea typeface="Times New Roman"/>
              </a:rPr>
              <a:t>During </a:t>
            </a:r>
            <a:r>
              <a:rPr lang="en-US" sz="2000" dirty="0" err="1" smtClean="0">
                <a:ea typeface="Times New Roman"/>
              </a:rPr>
              <a:t>polypharmacy</a:t>
            </a:r>
            <a:r>
              <a:rPr lang="en-US" sz="2000" dirty="0" smtClean="0">
                <a:ea typeface="Times New Roman"/>
              </a:rPr>
              <a:t> the physician needs to know whether a specific combination in a given patient has the potential to result in an interaction and if so how to;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000" dirty="0" smtClean="0">
                <a:ea typeface="Times New Roman"/>
              </a:rPr>
              <a:t>Take advantage of the interaction if it leads to improvement in therapy (beneficial drug interactions) or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sz="2000" dirty="0" smtClean="0">
                <a:ea typeface="Times New Roman"/>
              </a:rPr>
              <a:t>How to avoid the consequences of an adverse DI</a:t>
            </a:r>
          </a:p>
        </p:txBody>
      </p:sp>
    </p:spTree>
    <p:extLst>
      <p:ext uri="{BB962C8B-B14F-4D97-AF65-F5344CB8AC3E}">
        <p14:creationId xmlns:p14="http://schemas.microsoft.com/office/powerpoint/2010/main" val="167702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77500" lnSpcReduction="20000"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 smtClean="0">
                <a:latin typeface="Times New Roman"/>
                <a:ea typeface="Times New Roman"/>
              </a:rPr>
              <a:t>CLASSIFICATION OF DRUG INTERACTIONS</a:t>
            </a:r>
            <a:endParaRPr lang="en-US" u="sng" dirty="0" smtClean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Inconsequential: DIs that are clinically relevant 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Harmful (minor to moderate DIs)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Life threatening/fatal (major or severe DIs)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Beneficial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 smtClean="0">
                <a:latin typeface="Times New Roman"/>
                <a:ea typeface="Times New Roman"/>
              </a:rPr>
              <a:t>CLINICAL SIGNIFICANCE OF DIS</a:t>
            </a:r>
            <a:endParaRPr lang="en-US" u="sng" dirty="0" smtClean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Is a measure of the degree to which the underlying disease or condition of the patient is affected by the DI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Severity can be graded as;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Minor: Potential harm to the patient is slight or unlikely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Moderate: Potential harm possible and intervention/monitoring may be necessary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Major: Outcome may be life threatening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9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/>
                <a:ea typeface="Times New Roman"/>
              </a:rPr>
              <a:t>Mechanisms of Drug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Pharmacokinetic DIs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Those which affect the absorption, distribution, metabolism and excretion of drugs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err="1" smtClean="0">
                <a:latin typeface="Times New Roman"/>
                <a:ea typeface="Times New Roman"/>
              </a:rPr>
              <a:t>Pharmacodynamic</a:t>
            </a:r>
            <a:r>
              <a:rPr lang="en-US" dirty="0" smtClean="0">
                <a:latin typeface="Times New Roman"/>
                <a:ea typeface="Times New Roman"/>
              </a:rPr>
              <a:t> DIs may occur through;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Direct mechanism: When drugs interact at a common receptor site or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Indirect mechanism: When drugs have additive or inhibitory effect due to actions at different sites in an organ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Combined DIs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2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Times New Roman"/>
                <a:ea typeface="Times New Roman"/>
              </a:rPr>
              <a:t>Pharmacokinetics Drug Interactions</a:t>
            </a:r>
            <a:br>
              <a:rPr lang="en-US" b="1" dirty="0" smtClean="0">
                <a:latin typeface="Times New Roman"/>
                <a:ea typeface="Times New Roman"/>
              </a:rPr>
            </a:br>
            <a:r>
              <a:rPr lang="en-US" b="1" dirty="0" smtClean="0">
                <a:latin typeface="Times New Roman"/>
                <a:ea typeface="Times New Roman"/>
              </a:rPr>
              <a:t>1. </a:t>
            </a:r>
            <a:r>
              <a:rPr lang="en-US" b="1" u="sng" dirty="0" smtClean="0">
                <a:latin typeface="Times New Roman"/>
                <a:ea typeface="Times New Roman"/>
              </a:rPr>
              <a:t>ABSORPTION</a:t>
            </a:r>
            <a:r>
              <a:rPr lang="en-US" b="1" dirty="0" smtClean="0">
                <a:latin typeface="Times New Roman"/>
                <a:ea typeface="Times New Roman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The GIT absorption of drugs may be affected by concurrent use of other agents that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Have a large surface area upon which the drug can be absorbed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Bind (adsorb) or </a:t>
            </a:r>
            <a:r>
              <a:rPr lang="en-US" dirty="0" err="1" smtClean="0">
                <a:latin typeface="Times New Roman"/>
                <a:ea typeface="Times New Roman"/>
              </a:rPr>
              <a:t>chelate</a:t>
            </a:r>
            <a:endParaRPr lang="en-US" dirty="0" smtClean="0">
              <a:latin typeface="Times New Roman"/>
              <a:ea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Alter gastric pH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Alter GIT motility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Affect transport proteins such as P-glycoprotein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1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Example of DIs at Absorption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Chelation</a:t>
            </a:r>
            <a:r>
              <a:rPr lang="en-US" b="1" dirty="0" smtClean="0"/>
              <a:t> </a:t>
            </a:r>
            <a:endParaRPr lang="en-US" dirty="0" smtClean="0"/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 err="1" smtClean="0"/>
              <a:t>Aluminium</a:t>
            </a:r>
            <a:r>
              <a:rPr lang="en-US" dirty="0" smtClean="0"/>
              <a:t>, calcium and magnesium ions contained in antacids form insoluble complexes with </a:t>
            </a:r>
            <a:r>
              <a:rPr lang="en-US" dirty="0" smtClean="0">
                <a:solidFill>
                  <a:srgbClr val="FF0000"/>
                </a:solidFill>
              </a:rPr>
              <a:t>tetracycline antibiotics, </a:t>
            </a:r>
            <a:r>
              <a:rPr lang="en-US" dirty="0" err="1" smtClean="0">
                <a:solidFill>
                  <a:srgbClr val="FF0000"/>
                </a:solidFill>
              </a:rPr>
              <a:t>quinolone</a:t>
            </a:r>
            <a:r>
              <a:rPr lang="en-US" dirty="0" smtClean="0">
                <a:solidFill>
                  <a:srgbClr val="FF0000"/>
                </a:solidFill>
              </a:rPr>
              <a:t> antibiotics or </a:t>
            </a:r>
            <a:r>
              <a:rPr lang="en-US" dirty="0" err="1" smtClean="0">
                <a:solidFill>
                  <a:srgbClr val="FF0000"/>
                </a:solidFill>
              </a:rPr>
              <a:t>thyroxine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leading to reduced GIT absorption of the latter drugs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0000"/>
                </a:solidFill>
              </a:rPr>
              <a:t>Colestyramine</a:t>
            </a:r>
            <a:r>
              <a:rPr lang="en-US" dirty="0" smtClean="0"/>
              <a:t> (bile acid binding resin used to treat </a:t>
            </a:r>
            <a:r>
              <a:rPr lang="en-US" dirty="0" err="1" smtClean="0"/>
              <a:t>hypercholesterolaemia</a:t>
            </a:r>
            <a:r>
              <a:rPr lang="en-US" dirty="0" smtClean="0"/>
              <a:t>) binds (</a:t>
            </a:r>
            <a:r>
              <a:rPr lang="en-US" dirty="0" err="1" smtClean="0"/>
              <a:t>chelates</a:t>
            </a:r>
            <a:r>
              <a:rPr lang="en-US" dirty="0" smtClean="0"/>
              <a:t>) several drugs e.g. </a:t>
            </a:r>
            <a:r>
              <a:rPr lang="en-US" dirty="0" err="1" smtClean="0">
                <a:solidFill>
                  <a:srgbClr val="FF0000"/>
                </a:solidFill>
              </a:rPr>
              <a:t>Furosemide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thyroxine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thiazide</a:t>
            </a:r>
            <a:r>
              <a:rPr lang="en-US" dirty="0" smtClean="0">
                <a:solidFill>
                  <a:srgbClr val="FF0000"/>
                </a:solidFill>
              </a:rPr>
              <a:t> diuretics </a:t>
            </a:r>
            <a:r>
              <a:rPr lang="en-US" dirty="0" smtClean="0"/>
              <a:t>leading to their reduced absorption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Altered Gastric pH</a:t>
            </a:r>
            <a:endParaRPr lang="en-US" dirty="0" smtClean="0"/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 smtClean="0"/>
              <a:t>Antacids increase gastric pH and hence reduce the absorption of </a:t>
            </a:r>
            <a:r>
              <a:rPr lang="en-US" dirty="0" err="1" smtClean="0">
                <a:solidFill>
                  <a:srgbClr val="FF0000"/>
                </a:solidFill>
              </a:rPr>
              <a:t>itraconazole</a:t>
            </a:r>
            <a:r>
              <a:rPr lang="en-US" dirty="0" smtClean="0">
                <a:solidFill>
                  <a:srgbClr val="FF0000"/>
                </a:solidFill>
              </a:rPr>
              <a:t> and ketoconazole </a:t>
            </a:r>
            <a:r>
              <a:rPr lang="en-US" dirty="0" smtClean="0"/>
              <a:t>(antifungals) which require acid for absorption</a:t>
            </a:r>
          </a:p>
        </p:txBody>
      </p:sp>
    </p:spTree>
    <p:extLst>
      <p:ext uri="{BB962C8B-B14F-4D97-AF65-F5344CB8AC3E}">
        <p14:creationId xmlns:p14="http://schemas.microsoft.com/office/powerpoint/2010/main" val="424207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Altered GIT motility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/>
              <a:t>Atropine and Opioids slow GIT absorption of drugs by inhibiting gastric emptying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/>
              <a:t>Metoclopramide (</a:t>
            </a:r>
            <a:r>
              <a:rPr lang="en-US" dirty="0" err="1"/>
              <a:t>prokinetic</a:t>
            </a:r>
            <a:r>
              <a:rPr lang="en-US" dirty="0"/>
              <a:t> drug) accelerates gastric emptying of </a:t>
            </a:r>
            <a:r>
              <a:rPr lang="en-US" dirty="0" smtClean="0"/>
              <a:t>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54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Times New Roman"/>
                <a:ea typeface="Times New Roman"/>
              </a:rPr>
              <a:t>2. </a:t>
            </a:r>
            <a:r>
              <a:rPr lang="en-US" b="1" u="sng" dirty="0" smtClean="0">
                <a:latin typeface="Times New Roman"/>
                <a:ea typeface="Times New Roman"/>
              </a:rPr>
              <a:t>DISTRIBUTION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 smtClean="0">
                <a:latin typeface="Times New Roman"/>
                <a:ea typeface="Times New Roman"/>
              </a:rPr>
              <a:t>The mechanisms by which DIs alter drug distribution include;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Competition for plasma protein binding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Displacement from tissue binding sites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/>
              <a:buChar char=""/>
            </a:pPr>
            <a:r>
              <a:rPr lang="en-US" dirty="0" smtClean="0">
                <a:latin typeface="Times New Roman"/>
                <a:ea typeface="Times New Roman"/>
              </a:rPr>
              <a:t>Alteration in local tissue barriers e.g. P-glycoprotein inhibition in the blood brain barrier</a:t>
            </a:r>
          </a:p>
        </p:txBody>
      </p:sp>
    </p:spTree>
    <p:extLst>
      <p:ext uri="{BB962C8B-B14F-4D97-AF65-F5344CB8AC3E}">
        <p14:creationId xmlns:p14="http://schemas.microsoft.com/office/powerpoint/2010/main" val="4077711381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Custom 1">
      <a:dk1>
        <a:sysClr val="windowText" lastClr="000000"/>
      </a:dk1>
      <a:lt1>
        <a:srgbClr val="FFFFFF"/>
      </a:lt1>
      <a:dk2>
        <a:srgbClr val="4E5B6F"/>
      </a:dk2>
      <a:lt2>
        <a:srgbClr val="F9C6DF"/>
      </a:lt2>
      <a:accent1>
        <a:srgbClr val="0C0C0C"/>
      </a:accent1>
      <a:accent2>
        <a:srgbClr val="92D050"/>
      </a:accent2>
      <a:accent3>
        <a:srgbClr val="C00000"/>
      </a:accent3>
      <a:accent4>
        <a:srgbClr val="00ADDC"/>
      </a:accent4>
      <a:accent5>
        <a:srgbClr val="738AC8"/>
      </a:accent5>
      <a:accent6>
        <a:srgbClr val="1AB39F"/>
      </a:accent6>
      <a:hlink>
        <a:srgbClr val="0C0C0C"/>
      </a:hlink>
      <a:folHlink>
        <a:srgbClr val="0C594F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1882</Words>
  <Application>Microsoft Office PowerPoint</Application>
  <PresentationFormat>On-screen Show (4:3)</PresentationFormat>
  <Paragraphs>158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Soaring</vt:lpstr>
      <vt:lpstr>DRUG INTERACTIONS</vt:lpstr>
      <vt:lpstr>DRUG INTERACTIONS</vt:lpstr>
      <vt:lpstr>PowerPoint Presentation</vt:lpstr>
      <vt:lpstr>PowerPoint Presentation</vt:lpstr>
      <vt:lpstr>Mechanisms of Drug Interactions</vt:lpstr>
      <vt:lpstr>Pharmacokinetics Drug Interactions 1. ABSORPTION </vt:lpstr>
      <vt:lpstr>PowerPoint Presentation</vt:lpstr>
      <vt:lpstr>PowerPoint Presentation</vt:lpstr>
      <vt:lpstr>2. DISTRIBUTION </vt:lpstr>
      <vt:lpstr>PowerPoint Presentation</vt:lpstr>
      <vt:lpstr>PowerPoint Presentation</vt:lpstr>
      <vt:lpstr>PowerPoint Presentation</vt:lpstr>
      <vt:lpstr>PowerPoint Presentation</vt:lpstr>
      <vt:lpstr>3. METABOLISM </vt:lpstr>
      <vt:lpstr>PowerPoint Presentation</vt:lpstr>
      <vt:lpstr>PowerPoint Presentation</vt:lpstr>
      <vt:lpstr>PowerPoint Presentation</vt:lpstr>
      <vt:lpstr>4. EXCRETION </vt:lpstr>
      <vt:lpstr>PowerPoint Presentation</vt:lpstr>
      <vt:lpstr>PowerPoint Presentation</vt:lpstr>
      <vt:lpstr>Pharmacodynamic DIs</vt:lpstr>
      <vt:lpstr>Methods of Pharmacodynamic DIs</vt:lpstr>
      <vt:lpstr>Interactions based on an additive effect</vt:lpstr>
      <vt:lpstr>PowerPoint Presentation</vt:lpstr>
      <vt:lpstr>Interactions based on synergistic effects</vt:lpstr>
      <vt:lpstr>Interactions based on antagonistic (opposing) action/effect</vt:lpstr>
      <vt:lpstr>Combined Toxicity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INTERACTIONS</dc:title>
  <dc:creator>Dr. Kimaiga H.O. MBChB (UoN)</dc:creator>
  <cp:lastModifiedBy>Dr. Kimaiga H.O. MBChB (UoN)</cp:lastModifiedBy>
  <cp:revision>1</cp:revision>
  <dcterms:created xsi:type="dcterms:W3CDTF">2013-08-21T22:37:52Z</dcterms:created>
  <dcterms:modified xsi:type="dcterms:W3CDTF">2013-08-21T22:39:09Z</dcterms:modified>
</cp:coreProperties>
</file>